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8E41CB-7E32-4A71-A617-F70D9EE24900}"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304607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8E41CB-7E32-4A71-A617-F70D9EE24900}"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411189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8E41CB-7E32-4A71-A617-F70D9EE24900}"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100831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8E41CB-7E32-4A71-A617-F70D9EE24900}"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396877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8E41CB-7E32-4A71-A617-F70D9EE24900}"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240314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8E41CB-7E32-4A71-A617-F70D9EE24900}"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105416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8E41CB-7E32-4A71-A617-F70D9EE24900}" type="datetimeFigureOut">
              <a:rPr lang="en-US" smtClean="0"/>
              <a:t>11/29/2015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234447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8E41CB-7E32-4A71-A617-F70D9EE24900}" type="datetimeFigureOut">
              <a:rPr lang="en-US" smtClean="0"/>
              <a:t>11/29/2015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210906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E41CB-7E32-4A71-A617-F70D9EE24900}" type="datetimeFigureOut">
              <a:rPr lang="en-US" smtClean="0"/>
              <a:t>11/29/2015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146893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E41CB-7E32-4A71-A617-F70D9EE24900}"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101668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E41CB-7E32-4A71-A617-F70D9EE24900}"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8F7A2-9F7C-4C0D-8464-3962DC8FD863}" type="slidenum">
              <a:rPr lang="en-US" smtClean="0"/>
              <a:t>‹#›</a:t>
            </a:fld>
            <a:endParaRPr lang="en-US"/>
          </a:p>
        </p:txBody>
      </p:sp>
    </p:spTree>
    <p:extLst>
      <p:ext uri="{BB962C8B-B14F-4D97-AF65-F5344CB8AC3E}">
        <p14:creationId xmlns:p14="http://schemas.microsoft.com/office/powerpoint/2010/main" val="169427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E41CB-7E32-4A71-A617-F70D9EE24900}" type="datetimeFigureOut">
              <a:rPr lang="en-US" smtClean="0"/>
              <a:t>11/29/2015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8F7A2-9F7C-4C0D-8464-3962DC8FD863}" type="slidenum">
              <a:rPr lang="en-US" smtClean="0"/>
              <a:t>‹#›</a:t>
            </a:fld>
            <a:endParaRPr lang="en-US"/>
          </a:p>
        </p:txBody>
      </p:sp>
    </p:spTree>
    <p:extLst>
      <p:ext uri="{BB962C8B-B14F-4D97-AF65-F5344CB8AC3E}">
        <p14:creationId xmlns:p14="http://schemas.microsoft.com/office/powerpoint/2010/main" val="1434005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angularjs.org/api/ng/directive/ngPaste" TargetMode="External"/><Relationship Id="rId3" Type="http://schemas.openxmlformats.org/officeDocument/2006/relationships/hyperlink" Target="https://docs.angularjs.org/api/ng/directive/ngSubmit" TargetMode="External"/><Relationship Id="rId7" Type="http://schemas.openxmlformats.org/officeDocument/2006/relationships/hyperlink" Target="https://docs.angularjs.org/api/ng/directive/ngCut" TargetMode="External"/><Relationship Id="rId12" Type="http://schemas.openxmlformats.org/officeDocument/2006/relationships/hyperlink" Target="https://docs.angularjs.org/api/ng/directive/ngReadonly" TargetMode="External"/><Relationship Id="rId2" Type="http://schemas.openxmlformats.org/officeDocument/2006/relationships/hyperlink" Target="https://docs.angularjs.org/api/ng/directive/ngKeypress" TargetMode="External"/><Relationship Id="rId1" Type="http://schemas.openxmlformats.org/officeDocument/2006/relationships/slideLayout" Target="../slideLayouts/slideLayout7.xml"/><Relationship Id="rId6" Type="http://schemas.openxmlformats.org/officeDocument/2006/relationships/hyperlink" Target="https://docs.angularjs.org/api/ng/directive/ngCopy" TargetMode="External"/><Relationship Id="rId11" Type="http://schemas.openxmlformats.org/officeDocument/2006/relationships/hyperlink" Target="https://docs.angularjs.org/api/ng/directive/ngChecked" TargetMode="External"/><Relationship Id="rId5" Type="http://schemas.openxmlformats.org/officeDocument/2006/relationships/hyperlink" Target="https://docs.angularjs.org/api/ng/directive/ngBlur" TargetMode="External"/><Relationship Id="rId10" Type="http://schemas.openxmlformats.org/officeDocument/2006/relationships/hyperlink" Target="https://docs.angularjs.org/guide/expression" TargetMode="External"/><Relationship Id="rId4" Type="http://schemas.openxmlformats.org/officeDocument/2006/relationships/hyperlink" Target="https://docs.angularjs.org/api/ng/directive/ngFocus" TargetMode="External"/><Relationship Id="rId9" Type="http://schemas.openxmlformats.org/officeDocument/2006/relationships/hyperlink" Target="https://docs.angularjs.org/api/ng/directive/ngDisable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angularjs.org/api/ng/directive/ngValue" TargetMode="External"/><Relationship Id="rId7" Type="http://schemas.openxmlformats.org/officeDocument/2006/relationships/hyperlink" Target="https://docs.angularjs.org/api/ng/directive/ngOptions" TargetMode="External"/><Relationship Id="rId2" Type="http://schemas.openxmlformats.org/officeDocument/2006/relationships/hyperlink" Target="https://docs.angularjs.org/api/ng/directive/ngSelected" TargetMode="External"/><Relationship Id="rId1" Type="http://schemas.openxmlformats.org/officeDocument/2006/relationships/slideLayout" Target="../slideLayouts/slideLayout7.xml"/><Relationship Id="rId6" Type="http://schemas.openxmlformats.org/officeDocument/2006/relationships/hyperlink" Target="https://docs.angularjs.org/api/ng/directive/ngChange" TargetMode="External"/><Relationship Id="rId5" Type="http://schemas.openxmlformats.org/officeDocument/2006/relationships/hyperlink" Target="https://docs.angularjs.org/api/ng/directive/ngModel" TargetMode="External"/><Relationship Id="rId4" Type="http://schemas.openxmlformats.org/officeDocument/2006/relationships/hyperlink" Target="https://docs.angularjs.org/api/ng/input/input%5bradio%5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hyperlink" Target="https://docs.angularjs.org/api/ng/directive/ngApp" TargetMode="External"/><Relationship Id="rId1" Type="http://schemas.openxmlformats.org/officeDocument/2006/relationships/slideLayout" Target="../slideLayouts/slideLayout7.xml"/><Relationship Id="rId6" Type="http://schemas.openxmlformats.org/officeDocument/2006/relationships/hyperlink" Target="https://docs.angularjs.org/api/ng/directive/ngInit" TargetMode="External"/><Relationship Id="rId5" Type="http://schemas.openxmlformats.org/officeDocument/2006/relationships/hyperlink" Target="https://docs.angularjs.org/api/ng/directive/ngHide" TargetMode="External"/><Relationship Id="rId4" Type="http://schemas.openxmlformats.org/officeDocument/2006/relationships/hyperlink" Target="https://docs.angularjs.org/api/ng/directive/ngSho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angularjs.org/api/ng/directive/ngStyle" TargetMode="External"/><Relationship Id="rId2" Type="http://schemas.openxmlformats.org/officeDocument/2006/relationships/hyperlink" Target="https://docs.angularjs.org/api/ng/directive/ngIf" TargetMode="External"/><Relationship Id="rId1" Type="http://schemas.openxmlformats.org/officeDocument/2006/relationships/slideLayout" Target="../slideLayouts/slideLayout7.xml"/><Relationship Id="rId5" Type="http://schemas.openxmlformats.org/officeDocument/2006/relationships/hyperlink" Target="https://docs.angularjs.org/api/ng/directive/ngSwitch" TargetMode="External"/><Relationship Id="rId4" Type="http://schemas.openxmlformats.org/officeDocument/2006/relationships/hyperlink" Target="https://docs.angularjs.org/api/ng/directive/ngRepea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angularjs.org/api/ng/directive/ngClassOdd" TargetMode="External"/><Relationship Id="rId2" Type="http://schemas.openxmlformats.org/officeDocument/2006/relationships/hyperlink" Target="https://docs.angularjs.org/api/ng/directive/ngClass" TargetMode="External"/><Relationship Id="rId1" Type="http://schemas.openxmlformats.org/officeDocument/2006/relationships/slideLayout" Target="../slideLayouts/slideLayout7.xml"/><Relationship Id="rId6" Type="http://schemas.openxmlformats.org/officeDocument/2006/relationships/hyperlink" Target="https://docs.angularjs.org/api/ng/directive/ngNonBindable" TargetMode="External"/><Relationship Id="rId5" Type="http://schemas.openxmlformats.org/officeDocument/2006/relationships/hyperlink" Target="https://docs.angularjs.org/api/ng/directive/ngBind" TargetMode="External"/><Relationship Id="rId4" Type="http://schemas.openxmlformats.org/officeDocument/2006/relationships/hyperlink" Target="https://docs.angularjs.org/api/ng/directive/ngClassEve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type/ngModel.NgModelController" TargetMode="External"/><Relationship Id="rId2" Type="http://schemas.openxmlformats.org/officeDocument/2006/relationships/hyperlink" Target="https://docs.angularjs.org/api/ng/directive/ngModel" TargetMode="External"/><Relationship Id="rId1" Type="http://schemas.openxmlformats.org/officeDocument/2006/relationships/slideLayout" Target="../slideLayouts/slideLayout7.xml"/><Relationship Id="rId6" Type="http://schemas.openxmlformats.org/officeDocument/2006/relationships/hyperlink" Target="https://docs.angularjs.org/api/ng/directive/ngSrc" TargetMode="External"/><Relationship Id="rId5" Type="http://schemas.openxmlformats.org/officeDocument/2006/relationships/hyperlink" Target="https://docs.angularjs.org/api/ng/directive/ngHref" TargetMode="External"/><Relationship Id="rId4" Type="http://schemas.openxmlformats.org/officeDocument/2006/relationships/hyperlink" Target="https://docs.angularjs.org/api/ng/directive/ngCloak"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angularjs.org/api/ng/directive/ngMouseleave" TargetMode="External"/><Relationship Id="rId3" Type="http://schemas.openxmlformats.org/officeDocument/2006/relationships/hyperlink" Target="https://docs.angularjs.org/api/ng/directive/ngDblclick" TargetMode="External"/><Relationship Id="rId7" Type="http://schemas.openxmlformats.org/officeDocument/2006/relationships/hyperlink" Target="https://docs.angularjs.org/api/ng/directive/ngMouseenter" TargetMode="External"/><Relationship Id="rId2" Type="http://schemas.openxmlformats.org/officeDocument/2006/relationships/hyperlink" Target="https://docs.angularjs.org/api/ng/directive/ngClick" TargetMode="External"/><Relationship Id="rId1" Type="http://schemas.openxmlformats.org/officeDocument/2006/relationships/slideLayout" Target="../slideLayouts/slideLayout7.xml"/><Relationship Id="rId6" Type="http://schemas.openxmlformats.org/officeDocument/2006/relationships/hyperlink" Target="https://docs.angularjs.org/api/ng/directive/ngMouseover" TargetMode="External"/><Relationship Id="rId11" Type="http://schemas.openxmlformats.org/officeDocument/2006/relationships/hyperlink" Target="https://docs.angularjs.org/api/ng/directive/ngKeyup" TargetMode="External"/><Relationship Id="rId5" Type="http://schemas.openxmlformats.org/officeDocument/2006/relationships/hyperlink" Target="https://docs.angularjs.org/api/ng/directive/ngMouseup" TargetMode="External"/><Relationship Id="rId10" Type="http://schemas.openxmlformats.org/officeDocument/2006/relationships/hyperlink" Target="https://docs.angularjs.org/api/ng/directive/ngKeydown" TargetMode="External"/><Relationship Id="rId4" Type="http://schemas.openxmlformats.org/officeDocument/2006/relationships/hyperlink" Target="https://docs.angularjs.org/api/ng/directive/ngMousedown" TargetMode="External"/><Relationship Id="rId9" Type="http://schemas.openxmlformats.org/officeDocument/2006/relationships/hyperlink" Target="https://docs.angularjs.org/api/ng/directive/ngMousemo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Angular-Bootstrapping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774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83512940"/>
              </p:ext>
            </p:extLst>
          </p:nvPr>
        </p:nvGraphicFramePr>
        <p:xfrm>
          <a:off x="533400" y="685800"/>
          <a:ext cx="8229600" cy="2701131"/>
        </p:xfrm>
        <a:graphic>
          <a:graphicData uri="http://schemas.openxmlformats.org/drawingml/2006/table">
            <a:tbl>
              <a:tblPr firstRow="1" firstCol="1" bandRow="1"/>
              <a:tblGrid>
                <a:gridCol w="1676400"/>
                <a:gridCol w="6553200"/>
              </a:tblGrid>
              <a:tr h="643731">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2"/>
                        </a:rPr>
                        <a:t>ngKeypress</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Specify custom behavior on keypress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3"/>
                        </a:rPr>
                        <a:t>ngSubmit</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Enables binding angular expressions to onsubmit events.</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4"/>
                        </a:rPr>
                        <a:t>ngFocus</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Specify custom behavior on focus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5"/>
                        </a:rPr>
                        <a:t>ngBlur</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Specify custom behavior on blur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6"/>
                        </a:rPr>
                        <a:t>ngCopy</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Specify custom behavior on copy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7"/>
                        </a:rPr>
                        <a:t>ngCut</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Specify custom behavior on cut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8"/>
                        </a:rPr>
                        <a:t>ngPaste</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Specify custom behavior on paste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5494433"/>
              </p:ext>
            </p:extLst>
          </p:nvPr>
        </p:nvGraphicFramePr>
        <p:xfrm>
          <a:off x="533400" y="3429001"/>
          <a:ext cx="8229600" cy="3047999"/>
        </p:xfrm>
        <a:graphic>
          <a:graphicData uri="http://schemas.openxmlformats.org/drawingml/2006/table">
            <a:tbl>
              <a:tblPr/>
              <a:tblGrid>
                <a:gridCol w="1676399"/>
                <a:gridCol w="6553201"/>
              </a:tblGrid>
              <a:tr h="608962">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9"/>
                        </a:rPr>
                        <a:t>ngDisabled</a:t>
                      </a:r>
                      <a:endParaRPr lang="en-US" sz="1800" kern="1200" dirty="0">
                        <a:solidFill>
                          <a:schemeClr val="tx1"/>
                        </a:solidFill>
                        <a:effectLst/>
                        <a:latin typeface="+mn-lt"/>
                        <a:ea typeface="+mn-ea"/>
                        <a:cs typeface="+mn-cs"/>
                      </a:endParaRPr>
                    </a:p>
                  </a:txBody>
                  <a:tcPr marL="54138" marR="54138" marT="54138" marB="5413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This directive sets the disabled attribute on the element if the </a:t>
                      </a:r>
                      <a:r>
                        <a:rPr lang="en-US" sz="1800" kern="1200">
                          <a:solidFill>
                            <a:schemeClr val="tx1"/>
                          </a:solidFill>
                          <a:effectLst/>
                          <a:latin typeface="+mn-lt"/>
                          <a:ea typeface="+mn-ea"/>
                          <a:cs typeface="+mn-cs"/>
                          <a:hlinkClick r:id="rId10"/>
                        </a:rPr>
                        <a:t>expression</a:t>
                      </a:r>
                      <a:r>
                        <a:rPr lang="en-US" sz="1800" kern="1200">
                          <a:solidFill>
                            <a:schemeClr val="tx1"/>
                          </a:solidFill>
                          <a:effectLst/>
                          <a:latin typeface="+mn-lt"/>
                          <a:ea typeface="+mn-ea"/>
                          <a:cs typeface="+mn-cs"/>
                        </a:rPr>
                        <a:t> inside ngDisabled evaluates to truthy.</a:t>
                      </a:r>
                    </a:p>
                  </a:txBody>
                  <a:tcPr marL="54138" marR="54138" marT="54138" marB="5413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90674">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11"/>
                        </a:rPr>
                        <a:t>ngChecked</a:t>
                      </a:r>
                      <a:endParaRPr lang="en-US" sz="1800" kern="1200">
                        <a:solidFill>
                          <a:schemeClr val="tx1"/>
                        </a:solidFill>
                        <a:effectLst/>
                        <a:latin typeface="+mn-lt"/>
                        <a:ea typeface="+mn-ea"/>
                        <a:cs typeface="+mn-cs"/>
                      </a:endParaRPr>
                    </a:p>
                  </a:txBody>
                  <a:tcPr marL="54138" marR="54138" marT="54138" marB="5413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Sets the checked attribute on the element, if the expression inside ngChecked is truthy.</a:t>
                      </a:r>
                    </a:p>
                  </a:txBody>
                  <a:tcPr marL="54138" marR="54138" marT="54138" marB="5413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948363">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12"/>
                        </a:rPr>
                        <a:t>ngReadonly</a:t>
                      </a:r>
                      <a:endParaRPr lang="en-US" sz="1800" kern="1200">
                        <a:solidFill>
                          <a:schemeClr val="tx1"/>
                        </a:solidFill>
                        <a:effectLst/>
                        <a:latin typeface="+mn-lt"/>
                        <a:ea typeface="+mn-ea"/>
                        <a:cs typeface="+mn-cs"/>
                      </a:endParaRPr>
                    </a:p>
                  </a:txBody>
                  <a:tcPr marL="54138" marR="54138" marT="54138" marB="5413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HTML specification does not require browsers to preserve the values of </a:t>
                      </a:r>
                      <a:r>
                        <a:rPr lang="en-US" sz="1800" kern="1200" dirty="0" err="1">
                          <a:solidFill>
                            <a:schemeClr val="tx1"/>
                          </a:solidFill>
                          <a:effectLst/>
                          <a:latin typeface="+mn-lt"/>
                          <a:ea typeface="+mn-ea"/>
                          <a:cs typeface="+mn-cs"/>
                        </a:rPr>
                        <a:t>boolean</a:t>
                      </a:r>
                      <a:r>
                        <a:rPr lang="en-US" sz="1800" kern="1200" dirty="0">
                          <a:solidFill>
                            <a:schemeClr val="tx1"/>
                          </a:solidFill>
                          <a:effectLst/>
                          <a:latin typeface="+mn-lt"/>
                          <a:ea typeface="+mn-ea"/>
                          <a:cs typeface="+mn-cs"/>
                        </a:rPr>
                        <a:t> attributes such as </a:t>
                      </a:r>
                      <a:r>
                        <a:rPr lang="en-US" sz="1800" kern="1200" dirty="0" err="1">
                          <a:solidFill>
                            <a:schemeClr val="tx1"/>
                          </a:solidFill>
                          <a:effectLst/>
                          <a:latin typeface="+mn-lt"/>
                          <a:ea typeface="+mn-ea"/>
                          <a:cs typeface="+mn-cs"/>
                        </a:rPr>
                        <a:t>readonly</a:t>
                      </a:r>
                      <a:r>
                        <a:rPr lang="en-US" sz="1800" kern="1200" dirty="0">
                          <a:solidFill>
                            <a:schemeClr val="tx1"/>
                          </a:solidFill>
                          <a:effectLst/>
                          <a:latin typeface="+mn-lt"/>
                          <a:ea typeface="+mn-ea"/>
                          <a:cs typeface="+mn-cs"/>
                        </a:rPr>
                        <a:t>. (Their presence means true and their absence means false.) If we put an Angular interpolation expression into such an attribute then the binding information would be lost when the browser removes the attribute. The </a:t>
                      </a:r>
                      <a:r>
                        <a:rPr lang="en-US" sz="1800" kern="1200" dirty="0" err="1">
                          <a:solidFill>
                            <a:schemeClr val="tx1"/>
                          </a:solidFill>
                          <a:effectLst/>
                          <a:latin typeface="+mn-lt"/>
                          <a:ea typeface="+mn-ea"/>
                          <a:cs typeface="+mn-cs"/>
                        </a:rPr>
                        <a:t>ngReadonlydirective</a:t>
                      </a:r>
                      <a:r>
                        <a:rPr lang="en-US" sz="1800" kern="1200" dirty="0">
                          <a:solidFill>
                            <a:schemeClr val="tx1"/>
                          </a:solidFill>
                          <a:effectLst/>
                          <a:latin typeface="+mn-lt"/>
                          <a:ea typeface="+mn-ea"/>
                          <a:cs typeface="+mn-cs"/>
                        </a:rPr>
                        <a:t> solves this problem for the </a:t>
                      </a:r>
                      <a:r>
                        <a:rPr lang="en-US" sz="1800" kern="1200" dirty="0" err="1">
                          <a:solidFill>
                            <a:schemeClr val="tx1"/>
                          </a:solidFill>
                          <a:effectLst/>
                          <a:latin typeface="+mn-lt"/>
                          <a:ea typeface="+mn-ea"/>
                          <a:cs typeface="+mn-cs"/>
                        </a:rPr>
                        <a:t>readonly</a:t>
                      </a:r>
                      <a:r>
                        <a:rPr lang="en-US" sz="1800" kern="1200" dirty="0">
                          <a:solidFill>
                            <a:schemeClr val="tx1"/>
                          </a:solidFill>
                          <a:effectLst/>
                          <a:latin typeface="+mn-lt"/>
                          <a:ea typeface="+mn-ea"/>
                          <a:cs typeface="+mn-cs"/>
                        </a:rPr>
                        <a:t> attribute. This complementary directive is not removed by the browser and so provides a permanent reliable place to store the binding information.</a:t>
                      </a:r>
                    </a:p>
                  </a:txBody>
                  <a:tcPr marL="54138" marR="54138" marT="54138" marB="54138">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4858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701187"/>
              </p:ext>
            </p:extLst>
          </p:nvPr>
        </p:nvGraphicFramePr>
        <p:xfrm>
          <a:off x="304800" y="457200"/>
          <a:ext cx="8229600" cy="2346960"/>
        </p:xfrm>
        <a:graphic>
          <a:graphicData uri="http://schemas.openxmlformats.org/drawingml/2006/table">
            <a:tbl>
              <a:tblPr/>
              <a:tblGrid>
                <a:gridCol w="1524000"/>
                <a:gridCol w="6705600"/>
              </a:tblGrid>
              <a:tr h="0">
                <a:tc>
                  <a:txBody>
                    <a:bodyPr/>
                    <a:lstStyle/>
                    <a:p>
                      <a:pPr fontAlgn="t"/>
                      <a:r>
                        <a:rPr lang="en-US" u="none" strike="noStrike">
                          <a:solidFill>
                            <a:srgbClr val="428BCA"/>
                          </a:solidFill>
                          <a:effectLst/>
                          <a:hlinkClick r:id="rId2"/>
                        </a:rPr>
                        <a:t>ngSelected</a:t>
                      </a:r>
                      <a:endParaRPr lang="en-US">
                        <a:effectLst/>
                      </a:endParaRP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dirty="0">
                          <a:effectLst/>
                        </a:rPr>
                        <a:t>The HTML specification does not require browsers to preserve the values of </a:t>
                      </a:r>
                      <a:r>
                        <a:rPr lang="en-US" dirty="0" err="1">
                          <a:effectLst/>
                        </a:rPr>
                        <a:t>boolean</a:t>
                      </a:r>
                      <a:r>
                        <a:rPr lang="en-US" dirty="0">
                          <a:effectLst/>
                        </a:rPr>
                        <a:t> attributes such as selected. (Their presence means true and their absence means false.) If we put an Angular interpolation expression into such an attribute then the binding information would be lost when the browser removes the attribute. The </a:t>
                      </a:r>
                      <a:r>
                        <a:rPr lang="en-US" dirty="0" err="1">
                          <a:solidFill>
                            <a:srgbClr val="333333"/>
                          </a:solidFill>
                          <a:effectLst/>
                        </a:rPr>
                        <a:t>ngSelected</a:t>
                      </a:r>
                      <a:r>
                        <a:rPr lang="en-US" dirty="0" err="1">
                          <a:effectLst/>
                        </a:rPr>
                        <a:t>directive</a:t>
                      </a:r>
                      <a:r>
                        <a:rPr lang="en-US" dirty="0">
                          <a:effectLst/>
                        </a:rPr>
                        <a:t> solves this problem for the </a:t>
                      </a:r>
                      <a:r>
                        <a:rPr lang="en-US" dirty="0">
                          <a:solidFill>
                            <a:srgbClr val="333333"/>
                          </a:solidFill>
                          <a:effectLst/>
                        </a:rPr>
                        <a:t>selected</a:t>
                      </a:r>
                      <a:r>
                        <a:rPr lang="en-US" dirty="0">
                          <a:effectLst/>
                        </a:rPr>
                        <a:t> attribute. This complementary directive is not removed by the browser and so provides a permanent reliable place to store the binding information.</a:t>
                      </a: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78463407"/>
              </p:ext>
            </p:extLst>
          </p:nvPr>
        </p:nvGraphicFramePr>
        <p:xfrm>
          <a:off x="304800" y="2895600"/>
          <a:ext cx="8229600" cy="975360"/>
        </p:xfrm>
        <a:graphic>
          <a:graphicData uri="http://schemas.openxmlformats.org/drawingml/2006/table">
            <a:tbl>
              <a:tblPr/>
              <a:tblGrid>
                <a:gridCol w="1524000"/>
                <a:gridCol w="6705600"/>
              </a:tblGrid>
              <a:tr h="0">
                <a:tc>
                  <a:txBody>
                    <a:bodyPr/>
                    <a:lstStyle/>
                    <a:p>
                      <a:pPr fontAlgn="t"/>
                      <a:r>
                        <a:rPr lang="en-US" u="none" strike="noStrike">
                          <a:solidFill>
                            <a:srgbClr val="428BCA"/>
                          </a:solidFill>
                          <a:effectLst/>
                          <a:hlinkClick r:id="rId3"/>
                        </a:rPr>
                        <a:t>ngValue</a:t>
                      </a:r>
                      <a:endParaRPr lang="en-US">
                        <a:effectLst/>
                      </a:endParaRP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dirty="0">
                          <a:effectLst/>
                        </a:rPr>
                        <a:t>Binds the given expression to the value of </a:t>
                      </a:r>
                      <a:r>
                        <a:rPr lang="en-US" dirty="0">
                          <a:solidFill>
                            <a:srgbClr val="000080"/>
                          </a:solidFill>
                          <a:effectLst/>
                        </a:rPr>
                        <a:t>&lt;option&gt;</a:t>
                      </a:r>
                      <a:r>
                        <a:rPr lang="en-US" dirty="0">
                          <a:effectLst/>
                        </a:rPr>
                        <a:t> or </a:t>
                      </a:r>
                      <a:r>
                        <a:rPr lang="en-US" u="none" strike="noStrike" dirty="0">
                          <a:solidFill>
                            <a:srgbClr val="333333"/>
                          </a:solidFill>
                          <a:effectLst/>
                          <a:hlinkClick r:id="rId4"/>
                        </a:rPr>
                        <a:t>input[radio]</a:t>
                      </a:r>
                      <a:r>
                        <a:rPr lang="en-US" dirty="0">
                          <a:effectLst/>
                        </a:rPr>
                        <a:t>, so that when the element is selected, </a:t>
                      </a:r>
                      <a:r>
                        <a:rPr lang="en-US" dirty="0" err="1">
                          <a:effectLst/>
                        </a:rPr>
                        <a:t>the</a:t>
                      </a:r>
                      <a:r>
                        <a:rPr lang="en-US" u="none" strike="noStrike" dirty="0" err="1">
                          <a:solidFill>
                            <a:srgbClr val="333333"/>
                          </a:solidFill>
                          <a:effectLst/>
                          <a:hlinkClick r:id="rId5"/>
                        </a:rPr>
                        <a:t>ngModel</a:t>
                      </a:r>
                      <a:r>
                        <a:rPr lang="en-US" dirty="0">
                          <a:effectLst/>
                        </a:rPr>
                        <a:t> of that element is set to the bound value.</a:t>
                      </a: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18750072"/>
              </p:ext>
            </p:extLst>
          </p:nvPr>
        </p:nvGraphicFramePr>
        <p:xfrm>
          <a:off x="304800" y="4084320"/>
          <a:ext cx="8229600" cy="1249680"/>
        </p:xfrm>
        <a:graphic>
          <a:graphicData uri="http://schemas.openxmlformats.org/drawingml/2006/table">
            <a:tbl>
              <a:tblPr/>
              <a:tblGrid>
                <a:gridCol w="1600200"/>
                <a:gridCol w="6629400"/>
              </a:tblGrid>
              <a:tr h="0">
                <a:tc>
                  <a:txBody>
                    <a:bodyPr/>
                    <a:lstStyle/>
                    <a:p>
                      <a:pPr fontAlgn="t"/>
                      <a:r>
                        <a:rPr lang="en-US" u="none" strike="noStrike" dirty="0" err="1">
                          <a:solidFill>
                            <a:srgbClr val="428BCA"/>
                          </a:solidFill>
                          <a:effectLst/>
                          <a:hlinkClick r:id="rId6"/>
                        </a:rPr>
                        <a:t>ngChange</a:t>
                      </a:r>
                      <a:endParaRPr lang="en-US" dirty="0">
                        <a:effectLst/>
                      </a:endParaRP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dirty="0">
                          <a:effectLst/>
                        </a:rPr>
                        <a:t>Evaluate the given expression when the user changes the input. The expression is evaluated immediately, unlike the JavaScript </a:t>
                      </a:r>
                      <a:r>
                        <a:rPr lang="en-US" dirty="0" err="1">
                          <a:effectLst/>
                        </a:rPr>
                        <a:t>onchange</a:t>
                      </a:r>
                      <a:r>
                        <a:rPr lang="en-US" dirty="0">
                          <a:effectLst/>
                        </a:rPr>
                        <a:t> event which only triggers at the end of a change (usually, when the user leaves the form element or presses the return key).</a:t>
                      </a: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16369445"/>
              </p:ext>
            </p:extLst>
          </p:nvPr>
        </p:nvGraphicFramePr>
        <p:xfrm>
          <a:off x="304800" y="5410200"/>
          <a:ext cx="8382000" cy="1066800"/>
        </p:xfrm>
        <a:graphic>
          <a:graphicData uri="http://schemas.openxmlformats.org/drawingml/2006/table">
            <a:tbl>
              <a:tblPr/>
              <a:tblGrid>
                <a:gridCol w="1474611"/>
                <a:gridCol w="6907389"/>
              </a:tblGrid>
              <a:tr h="1066800">
                <a:tc>
                  <a:txBody>
                    <a:bodyPr/>
                    <a:lstStyle/>
                    <a:p>
                      <a:pPr fontAlgn="t"/>
                      <a:r>
                        <a:rPr lang="en-US" u="none" strike="noStrike" dirty="0" err="1">
                          <a:solidFill>
                            <a:srgbClr val="428BCA"/>
                          </a:solidFill>
                          <a:effectLst/>
                          <a:hlinkClick r:id="rId7"/>
                        </a:rPr>
                        <a:t>ngOptions</a:t>
                      </a:r>
                      <a:endParaRPr lang="en-US" dirty="0">
                        <a:effectLst/>
                      </a:endParaRP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dirty="0">
                          <a:effectLst/>
                        </a:rPr>
                        <a:t>The </a:t>
                      </a:r>
                      <a:r>
                        <a:rPr lang="en-US" dirty="0" err="1">
                          <a:solidFill>
                            <a:srgbClr val="333333"/>
                          </a:solidFill>
                          <a:effectLst/>
                        </a:rPr>
                        <a:t>ngOptions</a:t>
                      </a:r>
                      <a:r>
                        <a:rPr lang="en-US" dirty="0">
                          <a:effectLst/>
                        </a:rPr>
                        <a:t> attribute can be used to dynamically generate a list of </a:t>
                      </a:r>
                      <a:r>
                        <a:rPr lang="en-US" dirty="0">
                          <a:solidFill>
                            <a:srgbClr val="000080"/>
                          </a:solidFill>
                          <a:effectLst/>
                        </a:rPr>
                        <a:t>&lt;option&gt;</a:t>
                      </a:r>
                      <a:r>
                        <a:rPr lang="en-US" dirty="0">
                          <a:effectLst/>
                        </a:rPr>
                        <a:t> elements for the </a:t>
                      </a:r>
                      <a:r>
                        <a:rPr lang="en-US" dirty="0">
                          <a:solidFill>
                            <a:srgbClr val="000080"/>
                          </a:solidFill>
                          <a:effectLst/>
                        </a:rPr>
                        <a:t>&lt;select&gt;</a:t>
                      </a:r>
                      <a:r>
                        <a:rPr lang="en-US" dirty="0">
                          <a:effectLst/>
                        </a:rPr>
                        <a:t>element using the array or object obtained by evaluating the </a:t>
                      </a:r>
                      <a:r>
                        <a:rPr lang="en-US" dirty="0" err="1">
                          <a:solidFill>
                            <a:srgbClr val="333333"/>
                          </a:solidFill>
                          <a:effectLst/>
                        </a:rPr>
                        <a:t>ngOptions</a:t>
                      </a:r>
                      <a:r>
                        <a:rPr lang="en-US" dirty="0">
                          <a:effectLst/>
                        </a:rPr>
                        <a:t> comprehension expression.</a:t>
                      </a: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3240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09600"/>
            <a:ext cx="7391400" cy="923330"/>
          </a:xfrm>
          <a:prstGeom prst="rect">
            <a:avLst/>
          </a:prstGeom>
          <a:noFill/>
        </p:spPr>
        <p:txBody>
          <a:bodyPr wrap="square" rtlCol="0">
            <a:spAutoFit/>
          </a:bodyPr>
          <a:lstStyle/>
          <a:p>
            <a:r>
              <a:rPr lang="en-US" dirty="0" smtClean="0"/>
              <a:t>$watch</a:t>
            </a:r>
          </a:p>
          <a:p>
            <a:r>
              <a:rPr lang="en-US" dirty="0" smtClean="0"/>
              <a:t>Link Vs Compile</a:t>
            </a:r>
          </a:p>
          <a:p>
            <a:r>
              <a:rPr lang="en-US" dirty="0" smtClean="0"/>
              <a:t>$digest and $apply</a:t>
            </a:r>
            <a:endParaRPr lang="en-US" dirty="0"/>
          </a:p>
        </p:txBody>
      </p:sp>
    </p:spTree>
    <p:extLst>
      <p:ext uri="{BB962C8B-B14F-4D97-AF65-F5344CB8AC3E}">
        <p14:creationId xmlns:p14="http://schemas.microsoft.com/office/powerpoint/2010/main" val="35318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51164"/>
            <a:ext cx="8077200" cy="369332"/>
          </a:xfrm>
          <a:prstGeom prst="rect">
            <a:avLst/>
          </a:prstGeom>
          <a:noFill/>
        </p:spPr>
        <p:txBody>
          <a:bodyPr wrap="square" rtlCol="0">
            <a:spAutoFit/>
          </a:bodyPr>
          <a:lstStyle/>
          <a:p>
            <a:r>
              <a:rPr lang="en-US" dirty="0" smtClean="0"/>
              <a:t>Add angular-</a:t>
            </a:r>
            <a:r>
              <a:rPr lang="en-US" dirty="0" err="1" smtClean="0"/>
              <a:t>js</a:t>
            </a:r>
            <a:r>
              <a:rPr lang="en-US" dirty="0" smtClean="0"/>
              <a:t> library in a &lt;script &gt; tag at end of your page</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288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32194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1242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256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2100703" cy="369332"/>
          </a:xfrm>
          <a:prstGeom prst="rect">
            <a:avLst/>
          </a:prstGeom>
        </p:spPr>
        <p:txBody>
          <a:bodyPr wrap="none">
            <a:spAutoFit/>
          </a:bodyPr>
          <a:lstStyle/>
          <a:p>
            <a:r>
              <a:rPr lang="en-US" dirty="0"/>
              <a:t>Manual Initialization</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1" y="597932"/>
            <a:ext cx="8839199" cy="6075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79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5105400" cy="369332"/>
          </a:xfrm>
          <a:prstGeom prst="rect">
            <a:avLst/>
          </a:prstGeom>
          <a:noFill/>
        </p:spPr>
        <p:txBody>
          <a:bodyPr wrap="square" rtlCol="0">
            <a:spAutoFit/>
          </a:bodyPr>
          <a:lstStyle/>
          <a:p>
            <a:r>
              <a:rPr lang="en-US" dirty="0" smtClean="0"/>
              <a:t>Built-in directives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0655900"/>
              </p:ext>
            </p:extLst>
          </p:nvPr>
        </p:nvGraphicFramePr>
        <p:xfrm>
          <a:off x="304800" y="784968"/>
          <a:ext cx="8229600" cy="1249680"/>
        </p:xfrm>
        <a:graphic>
          <a:graphicData uri="http://schemas.openxmlformats.org/drawingml/2006/table">
            <a:tbl>
              <a:tblPr/>
              <a:tblGrid>
                <a:gridCol w="1524000"/>
                <a:gridCol w="6705600"/>
              </a:tblGrid>
              <a:tr h="0">
                <a:tc>
                  <a:txBody>
                    <a:bodyPr/>
                    <a:lstStyle/>
                    <a:p>
                      <a:pPr fontAlgn="t"/>
                      <a:r>
                        <a:rPr lang="en-US" u="none" strike="noStrike" dirty="0" err="1">
                          <a:solidFill>
                            <a:srgbClr val="428BCA"/>
                          </a:solidFill>
                          <a:effectLst/>
                          <a:hlinkClick r:id="rId2"/>
                        </a:rPr>
                        <a:t>ngApp</a:t>
                      </a:r>
                      <a:endParaRPr lang="en-US" dirty="0">
                        <a:effectLst/>
                      </a:endParaRP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dirty="0">
                          <a:effectLst/>
                        </a:rPr>
                        <a:t>Use this directive to </a:t>
                      </a:r>
                      <a:r>
                        <a:rPr lang="en-US" b="1" dirty="0">
                          <a:effectLst/>
                        </a:rPr>
                        <a:t>auto-bootstrap</a:t>
                      </a:r>
                      <a:r>
                        <a:rPr lang="en-US" dirty="0">
                          <a:effectLst/>
                        </a:rPr>
                        <a:t> an AngularJS application. The </a:t>
                      </a:r>
                      <a:r>
                        <a:rPr lang="en-US" dirty="0" err="1">
                          <a:solidFill>
                            <a:srgbClr val="333333"/>
                          </a:solidFill>
                          <a:effectLst/>
                        </a:rPr>
                        <a:t>ngApp</a:t>
                      </a:r>
                      <a:r>
                        <a:rPr lang="en-US" dirty="0">
                          <a:effectLst/>
                        </a:rPr>
                        <a:t> directive designates the </a:t>
                      </a:r>
                      <a:r>
                        <a:rPr lang="en-US" b="1" dirty="0">
                          <a:effectLst/>
                        </a:rPr>
                        <a:t>root </a:t>
                      </a:r>
                      <a:r>
                        <a:rPr lang="en-US" b="1" dirty="0" err="1">
                          <a:effectLst/>
                        </a:rPr>
                        <a:t>element</a:t>
                      </a:r>
                      <a:r>
                        <a:rPr lang="en-US" dirty="0" err="1">
                          <a:effectLst/>
                        </a:rPr>
                        <a:t>of</a:t>
                      </a:r>
                      <a:r>
                        <a:rPr lang="en-US" dirty="0">
                          <a:effectLst/>
                        </a:rPr>
                        <a:t> the application and is typically placed near the root element of the page - e.g. on the </a:t>
                      </a:r>
                      <a:r>
                        <a:rPr lang="en-US" dirty="0">
                          <a:solidFill>
                            <a:srgbClr val="000080"/>
                          </a:solidFill>
                          <a:effectLst/>
                        </a:rPr>
                        <a:t>&lt;body&gt;</a:t>
                      </a:r>
                      <a:r>
                        <a:rPr lang="en-US" dirty="0">
                          <a:effectLst/>
                        </a:rPr>
                        <a:t> or </a:t>
                      </a:r>
                      <a:r>
                        <a:rPr lang="en-US" dirty="0">
                          <a:solidFill>
                            <a:srgbClr val="000080"/>
                          </a:solidFill>
                          <a:effectLst/>
                        </a:rPr>
                        <a:t>&lt;html&gt;</a:t>
                      </a:r>
                      <a:r>
                        <a:rPr lang="en-US" dirty="0">
                          <a:effectLst/>
                        </a:rPr>
                        <a:t> tags.</a:t>
                      </a:r>
                    </a:p>
                  </a:txBody>
                  <a:tcPr marL="76200" marR="76200" marT="76200" marB="76200">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69516778"/>
              </p:ext>
            </p:extLst>
          </p:nvPr>
        </p:nvGraphicFramePr>
        <p:xfrm>
          <a:off x="325582" y="2209800"/>
          <a:ext cx="8229600" cy="744855"/>
        </p:xfrm>
        <a:graphic>
          <a:graphicData uri="http://schemas.openxmlformats.org/drawingml/2006/table">
            <a:tbl>
              <a:tblPr firstRow="1" firstCol="1" bandRow="1"/>
              <a:tblGrid>
                <a:gridCol w="1503218"/>
                <a:gridCol w="6726382"/>
              </a:tblGrid>
              <a:tr h="0">
                <a:tc>
                  <a:txBody>
                    <a:bodyPr/>
                    <a:lstStyle/>
                    <a:p>
                      <a:pPr marL="0" marR="0" algn="l" defTabSz="914400" rtl="0" eaLnBrk="1" fontAlgn="t" latinLnBrk="0" hangingPunct="1">
                        <a:lnSpc>
                          <a:spcPts val="1500"/>
                        </a:lnSpc>
                        <a:spcBef>
                          <a:spcPts val="0"/>
                        </a:spcBef>
                        <a:spcAft>
                          <a:spcPts val="0"/>
                        </a:spcAft>
                      </a:pPr>
                      <a:r>
                        <a:rPr lang="en-US" sz="1800" kern="1200" dirty="0" err="1">
                          <a:solidFill>
                            <a:schemeClr val="tx1"/>
                          </a:solidFill>
                          <a:effectLst/>
                          <a:latin typeface="+mn-lt"/>
                          <a:ea typeface="+mn-ea"/>
                          <a:cs typeface="+mn-cs"/>
                          <a:hlinkClick r:id="rId3"/>
                        </a:rPr>
                        <a:t>ngController</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ngController</a:t>
                      </a:r>
                      <a:r>
                        <a:rPr lang="en-US" sz="1800" kern="1200" dirty="0">
                          <a:solidFill>
                            <a:schemeClr val="tx1"/>
                          </a:solidFill>
                          <a:effectLst/>
                          <a:latin typeface="+mn-lt"/>
                          <a:ea typeface="+mn-ea"/>
                          <a:cs typeface="+mn-cs"/>
                        </a:rPr>
                        <a:t> directive attaches a controller class to the view. This is a key aspect of how angular supports the principles behind the Model-View-Controller design pattern.</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45332612"/>
              </p:ext>
            </p:extLst>
          </p:nvPr>
        </p:nvGraphicFramePr>
        <p:xfrm>
          <a:off x="381000" y="4038600"/>
          <a:ext cx="8229600" cy="2251710"/>
        </p:xfrm>
        <a:graphic>
          <a:graphicData uri="http://schemas.openxmlformats.org/drawingml/2006/table">
            <a:tbl>
              <a:tblPr firstRow="1" firstCol="1" bandRow="1"/>
              <a:tblGrid>
                <a:gridCol w="1447800"/>
                <a:gridCol w="6781800"/>
              </a:tblGrid>
              <a:tr h="211455">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4"/>
                        </a:rPr>
                        <a:t>ngShow</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ngShow</a:t>
                      </a:r>
                      <a:r>
                        <a:rPr lang="en-US" sz="1800" kern="1200" dirty="0">
                          <a:solidFill>
                            <a:schemeClr val="tx1"/>
                          </a:solidFill>
                          <a:effectLst/>
                          <a:latin typeface="+mn-lt"/>
                          <a:ea typeface="+mn-ea"/>
                          <a:cs typeface="+mn-cs"/>
                        </a:rPr>
                        <a:t> directive shows or hides the given HTML element based on the expression provided to the </a:t>
                      </a:r>
                      <a:r>
                        <a:rPr lang="en-US" sz="1800" kern="1200" dirty="0" err="1">
                          <a:solidFill>
                            <a:schemeClr val="tx1"/>
                          </a:solidFill>
                          <a:effectLst/>
                          <a:latin typeface="+mn-lt"/>
                          <a:ea typeface="+mn-ea"/>
                          <a:cs typeface="+mn-cs"/>
                        </a:rPr>
                        <a:t>ngShowattribute</a:t>
                      </a:r>
                      <a:r>
                        <a:rPr lang="en-US" sz="1800" kern="1200" dirty="0">
                          <a:solidFill>
                            <a:schemeClr val="tx1"/>
                          </a:solidFill>
                          <a:effectLst/>
                          <a:latin typeface="+mn-lt"/>
                          <a:ea typeface="+mn-ea"/>
                          <a:cs typeface="+mn-cs"/>
                        </a:rPr>
                        <a:t>. The element is shown or hidden by removing or adding the .ng-hide CSS class onto the element. The.ng-hide CSS class is predefined in AngularJS and sets the display style to none (using an !important flag). </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5"/>
                        </a:rPr>
                        <a:t>ngHide</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ngHide</a:t>
                      </a:r>
                      <a:r>
                        <a:rPr lang="en-US" sz="1800" kern="1200" dirty="0">
                          <a:solidFill>
                            <a:schemeClr val="tx1"/>
                          </a:solidFill>
                          <a:effectLst/>
                          <a:latin typeface="+mn-lt"/>
                          <a:ea typeface="+mn-ea"/>
                          <a:cs typeface="+mn-cs"/>
                        </a:rPr>
                        <a:t> directive shows or hides the given HTML element based on the expression provided to the </a:t>
                      </a:r>
                      <a:r>
                        <a:rPr lang="en-US" sz="1800" kern="1200" dirty="0" err="1">
                          <a:solidFill>
                            <a:schemeClr val="tx1"/>
                          </a:solidFill>
                          <a:effectLst/>
                          <a:latin typeface="+mn-lt"/>
                          <a:ea typeface="+mn-ea"/>
                          <a:cs typeface="+mn-cs"/>
                        </a:rPr>
                        <a:t>ngHideattribute</a:t>
                      </a:r>
                      <a:r>
                        <a:rPr lang="en-US" sz="1800" kern="1200" dirty="0">
                          <a:solidFill>
                            <a:schemeClr val="tx1"/>
                          </a:solidFill>
                          <a:effectLst/>
                          <a:latin typeface="+mn-lt"/>
                          <a:ea typeface="+mn-ea"/>
                          <a:cs typeface="+mn-cs"/>
                        </a:rPr>
                        <a:t>. The element is shown or hidden by removing or adding the ng-hide CSS class onto the element. The.ng-hide CSS class is predefined in AngularJS and sets the display style to none (using an !important flag</a:t>
                      </a:r>
                      <a:r>
                        <a:rPr lang="en-US" sz="1800" kern="1200" dirty="0" smtClean="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31192233"/>
              </p:ext>
            </p:extLst>
          </p:nvPr>
        </p:nvGraphicFramePr>
        <p:xfrm>
          <a:off x="381000" y="3255645"/>
          <a:ext cx="8229600" cy="533400"/>
        </p:xfrm>
        <a:graphic>
          <a:graphicData uri="http://schemas.openxmlformats.org/drawingml/2006/table">
            <a:tbl>
              <a:tblPr firstRow="1" firstCol="1" bandRow="1"/>
              <a:tblGrid>
                <a:gridCol w="1447800"/>
                <a:gridCol w="6781800"/>
              </a:tblGrid>
              <a:tr h="53340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6"/>
                        </a:rPr>
                        <a:t>ngInit</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ngInit</a:t>
                      </a:r>
                      <a:r>
                        <a:rPr lang="en-US" sz="1800" kern="1200" dirty="0">
                          <a:solidFill>
                            <a:schemeClr val="tx1"/>
                          </a:solidFill>
                          <a:effectLst/>
                          <a:latin typeface="+mn-lt"/>
                          <a:ea typeface="+mn-ea"/>
                          <a:cs typeface="+mn-cs"/>
                        </a:rPr>
                        <a:t> directive allows you to evaluate an expression in the current scope.</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8104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91897477"/>
              </p:ext>
            </p:extLst>
          </p:nvPr>
        </p:nvGraphicFramePr>
        <p:xfrm>
          <a:off x="381000" y="533400"/>
          <a:ext cx="8229600" cy="1125855"/>
        </p:xfrm>
        <a:graphic>
          <a:graphicData uri="http://schemas.openxmlformats.org/drawingml/2006/table">
            <a:tbl>
              <a:tblPr firstRow="1" firstCol="1" bandRow="1"/>
              <a:tblGrid>
                <a:gridCol w="1676400"/>
                <a:gridCol w="65532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2"/>
                        </a:rPr>
                        <a:t>ngIf</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ngIf</a:t>
                      </a:r>
                      <a:r>
                        <a:rPr lang="en-US" sz="1800" kern="1200" dirty="0">
                          <a:solidFill>
                            <a:schemeClr val="tx1"/>
                          </a:solidFill>
                          <a:effectLst/>
                          <a:latin typeface="+mn-lt"/>
                          <a:ea typeface="+mn-ea"/>
                          <a:cs typeface="+mn-cs"/>
                        </a:rPr>
                        <a:t> directive removes or recreates a portion of the DOM tree based on an {expression}. If the expression assigned to </a:t>
                      </a:r>
                      <a:r>
                        <a:rPr lang="en-US" sz="1800" kern="1200" dirty="0" err="1">
                          <a:solidFill>
                            <a:schemeClr val="tx1"/>
                          </a:solidFill>
                          <a:effectLst/>
                          <a:latin typeface="+mn-lt"/>
                          <a:ea typeface="+mn-ea"/>
                          <a:cs typeface="+mn-cs"/>
                        </a:rPr>
                        <a:t>ngIf</a:t>
                      </a:r>
                      <a:r>
                        <a:rPr lang="en-US" sz="1800" kern="1200" dirty="0">
                          <a:solidFill>
                            <a:schemeClr val="tx1"/>
                          </a:solidFill>
                          <a:effectLst/>
                          <a:latin typeface="+mn-lt"/>
                          <a:ea typeface="+mn-ea"/>
                          <a:cs typeface="+mn-cs"/>
                        </a:rPr>
                        <a:t> evaluates to a false value then the element is removed from the DOM, otherwise a clone of the element is reinserted into the DOM.</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61466805"/>
              </p:ext>
            </p:extLst>
          </p:nvPr>
        </p:nvGraphicFramePr>
        <p:xfrm>
          <a:off x="381000" y="1752600"/>
          <a:ext cx="8229600" cy="554355"/>
        </p:xfrm>
        <a:graphic>
          <a:graphicData uri="http://schemas.openxmlformats.org/drawingml/2006/table">
            <a:tbl>
              <a:tblPr firstRow="1" firstCol="1" bandRow="1"/>
              <a:tblGrid>
                <a:gridCol w="1676400"/>
                <a:gridCol w="65532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3"/>
                        </a:rPr>
                        <a:t>ngStyle</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ngStyle</a:t>
                      </a:r>
                      <a:r>
                        <a:rPr lang="en-US" sz="1800" kern="1200" dirty="0">
                          <a:solidFill>
                            <a:schemeClr val="tx1"/>
                          </a:solidFill>
                          <a:effectLst/>
                          <a:latin typeface="+mn-lt"/>
                          <a:ea typeface="+mn-ea"/>
                          <a:cs typeface="+mn-cs"/>
                        </a:rPr>
                        <a:t> directive allows you to set CSS style on an HTML element conditionally.</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23709866"/>
              </p:ext>
            </p:extLst>
          </p:nvPr>
        </p:nvGraphicFramePr>
        <p:xfrm>
          <a:off x="381000" y="2438400"/>
          <a:ext cx="8229600" cy="935355"/>
        </p:xfrm>
        <a:graphic>
          <a:graphicData uri="http://schemas.openxmlformats.org/drawingml/2006/table">
            <a:tbl>
              <a:tblPr firstRow="1" firstCol="1" bandRow="1"/>
              <a:tblGrid>
                <a:gridCol w="1676400"/>
                <a:gridCol w="65532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4"/>
                        </a:rPr>
                        <a:t>ngRepeat</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ngRepeat</a:t>
                      </a:r>
                      <a:r>
                        <a:rPr lang="en-US" sz="1800" kern="1200" dirty="0">
                          <a:solidFill>
                            <a:schemeClr val="tx1"/>
                          </a:solidFill>
                          <a:effectLst/>
                          <a:latin typeface="+mn-lt"/>
                          <a:ea typeface="+mn-ea"/>
                          <a:cs typeface="+mn-cs"/>
                        </a:rPr>
                        <a:t> directive instantiates a template once per item from a collection. Each template instance gets its own scope, where the given loop variable is set to the current collection item, and $index is set to the item index or key.</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21365356"/>
              </p:ext>
            </p:extLst>
          </p:nvPr>
        </p:nvGraphicFramePr>
        <p:xfrm>
          <a:off x="457200" y="3657599"/>
          <a:ext cx="8229600" cy="1104900"/>
        </p:xfrm>
        <a:graphic>
          <a:graphicData uri="http://schemas.openxmlformats.org/drawingml/2006/table">
            <a:tbl>
              <a:tblPr firstRow="1" firstCol="1" bandRow="1"/>
              <a:tblGrid>
                <a:gridCol w="1600200"/>
                <a:gridCol w="6629400"/>
              </a:tblGrid>
              <a:tr h="758031">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5"/>
                        </a:rPr>
                        <a:t>ngSwitch</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ngSwitch</a:t>
                      </a:r>
                      <a:r>
                        <a:rPr lang="en-US" sz="1800" kern="1200" dirty="0">
                          <a:solidFill>
                            <a:schemeClr val="tx1"/>
                          </a:solidFill>
                          <a:effectLst/>
                          <a:latin typeface="+mn-lt"/>
                          <a:ea typeface="+mn-ea"/>
                          <a:cs typeface="+mn-cs"/>
                        </a:rPr>
                        <a:t> directive is used to conditionally swap DOM structure on your template based on a scope expression. Elements within </a:t>
                      </a:r>
                      <a:r>
                        <a:rPr lang="en-US" sz="1800" kern="1200" dirty="0" err="1">
                          <a:solidFill>
                            <a:schemeClr val="tx1"/>
                          </a:solidFill>
                          <a:effectLst/>
                          <a:latin typeface="+mn-lt"/>
                          <a:ea typeface="+mn-ea"/>
                          <a:cs typeface="+mn-cs"/>
                        </a:rPr>
                        <a:t>ngSwitch</a:t>
                      </a:r>
                      <a:r>
                        <a:rPr lang="en-US" sz="1800" kern="1200" dirty="0">
                          <a:solidFill>
                            <a:schemeClr val="tx1"/>
                          </a:solidFill>
                          <a:effectLst/>
                          <a:latin typeface="+mn-lt"/>
                          <a:ea typeface="+mn-ea"/>
                          <a:cs typeface="+mn-cs"/>
                        </a:rPr>
                        <a:t> but without </a:t>
                      </a:r>
                      <a:r>
                        <a:rPr lang="en-US" sz="1800" kern="1200" dirty="0" err="1">
                          <a:solidFill>
                            <a:schemeClr val="tx1"/>
                          </a:solidFill>
                          <a:effectLst/>
                          <a:latin typeface="+mn-lt"/>
                          <a:ea typeface="+mn-ea"/>
                          <a:cs typeface="+mn-cs"/>
                        </a:rPr>
                        <a:t>ngSwitchWhen</a:t>
                      </a:r>
                      <a:r>
                        <a:rPr lang="en-US" sz="1800" kern="1200" dirty="0">
                          <a:solidFill>
                            <a:schemeClr val="tx1"/>
                          </a:solidFill>
                          <a:effectLst/>
                          <a:latin typeface="+mn-lt"/>
                          <a:ea typeface="+mn-ea"/>
                          <a:cs typeface="+mn-cs"/>
                        </a:rPr>
                        <a:t> or </a:t>
                      </a:r>
                      <a:r>
                        <a:rPr lang="en-US" sz="1800" kern="1200" dirty="0" err="1">
                          <a:solidFill>
                            <a:schemeClr val="tx1"/>
                          </a:solidFill>
                          <a:effectLst/>
                          <a:latin typeface="+mn-lt"/>
                          <a:ea typeface="+mn-ea"/>
                          <a:cs typeface="+mn-cs"/>
                        </a:rPr>
                        <a:t>ngSwitchDefault</a:t>
                      </a:r>
                      <a:r>
                        <a:rPr lang="en-US" sz="1800" kern="1200" dirty="0">
                          <a:solidFill>
                            <a:schemeClr val="tx1"/>
                          </a:solidFill>
                          <a:effectLst/>
                          <a:latin typeface="+mn-lt"/>
                          <a:ea typeface="+mn-ea"/>
                          <a:cs typeface="+mn-cs"/>
                        </a:rPr>
                        <a:t> directives will be preserved at the location as specified in the template.</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316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99931846"/>
              </p:ext>
            </p:extLst>
          </p:nvPr>
        </p:nvGraphicFramePr>
        <p:xfrm>
          <a:off x="304800" y="609600"/>
          <a:ext cx="8229600" cy="2171700"/>
        </p:xfrm>
        <a:graphic>
          <a:graphicData uri="http://schemas.openxmlformats.org/drawingml/2006/table">
            <a:tbl>
              <a:tblPr firstRow="1" firstCol="1" bandRow="1"/>
              <a:tblGrid>
                <a:gridCol w="1905000"/>
                <a:gridCol w="6324600"/>
              </a:tblGrid>
              <a:tr h="0">
                <a:tc>
                  <a:txBody>
                    <a:bodyPr/>
                    <a:lstStyle/>
                    <a:p>
                      <a:pPr marL="0" marR="0" algn="l" defTabSz="914400" rtl="0" eaLnBrk="1" fontAlgn="t" latinLnBrk="0" hangingPunct="1">
                        <a:lnSpc>
                          <a:spcPts val="1500"/>
                        </a:lnSpc>
                        <a:spcBef>
                          <a:spcPts val="0"/>
                        </a:spcBef>
                        <a:spcAft>
                          <a:spcPts val="0"/>
                        </a:spcAft>
                      </a:pPr>
                      <a:r>
                        <a:rPr lang="en-US" sz="1800" kern="1200" dirty="0" err="1">
                          <a:solidFill>
                            <a:schemeClr val="tx1"/>
                          </a:solidFill>
                          <a:effectLst/>
                          <a:latin typeface="+mn-lt"/>
                          <a:ea typeface="+mn-ea"/>
                          <a:cs typeface="+mn-cs"/>
                          <a:hlinkClick r:id="rId2"/>
                        </a:rPr>
                        <a:t>ngClass</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The ngClass directive allows you to dynamically set CSS classes on an HTML element by databinding an expression that represents all classes to be added.</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0"/>
                        </a:spcAft>
                      </a:pPr>
                      <a:r>
                        <a:rPr lang="en-US" sz="1800" kern="1200">
                          <a:solidFill>
                            <a:schemeClr val="tx1"/>
                          </a:solidFill>
                          <a:effectLst/>
                          <a:latin typeface="+mn-lt"/>
                          <a:ea typeface="+mn-ea"/>
                          <a:cs typeface="+mn-cs"/>
                          <a:hlinkClick r:id="rId3"/>
                        </a:rPr>
                        <a:t>ngClassOdd</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The ngClassOdd and ngClassEven directives work exactly as </a:t>
                      </a:r>
                      <a:r>
                        <a:rPr lang="en-US" sz="1800" kern="1200">
                          <a:solidFill>
                            <a:schemeClr val="tx1"/>
                          </a:solidFill>
                          <a:effectLst/>
                          <a:latin typeface="+mn-lt"/>
                          <a:ea typeface="+mn-ea"/>
                          <a:cs typeface="+mn-cs"/>
                          <a:hlinkClick r:id="rId2"/>
                        </a:rPr>
                        <a:t>ngClass</a:t>
                      </a:r>
                      <a:r>
                        <a:rPr lang="en-US" sz="1800" kern="1200">
                          <a:solidFill>
                            <a:schemeClr val="tx1"/>
                          </a:solidFill>
                          <a:effectLst/>
                          <a:latin typeface="+mn-lt"/>
                          <a:ea typeface="+mn-ea"/>
                          <a:cs typeface="+mn-cs"/>
                        </a:rPr>
                        <a:t>, except they work in conjunction withngRepeat and take effect only on odd (even) rows.</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0"/>
                        </a:spcAft>
                      </a:pPr>
                      <a:r>
                        <a:rPr lang="en-US" sz="1800" kern="1200">
                          <a:solidFill>
                            <a:schemeClr val="tx1"/>
                          </a:solidFill>
                          <a:effectLst/>
                          <a:latin typeface="+mn-lt"/>
                          <a:ea typeface="+mn-ea"/>
                          <a:cs typeface="+mn-cs"/>
                          <a:hlinkClick r:id="rId4"/>
                        </a:rPr>
                        <a:t>ngClassEven</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ngClassOdd</a:t>
                      </a:r>
                      <a:r>
                        <a:rPr lang="en-US" sz="1800" kern="1200" dirty="0">
                          <a:solidFill>
                            <a:schemeClr val="tx1"/>
                          </a:solidFill>
                          <a:effectLst/>
                          <a:latin typeface="+mn-lt"/>
                          <a:ea typeface="+mn-ea"/>
                          <a:cs typeface="+mn-cs"/>
                        </a:rPr>
                        <a:t> and </a:t>
                      </a:r>
                      <a:r>
                        <a:rPr lang="en-US" sz="1800" kern="1200" dirty="0" err="1">
                          <a:solidFill>
                            <a:schemeClr val="tx1"/>
                          </a:solidFill>
                          <a:effectLst/>
                          <a:latin typeface="+mn-lt"/>
                          <a:ea typeface="+mn-ea"/>
                          <a:cs typeface="+mn-cs"/>
                        </a:rPr>
                        <a:t>ngClassEven</a:t>
                      </a:r>
                      <a:r>
                        <a:rPr lang="en-US" sz="1800" kern="1200" dirty="0">
                          <a:solidFill>
                            <a:schemeClr val="tx1"/>
                          </a:solidFill>
                          <a:effectLst/>
                          <a:latin typeface="+mn-lt"/>
                          <a:ea typeface="+mn-ea"/>
                          <a:cs typeface="+mn-cs"/>
                        </a:rPr>
                        <a:t> directives work exactly as </a:t>
                      </a:r>
                      <a:r>
                        <a:rPr lang="en-US" sz="1800" kern="1200" dirty="0" err="1">
                          <a:solidFill>
                            <a:schemeClr val="tx1"/>
                          </a:solidFill>
                          <a:effectLst/>
                          <a:latin typeface="+mn-lt"/>
                          <a:ea typeface="+mn-ea"/>
                          <a:cs typeface="+mn-cs"/>
                          <a:hlinkClick r:id="rId2"/>
                        </a:rPr>
                        <a:t>ngClass</a:t>
                      </a:r>
                      <a:r>
                        <a:rPr lang="en-US" sz="1800" kern="1200" dirty="0">
                          <a:solidFill>
                            <a:schemeClr val="tx1"/>
                          </a:solidFill>
                          <a:effectLst/>
                          <a:latin typeface="+mn-lt"/>
                          <a:ea typeface="+mn-ea"/>
                          <a:cs typeface="+mn-cs"/>
                        </a:rPr>
                        <a:t>, except they work in conjunction </a:t>
                      </a:r>
                      <a:r>
                        <a:rPr lang="en-US" sz="1800" kern="1200" dirty="0" err="1">
                          <a:solidFill>
                            <a:schemeClr val="tx1"/>
                          </a:solidFill>
                          <a:effectLst/>
                          <a:latin typeface="+mn-lt"/>
                          <a:ea typeface="+mn-ea"/>
                          <a:cs typeface="+mn-cs"/>
                        </a:rPr>
                        <a:t>withngRepeat</a:t>
                      </a:r>
                      <a:r>
                        <a:rPr lang="en-US" sz="1800" kern="1200" dirty="0">
                          <a:solidFill>
                            <a:schemeClr val="tx1"/>
                          </a:solidFill>
                          <a:effectLst/>
                          <a:latin typeface="+mn-lt"/>
                          <a:ea typeface="+mn-ea"/>
                          <a:cs typeface="+mn-cs"/>
                        </a:rPr>
                        <a:t> and take effect only on odd (even) rows.</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48971196"/>
              </p:ext>
            </p:extLst>
          </p:nvPr>
        </p:nvGraphicFramePr>
        <p:xfrm>
          <a:off x="304800" y="3048000"/>
          <a:ext cx="8229600" cy="914400"/>
        </p:xfrm>
        <a:graphic>
          <a:graphicData uri="http://schemas.openxmlformats.org/drawingml/2006/table">
            <a:tbl>
              <a:tblPr firstRow="1" firstCol="1" bandRow="1"/>
              <a:tblGrid>
                <a:gridCol w="1905000"/>
                <a:gridCol w="63246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5"/>
                        </a:rPr>
                        <a:t>ngBind</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ngBind</a:t>
                      </a:r>
                      <a:r>
                        <a:rPr lang="en-US" sz="1800" kern="1200" dirty="0">
                          <a:solidFill>
                            <a:schemeClr val="tx1"/>
                          </a:solidFill>
                          <a:effectLst/>
                          <a:latin typeface="+mn-lt"/>
                          <a:ea typeface="+mn-ea"/>
                          <a:cs typeface="+mn-cs"/>
                        </a:rPr>
                        <a:t> attribute tells Angular to replace the text content of the specified HTML element with the value of a given expression, and to update the text content when the value of that expression changes.</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30017039"/>
              </p:ext>
            </p:extLst>
          </p:nvPr>
        </p:nvGraphicFramePr>
        <p:xfrm>
          <a:off x="304800" y="4419600"/>
          <a:ext cx="8229600" cy="1468755"/>
        </p:xfrm>
        <a:graphic>
          <a:graphicData uri="http://schemas.openxmlformats.org/drawingml/2006/table">
            <a:tbl>
              <a:tblPr firstRow="1" firstCol="1" bandRow="1"/>
              <a:tblGrid>
                <a:gridCol w="1905000"/>
                <a:gridCol w="6324600"/>
              </a:tblGrid>
              <a:tr h="1468755">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6"/>
                        </a:rPr>
                        <a:t>ngNonBindable</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ngNonBindable</a:t>
                      </a:r>
                      <a:r>
                        <a:rPr lang="en-US" sz="1800" kern="1200" dirty="0">
                          <a:solidFill>
                            <a:schemeClr val="tx1"/>
                          </a:solidFill>
                          <a:effectLst/>
                          <a:latin typeface="+mn-lt"/>
                          <a:ea typeface="+mn-ea"/>
                          <a:cs typeface="+mn-cs"/>
                        </a:rPr>
                        <a:t> directive tells Angular not to compile or bind the contents of the current DOM element. This is useful if the element contains what appears to be Angular directives and bindings but which should be ignored by Angular. This could be the case if you have a site that displays snippets of code, for instance.</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223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28657934"/>
              </p:ext>
            </p:extLst>
          </p:nvPr>
        </p:nvGraphicFramePr>
        <p:xfrm>
          <a:off x="457200" y="533400"/>
          <a:ext cx="8229600" cy="744855"/>
        </p:xfrm>
        <a:graphic>
          <a:graphicData uri="http://schemas.openxmlformats.org/drawingml/2006/table">
            <a:tbl>
              <a:tblPr firstRow="1" firstCol="1" bandRow="1"/>
              <a:tblGrid>
                <a:gridCol w="1447800"/>
                <a:gridCol w="67818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2"/>
                        </a:rPr>
                        <a:t>ngModel</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ngModel</a:t>
                      </a:r>
                      <a:r>
                        <a:rPr lang="en-US" sz="1800" kern="1200" dirty="0">
                          <a:solidFill>
                            <a:schemeClr val="tx1"/>
                          </a:solidFill>
                          <a:effectLst/>
                          <a:latin typeface="+mn-lt"/>
                          <a:ea typeface="+mn-ea"/>
                          <a:cs typeface="+mn-cs"/>
                        </a:rPr>
                        <a:t> directive binds an </a:t>
                      </a:r>
                      <a:r>
                        <a:rPr lang="en-US" sz="1800" kern="1200" dirty="0" err="1">
                          <a:solidFill>
                            <a:schemeClr val="tx1"/>
                          </a:solidFill>
                          <a:effectLst/>
                          <a:latin typeface="+mn-lt"/>
                          <a:ea typeface="+mn-ea"/>
                          <a:cs typeface="+mn-cs"/>
                        </a:rPr>
                        <a:t>input,select</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textarea</a:t>
                      </a:r>
                      <a:r>
                        <a:rPr lang="en-US" sz="1800" kern="1200" dirty="0">
                          <a:solidFill>
                            <a:schemeClr val="tx1"/>
                          </a:solidFill>
                          <a:effectLst/>
                          <a:latin typeface="+mn-lt"/>
                          <a:ea typeface="+mn-ea"/>
                          <a:cs typeface="+mn-cs"/>
                        </a:rPr>
                        <a:t> (or custom form control) to a property on the scope using </a:t>
                      </a:r>
                      <a:r>
                        <a:rPr lang="en-US" sz="1800" kern="1200" dirty="0" err="1">
                          <a:solidFill>
                            <a:schemeClr val="tx1"/>
                          </a:solidFill>
                          <a:effectLst/>
                          <a:latin typeface="+mn-lt"/>
                          <a:ea typeface="+mn-ea"/>
                          <a:cs typeface="+mn-cs"/>
                          <a:hlinkClick r:id="rId3"/>
                        </a:rPr>
                        <a:t>NgModelController</a:t>
                      </a:r>
                      <a:r>
                        <a:rPr lang="en-US" sz="1800" kern="1200" dirty="0">
                          <a:solidFill>
                            <a:schemeClr val="tx1"/>
                          </a:solidFill>
                          <a:effectLst/>
                          <a:latin typeface="+mn-lt"/>
                          <a:ea typeface="+mn-ea"/>
                          <a:cs typeface="+mn-cs"/>
                        </a:rPr>
                        <a:t>, which is created and exposed by this directive.</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32998346"/>
              </p:ext>
            </p:extLst>
          </p:nvPr>
        </p:nvGraphicFramePr>
        <p:xfrm>
          <a:off x="457200" y="1371600"/>
          <a:ext cx="8229600" cy="935355"/>
        </p:xfrm>
        <a:graphic>
          <a:graphicData uri="http://schemas.openxmlformats.org/drawingml/2006/table">
            <a:tbl>
              <a:tblPr firstRow="1" firstCol="1" bandRow="1"/>
              <a:tblGrid>
                <a:gridCol w="1524000"/>
                <a:gridCol w="67056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4"/>
                        </a:rPr>
                        <a:t>ngCloak</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ngCloak</a:t>
                      </a:r>
                      <a:r>
                        <a:rPr lang="en-US" sz="1800" kern="1200" dirty="0">
                          <a:solidFill>
                            <a:schemeClr val="tx1"/>
                          </a:solidFill>
                          <a:effectLst/>
                          <a:latin typeface="+mn-lt"/>
                          <a:ea typeface="+mn-ea"/>
                          <a:cs typeface="+mn-cs"/>
                        </a:rPr>
                        <a:t> directive is used to prevent the Angular html template from being briefly displayed by the browser in its raw (</a:t>
                      </a:r>
                      <a:r>
                        <a:rPr lang="en-US" sz="1800" kern="1200" dirty="0" err="1">
                          <a:solidFill>
                            <a:schemeClr val="tx1"/>
                          </a:solidFill>
                          <a:effectLst/>
                          <a:latin typeface="+mn-lt"/>
                          <a:ea typeface="+mn-ea"/>
                          <a:cs typeface="+mn-cs"/>
                        </a:rPr>
                        <a:t>uncompiled</a:t>
                      </a:r>
                      <a:r>
                        <a:rPr lang="en-US" sz="1800" kern="1200" dirty="0">
                          <a:solidFill>
                            <a:schemeClr val="tx1"/>
                          </a:solidFill>
                          <a:effectLst/>
                          <a:latin typeface="+mn-lt"/>
                          <a:ea typeface="+mn-ea"/>
                          <a:cs typeface="+mn-cs"/>
                        </a:rPr>
                        <a:t>) form while your application is loading. Use this directive to avoid the undesirable flicker effect caused by the html template display.</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44284372"/>
              </p:ext>
            </p:extLst>
          </p:nvPr>
        </p:nvGraphicFramePr>
        <p:xfrm>
          <a:off x="381000" y="2667000"/>
          <a:ext cx="8229600" cy="2061210"/>
        </p:xfrm>
        <a:graphic>
          <a:graphicData uri="http://schemas.openxmlformats.org/drawingml/2006/table">
            <a:tbl>
              <a:tblPr firstRow="1" firstCol="1" bandRow="1"/>
              <a:tblGrid>
                <a:gridCol w="1600200"/>
                <a:gridCol w="66294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5"/>
                        </a:rPr>
                        <a:t>ngHref</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Using Angular markup like {{hash}} in an href attribute will make the link go to the wrong URL if the user clicks it before Angular has a chance to replace the {{hash}} markup with its value. Until Angular replaces the markup the link will be broken and will most likely return a 404 error. The ngHref directive solves this problem.</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6"/>
                        </a:rPr>
                        <a:t>ngSrc</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Using Angular markup like {{hash}} in a </a:t>
                      </a:r>
                      <a:r>
                        <a:rPr lang="en-US" sz="1800" kern="1200" dirty="0" err="1">
                          <a:solidFill>
                            <a:schemeClr val="tx1"/>
                          </a:solidFill>
                          <a:effectLst/>
                          <a:latin typeface="+mn-lt"/>
                          <a:ea typeface="+mn-ea"/>
                          <a:cs typeface="+mn-cs"/>
                        </a:rPr>
                        <a:t>src</a:t>
                      </a:r>
                      <a:r>
                        <a:rPr lang="en-US" sz="1800" kern="1200" dirty="0">
                          <a:solidFill>
                            <a:schemeClr val="tx1"/>
                          </a:solidFill>
                          <a:effectLst/>
                          <a:latin typeface="+mn-lt"/>
                          <a:ea typeface="+mn-ea"/>
                          <a:cs typeface="+mn-cs"/>
                        </a:rPr>
                        <a:t> attribute doesn't work right: The browser will fetch from the URL with the literal text {{hash}} until Angular replaces the expression inside {{hash}}. The </a:t>
                      </a:r>
                      <a:r>
                        <a:rPr lang="en-US" sz="1800" kern="1200" dirty="0" err="1">
                          <a:solidFill>
                            <a:schemeClr val="tx1"/>
                          </a:solidFill>
                          <a:effectLst/>
                          <a:latin typeface="+mn-lt"/>
                          <a:ea typeface="+mn-ea"/>
                          <a:cs typeface="+mn-cs"/>
                        </a:rPr>
                        <a:t>ngSrc</a:t>
                      </a:r>
                      <a:r>
                        <a:rPr lang="en-US" sz="1800" kern="1200" dirty="0">
                          <a:solidFill>
                            <a:schemeClr val="tx1"/>
                          </a:solidFill>
                          <a:effectLst/>
                          <a:latin typeface="+mn-lt"/>
                          <a:ea typeface="+mn-ea"/>
                          <a:cs typeface="+mn-cs"/>
                        </a:rPr>
                        <a:t> directive solves this problem.</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8334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57532301"/>
              </p:ext>
            </p:extLst>
          </p:nvPr>
        </p:nvGraphicFramePr>
        <p:xfrm>
          <a:off x="533400" y="546862"/>
          <a:ext cx="8229600" cy="2754630"/>
        </p:xfrm>
        <a:graphic>
          <a:graphicData uri="http://schemas.openxmlformats.org/drawingml/2006/table">
            <a:tbl>
              <a:tblPr firstRow="1" firstCol="1" bandRow="1"/>
              <a:tblGrid>
                <a:gridCol w="1752600"/>
                <a:gridCol w="64770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2"/>
                        </a:rPr>
                        <a:t>ngClick</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The ngClick directive allows you to specify custom behavior when an element is clicked.</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3"/>
                        </a:rPr>
                        <a:t>ngDblclick</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ngDblclick</a:t>
                      </a:r>
                      <a:r>
                        <a:rPr lang="en-US" sz="1800" kern="1200" dirty="0">
                          <a:solidFill>
                            <a:schemeClr val="tx1"/>
                          </a:solidFill>
                          <a:effectLst/>
                          <a:latin typeface="+mn-lt"/>
                          <a:ea typeface="+mn-ea"/>
                          <a:cs typeface="+mn-cs"/>
                        </a:rPr>
                        <a:t> directive allows you to specify custom behavior on a </a:t>
                      </a:r>
                      <a:r>
                        <a:rPr lang="en-US" sz="1800" kern="1200" dirty="0" err="1">
                          <a:solidFill>
                            <a:schemeClr val="tx1"/>
                          </a:solidFill>
                          <a:effectLst/>
                          <a:latin typeface="+mn-lt"/>
                          <a:ea typeface="+mn-ea"/>
                          <a:cs typeface="+mn-cs"/>
                        </a:rPr>
                        <a:t>dblclick</a:t>
                      </a:r>
                      <a:r>
                        <a:rPr lang="en-US" sz="1800" kern="1200" dirty="0">
                          <a:solidFill>
                            <a:schemeClr val="tx1"/>
                          </a:solidFill>
                          <a:effectLst/>
                          <a:latin typeface="+mn-lt"/>
                          <a:ea typeface="+mn-ea"/>
                          <a:cs typeface="+mn-cs"/>
                        </a:rPr>
                        <a:t>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4"/>
                        </a:rPr>
                        <a:t>ngMousedown</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The </a:t>
                      </a:r>
                      <a:r>
                        <a:rPr lang="en-US" sz="1800" kern="1200" dirty="0" err="1">
                          <a:solidFill>
                            <a:schemeClr val="tx1"/>
                          </a:solidFill>
                          <a:effectLst/>
                          <a:latin typeface="+mn-lt"/>
                          <a:ea typeface="+mn-ea"/>
                          <a:cs typeface="+mn-cs"/>
                        </a:rPr>
                        <a:t>ngMousedown</a:t>
                      </a:r>
                      <a:r>
                        <a:rPr lang="en-US" sz="1800" kern="1200" dirty="0">
                          <a:solidFill>
                            <a:schemeClr val="tx1"/>
                          </a:solidFill>
                          <a:effectLst/>
                          <a:latin typeface="+mn-lt"/>
                          <a:ea typeface="+mn-ea"/>
                          <a:cs typeface="+mn-cs"/>
                        </a:rPr>
                        <a:t> directive allows you to specify custom behavior on </a:t>
                      </a:r>
                      <a:r>
                        <a:rPr lang="en-US" sz="1800" kern="1200" dirty="0" err="1">
                          <a:solidFill>
                            <a:schemeClr val="tx1"/>
                          </a:solidFill>
                          <a:effectLst/>
                          <a:latin typeface="+mn-lt"/>
                          <a:ea typeface="+mn-ea"/>
                          <a:cs typeface="+mn-cs"/>
                        </a:rPr>
                        <a:t>mousedown</a:t>
                      </a:r>
                      <a:r>
                        <a:rPr lang="en-US" sz="1800" kern="1200" dirty="0">
                          <a:solidFill>
                            <a:schemeClr val="tx1"/>
                          </a:solidFill>
                          <a:effectLst/>
                          <a:latin typeface="+mn-lt"/>
                          <a:ea typeface="+mn-ea"/>
                          <a:cs typeface="+mn-cs"/>
                        </a:rPr>
                        <a:t>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5"/>
                        </a:rPr>
                        <a:t>ngMouseup</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Specify custom behavior on </a:t>
                      </a:r>
                      <a:r>
                        <a:rPr lang="en-US" sz="1800" kern="1200" dirty="0" err="1">
                          <a:solidFill>
                            <a:schemeClr val="tx1"/>
                          </a:solidFill>
                          <a:effectLst/>
                          <a:latin typeface="+mn-lt"/>
                          <a:ea typeface="+mn-ea"/>
                          <a:cs typeface="+mn-cs"/>
                        </a:rPr>
                        <a:t>mouseup</a:t>
                      </a:r>
                      <a:r>
                        <a:rPr lang="en-US" sz="1800" kern="1200" dirty="0">
                          <a:solidFill>
                            <a:schemeClr val="tx1"/>
                          </a:solidFill>
                          <a:effectLst/>
                          <a:latin typeface="+mn-lt"/>
                          <a:ea typeface="+mn-ea"/>
                          <a:cs typeface="+mn-cs"/>
                        </a:rPr>
                        <a:t>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6"/>
                        </a:rPr>
                        <a:t>ngMouseover</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Specify custom behavior on </a:t>
                      </a:r>
                      <a:r>
                        <a:rPr lang="en-US" sz="1800" kern="1200" dirty="0" err="1">
                          <a:solidFill>
                            <a:schemeClr val="tx1"/>
                          </a:solidFill>
                          <a:effectLst/>
                          <a:latin typeface="+mn-lt"/>
                          <a:ea typeface="+mn-ea"/>
                          <a:cs typeface="+mn-cs"/>
                        </a:rPr>
                        <a:t>mouseover</a:t>
                      </a:r>
                      <a:r>
                        <a:rPr lang="en-US" sz="1800" kern="1200" dirty="0">
                          <a:solidFill>
                            <a:schemeClr val="tx1"/>
                          </a:solidFill>
                          <a:effectLst/>
                          <a:latin typeface="+mn-lt"/>
                          <a:ea typeface="+mn-ea"/>
                          <a:cs typeface="+mn-cs"/>
                        </a:rPr>
                        <a:t>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19050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7"/>
                        </a:rPr>
                        <a:t>ngMouseenter</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Specify custom behavior on </a:t>
                      </a:r>
                      <a:r>
                        <a:rPr lang="en-US" sz="1800" kern="1200" dirty="0" err="1">
                          <a:solidFill>
                            <a:schemeClr val="tx1"/>
                          </a:solidFill>
                          <a:effectLst/>
                          <a:latin typeface="+mn-lt"/>
                          <a:ea typeface="+mn-ea"/>
                          <a:cs typeface="+mn-cs"/>
                        </a:rPr>
                        <a:t>mouseenter</a:t>
                      </a:r>
                      <a:r>
                        <a:rPr lang="en-US" sz="1800" kern="1200" dirty="0">
                          <a:solidFill>
                            <a:schemeClr val="tx1"/>
                          </a:solidFill>
                          <a:effectLst/>
                          <a:latin typeface="+mn-lt"/>
                          <a:ea typeface="+mn-ea"/>
                          <a:cs typeface="+mn-cs"/>
                        </a:rPr>
                        <a:t>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2513376"/>
              </p:ext>
            </p:extLst>
          </p:nvPr>
        </p:nvGraphicFramePr>
        <p:xfrm>
          <a:off x="533400" y="3429000"/>
          <a:ext cx="8229600" cy="1434465"/>
        </p:xfrm>
        <a:graphic>
          <a:graphicData uri="http://schemas.openxmlformats.org/drawingml/2006/table">
            <a:tbl>
              <a:tblPr firstRow="1" firstCol="1" bandRow="1"/>
              <a:tblGrid>
                <a:gridCol w="1828800"/>
                <a:gridCol w="6400800"/>
              </a:tblGrid>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8"/>
                        </a:rPr>
                        <a:t>ngMouseleave</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Specify custom behavior on </a:t>
                      </a:r>
                      <a:r>
                        <a:rPr lang="en-US" sz="1800" kern="1200" dirty="0" err="1">
                          <a:solidFill>
                            <a:schemeClr val="tx1"/>
                          </a:solidFill>
                          <a:effectLst/>
                          <a:latin typeface="+mn-lt"/>
                          <a:ea typeface="+mn-ea"/>
                          <a:cs typeface="+mn-cs"/>
                        </a:rPr>
                        <a:t>mouseleave</a:t>
                      </a:r>
                      <a:r>
                        <a:rPr lang="en-US" sz="1800" kern="1200" dirty="0">
                          <a:solidFill>
                            <a:schemeClr val="tx1"/>
                          </a:solidFill>
                          <a:effectLst/>
                          <a:latin typeface="+mn-lt"/>
                          <a:ea typeface="+mn-ea"/>
                          <a:cs typeface="+mn-cs"/>
                        </a:rPr>
                        <a:t>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9"/>
                        </a:rPr>
                        <a:t>ngMousemove</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Specify custom behavior on mousemove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hlinkClick r:id="rId10"/>
                        </a:rPr>
                        <a:t>ngKeydown</a:t>
                      </a:r>
                      <a:endParaRPr lang="en-US" sz="1800" kern="120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a:solidFill>
                            <a:schemeClr val="tx1"/>
                          </a:solidFill>
                          <a:effectLst/>
                          <a:latin typeface="+mn-lt"/>
                          <a:ea typeface="+mn-ea"/>
                          <a:cs typeface="+mn-cs"/>
                        </a:rPr>
                        <a:t>Specify custom behavior on keydown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0">
                <a:tc>
                  <a:txBody>
                    <a:bodyPr/>
                    <a:lstStyle/>
                    <a:p>
                      <a:pPr marL="0" marR="0" algn="l" defTabSz="914400" rtl="0" eaLnBrk="1" fontAlgn="t" latinLnBrk="0" hangingPunct="1">
                        <a:lnSpc>
                          <a:spcPts val="1500"/>
                        </a:lnSpc>
                        <a:spcBef>
                          <a:spcPts val="0"/>
                        </a:spcBef>
                        <a:spcAft>
                          <a:spcPts val="750"/>
                        </a:spcAft>
                      </a:pPr>
                      <a:r>
                        <a:rPr lang="en-US" sz="1800" kern="1200" dirty="0" err="1">
                          <a:solidFill>
                            <a:schemeClr val="tx1"/>
                          </a:solidFill>
                          <a:effectLst/>
                          <a:latin typeface="+mn-lt"/>
                          <a:ea typeface="+mn-ea"/>
                          <a:cs typeface="+mn-cs"/>
                          <a:hlinkClick r:id="rId11"/>
                        </a:rPr>
                        <a:t>ngKeyup</a:t>
                      </a:r>
                      <a:endParaRPr lang="en-US" sz="1800" kern="1200" dirty="0">
                        <a:solidFill>
                          <a:schemeClr val="tx1"/>
                        </a:solidFill>
                        <a:effectLst/>
                        <a:latin typeface="+mn-lt"/>
                        <a:ea typeface="+mn-ea"/>
                        <a:cs typeface="+mn-cs"/>
                      </a:endParaRP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gn="l" defTabSz="914400" rtl="0" eaLnBrk="1" fontAlgn="t" latinLnBrk="0" hangingPunct="1">
                        <a:lnSpc>
                          <a:spcPts val="1500"/>
                        </a:lnSpc>
                        <a:spcBef>
                          <a:spcPts val="0"/>
                        </a:spcBef>
                        <a:spcAft>
                          <a:spcPts val="750"/>
                        </a:spcAft>
                      </a:pPr>
                      <a:r>
                        <a:rPr lang="en-US" sz="1800" kern="1200" dirty="0">
                          <a:solidFill>
                            <a:schemeClr val="tx1"/>
                          </a:solidFill>
                          <a:effectLst/>
                          <a:latin typeface="+mn-lt"/>
                          <a:ea typeface="+mn-ea"/>
                          <a:cs typeface="+mn-cs"/>
                        </a:rPr>
                        <a:t>Specify custom behavior on </a:t>
                      </a:r>
                      <a:r>
                        <a:rPr lang="en-US" sz="1800" kern="1200" dirty="0" err="1">
                          <a:solidFill>
                            <a:schemeClr val="tx1"/>
                          </a:solidFill>
                          <a:effectLst/>
                          <a:latin typeface="+mn-lt"/>
                          <a:ea typeface="+mn-ea"/>
                          <a:cs typeface="+mn-cs"/>
                        </a:rPr>
                        <a:t>keyup</a:t>
                      </a:r>
                      <a:r>
                        <a:rPr lang="en-US" sz="1800" kern="1200" dirty="0">
                          <a:solidFill>
                            <a:schemeClr val="tx1"/>
                          </a:solidFill>
                          <a:effectLst/>
                          <a:latin typeface="+mn-lt"/>
                          <a:ea typeface="+mn-ea"/>
                          <a:cs typeface="+mn-cs"/>
                        </a:rPr>
                        <a:t> event.</a:t>
                      </a:r>
                    </a:p>
                  </a:txBody>
                  <a:tcPr marL="76200" marR="76200" marT="76200" marB="76200">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1964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398</Words>
  <Application>Microsoft Office PowerPoint</Application>
  <PresentationFormat>On-screen Show (4:3)</PresentationFormat>
  <Paragraphs>91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Angular-Bootstrapping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Angular-Bootstrapping</dc:title>
  <dc:creator>Vijay Dhuria</dc:creator>
  <cp:lastModifiedBy>Vijay Dhuria</cp:lastModifiedBy>
  <cp:revision>6</cp:revision>
  <dcterms:created xsi:type="dcterms:W3CDTF">2015-11-29T16:47:20Z</dcterms:created>
  <dcterms:modified xsi:type="dcterms:W3CDTF">2015-11-29T18:06:40Z</dcterms:modified>
</cp:coreProperties>
</file>