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EBD549-516C-4991-BB84-F83C5F1CACA2}"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E92C5-7E8E-41E8-A049-4FACE01EE263}" type="slidenum">
              <a:rPr lang="en-US" smtClean="0"/>
              <a:t>‹#›</a:t>
            </a:fld>
            <a:endParaRPr lang="en-US"/>
          </a:p>
        </p:txBody>
      </p:sp>
    </p:spTree>
    <p:extLst>
      <p:ext uri="{BB962C8B-B14F-4D97-AF65-F5344CB8AC3E}">
        <p14:creationId xmlns:p14="http://schemas.microsoft.com/office/powerpoint/2010/main" val="1897739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EBD549-516C-4991-BB84-F83C5F1CACA2}"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E92C5-7E8E-41E8-A049-4FACE01EE263}" type="slidenum">
              <a:rPr lang="en-US" smtClean="0"/>
              <a:t>‹#›</a:t>
            </a:fld>
            <a:endParaRPr lang="en-US"/>
          </a:p>
        </p:txBody>
      </p:sp>
    </p:spTree>
    <p:extLst>
      <p:ext uri="{BB962C8B-B14F-4D97-AF65-F5344CB8AC3E}">
        <p14:creationId xmlns:p14="http://schemas.microsoft.com/office/powerpoint/2010/main" val="346051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EBD549-516C-4991-BB84-F83C5F1CACA2}"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E92C5-7E8E-41E8-A049-4FACE01EE263}" type="slidenum">
              <a:rPr lang="en-US" smtClean="0"/>
              <a:t>‹#›</a:t>
            </a:fld>
            <a:endParaRPr lang="en-US"/>
          </a:p>
        </p:txBody>
      </p:sp>
    </p:spTree>
    <p:extLst>
      <p:ext uri="{BB962C8B-B14F-4D97-AF65-F5344CB8AC3E}">
        <p14:creationId xmlns:p14="http://schemas.microsoft.com/office/powerpoint/2010/main" val="264114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EBD549-516C-4991-BB84-F83C5F1CACA2}"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E92C5-7E8E-41E8-A049-4FACE01EE263}" type="slidenum">
              <a:rPr lang="en-US" smtClean="0"/>
              <a:t>‹#›</a:t>
            </a:fld>
            <a:endParaRPr lang="en-US"/>
          </a:p>
        </p:txBody>
      </p:sp>
    </p:spTree>
    <p:extLst>
      <p:ext uri="{BB962C8B-B14F-4D97-AF65-F5344CB8AC3E}">
        <p14:creationId xmlns:p14="http://schemas.microsoft.com/office/powerpoint/2010/main" val="15095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EBD549-516C-4991-BB84-F83C5F1CACA2}"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E92C5-7E8E-41E8-A049-4FACE01EE263}" type="slidenum">
              <a:rPr lang="en-US" smtClean="0"/>
              <a:t>‹#›</a:t>
            </a:fld>
            <a:endParaRPr lang="en-US"/>
          </a:p>
        </p:txBody>
      </p:sp>
    </p:spTree>
    <p:extLst>
      <p:ext uri="{BB962C8B-B14F-4D97-AF65-F5344CB8AC3E}">
        <p14:creationId xmlns:p14="http://schemas.microsoft.com/office/powerpoint/2010/main" val="224081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EBD549-516C-4991-BB84-F83C5F1CACA2}"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E92C5-7E8E-41E8-A049-4FACE01EE263}" type="slidenum">
              <a:rPr lang="en-US" smtClean="0"/>
              <a:t>‹#›</a:t>
            </a:fld>
            <a:endParaRPr lang="en-US"/>
          </a:p>
        </p:txBody>
      </p:sp>
    </p:spTree>
    <p:extLst>
      <p:ext uri="{BB962C8B-B14F-4D97-AF65-F5344CB8AC3E}">
        <p14:creationId xmlns:p14="http://schemas.microsoft.com/office/powerpoint/2010/main" val="18809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EBD549-516C-4991-BB84-F83C5F1CACA2}" type="datetimeFigureOut">
              <a:rPr lang="en-US" smtClean="0"/>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E92C5-7E8E-41E8-A049-4FACE01EE263}" type="slidenum">
              <a:rPr lang="en-US" smtClean="0"/>
              <a:t>‹#›</a:t>
            </a:fld>
            <a:endParaRPr lang="en-US"/>
          </a:p>
        </p:txBody>
      </p:sp>
    </p:spTree>
    <p:extLst>
      <p:ext uri="{BB962C8B-B14F-4D97-AF65-F5344CB8AC3E}">
        <p14:creationId xmlns:p14="http://schemas.microsoft.com/office/powerpoint/2010/main" val="23062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EBD549-516C-4991-BB84-F83C5F1CACA2}" type="datetimeFigureOut">
              <a:rPr lang="en-US" smtClean="0"/>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E92C5-7E8E-41E8-A049-4FACE01EE263}" type="slidenum">
              <a:rPr lang="en-US" smtClean="0"/>
              <a:t>‹#›</a:t>
            </a:fld>
            <a:endParaRPr lang="en-US"/>
          </a:p>
        </p:txBody>
      </p:sp>
    </p:spTree>
    <p:extLst>
      <p:ext uri="{BB962C8B-B14F-4D97-AF65-F5344CB8AC3E}">
        <p14:creationId xmlns:p14="http://schemas.microsoft.com/office/powerpoint/2010/main" val="404532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BD549-516C-4991-BB84-F83C5F1CACA2}" type="datetimeFigureOut">
              <a:rPr lang="en-US" smtClean="0"/>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E92C5-7E8E-41E8-A049-4FACE01EE263}" type="slidenum">
              <a:rPr lang="en-US" smtClean="0"/>
              <a:t>‹#›</a:t>
            </a:fld>
            <a:endParaRPr lang="en-US"/>
          </a:p>
        </p:txBody>
      </p:sp>
    </p:spTree>
    <p:extLst>
      <p:ext uri="{BB962C8B-B14F-4D97-AF65-F5344CB8AC3E}">
        <p14:creationId xmlns:p14="http://schemas.microsoft.com/office/powerpoint/2010/main" val="197776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EBD549-516C-4991-BB84-F83C5F1CACA2}"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E92C5-7E8E-41E8-A049-4FACE01EE263}" type="slidenum">
              <a:rPr lang="en-US" smtClean="0"/>
              <a:t>‹#›</a:t>
            </a:fld>
            <a:endParaRPr lang="en-US"/>
          </a:p>
        </p:txBody>
      </p:sp>
    </p:spTree>
    <p:extLst>
      <p:ext uri="{BB962C8B-B14F-4D97-AF65-F5344CB8AC3E}">
        <p14:creationId xmlns:p14="http://schemas.microsoft.com/office/powerpoint/2010/main" val="304886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EBD549-516C-4991-BB84-F83C5F1CACA2}"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E92C5-7E8E-41E8-A049-4FACE01EE263}" type="slidenum">
              <a:rPr lang="en-US" smtClean="0"/>
              <a:t>‹#›</a:t>
            </a:fld>
            <a:endParaRPr lang="en-US"/>
          </a:p>
        </p:txBody>
      </p:sp>
    </p:spTree>
    <p:extLst>
      <p:ext uri="{BB962C8B-B14F-4D97-AF65-F5344CB8AC3E}">
        <p14:creationId xmlns:p14="http://schemas.microsoft.com/office/powerpoint/2010/main" val="22075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BD549-516C-4991-BB84-F83C5F1CACA2}" type="datetimeFigureOut">
              <a:rPr lang="en-US" smtClean="0"/>
              <a:t>12/1/2015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E92C5-7E8E-41E8-A049-4FACE01EE263}" type="slidenum">
              <a:rPr lang="en-US" smtClean="0"/>
              <a:t>‹#›</a:t>
            </a:fld>
            <a:endParaRPr lang="en-US"/>
          </a:p>
        </p:txBody>
      </p:sp>
    </p:spTree>
    <p:extLst>
      <p:ext uri="{BB962C8B-B14F-4D97-AF65-F5344CB8AC3E}">
        <p14:creationId xmlns:p14="http://schemas.microsoft.com/office/powerpoint/2010/main" val="2805916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docs.angularjs.org/guide/services" TargetMode="External"/><Relationship Id="rId3" Type="http://schemas.openxmlformats.org/officeDocument/2006/relationships/hyperlink" Target="https://docs.angularjs.org/api/ng/directive/ngController" TargetMode="External"/><Relationship Id="rId7" Type="http://schemas.openxmlformats.org/officeDocument/2006/relationships/hyperlink" Target="https://docs.angularjs.org/guide/filter" TargetMode="External"/><Relationship Id="rId2" Type="http://schemas.openxmlformats.org/officeDocument/2006/relationships/hyperlink" Target="https://docs.angularjs.org/guide/scope" TargetMode="External"/><Relationship Id="rId1" Type="http://schemas.openxmlformats.org/officeDocument/2006/relationships/slideLayout" Target="../slideLayouts/slideLayout2.xml"/><Relationship Id="rId6" Type="http://schemas.openxmlformats.org/officeDocument/2006/relationships/hyperlink" Target="https://docs.angularjs.org/guide/forms" TargetMode="External"/><Relationship Id="rId5" Type="http://schemas.openxmlformats.org/officeDocument/2006/relationships/hyperlink" Target="https://docs.angularjs.org/guide/directive" TargetMode="External"/><Relationship Id="rId4" Type="http://schemas.openxmlformats.org/officeDocument/2006/relationships/hyperlink" Target="https://docs.angularjs.org/guide/databind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docs.angularjs.org/api/ng/filter/uppercase" TargetMode="External"/><Relationship Id="rId3" Type="http://schemas.openxmlformats.org/officeDocument/2006/relationships/hyperlink" Target="https://docs.angularjs.org/api/ng/filter/currency" TargetMode="External"/><Relationship Id="rId7" Type="http://schemas.openxmlformats.org/officeDocument/2006/relationships/hyperlink" Target="https://docs.angularjs.org/api/ng/filter/lowercase" TargetMode="External"/><Relationship Id="rId2" Type="http://schemas.openxmlformats.org/officeDocument/2006/relationships/hyperlink" Target="https://docs.angularjs.org/api/ng/filter/filter" TargetMode="External"/><Relationship Id="rId1" Type="http://schemas.openxmlformats.org/officeDocument/2006/relationships/slideLayout" Target="../slideLayouts/slideLayout7.xml"/><Relationship Id="rId6" Type="http://schemas.openxmlformats.org/officeDocument/2006/relationships/hyperlink" Target="https://docs.angularjs.org/api/ng/filter/json" TargetMode="External"/><Relationship Id="rId5" Type="http://schemas.openxmlformats.org/officeDocument/2006/relationships/hyperlink" Target="https://docs.angularjs.org/api/ng/filter/date" TargetMode="External"/><Relationship Id="rId10" Type="http://schemas.openxmlformats.org/officeDocument/2006/relationships/hyperlink" Target="https://docs.angularjs.org/api/ng/filter/orderBy" TargetMode="External"/><Relationship Id="rId4" Type="http://schemas.openxmlformats.org/officeDocument/2006/relationships/hyperlink" Target="https://docs.angularjs.org/api/ng/filter/number" TargetMode="External"/><Relationship Id="rId9" Type="http://schemas.openxmlformats.org/officeDocument/2006/relationships/hyperlink" Target="https://docs.angularjs.org/api/ng/filter/limitTo"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docs.angularjs.org/api/ng/filter/uppercase" TargetMode="External"/><Relationship Id="rId3" Type="http://schemas.openxmlformats.org/officeDocument/2006/relationships/hyperlink" Target="https://docs.angularjs.org/api/ng/filter/currency" TargetMode="External"/><Relationship Id="rId7" Type="http://schemas.openxmlformats.org/officeDocument/2006/relationships/hyperlink" Target="https://docs.angularjs.org/api/ng/filter/lowercase" TargetMode="External"/><Relationship Id="rId2" Type="http://schemas.openxmlformats.org/officeDocument/2006/relationships/hyperlink" Target="https://docs.angularjs.org/api/ng/filter/filter" TargetMode="External"/><Relationship Id="rId1" Type="http://schemas.openxmlformats.org/officeDocument/2006/relationships/slideLayout" Target="../slideLayouts/slideLayout7.xml"/><Relationship Id="rId6" Type="http://schemas.openxmlformats.org/officeDocument/2006/relationships/hyperlink" Target="https://docs.angularjs.org/api/ng/filter/json" TargetMode="External"/><Relationship Id="rId5" Type="http://schemas.openxmlformats.org/officeDocument/2006/relationships/hyperlink" Target="https://docs.angularjs.org/api/ng/filter/date" TargetMode="External"/><Relationship Id="rId10" Type="http://schemas.openxmlformats.org/officeDocument/2006/relationships/hyperlink" Target="https://docs.angularjs.org/api/ng/filter/orderBy" TargetMode="External"/><Relationship Id="rId4" Type="http://schemas.openxmlformats.org/officeDocument/2006/relationships/hyperlink" Target="https://docs.angularjs.org/api/ng/filter/number" TargetMode="External"/><Relationship Id="rId9" Type="http://schemas.openxmlformats.org/officeDocument/2006/relationships/hyperlink" Target="https://docs.angularjs.org/api/ng/filter/limitTo"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docs.angularjs.or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r>
              <a:rPr lang="en-US" dirty="0" err="1" smtClean="0"/>
              <a:t>js</a:t>
            </a:r>
            <a:r>
              <a:rPr lang="en-US" dirty="0" smtClean="0"/>
              <a:t> </a:t>
            </a:r>
            <a:r>
              <a:rPr lang="en-US" dirty="0" err="1" smtClean="0"/>
              <a:t>Contd</a:t>
            </a:r>
            <a:r>
              <a:rPr lang="en-US" dirty="0" smtClean="0"/>
              <a: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7393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 </a:t>
            </a:r>
            <a:r>
              <a:rPr lang="en-US" dirty="0"/>
              <a:t>Angular, a Controller is defined by a JavaScript </a:t>
            </a:r>
            <a:r>
              <a:rPr lang="en-US" b="1" dirty="0"/>
              <a:t>constructor function</a:t>
            </a:r>
            <a:r>
              <a:rPr lang="en-US" dirty="0"/>
              <a:t> that is used to augment the </a:t>
            </a:r>
            <a:r>
              <a:rPr lang="en-US" dirty="0">
                <a:hlinkClick r:id="rId2"/>
              </a:rPr>
              <a:t>Angular Scope</a:t>
            </a:r>
            <a:r>
              <a:rPr lang="en-US" dirty="0"/>
              <a:t>.</a:t>
            </a:r>
          </a:p>
          <a:p>
            <a:r>
              <a:rPr lang="en-US" dirty="0"/>
              <a:t>When a Controller is attached to the DOM via the </a:t>
            </a:r>
            <a:r>
              <a:rPr lang="en-US" dirty="0">
                <a:hlinkClick r:id="rId3"/>
              </a:rPr>
              <a:t>ng-controller</a:t>
            </a:r>
            <a:r>
              <a:rPr lang="en-US" dirty="0"/>
              <a:t> directive, Angular will instantiate a new Controller object, using the specified Controller's </a:t>
            </a:r>
            <a:r>
              <a:rPr lang="en-US" b="1" dirty="0"/>
              <a:t>constructor function</a:t>
            </a:r>
            <a:r>
              <a:rPr lang="en-US" dirty="0"/>
              <a:t>. A new </a:t>
            </a:r>
            <a:r>
              <a:rPr lang="en-US" b="1" dirty="0"/>
              <a:t>child scope</a:t>
            </a:r>
            <a:r>
              <a:rPr lang="en-US" dirty="0"/>
              <a:t> will be created and made available as an injectable parameter to the Controller's constructor function as $scope.</a:t>
            </a:r>
          </a:p>
          <a:p>
            <a:r>
              <a:rPr lang="en-US" dirty="0"/>
              <a:t>If the controller has been attached using the controller as syntax then the controller instance will be assigned to a property on the new scope.</a:t>
            </a:r>
          </a:p>
          <a:p>
            <a:r>
              <a:rPr lang="en-US" dirty="0"/>
              <a:t>Use controllers to:</a:t>
            </a:r>
          </a:p>
          <a:p>
            <a:pPr lvl="1"/>
            <a:r>
              <a:rPr lang="en-US" dirty="0"/>
              <a:t>Set up the initial state of the $scope object.</a:t>
            </a:r>
          </a:p>
          <a:p>
            <a:pPr lvl="1"/>
            <a:r>
              <a:rPr lang="en-US" dirty="0"/>
              <a:t>Add behavior to the $scope object.</a:t>
            </a:r>
          </a:p>
          <a:p>
            <a:r>
              <a:rPr lang="en-US" dirty="0"/>
              <a:t>Do not use controllers to:</a:t>
            </a:r>
          </a:p>
          <a:p>
            <a:pPr lvl="1"/>
            <a:r>
              <a:rPr lang="en-US" dirty="0"/>
              <a:t>Manipulate DOM — Controllers should contain only business logic. Putting any presentation logic into Controllers significantly affects its testability. Angular has </a:t>
            </a:r>
            <a:r>
              <a:rPr lang="en-US" dirty="0">
                <a:hlinkClick r:id="rId4"/>
              </a:rPr>
              <a:t>databinding</a:t>
            </a:r>
            <a:r>
              <a:rPr lang="en-US" dirty="0"/>
              <a:t> for most cases and </a:t>
            </a:r>
            <a:r>
              <a:rPr lang="en-US" dirty="0">
                <a:hlinkClick r:id="rId5"/>
              </a:rPr>
              <a:t>directives</a:t>
            </a:r>
            <a:r>
              <a:rPr lang="en-US" dirty="0"/>
              <a:t> to encapsulate manual DOM manipulation.</a:t>
            </a:r>
          </a:p>
          <a:p>
            <a:pPr lvl="1"/>
            <a:r>
              <a:rPr lang="en-US" dirty="0"/>
              <a:t>Format input — Use </a:t>
            </a:r>
            <a:r>
              <a:rPr lang="en-US" dirty="0">
                <a:hlinkClick r:id="rId6"/>
              </a:rPr>
              <a:t>angular form controls</a:t>
            </a:r>
            <a:r>
              <a:rPr lang="en-US" dirty="0"/>
              <a:t> instead.</a:t>
            </a:r>
          </a:p>
          <a:p>
            <a:pPr lvl="1"/>
            <a:r>
              <a:rPr lang="en-US" dirty="0"/>
              <a:t>Filter output — Use </a:t>
            </a:r>
            <a:r>
              <a:rPr lang="en-US" dirty="0">
                <a:hlinkClick r:id="rId7"/>
              </a:rPr>
              <a:t>angular filters</a:t>
            </a:r>
            <a:r>
              <a:rPr lang="en-US" dirty="0"/>
              <a:t> instead.</a:t>
            </a:r>
          </a:p>
          <a:p>
            <a:pPr lvl="1"/>
            <a:r>
              <a:rPr lang="en-US" dirty="0"/>
              <a:t>Share code or state across controllers — Use </a:t>
            </a:r>
            <a:r>
              <a:rPr lang="en-US" dirty="0">
                <a:hlinkClick r:id="rId8"/>
              </a:rPr>
              <a:t>angular services</a:t>
            </a:r>
            <a:r>
              <a:rPr lang="en-US" dirty="0"/>
              <a:t> instead.</a:t>
            </a:r>
          </a:p>
          <a:p>
            <a:pPr lvl="1"/>
            <a:r>
              <a:rPr lang="en-US" dirty="0"/>
              <a:t>Manage the life-cycle of other components (for example, to create service instances).</a:t>
            </a:r>
          </a:p>
          <a:p>
            <a:endParaRPr lang="en-US" dirty="0"/>
          </a:p>
        </p:txBody>
      </p:sp>
    </p:spTree>
    <p:extLst>
      <p:ext uri="{BB962C8B-B14F-4D97-AF65-F5344CB8AC3E}">
        <p14:creationId xmlns:p14="http://schemas.microsoft.com/office/powerpoint/2010/main" val="40145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600200"/>
            <a:ext cx="6096000" cy="369332"/>
          </a:xfrm>
          <a:prstGeom prst="rect">
            <a:avLst/>
          </a:prstGeom>
          <a:noFill/>
        </p:spPr>
        <p:txBody>
          <a:bodyPr wrap="square" rtlCol="0">
            <a:spAutoFit/>
          </a:bodyPr>
          <a:lstStyle/>
          <a:p>
            <a:r>
              <a:rPr lang="en-US" dirty="0" smtClean="0"/>
              <a:t>Controller-Inheritance</a:t>
            </a:r>
            <a:endParaRPr lang="en-US" dirty="0"/>
          </a:p>
        </p:txBody>
      </p:sp>
      <p:sp>
        <p:nvSpPr>
          <p:cNvPr id="3" name="TextBox 2"/>
          <p:cNvSpPr txBox="1"/>
          <p:nvPr/>
        </p:nvSpPr>
        <p:spPr>
          <a:xfrm>
            <a:off x="1752600" y="1969532"/>
            <a:ext cx="6400800" cy="369332"/>
          </a:xfrm>
          <a:prstGeom prst="rect">
            <a:avLst/>
          </a:prstGeom>
          <a:noFill/>
        </p:spPr>
        <p:txBody>
          <a:bodyPr wrap="square" rtlCol="0">
            <a:spAutoFit/>
          </a:bodyPr>
          <a:lstStyle/>
          <a:p>
            <a:r>
              <a:rPr lang="en-US" dirty="0" smtClean="0"/>
              <a:t>Binding controllers with $compile</a:t>
            </a:r>
            <a:endParaRPr lang="en-US" dirty="0"/>
          </a:p>
        </p:txBody>
      </p:sp>
    </p:spTree>
    <p:extLst>
      <p:ext uri="{BB962C8B-B14F-4D97-AF65-F5344CB8AC3E}">
        <p14:creationId xmlns:p14="http://schemas.microsoft.com/office/powerpoint/2010/main" val="39483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20134"/>
            <a:ext cx="4953000" cy="369332"/>
          </a:xfrm>
          <a:prstGeom prst="rect">
            <a:avLst/>
          </a:prstGeom>
          <a:noFill/>
        </p:spPr>
        <p:txBody>
          <a:bodyPr wrap="square" rtlCol="0">
            <a:spAutoFit/>
          </a:bodyPr>
          <a:lstStyle/>
          <a:p>
            <a:r>
              <a:rPr lang="en-US" b="1" dirty="0" smtClean="0"/>
              <a:t>Filters</a:t>
            </a:r>
            <a:endParaRPr lang="en-US" b="1" dirty="0"/>
          </a:p>
        </p:txBody>
      </p:sp>
      <p:sp>
        <p:nvSpPr>
          <p:cNvPr id="3" name="Rectangle 2"/>
          <p:cNvSpPr/>
          <p:nvPr/>
        </p:nvSpPr>
        <p:spPr>
          <a:xfrm>
            <a:off x="609600" y="434415"/>
            <a:ext cx="8153400" cy="892552"/>
          </a:xfrm>
          <a:prstGeom prst="rect">
            <a:avLst/>
          </a:prstGeom>
        </p:spPr>
        <p:txBody>
          <a:bodyPr wrap="square">
            <a:spAutoFit/>
          </a:bodyPr>
          <a:lstStyle/>
          <a:p>
            <a:r>
              <a:rPr lang="en-US" dirty="0"/>
              <a:t>Filters can be added to expressions and directives using a pipe character</a:t>
            </a:r>
            <a:r>
              <a:rPr lang="en-US" dirty="0" smtClean="0"/>
              <a:t>. </a:t>
            </a:r>
            <a:r>
              <a:rPr kumimoji="0" lang="en-US" altLang="en-US" sz="1600" b="0" i="0" u="none" strike="noStrike" cap="none" normalizeH="0" baseline="0" dirty="0" smtClean="0">
                <a:ln>
                  <a:noFill/>
                </a:ln>
                <a:solidFill>
                  <a:srgbClr val="000000"/>
                </a:solidFill>
                <a:effectLst/>
                <a:latin typeface="Verdana" pitchFamily="34" charset="0"/>
                <a:cs typeface="Arial" pitchFamily="34" charset="0"/>
              </a:rPr>
              <a:t>AngularJS filters can be used to transform data:</a:t>
            </a: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04722439"/>
              </p:ext>
            </p:extLst>
          </p:nvPr>
        </p:nvGraphicFramePr>
        <p:xfrm>
          <a:off x="787404" y="1524000"/>
          <a:ext cx="7848600" cy="5093752"/>
        </p:xfrm>
        <a:graphic>
          <a:graphicData uri="http://schemas.openxmlformats.org/drawingml/2006/table">
            <a:tbl>
              <a:tblPr/>
              <a:tblGrid>
                <a:gridCol w="1524000"/>
                <a:gridCol w="6324600"/>
              </a:tblGrid>
              <a:tr h="321287">
                <a:tc>
                  <a:txBody>
                    <a:bodyPr/>
                    <a:lstStyle/>
                    <a:p>
                      <a:pPr fontAlgn="t"/>
                      <a:r>
                        <a:rPr lang="en-US" sz="1600" u="none" strike="noStrike" dirty="0">
                          <a:solidFill>
                            <a:srgbClr val="428BCA"/>
                          </a:solidFill>
                          <a:effectLst/>
                          <a:hlinkClick r:id="rId2"/>
                        </a:rPr>
                        <a:t>filter</a:t>
                      </a:r>
                      <a:endParaRPr lang="en-US" sz="1600" dirty="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Selects a subset of items from </a:t>
                      </a:r>
                      <a:r>
                        <a:rPr lang="en-US" sz="1600">
                          <a:solidFill>
                            <a:srgbClr val="333333"/>
                          </a:solidFill>
                          <a:effectLst/>
                        </a:rPr>
                        <a:t>array</a:t>
                      </a:r>
                      <a:r>
                        <a:rPr lang="en-US" sz="1600">
                          <a:effectLst/>
                        </a:rPr>
                        <a:t> and returns it as a new array.</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572730">
                <a:tc>
                  <a:txBody>
                    <a:bodyPr/>
                    <a:lstStyle/>
                    <a:p>
                      <a:pPr fontAlgn="t"/>
                      <a:r>
                        <a:rPr lang="en-US" sz="1600" u="none" strike="noStrike" dirty="0">
                          <a:solidFill>
                            <a:srgbClr val="428BCA"/>
                          </a:solidFill>
                          <a:effectLst/>
                          <a:hlinkClick r:id="rId3"/>
                        </a:rPr>
                        <a:t>currency</a:t>
                      </a:r>
                      <a:endParaRPr lang="en-US" sz="1600" dirty="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Formats a number as a currency (ie $1,234.56). When no currency symbol is provided, default symbol for current locale is used.</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195566">
                <a:tc>
                  <a:txBody>
                    <a:bodyPr/>
                    <a:lstStyle/>
                    <a:p>
                      <a:pPr fontAlgn="t"/>
                      <a:r>
                        <a:rPr lang="en-US" sz="1600" u="none" strike="noStrike">
                          <a:solidFill>
                            <a:srgbClr val="428BCA"/>
                          </a:solidFill>
                          <a:effectLst/>
                          <a:hlinkClick r:id="rId4"/>
                        </a:rPr>
                        <a:t>number</a:t>
                      </a:r>
                      <a:endParaRPr lang="en-US" sz="160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dirty="0">
                          <a:effectLst/>
                        </a:rPr>
                        <a:t>Formats a number as text.</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21287">
                <a:tc>
                  <a:txBody>
                    <a:bodyPr/>
                    <a:lstStyle/>
                    <a:p>
                      <a:pPr fontAlgn="t"/>
                      <a:r>
                        <a:rPr lang="en-US" sz="1600" u="none" strike="noStrike">
                          <a:solidFill>
                            <a:srgbClr val="428BCA"/>
                          </a:solidFill>
                          <a:effectLst/>
                          <a:hlinkClick r:id="rId5"/>
                        </a:rPr>
                        <a:t>date</a:t>
                      </a:r>
                      <a:endParaRPr lang="en-US" sz="160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Formats </a:t>
                      </a:r>
                      <a:r>
                        <a:rPr lang="en-US" sz="1600">
                          <a:solidFill>
                            <a:srgbClr val="333333"/>
                          </a:solidFill>
                          <a:effectLst/>
                        </a:rPr>
                        <a:t>date</a:t>
                      </a:r>
                      <a:r>
                        <a:rPr lang="en-US" sz="1600">
                          <a:effectLst/>
                        </a:rPr>
                        <a:t> to a string based on the requested </a:t>
                      </a:r>
                      <a:r>
                        <a:rPr lang="en-US" sz="1600">
                          <a:solidFill>
                            <a:srgbClr val="333333"/>
                          </a:solidFill>
                          <a:effectLst/>
                        </a:rPr>
                        <a:t>format</a:t>
                      </a:r>
                      <a:r>
                        <a:rPr lang="en-US" sz="1600">
                          <a:effectLst/>
                        </a:rPr>
                        <a:t>.</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21287">
                <a:tc>
                  <a:txBody>
                    <a:bodyPr/>
                    <a:lstStyle/>
                    <a:p>
                      <a:pPr fontAlgn="t"/>
                      <a:r>
                        <a:rPr lang="en-US" sz="1600" u="none" strike="noStrike">
                          <a:solidFill>
                            <a:srgbClr val="428BCA"/>
                          </a:solidFill>
                          <a:effectLst/>
                          <a:hlinkClick r:id="rId6"/>
                        </a:rPr>
                        <a:t>json</a:t>
                      </a:r>
                      <a:endParaRPr lang="en-US" sz="160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Allows you to convert a JavaScript object into JSON string.</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195566">
                <a:tc>
                  <a:txBody>
                    <a:bodyPr/>
                    <a:lstStyle/>
                    <a:p>
                      <a:pPr fontAlgn="t"/>
                      <a:r>
                        <a:rPr lang="en-US" sz="1600" u="none" strike="noStrike">
                          <a:solidFill>
                            <a:srgbClr val="428BCA"/>
                          </a:solidFill>
                          <a:effectLst/>
                          <a:hlinkClick r:id="rId7"/>
                        </a:rPr>
                        <a:t>lowercase</a:t>
                      </a:r>
                      <a:endParaRPr lang="en-US" sz="160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Converts string to lowercase.</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195566">
                <a:tc>
                  <a:txBody>
                    <a:bodyPr/>
                    <a:lstStyle/>
                    <a:p>
                      <a:pPr fontAlgn="t"/>
                      <a:r>
                        <a:rPr lang="en-US" sz="1600" u="none" strike="noStrike">
                          <a:solidFill>
                            <a:srgbClr val="428BCA"/>
                          </a:solidFill>
                          <a:effectLst/>
                          <a:hlinkClick r:id="rId8"/>
                        </a:rPr>
                        <a:t>uppercase</a:t>
                      </a:r>
                      <a:endParaRPr lang="en-US" sz="160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Converts string to uppercase.</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1075615">
                <a:tc>
                  <a:txBody>
                    <a:bodyPr/>
                    <a:lstStyle/>
                    <a:p>
                      <a:pPr fontAlgn="t"/>
                      <a:r>
                        <a:rPr lang="en-US" sz="1600" u="none" strike="noStrike">
                          <a:solidFill>
                            <a:srgbClr val="428BCA"/>
                          </a:solidFill>
                          <a:effectLst/>
                          <a:hlinkClick r:id="rId9"/>
                        </a:rPr>
                        <a:t>limitTo</a:t>
                      </a:r>
                      <a:endParaRPr lang="en-US" sz="160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Creates a new array or string containing only a specified number of elements. The elements are taken from either the beginning or the end of the source array, string or number, as specified by the value and sign (positive or negative) of</a:t>
                      </a:r>
                      <a:r>
                        <a:rPr lang="en-US" sz="1600">
                          <a:solidFill>
                            <a:srgbClr val="333333"/>
                          </a:solidFill>
                          <a:effectLst/>
                        </a:rPr>
                        <a:t>limit</a:t>
                      </a:r>
                      <a:r>
                        <a:rPr lang="en-US" sz="1600">
                          <a:effectLst/>
                        </a:rPr>
                        <a:t>. If a number is used as input, it is converted to a string.</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1327057">
                <a:tc>
                  <a:txBody>
                    <a:bodyPr/>
                    <a:lstStyle/>
                    <a:p>
                      <a:pPr fontAlgn="t"/>
                      <a:r>
                        <a:rPr lang="en-US" sz="1600" u="none" strike="noStrike" dirty="0" err="1">
                          <a:solidFill>
                            <a:srgbClr val="428BCA"/>
                          </a:solidFill>
                          <a:effectLst/>
                          <a:hlinkClick r:id="rId10"/>
                        </a:rPr>
                        <a:t>orderBy</a:t>
                      </a:r>
                      <a:endParaRPr lang="en-US" sz="1600" dirty="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dirty="0">
                          <a:effectLst/>
                        </a:rPr>
                        <a:t>Orders a specified </a:t>
                      </a:r>
                      <a:r>
                        <a:rPr lang="en-US" sz="1600" dirty="0">
                          <a:solidFill>
                            <a:srgbClr val="333333"/>
                          </a:solidFill>
                          <a:effectLst/>
                        </a:rPr>
                        <a:t>array</a:t>
                      </a:r>
                      <a:r>
                        <a:rPr lang="en-US" sz="1600" dirty="0">
                          <a:effectLst/>
                        </a:rPr>
                        <a:t> by the </a:t>
                      </a:r>
                      <a:r>
                        <a:rPr lang="en-US" sz="1600" dirty="0">
                          <a:solidFill>
                            <a:srgbClr val="333333"/>
                          </a:solidFill>
                          <a:effectLst/>
                        </a:rPr>
                        <a:t>expression</a:t>
                      </a:r>
                      <a:r>
                        <a:rPr lang="en-US" sz="1600" dirty="0">
                          <a:effectLst/>
                        </a:rPr>
                        <a:t> predicate. It is ordered alphabetically for strings and numerically for numbers. Note: if you notice numbers are not being sorted as expected, make sure they are actually being saved as numbers and not strings. Array-like values (e.g. </a:t>
                      </a:r>
                      <a:r>
                        <a:rPr lang="en-US" sz="1600" dirty="0" err="1">
                          <a:effectLst/>
                        </a:rPr>
                        <a:t>NodeLists</a:t>
                      </a:r>
                      <a:r>
                        <a:rPr lang="en-US" sz="1600" dirty="0">
                          <a:effectLst/>
                        </a:rPr>
                        <a:t>, jQuery objects, </a:t>
                      </a:r>
                      <a:r>
                        <a:rPr lang="en-US" sz="1600" dirty="0" err="1">
                          <a:effectLst/>
                        </a:rPr>
                        <a:t>TypedArrays</a:t>
                      </a:r>
                      <a:r>
                        <a:rPr lang="en-US" sz="1600" dirty="0">
                          <a:effectLst/>
                        </a:rPr>
                        <a:t>, Strings, </a:t>
                      </a:r>
                      <a:r>
                        <a:rPr lang="en-US" sz="1600" dirty="0" err="1">
                          <a:effectLst/>
                        </a:rPr>
                        <a:t>etc</a:t>
                      </a:r>
                      <a:r>
                        <a:rPr lang="en-US" sz="1600" dirty="0">
                          <a:effectLst/>
                        </a:rPr>
                        <a:t>) are also supported.</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9375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20134"/>
            <a:ext cx="4953000" cy="369332"/>
          </a:xfrm>
          <a:prstGeom prst="rect">
            <a:avLst/>
          </a:prstGeom>
          <a:noFill/>
        </p:spPr>
        <p:txBody>
          <a:bodyPr wrap="square" rtlCol="0">
            <a:spAutoFit/>
          </a:bodyPr>
          <a:lstStyle/>
          <a:p>
            <a:r>
              <a:rPr lang="en-US" b="1" dirty="0" smtClean="0"/>
              <a:t>Filters</a:t>
            </a:r>
            <a:endParaRPr lang="en-US" b="1" dirty="0"/>
          </a:p>
        </p:txBody>
      </p:sp>
      <p:sp>
        <p:nvSpPr>
          <p:cNvPr id="3" name="Rectangle 2"/>
          <p:cNvSpPr/>
          <p:nvPr/>
        </p:nvSpPr>
        <p:spPr>
          <a:xfrm>
            <a:off x="609600" y="434415"/>
            <a:ext cx="8153400" cy="615553"/>
          </a:xfrm>
          <a:prstGeom prst="rect">
            <a:avLst/>
          </a:prstGeom>
        </p:spPr>
        <p:txBody>
          <a:bodyPr wrap="square">
            <a:spAutoFit/>
          </a:bodyPr>
          <a:lstStyle/>
          <a:p>
            <a:r>
              <a:rPr kumimoji="0" lang="en-US" altLang="en-US" sz="1600" b="0" i="0" u="none" strike="noStrike" cap="none" normalizeH="0" baseline="0" dirty="0" smtClean="0">
                <a:ln>
                  <a:noFill/>
                </a:ln>
                <a:solidFill>
                  <a:srgbClr val="000000"/>
                </a:solidFill>
                <a:effectLst/>
                <a:latin typeface="Verdana" pitchFamily="34" charset="0"/>
                <a:cs typeface="Arial" pitchFamily="34" charset="0"/>
              </a:rPr>
              <a:t>AngularJS filters can be used to transform data:</a:t>
            </a: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6022204"/>
              </p:ext>
            </p:extLst>
          </p:nvPr>
        </p:nvGraphicFramePr>
        <p:xfrm>
          <a:off x="787404" y="1524000"/>
          <a:ext cx="7848600" cy="5093752"/>
        </p:xfrm>
        <a:graphic>
          <a:graphicData uri="http://schemas.openxmlformats.org/drawingml/2006/table">
            <a:tbl>
              <a:tblPr/>
              <a:tblGrid>
                <a:gridCol w="1524000"/>
                <a:gridCol w="6324600"/>
              </a:tblGrid>
              <a:tr h="321287">
                <a:tc>
                  <a:txBody>
                    <a:bodyPr/>
                    <a:lstStyle/>
                    <a:p>
                      <a:pPr fontAlgn="t"/>
                      <a:r>
                        <a:rPr lang="en-US" sz="1600" u="none" strike="noStrike" dirty="0">
                          <a:solidFill>
                            <a:srgbClr val="428BCA"/>
                          </a:solidFill>
                          <a:effectLst/>
                          <a:hlinkClick r:id="rId2"/>
                        </a:rPr>
                        <a:t>filter</a:t>
                      </a:r>
                      <a:endParaRPr lang="en-US" sz="1600" dirty="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Selects a subset of items from </a:t>
                      </a:r>
                      <a:r>
                        <a:rPr lang="en-US" sz="1600">
                          <a:solidFill>
                            <a:srgbClr val="333333"/>
                          </a:solidFill>
                          <a:effectLst/>
                        </a:rPr>
                        <a:t>array</a:t>
                      </a:r>
                      <a:r>
                        <a:rPr lang="en-US" sz="1600">
                          <a:effectLst/>
                        </a:rPr>
                        <a:t> and returns it as a new array.</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572730">
                <a:tc>
                  <a:txBody>
                    <a:bodyPr/>
                    <a:lstStyle/>
                    <a:p>
                      <a:pPr fontAlgn="t"/>
                      <a:r>
                        <a:rPr lang="en-US" sz="1600" u="none" strike="noStrike" dirty="0">
                          <a:solidFill>
                            <a:srgbClr val="428BCA"/>
                          </a:solidFill>
                          <a:effectLst/>
                          <a:hlinkClick r:id="rId3"/>
                        </a:rPr>
                        <a:t>currency</a:t>
                      </a:r>
                      <a:endParaRPr lang="en-US" sz="1600" dirty="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Formats a number as a currency (ie $1,234.56). When no currency symbol is provided, default symbol for current locale is used.</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195566">
                <a:tc>
                  <a:txBody>
                    <a:bodyPr/>
                    <a:lstStyle/>
                    <a:p>
                      <a:pPr fontAlgn="t"/>
                      <a:r>
                        <a:rPr lang="en-US" sz="1600" u="none" strike="noStrike">
                          <a:solidFill>
                            <a:srgbClr val="428BCA"/>
                          </a:solidFill>
                          <a:effectLst/>
                          <a:hlinkClick r:id="rId4"/>
                        </a:rPr>
                        <a:t>number</a:t>
                      </a:r>
                      <a:endParaRPr lang="en-US" sz="160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dirty="0">
                          <a:effectLst/>
                        </a:rPr>
                        <a:t>Formats a number as text.</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21287">
                <a:tc>
                  <a:txBody>
                    <a:bodyPr/>
                    <a:lstStyle/>
                    <a:p>
                      <a:pPr fontAlgn="t"/>
                      <a:r>
                        <a:rPr lang="en-US" sz="1600" u="none" strike="noStrike">
                          <a:solidFill>
                            <a:srgbClr val="428BCA"/>
                          </a:solidFill>
                          <a:effectLst/>
                          <a:hlinkClick r:id="rId5"/>
                        </a:rPr>
                        <a:t>date</a:t>
                      </a:r>
                      <a:endParaRPr lang="en-US" sz="160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Formats </a:t>
                      </a:r>
                      <a:r>
                        <a:rPr lang="en-US" sz="1600">
                          <a:solidFill>
                            <a:srgbClr val="333333"/>
                          </a:solidFill>
                          <a:effectLst/>
                        </a:rPr>
                        <a:t>date</a:t>
                      </a:r>
                      <a:r>
                        <a:rPr lang="en-US" sz="1600">
                          <a:effectLst/>
                        </a:rPr>
                        <a:t> to a string based on the requested </a:t>
                      </a:r>
                      <a:r>
                        <a:rPr lang="en-US" sz="1600">
                          <a:solidFill>
                            <a:srgbClr val="333333"/>
                          </a:solidFill>
                          <a:effectLst/>
                        </a:rPr>
                        <a:t>format</a:t>
                      </a:r>
                      <a:r>
                        <a:rPr lang="en-US" sz="1600">
                          <a:effectLst/>
                        </a:rPr>
                        <a:t>.</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21287">
                <a:tc>
                  <a:txBody>
                    <a:bodyPr/>
                    <a:lstStyle/>
                    <a:p>
                      <a:pPr fontAlgn="t"/>
                      <a:r>
                        <a:rPr lang="en-US" sz="1600" u="none" strike="noStrike">
                          <a:solidFill>
                            <a:srgbClr val="428BCA"/>
                          </a:solidFill>
                          <a:effectLst/>
                          <a:hlinkClick r:id="rId6"/>
                        </a:rPr>
                        <a:t>json</a:t>
                      </a:r>
                      <a:endParaRPr lang="en-US" sz="160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Allows you to convert a JavaScript object into JSON string.</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195566">
                <a:tc>
                  <a:txBody>
                    <a:bodyPr/>
                    <a:lstStyle/>
                    <a:p>
                      <a:pPr fontAlgn="t"/>
                      <a:r>
                        <a:rPr lang="en-US" sz="1600" u="none" strike="noStrike">
                          <a:solidFill>
                            <a:srgbClr val="428BCA"/>
                          </a:solidFill>
                          <a:effectLst/>
                          <a:hlinkClick r:id="rId7"/>
                        </a:rPr>
                        <a:t>lowercase</a:t>
                      </a:r>
                      <a:endParaRPr lang="en-US" sz="160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Converts string to lowercase.</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195566">
                <a:tc>
                  <a:txBody>
                    <a:bodyPr/>
                    <a:lstStyle/>
                    <a:p>
                      <a:pPr fontAlgn="t"/>
                      <a:r>
                        <a:rPr lang="en-US" sz="1600" u="none" strike="noStrike">
                          <a:solidFill>
                            <a:srgbClr val="428BCA"/>
                          </a:solidFill>
                          <a:effectLst/>
                          <a:hlinkClick r:id="rId8"/>
                        </a:rPr>
                        <a:t>uppercase</a:t>
                      </a:r>
                      <a:endParaRPr lang="en-US" sz="160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Converts string to uppercase.</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1075615">
                <a:tc>
                  <a:txBody>
                    <a:bodyPr/>
                    <a:lstStyle/>
                    <a:p>
                      <a:pPr fontAlgn="t"/>
                      <a:r>
                        <a:rPr lang="en-US" sz="1600" u="none" strike="noStrike">
                          <a:solidFill>
                            <a:srgbClr val="428BCA"/>
                          </a:solidFill>
                          <a:effectLst/>
                          <a:hlinkClick r:id="rId9"/>
                        </a:rPr>
                        <a:t>limitTo</a:t>
                      </a:r>
                      <a:endParaRPr lang="en-US" sz="160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a:effectLst/>
                        </a:rPr>
                        <a:t>Creates a new array or string containing only a specified number of elements. The elements are taken from either the beginning or the end of the source array, string or number, as specified by the value and sign (positive or negative) of</a:t>
                      </a:r>
                      <a:r>
                        <a:rPr lang="en-US" sz="1600">
                          <a:solidFill>
                            <a:srgbClr val="333333"/>
                          </a:solidFill>
                          <a:effectLst/>
                        </a:rPr>
                        <a:t>limit</a:t>
                      </a:r>
                      <a:r>
                        <a:rPr lang="en-US" sz="1600">
                          <a:effectLst/>
                        </a:rPr>
                        <a:t>. If a number is used as input, it is converted to a string.</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1327057">
                <a:tc>
                  <a:txBody>
                    <a:bodyPr/>
                    <a:lstStyle/>
                    <a:p>
                      <a:pPr fontAlgn="t"/>
                      <a:r>
                        <a:rPr lang="en-US" sz="1600" u="none" strike="noStrike" dirty="0" err="1">
                          <a:solidFill>
                            <a:srgbClr val="428BCA"/>
                          </a:solidFill>
                          <a:effectLst/>
                          <a:hlinkClick r:id="rId10"/>
                        </a:rPr>
                        <a:t>orderBy</a:t>
                      </a:r>
                      <a:endParaRPr lang="en-US" sz="1600" dirty="0">
                        <a:effectLst/>
                      </a:endParaRP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dirty="0">
                          <a:effectLst/>
                        </a:rPr>
                        <a:t>Orders a specified </a:t>
                      </a:r>
                      <a:r>
                        <a:rPr lang="en-US" sz="1600" dirty="0">
                          <a:solidFill>
                            <a:srgbClr val="333333"/>
                          </a:solidFill>
                          <a:effectLst/>
                        </a:rPr>
                        <a:t>array</a:t>
                      </a:r>
                      <a:r>
                        <a:rPr lang="en-US" sz="1600" dirty="0">
                          <a:effectLst/>
                        </a:rPr>
                        <a:t> by the </a:t>
                      </a:r>
                      <a:r>
                        <a:rPr lang="en-US" sz="1600" dirty="0">
                          <a:solidFill>
                            <a:srgbClr val="333333"/>
                          </a:solidFill>
                          <a:effectLst/>
                        </a:rPr>
                        <a:t>expression</a:t>
                      </a:r>
                      <a:r>
                        <a:rPr lang="en-US" sz="1600" dirty="0">
                          <a:effectLst/>
                        </a:rPr>
                        <a:t> predicate. It is ordered alphabetically for strings and numerically for numbers. Note: if you notice numbers are not being sorted as expected, make sure they are actually being saved as numbers and not strings. Array-like values (e.g. </a:t>
                      </a:r>
                      <a:r>
                        <a:rPr lang="en-US" sz="1600" dirty="0" err="1">
                          <a:effectLst/>
                        </a:rPr>
                        <a:t>NodeLists</a:t>
                      </a:r>
                      <a:r>
                        <a:rPr lang="en-US" sz="1600" dirty="0">
                          <a:effectLst/>
                        </a:rPr>
                        <a:t>, jQuery objects, </a:t>
                      </a:r>
                      <a:r>
                        <a:rPr lang="en-US" sz="1600" dirty="0" err="1">
                          <a:effectLst/>
                        </a:rPr>
                        <a:t>TypedArrays</a:t>
                      </a:r>
                      <a:r>
                        <a:rPr lang="en-US" sz="1600" dirty="0">
                          <a:effectLst/>
                        </a:rPr>
                        <a:t>, Strings, </a:t>
                      </a:r>
                      <a:r>
                        <a:rPr lang="en-US" sz="1600" dirty="0" err="1">
                          <a:effectLst/>
                        </a:rPr>
                        <a:t>etc</a:t>
                      </a:r>
                      <a:r>
                        <a:rPr lang="en-US" sz="1600" dirty="0">
                          <a:effectLst/>
                        </a:rPr>
                        <a:t>) are also supported.</a:t>
                      </a:r>
                    </a:p>
                  </a:txBody>
                  <a:tcPr marL="34923" marR="34923" marT="34923" marB="3492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12597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1732"/>
            <a:ext cx="9772650" cy="5879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81000" y="152400"/>
            <a:ext cx="4343400" cy="369332"/>
          </a:xfrm>
          <a:prstGeom prst="rect">
            <a:avLst/>
          </a:prstGeom>
          <a:noFill/>
        </p:spPr>
        <p:txBody>
          <a:bodyPr wrap="square" rtlCol="0">
            <a:spAutoFit/>
          </a:bodyPr>
          <a:lstStyle/>
          <a:p>
            <a:r>
              <a:rPr lang="en-US" dirty="0" smtClean="0"/>
              <a:t>Currency</a:t>
            </a:r>
            <a:endParaRPr lang="en-US" dirty="0"/>
          </a:p>
        </p:txBody>
      </p:sp>
    </p:spTree>
    <p:extLst>
      <p:ext uri="{BB962C8B-B14F-4D97-AF65-F5344CB8AC3E}">
        <p14:creationId xmlns:p14="http://schemas.microsoft.com/office/powerpoint/2010/main" val="358131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0926716"/>
              </p:ext>
            </p:extLst>
          </p:nvPr>
        </p:nvGraphicFramePr>
        <p:xfrm>
          <a:off x="346451" y="2971800"/>
          <a:ext cx="8229600" cy="3121574"/>
        </p:xfrm>
        <a:graphic>
          <a:graphicData uri="http://schemas.openxmlformats.org/drawingml/2006/table">
            <a:tbl>
              <a:tblPr/>
              <a:tblGrid>
                <a:gridCol w="2743200"/>
                <a:gridCol w="2743200"/>
                <a:gridCol w="2743200"/>
              </a:tblGrid>
              <a:tr h="461614">
                <a:tc>
                  <a:txBody>
                    <a:bodyPr/>
                    <a:lstStyle/>
                    <a:p>
                      <a:pPr algn="l"/>
                      <a:r>
                        <a:rPr lang="en-US" sz="1800" dirty="0" err="1">
                          <a:effectLst/>
                        </a:rPr>
                        <a:t>Param</a:t>
                      </a:r>
                      <a:endParaRPr lang="en-US" sz="1800" dirty="0">
                        <a:effectLst/>
                      </a:endParaRPr>
                    </a:p>
                  </a:txBody>
                  <a:tcPr marL="94593" marR="94593" marT="94593" marB="94593" anchor="ctr">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1F1F1"/>
                    </a:solidFill>
                  </a:tcPr>
                </a:tc>
                <a:tc>
                  <a:txBody>
                    <a:bodyPr/>
                    <a:lstStyle/>
                    <a:p>
                      <a:pPr algn="l"/>
                      <a:r>
                        <a:rPr lang="en-US" sz="1800" dirty="0">
                          <a:effectLst/>
                        </a:rPr>
                        <a:t>Type</a:t>
                      </a:r>
                    </a:p>
                  </a:txBody>
                  <a:tcPr marL="94593" marR="94593" marT="94593" marB="9459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1F1F1"/>
                    </a:solidFill>
                  </a:tcPr>
                </a:tc>
                <a:tc>
                  <a:txBody>
                    <a:bodyPr/>
                    <a:lstStyle/>
                    <a:p>
                      <a:pPr algn="l"/>
                      <a:r>
                        <a:rPr lang="en-US" sz="1800">
                          <a:effectLst/>
                        </a:rPr>
                        <a:t>Details</a:t>
                      </a:r>
                    </a:p>
                  </a:txBody>
                  <a:tcPr marL="94593" marR="94593" marT="94593" marB="94593" anchor="ctr">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1F1F1"/>
                    </a:solidFill>
                  </a:tcPr>
                </a:tc>
              </a:tr>
              <a:tr h="367021">
                <a:tc>
                  <a:txBody>
                    <a:bodyPr/>
                    <a:lstStyle/>
                    <a:p>
                      <a:pPr fontAlgn="t"/>
                      <a:r>
                        <a:rPr lang="en-US" sz="1800">
                          <a:effectLst/>
                        </a:rPr>
                        <a:t>number</a:t>
                      </a: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fontAlgn="t"/>
                      <a:r>
                        <a:rPr lang="en-US" sz="1800" b="1" u="none" strike="noStrike">
                          <a:solidFill>
                            <a:srgbClr val="FFFFFF"/>
                          </a:solidFill>
                          <a:effectLst/>
                          <a:hlinkClick r:id="rId2"/>
                        </a:rPr>
                        <a:t>numberstring</a:t>
                      </a:r>
                      <a:endParaRPr lang="en-US" sz="1800">
                        <a:effectLst/>
                      </a:endParaRPr>
                    </a:p>
                  </a:txBody>
                  <a:tcPr marL="47297" marR="47297" marT="47297" marB="4729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fontAlgn="t"/>
                      <a:r>
                        <a:rPr lang="en-US" sz="1800">
                          <a:effectLst/>
                        </a:rPr>
                        <a:t>Number to format.</a:t>
                      </a:r>
                    </a:p>
                  </a:txBody>
                  <a:tcPr marL="47297" marR="47297" marT="47297" marB="47297">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2274018">
                <a:tc>
                  <a:txBody>
                    <a:bodyPr/>
                    <a:lstStyle/>
                    <a:p>
                      <a:pPr fontAlgn="t"/>
                      <a:r>
                        <a:rPr lang="en-US" sz="1800">
                          <a:effectLst/>
                        </a:rPr>
                        <a:t>fractionSize</a:t>
                      </a:r>
                      <a:r>
                        <a:rPr lang="en-US" sz="1800" i="1">
                          <a:effectLst/>
                        </a:rPr>
                        <a:t>(optional)</a:t>
                      </a:r>
                      <a:endParaRPr lang="en-US" sz="1800">
                        <a:effectLst/>
                      </a:endParaRPr>
                    </a:p>
                  </a:txBody>
                  <a:tcPr marL="47297" marR="47297" marT="47297" marB="47297">
                    <a:lnL w="9525" cap="flat" cmpd="sng" algn="ctr">
                      <a:solidFill>
                        <a:srgbClr val="DDDDDD"/>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US" sz="1800" b="1" u="none" strike="noStrike">
                          <a:solidFill>
                            <a:srgbClr val="FFFFFF"/>
                          </a:solidFill>
                          <a:effectLst/>
                          <a:hlinkClick r:id="rId2"/>
                        </a:rPr>
                        <a:t>numberstring</a:t>
                      </a:r>
                      <a:endParaRPr lang="en-US" sz="1800">
                        <a:effectLst/>
                      </a:endParaRPr>
                    </a:p>
                  </a:txBody>
                  <a:tcPr marL="47297" marR="47297" marT="47297" marB="47297">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fontAlgn="t"/>
                      <a:r>
                        <a:rPr lang="en-US" sz="1800" dirty="0">
                          <a:effectLst/>
                        </a:rPr>
                        <a:t>Number of decimal places to round the number to. If this is not provided then the fraction size is computed from the current locale's number formatting pattern. In the case of the default locale, it will be 3.</a:t>
                      </a:r>
                    </a:p>
                  </a:txBody>
                  <a:tcPr marL="47297" marR="47297" marT="47297" marB="47297">
                    <a:lnL w="9525" cap="flat" cmpd="sng" algn="ctr">
                      <a:solidFill>
                        <a:srgbClr val="EEEEEE"/>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
        <p:nvSpPr>
          <p:cNvPr id="3" name="Rectangle 1"/>
          <p:cNvSpPr>
            <a:spLocks noChangeArrowheads="1"/>
          </p:cNvSpPr>
          <p:nvPr/>
        </p:nvSpPr>
        <p:spPr bwMode="auto">
          <a:xfrm>
            <a:off x="554182" y="304800"/>
            <a:ext cx="4308851" cy="2547475"/>
          </a:xfrm>
          <a:prstGeom prst="rect">
            <a:avLst/>
          </a:prstGeom>
          <a:ln/>
        </p:spPr>
        <p:style>
          <a:lnRef idx="2">
            <a:schemeClr val="dk1"/>
          </a:lnRef>
          <a:fillRef idx="1">
            <a:schemeClr val="lt1"/>
          </a:fillRef>
          <a:effectRef idx="0">
            <a:schemeClr val="dk1"/>
          </a:effectRef>
          <a:fontRef idx="minor">
            <a:schemeClr val="dk1"/>
          </a:fontRef>
        </p:style>
        <p:txBody>
          <a:bodyPr vert="horz" wrap="none" lIns="33327" tIns="44436" rIns="33327" bIns="952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200" b="0" i="0" u="sng" strike="noStrike" cap="none" normalizeH="0" baseline="0" dirty="0" smtClean="0">
                <a:ln>
                  <a:noFill/>
                </a:ln>
                <a:solidFill>
                  <a:srgbClr val="333333"/>
                </a:solidFill>
                <a:effectLst/>
                <a:latin typeface="Open Sans"/>
                <a:cs typeface="Arial" pitchFamily="34" charset="0"/>
              </a:rPr>
              <a:t>Usage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Open Sans"/>
                <a:cs typeface="Arial" pitchFamily="34" charset="0"/>
              </a:rPr>
              <a:t>In HTML Template Binding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Menlo"/>
                <a:cs typeface="Arial" pitchFamily="34" charset="0"/>
              </a:rPr>
              <a:t>{{ </a:t>
            </a:r>
            <a:r>
              <a:rPr kumimoji="0" lang="en-US" altLang="en-US" sz="1600" b="0" i="0" u="none" strike="noStrike" cap="none" normalizeH="0" baseline="0" dirty="0" err="1" smtClean="0">
                <a:ln>
                  <a:noFill/>
                </a:ln>
                <a:solidFill>
                  <a:srgbClr val="333333"/>
                </a:solidFill>
                <a:effectLst/>
                <a:latin typeface="Menlo"/>
                <a:cs typeface="Arial" pitchFamily="34" charset="0"/>
              </a:rPr>
              <a:t>number_expression</a:t>
            </a:r>
            <a:r>
              <a:rPr kumimoji="0" lang="en-US" altLang="en-US" sz="1600" b="0" i="0" u="none" strike="noStrike" cap="none" normalizeH="0" baseline="0" dirty="0" smtClean="0">
                <a:ln>
                  <a:noFill/>
                </a:ln>
                <a:solidFill>
                  <a:srgbClr val="333333"/>
                </a:solidFill>
                <a:effectLst/>
                <a:latin typeface="Menlo"/>
                <a:cs typeface="Arial" pitchFamily="34" charset="0"/>
              </a:rPr>
              <a:t> | number : </a:t>
            </a:r>
            <a:r>
              <a:rPr kumimoji="0" lang="en-US" altLang="en-US" sz="1600" b="0" i="0" u="none" strike="noStrike" cap="none" normalizeH="0" baseline="0" dirty="0" err="1" smtClean="0">
                <a:ln>
                  <a:noFill/>
                </a:ln>
                <a:solidFill>
                  <a:srgbClr val="333333"/>
                </a:solidFill>
                <a:effectLst/>
                <a:latin typeface="Menlo"/>
                <a:cs typeface="Arial" pitchFamily="34" charset="0"/>
              </a:rPr>
              <a:t>fractionSize</a:t>
            </a:r>
            <a:r>
              <a:rPr kumimoji="0" lang="en-US" altLang="en-US" sz="1600" b="0" i="0" u="none" strike="noStrike" cap="none" normalizeH="0" baseline="0" dirty="0" smtClean="0">
                <a:ln>
                  <a:noFill/>
                </a:ln>
                <a:solidFill>
                  <a:srgbClr val="333333"/>
                </a:solidFill>
                <a:effectLst/>
                <a:latin typeface="Menlo"/>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333333"/>
              </a:solidFill>
              <a:effectLst/>
              <a:latin typeface="Open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Open Sans"/>
                <a:cs typeface="Arial" pitchFamily="34" charset="0"/>
              </a:rPr>
              <a:t>In JavaScript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Menlo"/>
                <a:cs typeface="Arial" pitchFamily="34" charset="0"/>
              </a:rPr>
              <a:t>$filter(</a:t>
            </a:r>
            <a:r>
              <a:rPr kumimoji="0" lang="en-US" altLang="en-US" b="0" i="0" u="none" strike="noStrike" cap="none" normalizeH="0" baseline="0" dirty="0" smtClean="0">
                <a:ln>
                  <a:noFill/>
                </a:ln>
                <a:solidFill>
                  <a:srgbClr val="DD1144"/>
                </a:solidFill>
                <a:effectLst/>
                <a:latin typeface="Menlo"/>
                <a:cs typeface="Arial" pitchFamily="34" charset="0"/>
              </a:rPr>
              <a:t>'number'</a:t>
            </a:r>
            <a:r>
              <a:rPr kumimoji="0" lang="en-US" altLang="en-US" b="0" i="0" u="none" strike="noStrike" cap="none" normalizeH="0" baseline="0" dirty="0" smtClean="0">
                <a:ln>
                  <a:noFill/>
                </a:ln>
                <a:solidFill>
                  <a:srgbClr val="333333"/>
                </a:solidFill>
                <a:effectLst/>
                <a:latin typeface="Menlo"/>
                <a:cs typeface="Arial" pitchFamily="34" charset="0"/>
              </a:rPr>
              <a:t>)(number, </a:t>
            </a:r>
            <a:r>
              <a:rPr kumimoji="0" lang="en-US" altLang="en-US" b="0" i="0" u="none" strike="noStrike" cap="none" normalizeH="0" baseline="0" dirty="0" err="1" smtClean="0">
                <a:ln>
                  <a:noFill/>
                </a:ln>
                <a:solidFill>
                  <a:srgbClr val="333333"/>
                </a:solidFill>
                <a:effectLst/>
                <a:latin typeface="Menlo"/>
                <a:cs typeface="Arial" pitchFamily="34" charset="0"/>
              </a:rPr>
              <a:t>fractionSize</a:t>
            </a:r>
            <a:r>
              <a:rPr kumimoji="0" lang="en-US" altLang="en-US" b="0" i="0" u="none" strike="noStrike" cap="none" normalizeH="0" baseline="0" dirty="0" smtClean="0">
                <a:ln>
                  <a:noFill/>
                </a:ln>
                <a:solidFill>
                  <a:srgbClr val="333333"/>
                </a:solidFill>
                <a:effectLst/>
                <a:latin typeface="Menlo"/>
                <a:cs typeface="Arial" pitchFamily="34" charset="0"/>
              </a:rPr>
              <a:t>)</a:t>
            </a:r>
            <a:endParaRPr kumimoji="0" lang="en-US" altLang="en-US" b="0" i="0" u="none" strike="noStrike" cap="none" normalizeH="0" baseline="0" dirty="0" smtClean="0">
              <a:ln>
                <a:noFill/>
              </a:ln>
              <a:solidFill>
                <a:schemeClr val="tx1"/>
              </a:solidFill>
              <a:effectLst/>
              <a:latin typeface="Open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Open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Open Sans"/>
                <a:cs typeface="Arial" pitchFamily="34" charset="0"/>
              </a:rPr>
              <a:t>Arguments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TextBox 3"/>
          <p:cNvSpPr txBox="1"/>
          <p:nvPr/>
        </p:nvSpPr>
        <p:spPr>
          <a:xfrm>
            <a:off x="5486400" y="609600"/>
            <a:ext cx="3200400" cy="369332"/>
          </a:xfrm>
          <a:prstGeom prst="rect">
            <a:avLst/>
          </a:prstGeom>
          <a:noFill/>
        </p:spPr>
        <p:txBody>
          <a:bodyPr wrap="square" rtlCol="0">
            <a:spAutoFit/>
          </a:bodyPr>
          <a:lstStyle/>
          <a:p>
            <a:r>
              <a:rPr lang="en-US" dirty="0" smtClean="0"/>
              <a:t>Number Filter</a:t>
            </a:r>
            <a:endParaRPr lang="en-US" dirty="0"/>
          </a:p>
        </p:txBody>
      </p:sp>
    </p:spTree>
    <p:extLst>
      <p:ext uri="{BB962C8B-B14F-4D97-AF65-F5344CB8AC3E}">
        <p14:creationId xmlns:p14="http://schemas.microsoft.com/office/powerpoint/2010/main" val="334624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838200"/>
            <a:ext cx="7772400" cy="923330"/>
          </a:xfrm>
          <a:prstGeom prst="rect">
            <a:avLst/>
          </a:prstGeom>
          <a:noFill/>
        </p:spPr>
        <p:txBody>
          <a:bodyPr wrap="square" rtlCol="0">
            <a:spAutoFit/>
          </a:bodyPr>
          <a:lstStyle/>
          <a:p>
            <a:r>
              <a:rPr lang="en-US" dirty="0" smtClean="0"/>
              <a:t>For details on available filters go to:-</a:t>
            </a:r>
          </a:p>
          <a:p>
            <a:endParaRPr lang="en-US" dirty="0"/>
          </a:p>
          <a:p>
            <a:r>
              <a:rPr lang="en-US" dirty="0" smtClean="0"/>
              <a:t>https://docs.angularjs.org/api/ng/filter</a:t>
            </a:r>
            <a:endParaRPr lang="en-US" dirty="0"/>
          </a:p>
        </p:txBody>
      </p:sp>
    </p:spTree>
    <p:extLst>
      <p:ext uri="{BB962C8B-B14F-4D97-AF65-F5344CB8AC3E}">
        <p14:creationId xmlns:p14="http://schemas.microsoft.com/office/powerpoint/2010/main" val="398545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345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416</Words>
  <Application>Microsoft Office PowerPoint</Application>
  <PresentationFormat>On-screen Show (4:3)</PresentationFormat>
  <Paragraphs>78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Angular-js Contd…</vt:lpstr>
      <vt:lpstr>Controllers..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Contd…</dc:title>
  <dc:creator>Vijay Dhuria</dc:creator>
  <cp:lastModifiedBy>Vijay Dhuria</cp:lastModifiedBy>
  <cp:revision>9</cp:revision>
  <dcterms:created xsi:type="dcterms:W3CDTF">2015-12-01T00:00:39Z</dcterms:created>
  <dcterms:modified xsi:type="dcterms:W3CDTF">2015-12-01T01:47:51Z</dcterms:modified>
</cp:coreProperties>
</file>