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b" ContentType="application/vnd.ms-excel.sheet.binary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charts/chart6.xml" ContentType="application/vnd.openxmlformats-officedocument.drawingml.chart+xml"/>
  <Override PartName="/ppt/tags/tag112.xml" ContentType="application/vnd.openxmlformats-officedocument.presentationml.tags+xml"/>
  <Override PartName="/ppt/notesSlides/notesSlide5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6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2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0" r:id="rId2"/>
    <p:sldId id="294" r:id="rId3"/>
    <p:sldId id="309" r:id="rId4"/>
    <p:sldId id="303" r:id="rId5"/>
    <p:sldId id="300" r:id="rId6"/>
    <p:sldId id="304" r:id="rId7"/>
    <p:sldId id="302" r:id="rId8"/>
    <p:sldId id="257" r:id="rId9"/>
    <p:sldId id="276" r:id="rId10"/>
    <p:sldId id="285" r:id="rId11"/>
    <p:sldId id="305" r:id="rId12"/>
    <p:sldId id="312" r:id="rId13"/>
    <p:sldId id="286" r:id="rId14"/>
    <p:sldId id="287" r:id="rId15"/>
    <p:sldId id="306" r:id="rId16"/>
    <p:sldId id="288" r:id="rId17"/>
    <p:sldId id="318" r:id="rId18"/>
    <p:sldId id="307" r:id="rId19"/>
    <p:sldId id="317" r:id="rId20"/>
    <p:sldId id="314" r:id="rId21"/>
    <p:sldId id="315" r:id="rId22"/>
    <p:sldId id="316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9E9E9"/>
    <a:srgbClr val="EDEDED"/>
    <a:srgbClr val="FFF9E7"/>
    <a:srgbClr val="F3D191"/>
    <a:srgbClr val="F3AD87"/>
    <a:srgbClr val="E89686"/>
    <a:srgbClr val="C8687C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D1E29-240B-4BDB-BB6C-985BF89A8A79}" v="25766" dt="2021-04-01T05:03:43.760"/>
    <p1510:client id="{3F3733AB-2CD4-4E58-897E-5EF4C215D244}" v="4083" dt="2021-04-01T01:21:27.804"/>
    <p1510:client id="{71A086C1-F223-4000-B066-46697979A72A}" v="962" dt="2021-04-01T02:49:53.830"/>
    <p1510:client id="{9DE14DB6-2C59-41C0-96CC-943600C94158}" v="98" dt="2021-04-01T03:12:46.552"/>
    <p1510:client id="{B31EA1A7-0D34-6547-AEA3-90AA7C3FB7EA}" v="888" dt="2021-04-01T04:11:54.992"/>
    <p1510:client id="{D6F0FA33-7607-49FB-A722-37E3CD437E14}" v="17" dt="2021-04-01T10:29:01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81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ma" userId="148e3fdd-7e9c-43c8-bf38-0551611e04f6" providerId="ADAL" clId="{D6F0FA33-7607-49FB-A722-37E3CD437E14}"/>
    <pc:docChg chg="modSld">
      <pc:chgData name="Reema" userId="148e3fdd-7e9c-43c8-bf38-0551611e04f6" providerId="ADAL" clId="{D6F0FA33-7607-49FB-A722-37E3CD437E14}" dt="2021-04-01T10:28:31.918" v="11" actId="20577"/>
      <pc:docMkLst>
        <pc:docMk/>
      </pc:docMkLst>
      <pc:sldChg chg="modSp">
        <pc:chgData name="Reema" userId="148e3fdd-7e9c-43c8-bf38-0551611e04f6" providerId="ADAL" clId="{D6F0FA33-7607-49FB-A722-37E3CD437E14}" dt="2021-04-01T10:27:34.036" v="1"/>
        <pc:sldMkLst>
          <pc:docMk/>
          <pc:sldMk cId="3501974805" sldId="314"/>
        </pc:sldMkLst>
        <pc:graphicFrameChg chg="mod">
          <ac:chgData name="Reema" userId="148e3fdd-7e9c-43c8-bf38-0551611e04f6" providerId="ADAL" clId="{D6F0FA33-7607-49FB-A722-37E3CD437E14}" dt="2021-04-01T10:27:34.036" v="1"/>
          <ac:graphicFrameMkLst>
            <pc:docMk/>
            <pc:sldMk cId="3501974805" sldId="314"/>
            <ac:graphicFrameMk id="4" creationId="{AE72D5F2-A01B-411F-B2F0-D2B7A15EF484}"/>
          </ac:graphicFrameMkLst>
        </pc:graphicFrameChg>
      </pc:sldChg>
      <pc:sldChg chg="modSp mod">
        <pc:chgData name="Reema" userId="148e3fdd-7e9c-43c8-bf38-0551611e04f6" providerId="ADAL" clId="{D6F0FA33-7607-49FB-A722-37E3CD437E14}" dt="2021-04-01T10:28:31.918" v="11" actId="20577"/>
        <pc:sldMkLst>
          <pc:docMk/>
          <pc:sldMk cId="2296358159" sldId="315"/>
        </pc:sldMkLst>
        <pc:spChg chg="mod">
          <ac:chgData name="Reema" userId="148e3fdd-7e9c-43c8-bf38-0551611e04f6" providerId="ADAL" clId="{D6F0FA33-7607-49FB-A722-37E3CD437E14}" dt="2021-04-01T10:28:31.918" v="11" actId="20577"/>
          <ac:spMkLst>
            <pc:docMk/>
            <pc:sldMk cId="2296358159" sldId="315"/>
            <ac:spMk id="32" creationId="{44E40E15-9039-48B1-B91E-7A12900457ED}"/>
          </ac:spMkLst>
        </pc:spChg>
        <pc:graphicFrameChg chg="mod">
          <ac:chgData name="Reema" userId="148e3fdd-7e9c-43c8-bf38-0551611e04f6" providerId="ADAL" clId="{D6F0FA33-7607-49FB-A722-37E3CD437E14}" dt="2021-04-01T10:28:08.512" v="3"/>
          <ac:graphicFrameMkLst>
            <pc:docMk/>
            <pc:sldMk cId="2296358159" sldId="315"/>
            <ac:graphicFrameMk id="4" creationId="{13A5061E-B35E-4109-9D49-4BEA8BC33BD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10483870967742E-2"/>
          <c:y val="7.3968705547652919E-2"/>
          <c:w val="0.97379032258064513"/>
          <c:h val="0.8520625889046942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DB1CF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C0C-44C9-9CD9-3910661B7C64}"/>
              </c:ext>
            </c:extLst>
          </c:dPt>
          <c:dPt>
            <c:idx val="1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C0C-44C9-9CD9-3910661B7C64}"/>
              </c:ext>
            </c:extLst>
          </c:dPt>
          <c:dPt>
            <c:idx val="2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8C0C-44C9-9CD9-3910661B7C64}"/>
              </c:ext>
            </c:extLst>
          </c:dPt>
          <c:dLbls>
            <c:dLbl>
              <c:idx val="0"/>
              <c:layout>
                <c:manualLayout>
                  <c:x val="0"/>
                  <c:y val="-0.176386913229018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C0C-44C9-9CD9-3910661B7C64}"/>
                </c:ext>
              </c:extLst>
            </c:dLbl>
            <c:dLbl>
              <c:idx val="1"/>
              <c:layout>
                <c:manualLayout>
                  <c:x val="0"/>
                  <c:y val="-0.1564722617354196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C0C-44C9-9CD9-3910661B7C64}"/>
                </c:ext>
              </c:extLst>
            </c:dLbl>
            <c:dLbl>
              <c:idx val="2"/>
              <c:layout>
                <c:manualLayout>
                  <c:x val="0"/>
                  <c:y val="-0.1209103840682788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C0C-44C9-9CD9-3910661B7C64}"/>
                </c:ext>
              </c:extLst>
            </c:dLbl>
            <c:dLbl>
              <c:idx val="3"/>
              <c:layout>
                <c:manualLayout>
                  <c:x val="0"/>
                  <c:y val="-0.1237553342816500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C0C-44C9-9CD9-3910661B7C64}"/>
                </c:ext>
              </c:extLst>
            </c:dLbl>
            <c:dLbl>
              <c:idx val="4"/>
              <c:layout>
                <c:manualLayout>
                  <c:x val="0"/>
                  <c:y val="-0.1408250355618776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C0C-44C9-9CD9-3910661B7C64}"/>
                </c:ext>
              </c:extLst>
            </c:dLbl>
            <c:dLbl>
              <c:idx val="5"/>
              <c:layout>
                <c:manualLayout>
                  <c:x val="0"/>
                  <c:y val="-0.1493598862019914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C0C-44C9-9CD9-3910661B7C64}"/>
                </c:ext>
              </c:extLst>
            </c:dLbl>
            <c:dLbl>
              <c:idx val="6"/>
              <c:layout>
                <c:manualLayout>
                  <c:x val="0"/>
                  <c:y val="-0.1593172119487908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8C0C-44C9-9CD9-3910661B7C64}"/>
                </c:ext>
              </c:extLst>
            </c:dLbl>
            <c:dLbl>
              <c:idx val="7"/>
              <c:layout>
                <c:manualLayout>
                  <c:x val="0"/>
                  <c:y val="-0.1593172119487908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8C0C-44C9-9CD9-3910661B7C6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11</c:v>
                </c:pt>
                <c:pt idx="1">
                  <c:v>9</c:v>
                </c:pt>
                <c:pt idx="2">
                  <c:v>5</c:v>
                </c:pt>
                <c:pt idx="3">
                  <c:v>-6</c:v>
                </c:pt>
                <c:pt idx="4">
                  <c:v>-8</c:v>
                </c:pt>
                <c:pt idx="5">
                  <c:v>-9</c:v>
                </c:pt>
                <c:pt idx="6">
                  <c:v>-10</c:v>
                </c:pt>
                <c:pt idx="7">
                  <c:v>-10</c:v>
                </c:pt>
                <c:pt idx="8">
                  <c:v>-21.796875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0C-44C9-9CD9-3910661B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62827160"/>
        <c:axId val="1"/>
      </c:barChart>
      <c:catAx>
        <c:axId val="11628271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-26.796875000000004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1628271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181242078580482E-2"/>
          <c:y val="0.1111111111111111"/>
          <c:w val="0.97363751584283909"/>
          <c:h val="0.8224776500638569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808080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C0C0C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735-4BA1-A127-7A10689A5286}"/>
              </c:ext>
            </c:extLst>
          </c:dPt>
          <c:dPt>
            <c:idx val="5"/>
            <c:invertIfNegative val="0"/>
            <c:bubble3D val="0"/>
            <c:spPr>
              <a:solidFill>
                <a:srgbClr val="C0C0C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735-4BA1-A127-7A10689A5286}"/>
              </c:ext>
            </c:extLst>
          </c:dPt>
          <c:dPt>
            <c:idx val="6"/>
            <c:invertIfNegative val="0"/>
            <c:bubble3D val="0"/>
            <c:spPr>
              <a:solidFill>
                <a:srgbClr val="C0C0C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8735-4BA1-A127-7A10689A5286}"/>
              </c:ext>
            </c:extLst>
          </c:dPt>
          <c:dPt>
            <c:idx val="7"/>
            <c:invertIfNegative val="0"/>
            <c:bubble3D val="0"/>
            <c:spPr>
              <a:solidFill>
                <a:srgbClr val="C0C0C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735-4BA1-A127-7A10689A5286}"/>
              </c:ext>
            </c:extLst>
          </c:dPt>
          <c:dLbls>
            <c:dLbl>
              <c:idx val="0"/>
              <c:layout>
                <c:manualLayout>
                  <c:x val="0"/>
                  <c:y val="-0.1685823754789272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735-4BA1-A127-7A10689A5286}"/>
                </c:ext>
              </c:extLst>
            </c:dLbl>
            <c:dLbl>
              <c:idx val="1"/>
              <c:layout>
                <c:manualLayout>
                  <c:x val="0"/>
                  <c:y val="-0.163473818646232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735-4BA1-A127-7A10689A5286}"/>
                </c:ext>
              </c:extLst>
            </c:dLbl>
            <c:dLbl>
              <c:idx val="2"/>
              <c:layout>
                <c:manualLayout>
                  <c:x val="0"/>
                  <c:y val="-0.1353767560664112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8735-4BA1-A127-7A10689A5286}"/>
                </c:ext>
              </c:extLst>
            </c:dLbl>
            <c:dLbl>
              <c:idx val="3"/>
              <c:layout>
                <c:manualLayout>
                  <c:x val="0"/>
                  <c:y val="-0.125159642401021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8735-4BA1-A127-7A10689A5286}"/>
                </c:ext>
              </c:extLst>
            </c:dLbl>
            <c:dLbl>
              <c:idx val="4"/>
              <c:layout>
                <c:manualLayout>
                  <c:x val="0"/>
                  <c:y val="-0.1519795657726692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735-4BA1-A127-7A10689A5286}"/>
                </c:ext>
              </c:extLst>
            </c:dLbl>
            <c:dLbl>
              <c:idx val="5"/>
              <c:layout>
                <c:manualLayout>
                  <c:x val="0"/>
                  <c:y val="-0.1851851851851851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735-4BA1-A127-7A10689A5286}"/>
                </c:ext>
              </c:extLst>
            </c:dLbl>
            <c:dLbl>
              <c:idx val="6"/>
              <c:layout>
                <c:manualLayout>
                  <c:x val="0"/>
                  <c:y val="-0.2311621966794380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735-4BA1-A127-7A10689A528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18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-16</c:v>
                </c:pt>
                <c:pt idx="5">
                  <c:v>-22</c:v>
                </c:pt>
                <c:pt idx="6">
                  <c:v>-30</c:v>
                </c:pt>
                <c:pt idx="7">
                  <c:v>-47.880658436213984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35-4BA1-A127-7A10689A5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93337648"/>
        <c:axId val="1"/>
      </c:barChart>
      <c:catAx>
        <c:axId val="8933376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-52.880658436213992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8933376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128056465843211E-2"/>
          <c:y val="6.9741282339707542E-2"/>
          <c:w val="0.91076380136123014"/>
          <c:h val="0.8380202474690663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808080"/>
            </a:solidFill>
            <a:ln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6F36-4DAB-B032-0D1BAA7E6B87}"/>
              </c:ext>
            </c:extLst>
          </c:dPt>
          <c:dPt>
            <c:idx val="6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6F36-4DAB-B032-0D1BAA7E6B87}"/>
              </c:ext>
            </c:extLst>
          </c:dPt>
          <c:dPt>
            <c:idx val="7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6F36-4DAB-B032-0D1BAA7E6B87}"/>
              </c:ext>
            </c:extLst>
          </c:dPt>
          <c:dPt>
            <c:idx val="8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6F36-4DAB-B032-0D1BAA7E6B87}"/>
              </c:ext>
            </c:extLst>
          </c:dPt>
          <c:dPt>
            <c:idx val="9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6F36-4DAB-B032-0D1BAA7E6B87}"/>
              </c:ext>
            </c:extLst>
          </c:dPt>
          <c:dLbls>
            <c:dLbl>
              <c:idx val="0"/>
              <c:layout>
                <c:manualLayout>
                  <c:x val="0"/>
                  <c:y val="-0.2058492688413948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6F36-4DAB-B032-0D1BAA7E6B87}"/>
                </c:ext>
              </c:extLst>
            </c:dLbl>
            <c:dLbl>
              <c:idx val="1"/>
              <c:layout>
                <c:manualLayout>
                  <c:x val="0"/>
                  <c:y val="-0.1957255343082114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6F36-4DAB-B032-0D1BAA7E6B87}"/>
                </c:ext>
              </c:extLst>
            </c:dLbl>
            <c:dLbl>
              <c:idx val="2"/>
              <c:layout>
                <c:manualLayout>
                  <c:x val="0"/>
                  <c:y val="-0.19235095613048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6F36-4DAB-B032-0D1BAA7E6B87}"/>
                </c:ext>
              </c:extLst>
            </c:dLbl>
            <c:dLbl>
              <c:idx val="3"/>
              <c:layout>
                <c:manualLayout>
                  <c:x val="0"/>
                  <c:y val="-0.1822272215973003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6F36-4DAB-B032-0D1BAA7E6B87}"/>
                </c:ext>
              </c:extLst>
            </c:dLbl>
            <c:dLbl>
              <c:idx val="4"/>
              <c:layout>
                <c:manualLayout>
                  <c:x val="0"/>
                  <c:y val="-0.1822272215973003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6F36-4DAB-B032-0D1BAA7E6B87}"/>
                </c:ext>
              </c:extLst>
            </c:dLbl>
            <c:dLbl>
              <c:idx val="5"/>
              <c:layout>
                <c:manualLayout>
                  <c:x val="0"/>
                  <c:y val="-0.1484814398200224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6F36-4DAB-B032-0D1BAA7E6B87}"/>
                </c:ext>
              </c:extLst>
            </c:dLbl>
            <c:dLbl>
              <c:idx val="6"/>
              <c:layout>
                <c:manualLayout>
                  <c:x val="0"/>
                  <c:y val="-0.1619797525309336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6F36-4DAB-B032-0D1BAA7E6B87}"/>
                </c:ext>
              </c:extLst>
            </c:dLbl>
            <c:dLbl>
              <c:idx val="7"/>
              <c:layout>
                <c:manualLayout>
                  <c:x val="0"/>
                  <c:y val="-0.1732283464566929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6F36-4DAB-B032-0D1BAA7E6B87}"/>
                </c:ext>
              </c:extLst>
            </c:dLbl>
            <c:dLbl>
              <c:idx val="8"/>
              <c:layout>
                <c:manualLayout>
                  <c:x val="0"/>
                  <c:y val="-0.2035995500562429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6F36-4DAB-B032-0D1BAA7E6B87}"/>
                </c:ext>
              </c:extLst>
            </c:dLbl>
            <c:dLbl>
              <c:idx val="9"/>
              <c:layout>
                <c:manualLayout>
                  <c:x val="0"/>
                  <c:y val="-0.2530933633295838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6F36-4DAB-B032-0D1BAA7E6B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Sheet1!$A$1:$J$1</c:f>
              <c:numCache>
                <c:formatCode>General</c:formatCode>
                <c:ptCount val="10"/>
                <c:pt idx="0">
                  <c:v>42</c:v>
                </c:pt>
                <c:pt idx="1">
                  <c:v>39</c:v>
                </c:pt>
                <c:pt idx="2">
                  <c:v>38</c:v>
                </c:pt>
                <c:pt idx="3">
                  <c:v>35</c:v>
                </c:pt>
                <c:pt idx="4">
                  <c:v>35</c:v>
                </c:pt>
                <c:pt idx="5">
                  <c:v>-27</c:v>
                </c:pt>
                <c:pt idx="6">
                  <c:v>-31</c:v>
                </c:pt>
                <c:pt idx="7">
                  <c:v>-34</c:v>
                </c:pt>
                <c:pt idx="8">
                  <c:v>-43</c:v>
                </c:pt>
                <c:pt idx="9">
                  <c:v>-56.999999999999993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F36-4DAB-B032-0D1BAA7E6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66688080"/>
        <c:axId val="1"/>
      </c:barChart>
      <c:catAx>
        <c:axId val="1166688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60.000000000000007"/>
          <c:min val="-60.000000000000007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688080"/>
        <c:crosses val="min"/>
        <c:crossBetween val="between"/>
        <c:majorUnit val="20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727560718057022E-2"/>
          <c:y val="0.11450381679389313"/>
          <c:w val="0.97254487856388594"/>
          <c:h val="0.81933842239185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DB1CF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F7C-4DD6-93A7-926A0F563FA7}"/>
              </c:ext>
            </c:extLst>
          </c:dPt>
          <c:dPt>
            <c:idx val="1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F7C-4DD6-93A7-926A0F563FA7}"/>
              </c:ext>
            </c:extLst>
          </c:dPt>
          <c:dPt>
            <c:idx val="2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0F7C-4DD6-93A7-926A0F563FA7}"/>
              </c:ext>
            </c:extLst>
          </c:dPt>
          <c:dPt>
            <c:idx val="3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F7C-4DD6-93A7-926A0F563FA7}"/>
              </c:ext>
            </c:extLst>
          </c:dPt>
          <c:dLbls>
            <c:dLbl>
              <c:idx val="0"/>
              <c:layout>
                <c:manualLayout>
                  <c:x val="0"/>
                  <c:y val="-0.1539440203562340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F7C-4DD6-93A7-926A0F563FA7}"/>
                </c:ext>
              </c:extLst>
            </c:dLbl>
            <c:dLbl>
              <c:idx val="1"/>
              <c:layout>
                <c:manualLayout>
                  <c:x val="0"/>
                  <c:y val="-0.1437659033078880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F7C-4DD6-93A7-926A0F563FA7}"/>
                </c:ext>
              </c:extLst>
            </c:dLbl>
            <c:dLbl>
              <c:idx val="2"/>
              <c:layout>
                <c:manualLayout>
                  <c:x val="0"/>
                  <c:y val="-0.1348600508905852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F7C-4DD6-93A7-926A0F563FA7}"/>
                </c:ext>
              </c:extLst>
            </c:dLbl>
            <c:dLbl>
              <c:idx val="3"/>
              <c:layout>
                <c:manualLayout>
                  <c:x val="0"/>
                  <c:y val="-0.1246819338422391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F7C-4DD6-93A7-926A0F563FA7}"/>
                </c:ext>
              </c:extLst>
            </c:dLbl>
            <c:dLbl>
              <c:idx val="4"/>
              <c:layout>
                <c:manualLayout>
                  <c:x val="0"/>
                  <c:y val="-0.1577608142493638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0F7C-4DD6-93A7-926A0F563FA7}"/>
                </c:ext>
              </c:extLst>
            </c:dLbl>
            <c:dLbl>
              <c:idx val="5"/>
              <c:layout>
                <c:manualLayout>
                  <c:x val="0"/>
                  <c:y val="-0.1666666666666666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0F7C-4DD6-93A7-926A0F563FA7}"/>
                </c:ext>
              </c:extLst>
            </c:dLbl>
            <c:dLbl>
              <c:idx val="6"/>
              <c:layout>
                <c:manualLayout>
                  <c:x val="0"/>
                  <c:y val="-0.1857506361323155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0F7C-4DD6-93A7-926A0F563FA7}"/>
                </c:ext>
              </c:extLst>
            </c:dLbl>
            <c:dLbl>
              <c:idx val="7"/>
              <c:layout>
                <c:manualLayout>
                  <c:x val="0"/>
                  <c:y val="-0.2239185750636132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0F7C-4DD6-93A7-926A0F563FA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9</c:v>
                </c:pt>
                <c:pt idx="1">
                  <c:v>8</c:v>
                </c:pt>
                <c:pt idx="2">
                  <c:v>7.0000000000000009</c:v>
                </c:pt>
                <c:pt idx="3">
                  <c:v>6</c:v>
                </c:pt>
                <c:pt idx="4">
                  <c:v>-10</c:v>
                </c:pt>
                <c:pt idx="5">
                  <c:v>-11</c:v>
                </c:pt>
                <c:pt idx="6">
                  <c:v>-13</c:v>
                </c:pt>
                <c:pt idx="7">
                  <c:v>-17</c:v>
                </c:pt>
                <c:pt idx="8">
                  <c:v>-26.846774193548384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7C-4DD6-93A7-926A0F563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66682832"/>
        <c:axId val="1"/>
      </c:barChart>
      <c:catAx>
        <c:axId val="11666828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10"/>
          <c:min val="-32.846774193548391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1666828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810276679841896E-2"/>
          <c:y val="0.10307298335467349"/>
          <c:w val="0.96837944664031617"/>
          <c:h val="0.8636363636363636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64D6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833546734955185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B357-42A2-8364-DE105E53B26B}"/>
                </c:ext>
              </c:extLst>
            </c:dLbl>
            <c:dLbl>
              <c:idx val="1"/>
              <c:layout>
                <c:manualLayout>
                  <c:x val="0"/>
                  <c:y val="-0.2951344430217669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B357-42A2-8364-DE105E53B26B}"/>
                </c:ext>
              </c:extLst>
            </c:dLbl>
            <c:dLbl>
              <c:idx val="2"/>
              <c:layout>
                <c:manualLayout>
                  <c:x val="0"/>
                  <c:y val="-8.450704225352112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B357-42A2-8364-DE105E53B26B}"/>
                </c:ext>
              </c:extLst>
            </c:dLbl>
            <c:dLbl>
              <c:idx val="3"/>
              <c:layout>
                <c:manualLayout>
                  <c:x val="0"/>
                  <c:y val="-8.450704225352112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B357-42A2-8364-DE105E53B26B}"/>
                </c:ext>
              </c:extLst>
            </c:dLbl>
            <c:dLbl>
              <c:idx val="4"/>
              <c:layout>
                <c:manualLayout>
                  <c:x val="0"/>
                  <c:y val="-7.2983354673495524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B357-42A2-8364-DE105E53B26B}"/>
                </c:ext>
              </c:extLst>
            </c:dLbl>
            <c:dLbl>
              <c:idx val="5"/>
              <c:layout>
                <c:manualLayout>
                  <c:x val="0"/>
                  <c:y val="-0.1069142125480153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B357-42A2-8364-DE105E53B2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39</c:v>
                </c:pt>
                <c:pt idx="1">
                  <c:v>22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57-42A2-8364-DE105E53B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96790600"/>
        <c:axId val="1"/>
      </c:barChart>
      <c:catAx>
        <c:axId val="10967906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9679060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502697556331325E-2"/>
          <c:y val="0.10307298335467349"/>
          <c:w val="0.96699460488733735"/>
          <c:h val="0.8636363636363636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64D6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833546734955185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D5C-4796-BF4F-EF5D70DFBFD0}"/>
                </c:ext>
              </c:extLst>
            </c:dLbl>
            <c:dLbl>
              <c:idx val="1"/>
              <c:layout>
                <c:manualLayout>
                  <c:x val="0"/>
                  <c:y val="-0.2362355953905249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D5C-4796-BF4F-EF5D70DFBFD0}"/>
                </c:ext>
              </c:extLst>
            </c:dLbl>
            <c:dLbl>
              <c:idx val="2"/>
              <c:layout>
                <c:manualLayout>
                  <c:x val="0"/>
                  <c:y val="-9.218950064020486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D5C-4796-BF4F-EF5D70DFBFD0}"/>
                </c:ext>
              </c:extLst>
            </c:dLbl>
            <c:dLbl>
              <c:idx val="3"/>
              <c:layout>
                <c:manualLayout>
                  <c:x val="0"/>
                  <c:y val="-8.194622279129321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D5C-4796-BF4F-EF5D70DFBFD0}"/>
                </c:ext>
              </c:extLst>
            </c:dLbl>
            <c:dLbl>
              <c:idx val="4"/>
              <c:layout>
                <c:manualLayout>
                  <c:x val="0"/>
                  <c:y val="-0.1235595390524967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D5C-4796-BF4F-EF5D70DFBFD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42</c:v>
                </c:pt>
                <c:pt idx="1">
                  <c:v>18</c:v>
                </c:pt>
                <c:pt idx="2">
                  <c:v>4</c:v>
                </c:pt>
                <c:pt idx="3">
                  <c:v>3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5C-4796-BF4F-EF5D70DF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96755608"/>
        <c:axId val="1"/>
      </c:barChart>
      <c:catAx>
        <c:axId val="11967556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967556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9C494-E855-4AF5-8F59-785E6D6E357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41707-AE2C-40BC-9D4C-5859477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footnotes explaining what the percentages denote who fc / </a:t>
            </a:r>
            <a:r>
              <a:rPr lang="en-US" err="1"/>
              <a:t>ihme</a:t>
            </a:r>
            <a:r>
              <a:rPr lang="en-US"/>
              <a:t> fc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Add footnotes explaining what the percentages denote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6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541707-AE2C-40BC-9D4C-58594775A3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131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IHME data set for robust and holistic view of vaccine forecast and macro-economic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3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41707-AE2C-40BC-9D4C-58594775A3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7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A8FE-79AC-41E9-9AF2-86F9115900D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566AC-D63B-432D-8B32-2B7F3A0050A9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33E216F-52ED-4877-A6B0-EEDE52BC10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093695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4" progId="TCLayout.ActiveDocument.1">
                  <p:embed/>
                </p:oleObj>
              </mc:Choice>
              <mc:Fallback>
                <p:oleObj name="think-cell Slide" r:id="rId14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33E216F-52ED-4877-A6B0-EEDE52BC10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48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chart" Target="../charts/chart6.xml"/><Relationship Id="rId5" Type="http://schemas.openxmlformats.org/officeDocument/2006/relationships/tags" Target="../tags/tag109.xml"/><Relationship Id="rId10" Type="http://schemas.openxmlformats.org/officeDocument/2006/relationships/image" Target="../media/image1.emf"/><Relationship Id="rId4" Type="http://schemas.openxmlformats.org/officeDocument/2006/relationships/tags" Target="../tags/tag108.xml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hyperlink" Target="https://www.who.int/healthinfo/paper30.pdf" TargetMode="External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.emf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6.xlsx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9" Type="http://schemas.openxmlformats.org/officeDocument/2006/relationships/tags" Target="../tags/tag46.xml"/><Relationship Id="rId21" Type="http://schemas.openxmlformats.org/officeDocument/2006/relationships/tags" Target="../tags/tag28.xml"/><Relationship Id="rId34" Type="http://schemas.openxmlformats.org/officeDocument/2006/relationships/tags" Target="../tags/tag41.xml"/><Relationship Id="rId42" Type="http://schemas.openxmlformats.org/officeDocument/2006/relationships/tags" Target="../tags/tag49.xml"/><Relationship Id="rId47" Type="http://schemas.openxmlformats.org/officeDocument/2006/relationships/tags" Target="../tags/tag54.xml"/><Relationship Id="rId50" Type="http://schemas.openxmlformats.org/officeDocument/2006/relationships/tags" Target="../tags/tag57.xml"/><Relationship Id="rId55" Type="http://schemas.openxmlformats.org/officeDocument/2006/relationships/oleObject" Target="../embeddings/oleObject7.bin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9" Type="http://schemas.openxmlformats.org/officeDocument/2006/relationships/tags" Target="../tags/tag36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37" Type="http://schemas.openxmlformats.org/officeDocument/2006/relationships/tags" Target="../tags/tag44.xml"/><Relationship Id="rId40" Type="http://schemas.openxmlformats.org/officeDocument/2006/relationships/tags" Target="../tags/tag47.xml"/><Relationship Id="rId45" Type="http://schemas.openxmlformats.org/officeDocument/2006/relationships/tags" Target="../tags/tag52.xml"/><Relationship Id="rId53" Type="http://schemas.openxmlformats.org/officeDocument/2006/relationships/slideLayout" Target="../slideLayouts/slideLayout1.xml"/><Relationship Id="rId58" Type="http://schemas.openxmlformats.org/officeDocument/2006/relationships/chart" Target="../charts/chart2.xml"/><Relationship Id="rId5" Type="http://schemas.openxmlformats.org/officeDocument/2006/relationships/tags" Target="../tags/tag12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tags" Target="../tags/tag42.xml"/><Relationship Id="rId43" Type="http://schemas.openxmlformats.org/officeDocument/2006/relationships/tags" Target="../tags/tag50.xml"/><Relationship Id="rId48" Type="http://schemas.openxmlformats.org/officeDocument/2006/relationships/tags" Target="../tags/tag55.xml"/><Relationship Id="rId56" Type="http://schemas.openxmlformats.org/officeDocument/2006/relationships/image" Target="../media/image1.emf"/><Relationship Id="rId8" Type="http://schemas.openxmlformats.org/officeDocument/2006/relationships/tags" Target="../tags/tag15.xml"/><Relationship Id="rId51" Type="http://schemas.openxmlformats.org/officeDocument/2006/relationships/tags" Target="../tags/tag58.xml"/><Relationship Id="rId3" Type="http://schemas.openxmlformats.org/officeDocument/2006/relationships/tags" Target="../tags/tag10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38" Type="http://schemas.openxmlformats.org/officeDocument/2006/relationships/tags" Target="../tags/tag45.xml"/><Relationship Id="rId46" Type="http://schemas.openxmlformats.org/officeDocument/2006/relationships/tags" Target="../tags/tag53.xml"/><Relationship Id="rId59" Type="http://schemas.openxmlformats.org/officeDocument/2006/relationships/image" Target="../media/image10.emf"/><Relationship Id="rId20" Type="http://schemas.openxmlformats.org/officeDocument/2006/relationships/tags" Target="../tags/tag27.xml"/><Relationship Id="rId41" Type="http://schemas.openxmlformats.org/officeDocument/2006/relationships/tags" Target="../tags/tag48.xml"/><Relationship Id="rId54" Type="http://schemas.openxmlformats.org/officeDocument/2006/relationships/notesSlide" Target="../notesSlides/notesSlide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36" Type="http://schemas.openxmlformats.org/officeDocument/2006/relationships/tags" Target="../tags/tag43.xml"/><Relationship Id="rId49" Type="http://schemas.openxmlformats.org/officeDocument/2006/relationships/tags" Target="../tags/tag56.xml"/><Relationship Id="rId57" Type="http://schemas.openxmlformats.org/officeDocument/2006/relationships/chart" Target="../charts/chart1.xml"/><Relationship Id="rId10" Type="http://schemas.openxmlformats.org/officeDocument/2006/relationships/tags" Target="../tags/tag17.xml"/><Relationship Id="rId31" Type="http://schemas.openxmlformats.org/officeDocument/2006/relationships/tags" Target="../tags/tag38.xml"/><Relationship Id="rId44" Type="http://schemas.openxmlformats.org/officeDocument/2006/relationships/tags" Target="../tags/tag51.xml"/><Relationship Id="rId52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9" Type="http://schemas.openxmlformats.org/officeDocument/2006/relationships/notesSlide" Target="../notesSlides/notesSlide3.xml"/><Relationship Id="rId21" Type="http://schemas.openxmlformats.org/officeDocument/2006/relationships/tags" Target="../tags/tag80.xml"/><Relationship Id="rId34" Type="http://schemas.openxmlformats.org/officeDocument/2006/relationships/tags" Target="../tags/tag93.xml"/><Relationship Id="rId42" Type="http://schemas.openxmlformats.org/officeDocument/2006/relationships/chart" Target="../charts/chart3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tags" Target="../tags/tag88.xml"/><Relationship Id="rId41" Type="http://schemas.openxmlformats.org/officeDocument/2006/relationships/image" Target="../media/image1.emf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32" Type="http://schemas.openxmlformats.org/officeDocument/2006/relationships/tags" Target="../tags/tag91.xml"/><Relationship Id="rId37" Type="http://schemas.openxmlformats.org/officeDocument/2006/relationships/tags" Target="../tags/tag96.xml"/><Relationship Id="rId40" Type="http://schemas.openxmlformats.org/officeDocument/2006/relationships/oleObject" Target="../embeddings/oleObject8.bin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tags" Target="../tags/tag87.xml"/><Relationship Id="rId36" Type="http://schemas.openxmlformats.org/officeDocument/2006/relationships/tags" Target="../tags/tag95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tags" Target="../tags/tag90.xml"/><Relationship Id="rId44" Type="http://schemas.openxmlformats.org/officeDocument/2006/relationships/image" Target="../media/image11.emf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tags" Target="../tags/tag89.xml"/><Relationship Id="rId35" Type="http://schemas.openxmlformats.org/officeDocument/2006/relationships/tags" Target="../tags/tag94.xml"/><Relationship Id="rId43" Type="http://schemas.openxmlformats.org/officeDocument/2006/relationships/chart" Target="../charts/chart4.xml"/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33" Type="http://schemas.openxmlformats.org/officeDocument/2006/relationships/tags" Target="../tags/tag92.xml"/><Relationship Id="rId38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chart" Target="../charts/chart5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1.emf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oleObject" Target="../embeddings/oleObject9.bin"/><Relationship Id="rId5" Type="http://schemas.openxmlformats.org/officeDocument/2006/relationships/tags" Target="../tags/tag101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00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8B291C-4B03-4841-8143-A0044CA74057}"/>
              </a:ext>
            </a:extLst>
          </p:cNvPr>
          <p:cNvSpPr/>
          <p:nvPr/>
        </p:nvSpPr>
        <p:spPr>
          <a:xfrm>
            <a:off x="0" y="1641231"/>
            <a:ext cx="12192000" cy="1645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CB911E0-1911-4AFC-9357-7BFD60E742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98040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CB911E0-1911-4AFC-9357-7BFD60E74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559" y="1480711"/>
            <a:ext cx="8172450" cy="1645748"/>
          </a:xfrm>
        </p:spPr>
        <p:txBody>
          <a:bodyPr vert="horz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IOWA GRADUATE CASE STUDY COMPETITION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BF7DA-BF3D-E246-8BF4-997CC1B7514A}"/>
              </a:ext>
            </a:extLst>
          </p:cNvPr>
          <p:cNvSpPr txBox="1"/>
          <p:nvPr/>
        </p:nvSpPr>
        <p:spPr>
          <a:xfrm>
            <a:off x="2930768" y="4227728"/>
            <a:ext cx="6330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Vaccine Prioritization for Bill and Melinda Gates Foundation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433D1-5D71-2949-9F00-9CAC5BF93A31}"/>
              </a:ext>
            </a:extLst>
          </p:cNvPr>
          <p:cNvSpPr txBox="1"/>
          <p:nvPr/>
        </p:nvSpPr>
        <p:spPr>
          <a:xfrm>
            <a:off x="3229707" y="3570609"/>
            <a:ext cx="592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1</a:t>
            </a: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73EBD-9A37-BE44-9EE3-828B2B5DA733}"/>
              </a:ext>
            </a:extLst>
          </p:cNvPr>
          <p:cNvSpPr txBox="1"/>
          <p:nvPr/>
        </p:nvSpPr>
        <p:spPr>
          <a:xfrm>
            <a:off x="3229707" y="5377289"/>
            <a:ext cx="592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April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378396-A52C-4F4C-85FF-E2094380A60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9255972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4" progId="TCLayout.ActiveDocument.1">
                  <p:embed/>
                </p:oleObj>
              </mc:Choice>
              <mc:Fallback>
                <p:oleObj name="think-cell Slide" r:id="rId9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378396-A52C-4F4C-85FF-E2094380A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BD7D375B-1447-4F2C-90E0-6B0AC3E3825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5570426"/>
              </p:ext>
            </p:extLst>
          </p:nvPr>
        </p:nvGraphicFramePr>
        <p:xfrm>
          <a:off x="346075" y="1971675"/>
          <a:ext cx="5002213" cy="247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D6548DA-61CD-4F62-AADE-7AD51D31667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76763" y="4427538"/>
            <a:ext cx="4095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435A30E-6A00-4731-9C98-1E586F3CD6A6}" type="datetime'''''''''''&gt;''''''4''''''''''0''''%'''''''''''''''''">
              <a:rPr lang="en-US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&gt;40%</a:t>
            </a:fld>
            <a:endParaRPr lang="en-US" sz="140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D475806-5569-4E18-96D8-804A2CE154A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416175" y="4427538"/>
            <a:ext cx="860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81EA806-C96A-4320-AFE7-6D52A3511AD9}" type="datetime'''''''''''2''''0''''''''''''%'''' to'''' 3''''0''''''''''''%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20% to 30%</a:t>
            </a:fld>
            <a:endParaRPr lang="en-US" sz="14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3B01884-65FA-41E0-B122-464BD4381E0E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447800" y="4427538"/>
            <a:ext cx="860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39D9AC9-348F-471D-A7A0-20B78C71D7A1}" type="datetime'''''''''''10''''%'' t''o'''''''''''''' 20''''''''''''%''''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10% to 20%</a:t>
            </a:fld>
            <a:endParaRPr lang="en-US" sz="140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CD36501-5391-4B72-B6C0-233253EEA6C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06438" y="4427538"/>
            <a:ext cx="4095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A650201-511F-4F1C-81C0-5B20E0DBB64B}" type="datetime'&lt;''''''''''''''''''''''''1''''0''%''''''''''''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&lt;10%</a:t>
            </a:fld>
            <a:endParaRPr lang="en-US" sz="140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41B4BC1-054F-4B13-9091-4502C3D06A1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382963" y="4427538"/>
            <a:ext cx="8604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A7CD6EE-3CD1-4C57-AF4E-587EA90F3AED}" type="datetime'3''''''''''0''''''''''%'' ''to'''' ''''4''''''''0''''''''''%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30% to 40%</a:t>
            </a:fld>
            <a:endParaRPr lang="en-US" sz="14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70D2EC3-52ED-4B2B-86A3-0BB83B96ACE5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For 57% of the countries, the variation in health impact is minimal (&lt;10%) for WHO and IHME data sources for forecasted period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4FA5AF-FE24-4D38-9048-8F2758FA39D8}"/>
              </a:ext>
            </a:extLst>
          </p:cNvPr>
          <p:cNvSpPr txBox="1"/>
          <p:nvPr/>
        </p:nvSpPr>
        <p:spPr>
          <a:xfrm>
            <a:off x="437784" y="6031473"/>
            <a:ext cx="11524149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UN population has been used to estimate the Health impact using WHO data source</a:t>
            </a: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Health impact based on Forecast data (2018 to 2030)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8F1DCA-2A2E-41EE-8518-0D63F97F6B9B}"/>
              </a:ext>
            </a:extLst>
          </p:cNvPr>
          <p:cNvCxnSpPr/>
          <p:nvPr/>
        </p:nvCxnSpPr>
        <p:spPr>
          <a:xfrm>
            <a:off x="10757388" y="1397092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45932D-1973-46AD-909A-353002F5A5E6}"/>
              </a:ext>
            </a:extLst>
          </p:cNvPr>
          <p:cNvCxnSpPr/>
          <p:nvPr/>
        </p:nvCxnSpPr>
        <p:spPr>
          <a:xfrm>
            <a:off x="10757388" y="1822048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3E222FF-5194-4295-876F-B95C439DBA72}"/>
              </a:ext>
            </a:extLst>
          </p:cNvPr>
          <p:cNvSpPr/>
          <p:nvPr/>
        </p:nvSpPr>
        <p:spPr>
          <a:xfrm>
            <a:off x="10827727" y="1458556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Forecast data (2018-2030)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BDF41-3A20-4943-83D8-F16D8A16A799}"/>
              </a:ext>
            </a:extLst>
          </p:cNvPr>
          <p:cNvCxnSpPr/>
          <p:nvPr/>
        </p:nvCxnSpPr>
        <p:spPr>
          <a:xfrm>
            <a:off x="10757388" y="1401488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Off-page Connector 42">
            <a:extLst>
              <a:ext uri="{FF2B5EF4-FFF2-40B4-BE49-F238E27FC236}">
                <a16:creationId xmlns:a16="http://schemas.microsoft.com/office/drawing/2014/main" id="{E2AA23EE-FDF5-4100-A631-BF72B2C8BB9D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4" name="Flowchart: Off-page Connector 43">
            <a:extLst>
              <a:ext uri="{FF2B5EF4-FFF2-40B4-BE49-F238E27FC236}">
                <a16:creationId xmlns:a16="http://schemas.microsoft.com/office/drawing/2014/main" id="{901AC59B-0EC8-4C03-821A-0A306261D581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9" name="Flowchart: Off-page Connector 48">
            <a:extLst>
              <a:ext uri="{FF2B5EF4-FFF2-40B4-BE49-F238E27FC236}">
                <a16:creationId xmlns:a16="http://schemas.microsoft.com/office/drawing/2014/main" id="{AA74D52F-FE90-4453-904C-D34B812B2229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A8A7FEB6-9283-48DA-84CA-E953A3FA70F2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2EAF7C10-B130-4DE2-8B50-13528ED619FC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53" name="Flowchart: Off-page Connector 52">
            <a:extLst>
              <a:ext uri="{FF2B5EF4-FFF2-40B4-BE49-F238E27FC236}">
                <a16:creationId xmlns:a16="http://schemas.microsoft.com/office/drawing/2014/main" id="{3BC23E06-A58B-40D1-875D-246802CAA1D2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E9FE1BA4-B7E7-4C38-B091-1241C0E8B9D6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5" name="Flowchart: Off-page Connector 54">
            <a:extLst>
              <a:ext uri="{FF2B5EF4-FFF2-40B4-BE49-F238E27FC236}">
                <a16:creationId xmlns:a16="http://schemas.microsoft.com/office/drawing/2014/main" id="{B4069C41-09F2-419E-9CB7-699AED7DA3EF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C570A576-90F7-4DD1-A03A-E851D74AC068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Quantitative analysis</a:t>
            </a:r>
          </a:p>
        </p:txBody>
      </p:sp>
      <p:sp>
        <p:nvSpPr>
          <p:cNvPr id="58" name="Flowchart: Off-page Connector 57">
            <a:extLst>
              <a:ext uri="{FF2B5EF4-FFF2-40B4-BE49-F238E27FC236}">
                <a16:creationId xmlns:a16="http://schemas.microsoft.com/office/drawing/2014/main" id="{D70BDBA7-1B9D-4184-A7B2-907B3593CC63}"/>
              </a:ext>
            </a:extLst>
          </p:cNvPr>
          <p:cNvSpPr/>
          <p:nvPr/>
        </p:nvSpPr>
        <p:spPr>
          <a:xfrm>
            <a:off x="5123559" y="-2870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5C211E3D-44AB-446B-9AEF-D7668AFA85C0}"/>
              </a:ext>
            </a:extLst>
          </p:cNvPr>
          <p:cNvSpPr/>
          <p:nvPr/>
        </p:nvSpPr>
        <p:spPr>
          <a:xfrm>
            <a:off x="6244515" y="-2869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75" name="Rounded Rectangle 11">
            <a:extLst>
              <a:ext uri="{FF2B5EF4-FFF2-40B4-BE49-F238E27FC236}">
                <a16:creationId xmlns:a16="http://schemas.microsoft.com/office/drawing/2014/main" id="{91EF6E0D-D2FF-4720-AD7B-6FF06D19ED48}"/>
              </a:ext>
            </a:extLst>
          </p:cNvPr>
          <p:cNvSpPr/>
          <p:nvPr/>
        </p:nvSpPr>
        <p:spPr>
          <a:xfrm>
            <a:off x="3652838" y="5145088"/>
            <a:ext cx="7066380" cy="762000"/>
          </a:xfrm>
          <a:prstGeom prst="roundRect">
            <a:avLst/>
          </a:prstGeom>
          <a:noFill/>
          <a:ln>
            <a:solidFill>
              <a:schemeClr val="dk1">
                <a:shade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DF1B05-B4D5-4D64-AC1C-F74089F6A83E}"/>
              </a:ext>
            </a:extLst>
          </p:cNvPr>
          <p:cNvSpPr txBox="1"/>
          <p:nvPr/>
        </p:nvSpPr>
        <p:spPr>
          <a:xfrm>
            <a:off x="1166365" y="5146986"/>
            <a:ext cx="2057400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Calculation of Health Impact using existing methodology</a:t>
            </a:r>
          </a:p>
        </p:txBody>
      </p:sp>
      <p:sp>
        <p:nvSpPr>
          <p:cNvPr id="77" name="Right Arrow 13">
            <a:extLst>
              <a:ext uri="{FF2B5EF4-FFF2-40B4-BE49-F238E27FC236}">
                <a16:creationId xmlns:a16="http://schemas.microsoft.com/office/drawing/2014/main" id="{DB4D6030-111E-46D7-90B2-581A17BE7E8D}"/>
              </a:ext>
            </a:extLst>
          </p:cNvPr>
          <p:cNvSpPr/>
          <p:nvPr/>
        </p:nvSpPr>
        <p:spPr>
          <a:xfrm>
            <a:off x="3336309" y="5379627"/>
            <a:ext cx="233638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7DBE2B-6F2D-4AEE-A292-13CA0A104C95}"/>
              </a:ext>
            </a:extLst>
          </p:cNvPr>
          <p:cNvSpPr txBox="1"/>
          <p:nvPr/>
        </p:nvSpPr>
        <p:spPr>
          <a:xfrm>
            <a:off x="3967020" y="5257887"/>
            <a:ext cx="64567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* Coverage % * Aversion rate %</a:t>
            </a:r>
            <a:endParaRPr lang="en-US" sz="2400" b="1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E1EAB4C-2C0B-414A-9D80-E250FBDAA032}"/>
              </a:ext>
            </a:extLst>
          </p:cNvPr>
          <p:cNvSpPr/>
          <p:nvPr/>
        </p:nvSpPr>
        <p:spPr>
          <a:xfrm>
            <a:off x="10826138" y="3648075"/>
            <a:ext cx="1318847" cy="803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Countries where there is a prioritization difference between WHO and IHME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6E0E47-759F-496E-9D9B-817D66BCD70F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10504549" y="3321368"/>
            <a:ext cx="321589" cy="728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A290D2-2C4E-408E-BC42-FE8C1D397B24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10504549" y="4049713"/>
            <a:ext cx="321589" cy="56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le 173">
            <a:extLst>
              <a:ext uri="{FF2B5EF4-FFF2-40B4-BE49-F238E27FC236}">
                <a16:creationId xmlns:a16="http://schemas.microsoft.com/office/drawing/2014/main" id="{06FBD1B0-25AF-4A23-B33B-FD4F8B299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00058"/>
              </p:ext>
            </p:extLst>
          </p:nvPr>
        </p:nvGraphicFramePr>
        <p:xfrm>
          <a:off x="5765614" y="1652588"/>
          <a:ext cx="4738935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9519">
                  <a:extLst>
                    <a:ext uri="{9D8B030D-6E8A-4147-A177-3AD203B41FA5}">
                      <a16:colId xmlns:a16="http://schemas.microsoft.com/office/drawing/2014/main" val="1549639225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1647428265"/>
                    </a:ext>
                  </a:extLst>
                </a:gridCol>
                <a:gridCol w="887389">
                  <a:extLst>
                    <a:ext uri="{9D8B030D-6E8A-4147-A177-3AD203B41FA5}">
                      <a16:colId xmlns:a16="http://schemas.microsoft.com/office/drawing/2014/main" val="1694985919"/>
                    </a:ext>
                  </a:extLst>
                </a:gridCol>
                <a:gridCol w="1109708">
                  <a:extLst>
                    <a:ext uri="{9D8B030D-6E8A-4147-A177-3AD203B41FA5}">
                      <a16:colId xmlns:a16="http://schemas.microsoft.com/office/drawing/2014/main" val="2349442741"/>
                    </a:ext>
                  </a:extLst>
                </a:gridCol>
                <a:gridCol w="996565">
                  <a:extLst>
                    <a:ext uri="{9D8B030D-6E8A-4147-A177-3AD203B41FA5}">
                      <a16:colId xmlns:a16="http://schemas.microsoft.com/office/drawing/2014/main" val="2243351442"/>
                    </a:ext>
                  </a:extLst>
                </a:gridCol>
              </a:tblGrid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Health impact (M)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IHME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Health impact (M)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1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2266</a:t>
                      </a:r>
                    </a:p>
                  </a:txBody>
                  <a:tcPr marL="3810" marR="3810" marT="381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2291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43343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3810" marR="3810" marT="381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76276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188928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64296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158673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44630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78480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42781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Cameroon (AFRICA)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59064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Myanmar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3810" marR="3810" marT="381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Myanmar (ASIA)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667889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89902423-6CD6-4C4A-A4F8-D266C110829E}"/>
              </a:ext>
            </a:extLst>
          </p:cNvPr>
          <p:cNvSpPr txBox="1"/>
          <p:nvPr/>
        </p:nvSpPr>
        <p:spPr>
          <a:xfrm>
            <a:off x="5862638" y="1376363"/>
            <a:ext cx="4800600" cy="258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Top 10 countries to be prioritized based on health impact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8B8F12-F301-47B7-964C-9C31B043E430}"/>
              </a:ext>
            </a:extLst>
          </p:cNvPr>
          <p:cNvSpPr txBox="1"/>
          <p:nvPr/>
        </p:nvSpPr>
        <p:spPr>
          <a:xfrm>
            <a:off x="708025" y="1363663"/>
            <a:ext cx="4800600" cy="258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# Countries by % variation in Health Impact between WHO and IHME</a:t>
            </a:r>
          </a:p>
        </p:txBody>
      </p:sp>
    </p:spTree>
    <p:extLst>
      <p:ext uri="{BB962C8B-B14F-4D97-AF65-F5344CB8AC3E}">
        <p14:creationId xmlns:p14="http://schemas.microsoft.com/office/powerpoint/2010/main" val="427363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4B7CDCE-EFF8-4D66-977D-EC9BA4511975}"/>
              </a:ext>
            </a:extLst>
          </p:cNvPr>
          <p:cNvSpPr/>
          <p:nvPr/>
        </p:nvSpPr>
        <p:spPr>
          <a:xfrm>
            <a:off x="390924" y="4734067"/>
            <a:ext cx="2661989" cy="1505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Countries were clustered based on Income group, Gavi classification, Financial ranking, Health system rank and the coverage rate trend of the vaccine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The coverage rates of countries within a cluster follow the same trend as they are classified into same cluster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D71660-8184-4BE1-B74A-F8E5AA8673EE}"/>
              </a:ext>
            </a:extLst>
          </p:cNvPr>
          <p:cNvSpPr/>
          <p:nvPr/>
        </p:nvSpPr>
        <p:spPr>
          <a:xfrm>
            <a:off x="10322998" y="3656061"/>
            <a:ext cx="1728337" cy="2362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Coverage of one country per cluster is forecasted and taken as a representation of the countries in the cluster 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</a:rPr>
              <a:t>ARIMA model is used to forecast the coverage values based on the historical at a country level per vaccine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D4B061A-5659-4C63-824D-F1C792915D4C}"/>
              </a:ext>
            </a:extLst>
          </p:cNvPr>
          <p:cNvGrpSpPr/>
          <p:nvPr/>
        </p:nvGrpSpPr>
        <p:grpSpPr>
          <a:xfrm>
            <a:off x="4090866" y="2719319"/>
            <a:ext cx="1648690" cy="540327"/>
            <a:chOff x="1842655" y="2147455"/>
            <a:chExt cx="1648690" cy="540327"/>
          </a:xfrm>
        </p:grpSpPr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1FEC1880-64AD-4C86-9102-8C59FAAF300E}"/>
                </a:ext>
              </a:extLst>
            </p:cNvPr>
            <p:cNvSpPr/>
            <p:nvPr/>
          </p:nvSpPr>
          <p:spPr>
            <a:xfrm>
              <a:off x="1842655" y="2147455"/>
              <a:ext cx="1648690" cy="54032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FCE3E2-0C1E-4EDC-ACDD-4F050C25B8EC}"/>
                </a:ext>
              </a:extLst>
            </p:cNvPr>
            <p:cNvSpPr txBox="1"/>
            <p:nvPr/>
          </p:nvSpPr>
          <p:spPr>
            <a:xfrm>
              <a:off x="2036618" y="2272145"/>
              <a:ext cx="1413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CLUSTER 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DA95E0-FEBF-445D-9FC0-CE63233C5A12}"/>
              </a:ext>
            </a:extLst>
          </p:cNvPr>
          <p:cNvGrpSpPr/>
          <p:nvPr/>
        </p:nvGrpSpPr>
        <p:grpSpPr>
          <a:xfrm>
            <a:off x="4090866" y="3738228"/>
            <a:ext cx="1648690" cy="540327"/>
            <a:chOff x="1842655" y="2147455"/>
            <a:chExt cx="1648690" cy="540327"/>
          </a:xfrm>
        </p:grpSpPr>
        <p:sp>
          <p:nvSpPr>
            <p:cNvPr id="78" name="Rounded Rectangle 7">
              <a:extLst>
                <a:ext uri="{FF2B5EF4-FFF2-40B4-BE49-F238E27FC236}">
                  <a16:creationId xmlns:a16="http://schemas.microsoft.com/office/drawing/2014/main" id="{D2B19A28-8B2A-46D5-B330-47140C0B71E9}"/>
                </a:ext>
              </a:extLst>
            </p:cNvPr>
            <p:cNvSpPr/>
            <p:nvPr/>
          </p:nvSpPr>
          <p:spPr>
            <a:xfrm>
              <a:off x="1842655" y="2147455"/>
              <a:ext cx="1648690" cy="54032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3E8F748-EA8A-441E-A826-E13D89EF67CC}"/>
                </a:ext>
              </a:extLst>
            </p:cNvPr>
            <p:cNvSpPr txBox="1"/>
            <p:nvPr/>
          </p:nvSpPr>
          <p:spPr>
            <a:xfrm>
              <a:off x="2036618" y="2272145"/>
              <a:ext cx="1413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CLUSTER 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6A2E64-4DF9-472F-BA76-9FE360C7E58D}"/>
              </a:ext>
            </a:extLst>
          </p:cNvPr>
          <p:cNvGrpSpPr/>
          <p:nvPr/>
        </p:nvGrpSpPr>
        <p:grpSpPr>
          <a:xfrm>
            <a:off x="4081676" y="5217937"/>
            <a:ext cx="1648690" cy="540327"/>
            <a:chOff x="1842655" y="2147455"/>
            <a:chExt cx="1648690" cy="540327"/>
          </a:xfrm>
          <a:solidFill>
            <a:schemeClr val="accent5">
              <a:lumMod val="75000"/>
            </a:schemeClr>
          </a:solidFill>
        </p:grpSpPr>
        <p:sp>
          <p:nvSpPr>
            <p:cNvPr id="81" name="Rounded Rectangle 10">
              <a:extLst>
                <a:ext uri="{FF2B5EF4-FFF2-40B4-BE49-F238E27FC236}">
                  <a16:creationId xmlns:a16="http://schemas.microsoft.com/office/drawing/2014/main" id="{87261F8C-4025-440D-BD01-76EA77A96AC3}"/>
                </a:ext>
              </a:extLst>
            </p:cNvPr>
            <p:cNvSpPr/>
            <p:nvPr/>
          </p:nvSpPr>
          <p:spPr>
            <a:xfrm>
              <a:off x="1842655" y="2147455"/>
              <a:ext cx="1648690" cy="5403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99C4697-F7C2-413E-865F-72A0D23CD313}"/>
                </a:ext>
              </a:extLst>
            </p:cNvPr>
            <p:cNvSpPr txBox="1"/>
            <p:nvPr/>
          </p:nvSpPr>
          <p:spPr>
            <a:xfrm>
              <a:off x="2036618" y="2272145"/>
              <a:ext cx="14131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CLUSTER N</a:t>
              </a:r>
            </a:p>
          </p:txBody>
        </p:sp>
      </p:grpSp>
      <p:cxnSp>
        <p:nvCxnSpPr>
          <p:cNvPr id="84" name="Elbow Connector 19">
            <a:extLst>
              <a:ext uri="{FF2B5EF4-FFF2-40B4-BE49-F238E27FC236}">
                <a16:creationId xmlns:a16="http://schemas.microsoft.com/office/drawing/2014/main" id="{F2139298-96DF-404D-BD8F-245A69DD78DC}"/>
              </a:ext>
            </a:extLst>
          </p:cNvPr>
          <p:cNvCxnSpPr>
            <a:cxnSpLocks/>
          </p:cNvCxnSpPr>
          <p:nvPr/>
        </p:nvCxnSpPr>
        <p:spPr>
          <a:xfrm flipV="1">
            <a:off x="2681655" y="2989483"/>
            <a:ext cx="1469766" cy="1024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23">
            <a:extLst>
              <a:ext uri="{FF2B5EF4-FFF2-40B4-BE49-F238E27FC236}">
                <a16:creationId xmlns:a16="http://schemas.microsoft.com/office/drawing/2014/main" id="{CD9EA599-A321-48CE-9F65-753BA000EEBC}"/>
              </a:ext>
            </a:extLst>
          </p:cNvPr>
          <p:cNvCxnSpPr>
            <a:cxnSpLocks/>
          </p:cNvCxnSpPr>
          <p:nvPr/>
        </p:nvCxnSpPr>
        <p:spPr>
          <a:xfrm>
            <a:off x="2681655" y="4019197"/>
            <a:ext cx="1469766" cy="1414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0E55F7-008F-410D-9079-65EA085D4F7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681655" y="4008392"/>
            <a:ext cx="1409211" cy="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73485C4-31EE-4FC0-9338-FC22F91DFD23}"/>
              </a:ext>
            </a:extLst>
          </p:cNvPr>
          <p:cNvSpPr/>
          <p:nvPr/>
        </p:nvSpPr>
        <p:spPr>
          <a:xfrm>
            <a:off x="340513" y="1776177"/>
            <a:ext cx="5295556" cy="4998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235D41-DA49-4E48-AE48-7D6401C1CB02}"/>
              </a:ext>
            </a:extLst>
          </p:cNvPr>
          <p:cNvSpPr txBox="1"/>
          <p:nvPr/>
        </p:nvSpPr>
        <p:spPr>
          <a:xfrm>
            <a:off x="1773375" y="1844035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CLUSTERING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98E0D1A-C14B-424C-AB59-131E5F33E215}"/>
              </a:ext>
            </a:extLst>
          </p:cNvPr>
          <p:cNvSpPr/>
          <p:nvPr/>
        </p:nvSpPr>
        <p:spPr>
          <a:xfrm>
            <a:off x="6424614" y="1786536"/>
            <a:ext cx="5426872" cy="4870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5CF7C8-302F-4EFD-9B70-473A36418106}"/>
              </a:ext>
            </a:extLst>
          </p:cNvPr>
          <p:cNvSpPr txBox="1"/>
          <p:nvPr/>
        </p:nvSpPr>
        <p:spPr>
          <a:xfrm>
            <a:off x="6424614" y="1874347"/>
            <a:ext cx="54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FORECASTING MODEL FITTING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7C71641-7F3B-4BB2-AE00-B7DA0C7B977B}"/>
              </a:ext>
            </a:extLst>
          </p:cNvPr>
          <p:cNvCxnSpPr>
            <a:cxnSpLocks/>
          </p:cNvCxnSpPr>
          <p:nvPr/>
        </p:nvCxnSpPr>
        <p:spPr>
          <a:xfrm flipV="1">
            <a:off x="6057538" y="5033195"/>
            <a:ext cx="1769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FDF38A-F0CF-4AB5-8491-912FB683920A}"/>
              </a:ext>
            </a:extLst>
          </p:cNvPr>
          <p:cNvCxnSpPr>
            <a:cxnSpLocks/>
          </p:cNvCxnSpPr>
          <p:nvPr/>
        </p:nvCxnSpPr>
        <p:spPr>
          <a:xfrm>
            <a:off x="6070894" y="2552163"/>
            <a:ext cx="0" cy="2881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7D6E1F8-AB77-4E0B-B585-07440B6B0274}"/>
              </a:ext>
            </a:extLst>
          </p:cNvPr>
          <p:cNvCxnSpPr>
            <a:cxnSpLocks/>
          </p:cNvCxnSpPr>
          <p:nvPr/>
        </p:nvCxnSpPr>
        <p:spPr>
          <a:xfrm flipV="1">
            <a:off x="10365624" y="1642172"/>
            <a:ext cx="1687704" cy="18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DA2E5BA-7744-4658-9980-1387EB590C03}"/>
              </a:ext>
            </a:extLst>
          </p:cNvPr>
          <p:cNvSpPr/>
          <p:nvPr/>
        </p:nvSpPr>
        <p:spPr>
          <a:xfrm>
            <a:off x="10211726" y="1278681"/>
            <a:ext cx="1888737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Illustration of Forecast Method per vaccine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215B3A-874F-426E-9FF2-E57FC393B829}"/>
              </a:ext>
            </a:extLst>
          </p:cNvPr>
          <p:cNvCxnSpPr>
            <a:cxnSpLocks/>
          </p:cNvCxnSpPr>
          <p:nvPr/>
        </p:nvCxnSpPr>
        <p:spPr>
          <a:xfrm>
            <a:off x="10281393" y="1221612"/>
            <a:ext cx="177193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BF6DE479-FEEB-4977-9D1E-52BB2471B18B}"/>
              </a:ext>
            </a:extLst>
          </p:cNvPr>
          <p:cNvSpPr/>
          <p:nvPr/>
        </p:nvSpPr>
        <p:spPr>
          <a:xfrm>
            <a:off x="925649" y="3743410"/>
            <a:ext cx="1648690" cy="5403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51BA71-A4D3-4D69-859B-F49FE3DD2481}"/>
              </a:ext>
            </a:extLst>
          </p:cNvPr>
          <p:cNvSpPr txBox="1"/>
          <p:nvPr/>
        </p:nvSpPr>
        <p:spPr>
          <a:xfrm>
            <a:off x="1202222" y="3755335"/>
            <a:ext cx="111790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74 Gavi countries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D593F8-8E99-4015-B6C3-BE13B313A9DA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 flipH="1">
            <a:off x="1721919" y="4278555"/>
            <a:ext cx="39258" cy="455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397167-FD86-47E5-86A9-8FEDDD8660B5}"/>
              </a:ext>
            </a:extLst>
          </p:cNvPr>
          <p:cNvCxnSpPr>
            <a:cxnSpLocks/>
          </p:cNvCxnSpPr>
          <p:nvPr/>
        </p:nvCxnSpPr>
        <p:spPr>
          <a:xfrm>
            <a:off x="6057538" y="4008391"/>
            <a:ext cx="176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B4B2AB-09FB-41F0-8AC8-13603EB086B9}"/>
              </a:ext>
            </a:extLst>
          </p:cNvPr>
          <p:cNvCxnSpPr>
            <a:cxnSpLocks/>
          </p:cNvCxnSpPr>
          <p:nvPr/>
        </p:nvCxnSpPr>
        <p:spPr>
          <a:xfrm>
            <a:off x="6057538" y="2963242"/>
            <a:ext cx="176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40">
            <a:extLst>
              <a:ext uri="{FF2B5EF4-FFF2-40B4-BE49-F238E27FC236}">
                <a16:creationId xmlns:a16="http://schemas.microsoft.com/office/drawing/2014/main" id="{4367F8C0-8C16-42C8-ACAB-64A26DF5D48A}"/>
              </a:ext>
            </a:extLst>
          </p:cNvPr>
          <p:cNvSpPr/>
          <p:nvPr/>
        </p:nvSpPr>
        <p:spPr>
          <a:xfrm>
            <a:off x="8131647" y="2552163"/>
            <a:ext cx="2032944" cy="28020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CA5E70-6208-4919-841D-B7741E949DE1}"/>
              </a:ext>
            </a:extLst>
          </p:cNvPr>
          <p:cNvSpPr txBox="1"/>
          <p:nvPr/>
        </p:nvSpPr>
        <p:spPr>
          <a:xfrm>
            <a:off x="8203314" y="2844986"/>
            <a:ext cx="1818969" cy="22508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ARIMA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HOLT-Winters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ARMA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Last 5 year moving average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7918D3-1798-4651-8082-72E01427BAB8}"/>
              </a:ext>
            </a:extLst>
          </p:cNvPr>
          <p:cNvCxnSpPr>
            <a:stCxn id="64" idx="3"/>
            <a:endCxn id="43" idx="1"/>
          </p:cNvCxnSpPr>
          <p:nvPr/>
        </p:nvCxnSpPr>
        <p:spPr>
          <a:xfrm>
            <a:off x="10164591" y="3953176"/>
            <a:ext cx="158407" cy="884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CAD4CC24-F610-4F20-86FD-9D19C0AD21CF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044438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ARIMA model can help forecast the future coverage for WHO based on the error value</a:t>
            </a:r>
          </a:p>
        </p:txBody>
      </p:sp>
      <p:sp>
        <p:nvSpPr>
          <p:cNvPr id="53" name="Flowchart: Off-page Connector 52">
            <a:extLst>
              <a:ext uri="{FF2B5EF4-FFF2-40B4-BE49-F238E27FC236}">
                <a16:creationId xmlns:a16="http://schemas.microsoft.com/office/drawing/2014/main" id="{F0A110DB-7636-46BA-9443-606CE799404C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58113138-6912-4D04-A8EA-25969F473AB2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5" name="Flowchart: Off-page Connector 54">
            <a:extLst>
              <a:ext uri="{FF2B5EF4-FFF2-40B4-BE49-F238E27FC236}">
                <a16:creationId xmlns:a16="http://schemas.microsoft.com/office/drawing/2014/main" id="{AEC496B7-0641-4F7E-A7CE-BD390EBBD008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2816FAF1-59E3-4F87-997E-D1634F6A4F68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D746B106-6D53-41E1-B241-C60FC355A93C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58" name="Flowchart: Off-page Connector 57">
            <a:extLst>
              <a:ext uri="{FF2B5EF4-FFF2-40B4-BE49-F238E27FC236}">
                <a16:creationId xmlns:a16="http://schemas.microsoft.com/office/drawing/2014/main" id="{A9292694-905D-408E-AAF3-32DE2CCD65D6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9" name="Flowchart: Off-page Connector 58">
            <a:extLst>
              <a:ext uri="{FF2B5EF4-FFF2-40B4-BE49-F238E27FC236}">
                <a16:creationId xmlns:a16="http://schemas.microsoft.com/office/drawing/2014/main" id="{DD29474E-FD96-4E3D-A2A1-774CED30BD4E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60" name="Flowchart: Off-page Connector 59">
            <a:extLst>
              <a:ext uri="{FF2B5EF4-FFF2-40B4-BE49-F238E27FC236}">
                <a16:creationId xmlns:a16="http://schemas.microsoft.com/office/drawing/2014/main" id="{A7EB6149-6B85-47E3-B399-8829CCA239D7}"/>
              </a:ext>
            </a:extLst>
          </p:cNvPr>
          <p:cNvSpPr/>
          <p:nvPr/>
        </p:nvSpPr>
        <p:spPr>
          <a:xfrm>
            <a:off x="9072494" y="1"/>
            <a:ext cx="994698" cy="224204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1" name="Flowchart: Off-page Connector 60">
            <a:extLst>
              <a:ext uri="{FF2B5EF4-FFF2-40B4-BE49-F238E27FC236}">
                <a16:creationId xmlns:a16="http://schemas.microsoft.com/office/drawing/2014/main" id="{67A7FA46-DEFC-4E24-ADF2-36B65DF81332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62" name="Flowchart: Off-page Connector 61">
            <a:extLst>
              <a:ext uri="{FF2B5EF4-FFF2-40B4-BE49-F238E27FC236}">
                <a16:creationId xmlns:a16="http://schemas.microsoft.com/office/drawing/2014/main" id="{1BE3EACF-7BB0-46E9-9F3B-EB7B18803F4C}"/>
              </a:ext>
            </a:extLst>
          </p:cNvPr>
          <p:cNvSpPr/>
          <p:nvPr/>
        </p:nvSpPr>
        <p:spPr>
          <a:xfrm>
            <a:off x="5169163" y="-2991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63" name="Flowchart: Off-page Connector 62">
            <a:extLst>
              <a:ext uri="{FF2B5EF4-FFF2-40B4-BE49-F238E27FC236}">
                <a16:creationId xmlns:a16="http://schemas.microsoft.com/office/drawing/2014/main" id="{156F974F-A33A-4B83-89A2-34B9A49FD35D}"/>
              </a:ext>
            </a:extLst>
          </p:cNvPr>
          <p:cNvSpPr/>
          <p:nvPr/>
        </p:nvSpPr>
        <p:spPr>
          <a:xfrm>
            <a:off x="6257767" y="0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9F46C-8BC6-C740-ABD4-70B4DD0FBA1E}"/>
              </a:ext>
            </a:extLst>
          </p:cNvPr>
          <p:cNvSpPr txBox="1"/>
          <p:nvPr/>
        </p:nvSpPr>
        <p:spPr>
          <a:xfrm flipH="1">
            <a:off x="4789747" y="4084897"/>
            <a:ext cx="340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7681E8-CC50-436D-A149-FFF7F8E51A11}"/>
              </a:ext>
            </a:extLst>
          </p:cNvPr>
          <p:cNvGrpSpPr/>
          <p:nvPr/>
        </p:nvGrpSpPr>
        <p:grpSpPr>
          <a:xfrm>
            <a:off x="4081676" y="2719319"/>
            <a:ext cx="1648690" cy="540327"/>
            <a:chOff x="1842655" y="2147455"/>
            <a:chExt cx="1648690" cy="540327"/>
          </a:xfrm>
          <a:solidFill>
            <a:schemeClr val="accent5">
              <a:lumMod val="75000"/>
            </a:schemeClr>
          </a:solidFill>
        </p:grpSpPr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3CA816E8-40E1-4CEA-95AD-64B1AAA031A9}"/>
                </a:ext>
              </a:extLst>
            </p:cNvPr>
            <p:cNvSpPr/>
            <p:nvPr/>
          </p:nvSpPr>
          <p:spPr>
            <a:xfrm>
              <a:off x="1842655" y="2147455"/>
              <a:ext cx="1648690" cy="5403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F5F448-3959-4662-80CA-D5D806D53CE1}"/>
                </a:ext>
              </a:extLst>
            </p:cNvPr>
            <p:cNvSpPr txBox="1"/>
            <p:nvPr/>
          </p:nvSpPr>
          <p:spPr>
            <a:xfrm>
              <a:off x="2036618" y="2272145"/>
              <a:ext cx="14131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CLUSTER 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C65C021-D776-4332-B0C7-20D2C74BB5CB}"/>
              </a:ext>
            </a:extLst>
          </p:cNvPr>
          <p:cNvGrpSpPr/>
          <p:nvPr/>
        </p:nvGrpSpPr>
        <p:grpSpPr>
          <a:xfrm>
            <a:off x="4081676" y="3738228"/>
            <a:ext cx="1648690" cy="540327"/>
            <a:chOff x="1842655" y="2147455"/>
            <a:chExt cx="1648690" cy="540327"/>
          </a:xfrm>
          <a:solidFill>
            <a:schemeClr val="accent5">
              <a:lumMod val="75000"/>
            </a:schemeClr>
          </a:solidFill>
        </p:grpSpPr>
        <p:sp>
          <p:nvSpPr>
            <p:cNvPr id="69" name="Rounded Rectangle 7">
              <a:extLst>
                <a:ext uri="{FF2B5EF4-FFF2-40B4-BE49-F238E27FC236}">
                  <a16:creationId xmlns:a16="http://schemas.microsoft.com/office/drawing/2014/main" id="{CE4649E9-F500-49FC-A640-C60712C36399}"/>
                </a:ext>
              </a:extLst>
            </p:cNvPr>
            <p:cNvSpPr/>
            <p:nvPr/>
          </p:nvSpPr>
          <p:spPr>
            <a:xfrm>
              <a:off x="1842655" y="2147455"/>
              <a:ext cx="1648690" cy="5403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001BF8-E163-463C-B245-09D32980017A}"/>
                </a:ext>
              </a:extLst>
            </p:cNvPr>
            <p:cNvSpPr txBox="1"/>
            <p:nvPr/>
          </p:nvSpPr>
          <p:spPr>
            <a:xfrm>
              <a:off x="2036618" y="2272145"/>
              <a:ext cx="14131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CLUSTER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972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A16D0912-8703-4005-8CD0-DD91C4CE63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0005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A16D0912-8703-4005-8CD0-DD91C4CE6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ounded Rectangle 7">
            <a:extLst>
              <a:ext uri="{FF2B5EF4-FFF2-40B4-BE49-F238E27FC236}">
                <a16:creationId xmlns:a16="http://schemas.microsoft.com/office/drawing/2014/main" id="{4CC9D880-BB8D-482D-86F1-D80D945EFE28}"/>
              </a:ext>
            </a:extLst>
          </p:cNvPr>
          <p:cNvSpPr/>
          <p:nvPr/>
        </p:nvSpPr>
        <p:spPr>
          <a:xfrm>
            <a:off x="5678307" y="1856992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ounded Rectangle 8">
            <a:extLst>
              <a:ext uri="{FF2B5EF4-FFF2-40B4-BE49-F238E27FC236}">
                <a16:creationId xmlns:a16="http://schemas.microsoft.com/office/drawing/2014/main" id="{40F33C04-819E-4CFB-8DFC-A09360465D5D}"/>
              </a:ext>
            </a:extLst>
          </p:cNvPr>
          <p:cNvSpPr/>
          <p:nvPr/>
        </p:nvSpPr>
        <p:spPr>
          <a:xfrm>
            <a:off x="5678307" y="3004612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ounded Rectangle 9">
            <a:extLst>
              <a:ext uri="{FF2B5EF4-FFF2-40B4-BE49-F238E27FC236}">
                <a16:creationId xmlns:a16="http://schemas.microsoft.com/office/drawing/2014/main" id="{D774CA59-E8C7-4881-93A1-FA17110FA16F}"/>
              </a:ext>
            </a:extLst>
          </p:cNvPr>
          <p:cNvSpPr/>
          <p:nvPr/>
        </p:nvSpPr>
        <p:spPr>
          <a:xfrm>
            <a:off x="5670903" y="4159801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Rounded Rectangle 7">
            <a:extLst>
              <a:ext uri="{FF2B5EF4-FFF2-40B4-BE49-F238E27FC236}">
                <a16:creationId xmlns:a16="http://schemas.microsoft.com/office/drawing/2014/main" id="{163885EA-EE8A-48BE-BAD9-887E43B70992}"/>
              </a:ext>
            </a:extLst>
          </p:cNvPr>
          <p:cNvSpPr/>
          <p:nvPr/>
        </p:nvSpPr>
        <p:spPr>
          <a:xfrm>
            <a:off x="5678307" y="1857383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Rounded Rectangle 8">
            <a:extLst>
              <a:ext uri="{FF2B5EF4-FFF2-40B4-BE49-F238E27FC236}">
                <a16:creationId xmlns:a16="http://schemas.microsoft.com/office/drawing/2014/main" id="{B025C70C-1F00-44CF-994B-7402F513AB81}"/>
              </a:ext>
            </a:extLst>
          </p:cNvPr>
          <p:cNvSpPr/>
          <p:nvPr/>
        </p:nvSpPr>
        <p:spPr>
          <a:xfrm>
            <a:off x="5678307" y="3005003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4A165095-2854-473A-82F6-F7E49AE77263}"/>
              </a:ext>
            </a:extLst>
          </p:cNvPr>
          <p:cNvSpPr/>
          <p:nvPr/>
        </p:nvSpPr>
        <p:spPr>
          <a:xfrm>
            <a:off x="5670903" y="5301558"/>
            <a:ext cx="3062184" cy="864833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ounded Rectangle 10">
            <a:extLst>
              <a:ext uri="{FF2B5EF4-FFF2-40B4-BE49-F238E27FC236}">
                <a16:creationId xmlns:a16="http://schemas.microsoft.com/office/drawing/2014/main" id="{03F86CD4-A2D4-41EF-BEEB-479934B13E2A}"/>
              </a:ext>
            </a:extLst>
          </p:cNvPr>
          <p:cNvSpPr/>
          <p:nvPr/>
        </p:nvSpPr>
        <p:spPr>
          <a:xfrm>
            <a:off x="5670903" y="5303157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Rounded Rectangle 8">
            <a:extLst>
              <a:ext uri="{FF2B5EF4-FFF2-40B4-BE49-F238E27FC236}">
                <a16:creationId xmlns:a16="http://schemas.microsoft.com/office/drawing/2014/main" id="{75F4B5EC-2092-42AA-84E4-169965EC95CF}"/>
              </a:ext>
            </a:extLst>
          </p:cNvPr>
          <p:cNvSpPr/>
          <p:nvPr/>
        </p:nvSpPr>
        <p:spPr>
          <a:xfrm>
            <a:off x="2454544" y="3005168"/>
            <a:ext cx="3062184" cy="86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5D3324-FD94-E440-A7EB-91378645577F}"/>
              </a:ext>
            </a:extLst>
          </p:cNvPr>
          <p:cNvSpPr/>
          <p:nvPr/>
        </p:nvSpPr>
        <p:spPr>
          <a:xfrm>
            <a:off x="2454544" y="3005168"/>
            <a:ext cx="3062184" cy="864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F466B4F4-C718-43D1-BF56-71C50DDC7959}"/>
              </a:ext>
            </a:extLst>
          </p:cNvPr>
          <p:cNvSpPr/>
          <p:nvPr/>
        </p:nvSpPr>
        <p:spPr>
          <a:xfrm>
            <a:off x="2454544" y="1849728"/>
            <a:ext cx="3062184" cy="864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C47371-2FA6-E74F-8124-AE80AC53AB05}"/>
              </a:ext>
            </a:extLst>
          </p:cNvPr>
          <p:cNvSpPr/>
          <p:nvPr/>
        </p:nvSpPr>
        <p:spPr>
          <a:xfrm>
            <a:off x="1200150" y="1915614"/>
            <a:ext cx="857250" cy="82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A90C14-F975-5A4E-BC14-1A680060D7E6}"/>
              </a:ext>
            </a:extLst>
          </p:cNvPr>
          <p:cNvSpPr/>
          <p:nvPr/>
        </p:nvSpPr>
        <p:spPr>
          <a:xfrm>
            <a:off x="1200150" y="3028948"/>
            <a:ext cx="857250" cy="82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63519-76E1-A64C-B0C4-4A58415012AF}"/>
              </a:ext>
            </a:extLst>
          </p:cNvPr>
          <p:cNvSpPr/>
          <p:nvPr/>
        </p:nvSpPr>
        <p:spPr>
          <a:xfrm>
            <a:off x="1188340" y="4171948"/>
            <a:ext cx="857250" cy="82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34A85D-028D-3444-8F8D-8B6BF919BF26}"/>
              </a:ext>
            </a:extLst>
          </p:cNvPr>
          <p:cNvSpPr/>
          <p:nvPr/>
        </p:nvSpPr>
        <p:spPr>
          <a:xfrm>
            <a:off x="1200150" y="5314750"/>
            <a:ext cx="857250" cy="8261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7EADF2-764A-1944-AFCB-88B2A9B8D80D}"/>
              </a:ext>
            </a:extLst>
          </p:cNvPr>
          <p:cNvSpPr/>
          <p:nvPr/>
        </p:nvSpPr>
        <p:spPr>
          <a:xfrm>
            <a:off x="2454544" y="1849732"/>
            <a:ext cx="3062184" cy="8648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A3B0AD8-F753-254F-91F0-CA673DD51F8C}"/>
              </a:ext>
            </a:extLst>
          </p:cNvPr>
          <p:cNvSpPr/>
          <p:nvPr/>
        </p:nvSpPr>
        <p:spPr>
          <a:xfrm>
            <a:off x="2454544" y="4133260"/>
            <a:ext cx="3062184" cy="864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F4E00B-56BA-B249-92C4-310BB6FDC197}"/>
              </a:ext>
            </a:extLst>
          </p:cNvPr>
          <p:cNvSpPr/>
          <p:nvPr/>
        </p:nvSpPr>
        <p:spPr>
          <a:xfrm>
            <a:off x="2454544" y="5276260"/>
            <a:ext cx="3062184" cy="864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20F1E7-5FCA-6947-B5A1-D4A62791432F}"/>
              </a:ext>
            </a:extLst>
          </p:cNvPr>
          <p:cNvCxnSpPr>
            <a:cxnSpLocks/>
          </p:cNvCxnSpPr>
          <p:nvPr/>
        </p:nvCxnSpPr>
        <p:spPr>
          <a:xfrm flipV="1">
            <a:off x="778144" y="2282144"/>
            <a:ext cx="1676400" cy="24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9CAADF-0113-DF44-9C18-EE1655876868}"/>
              </a:ext>
            </a:extLst>
          </p:cNvPr>
          <p:cNvCxnSpPr/>
          <p:nvPr/>
        </p:nvCxnSpPr>
        <p:spPr>
          <a:xfrm flipV="1">
            <a:off x="766334" y="3417715"/>
            <a:ext cx="1676400" cy="2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9C0FC8-1252-6F44-8A19-29DA9A8AF53F}"/>
              </a:ext>
            </a:extLst>
          </p:cNvPr>
          <p:cNvCxnSpPr/>
          <p:nvPr/>
        </p:nvCxnSpPr>
        <p:spPr>
          <a:xfrm flipV="1">
            <a:off x="766334" y="4573883"/>
            <a:ext cx="1676400" cy="2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724ADC-56DB-C34E-8D6A-F10C16DFF772}"/>
              </a:ext>
            </a:extLst>
          </p:cNvPr>
          <p:cNvCxnSpPr/>
          <p:nvPr/>
        </p:nvCxnSpPr>
        <p:spPr>
          <a:xfrm flipV="1">
            <a:off x="766334" y="5681720"/>
            <a:ext cx="1676400" cy="2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oins outline">
            <a:extLst>
              <a:ext uri="{FF2B5EF4-FFF2-40B4-BE49-F238E27FC236}">
                <a16:creationId xmlns:a16="http://schemas.microsoft.com/office/drawing/2014/main" id="{39B22F12-326F-C94C-85EF-2C53382F6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2581" y="5361507"/>
            <a:ext cx="715765" cy="715765"/>
          </a:xfrm>
          <a:prstGeom prst="rect">
            <a:avLst/>
          </a:prstGeom>
        </p:spPr>
      </p:pic>
      <p:pic>
        <p:nvPicPr>
          <p:cNvPr id="21" name="Graphic 20" descr="Bullseye with solid fill">
            <a:extLst>
              <a:ext uri="{FF2B5EF4-FFF2-40B4-BE49-F238E27FC236}">
                <a16:creationId xmlns:a16="http://schemas.microsoft.com/office/drawing/2014/main" id="{4B9C2CE0-8E33-3547-A449-288C16DB7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4542" y="1961543"/>
            <a:ext cx="715765" cy="715765"/>
          </a:xfrm>
          <a:prstGeom prst="rect">
            <a:avLst/>
          </a:prstGeom>
        </p:spPr>
      </p:pic>
      <p:pic>
        <p:nvPicPr>
          <p:cNvPr id="23" name="Graphic 22" descr="Business Growth with solid fill">
            <a:extLst>
              <a:ext uri="{FF2B5EF4-FFF2-40B4-BE49-F238E27FC236}">
                <a16:creationId xmlns:a16="http://schemas.microsoft.com/office/drawing/2014/main" id="{13FF607D-B750-3947-9A55-B960A7976C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94543" y="3133488"/>
            <a:ext cx="715765" cy="715765"/>
          </a:xfrm>
          <a:prstGeom prst="rect">
            <a:avLst/>
          </a:prstGeom>
        </p:spPr>
      </p:pic>
      <p:pic>
        <p:nvPicPr>
          <p:cNvPr id="25" name="Graphic 24" descr="Care with solid fill">
            <a:extLst>
              <a:ext uri="{FF2B5EF4-FFF2-40B4-BE49-F238E27FC236}">
                <a16:creationId xmlns:a16="http://schemas.microsoft.com/office/drawing/2014/main" id="{50C35BF0-3857-1C4B-8938-CD6CA0BD0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1888" y="4195736"/>
            <a:ext cx="715765" cy="7157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790133-2CFF-7249-96E6-2796D234ABED}"/>
              </a:ext>
            </a:extLst>
          </p:cNvPr>
          <p:cNvSpPr txBox="1"/>
          <p:nvPr/>
        </p:nvSpPr>
        <p:spPr>
          <a:xfrm>
            <a:off x="554637" y="1493391"/>
            <a:ext cx="1751209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A. AVERTED 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90A36F-4285-9749-9FC7-FACF00F39B19}"/>
              </a:ext>
            </a:extLst>
          </p:cNvPr>
          <p:cNvSpPr txBox="1"/>
          <p:nvPr/>
        </p:nvSpPr>
        <p:spPr>
          <a:xfrm>
            <a:off x="554637" y="2779850"/>
            <a:ext cx="1938703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B. VACCINE COVERAGE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2A8E5D-381C-B644-8E36-1E3B21868443}"/>
              </a:ext>
            </a:extLst>
          </p:cNvPr>
          <p:cNvSpPr txBox="1"/>
          <p:nvPr/>
        </p:nvSpPr>
        <p:spPr>
          <a:xfrm>
            <a:off x="554637" y="3888222"/>
            <a:ext cx="3238415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C. HEALTH PERFORMANCE INDEX</a:t>
            </a:r>
            <a:r>
              <a:rPr lang="en-US" sz="1300" b="1" baseline="3000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4447E2-D9B3-FB45-9BA9-C55F7E2B7ED4}"/>
              </a:ext>
            </a:extLst>
          </p:cNvPr>
          <p:cNvSpPr txBox="1"/>
          <p:nvPr/>
        </p:nvSpPr>
        <p:spPr>
          <a:xfrm>
            <a:off x="554637" y="5034014"/>
            <a:ext cx="2247329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D. PURCHASE CAPABILITY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BE260-E2A1-8C40-B659-42B8EDCD0C92}"/>
              </a:ext>
            </a:extLst>
          </p:cNvPr>
          <p:cNvSpPr txBox="1"/>
          <p:nvPr/>
        </p:nvSpPr>
        <p:spPr>
          <a:xfrm>
            <a:off x="2716343" y="1915614"/>
            <a:ext cx="284063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# cases averted as a function of population, vaccine coverage and normalized aversion rate (including cases, deaths and DALY’s)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48F835-40B1-E04F-A308-3EEFA236FC86}"/>
              </a:ext>
            </a:extLst>
          </p:cNvPr>
          <p:cNvSpPr txBox="1"/>
          <p:nvPr/>
        </p:nvSpPr>
        <p:spPr>
          <a:xfrm>
            <a:off x="2708197" y="4273127"/>
            <a:ext cx="28039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Country rank based on their health performances and used as a focus parameter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A0DB7-84FB-CA4D-823B-12DC91C39E0D}"/>
              </a:ext>
            </a:extLst>
          </p:cNvPr>
          <p:cNvSpPr txBox="1"/>
          <p:nvPr/>
        </p:nvSpPr>
        <p:spPr>
          <a:xfrm>
            <a:off x="2708197" y="3169820"/>
            <a:ext cx="28039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Percentage of vaccine coverage in a country at the beginning of a year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56EFC2-BEA1-D745-83C5-F7953CB2B3A5}"/>
              </a:ext>
            </a:extLst>
          </p:cNvPr>
          <p:cNvSpPr txBox="1"/>
          <p:nvPr/>
        </p:nvSpPr>
        <p:spPr>
          <a:xfrm>
            <a:off x="2674866" y="5413953"/>
            <a:ext cx="28039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Countries are bucketed based on their economic status and their financial risk protection ability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5770B30-D870-4D3B-A0FF-7F5C82DB621D}"/>
              </a:ext>
            </a:extLst>
          </p:cNvPr>
          <p:cNvSpPr txBox="1">
            <a:spLocks/>
          </p:cNvSpPr>
          <p:nvPr/>
        </p:nvSpPr>
        <p:spPr>
          <a:xfrm>
            <a:off x="94293" y="310896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Other key factors to estimate health impact help with better prioritization of vaccines and countries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F1B92D-5E80-4C05-A19E-E8341B975522}"/>
              </a:ext>
            </a:extLst>
          </p:cNvPr>
          <p:cNvSpPr txBox="1"/>
          <p:nvPr/>
        </p:nvSpPr>
        <p:spPr>
          <a:xfrm>
            <a:off x="437784" y="6254042"/>
            <a:ext cx="11524149" cy="42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Coverage % for WHO has been forecasted based on ARIMA model. No changes in coverage % for IHME. </a:t>
            </a: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C =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cases_averted_rate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; D =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deaths_averted_rate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; DALY =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dalys_averted_rate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. Weightages based on the Gates foundations priorities.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Source -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  <a:hlinkClick r:id="rId13"/>
              </a:rPr>
              <a:t>https://www.who.int/healthinfo/paper30.pdf</a:t>
            </a:r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409D114B-CCC5-4122-B0C0-4C144546911C}"/>
              </a:ext>
            </a:extLst>
          </p:cNvPr>
          <p:cNvSpPr/>
          <p:nvPr/>
        </p:nvSpPr>
        <p:spPr>
          <a:xfrm>
            <a:off x="2968969" y="1253343"/>
            <a:ext cx="2064727" cy="41646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6F0215-209C-4BAD-A5AD-CD57F1F66145}"/>
              </a:ext>
            </a:extLst>
          </p:cNvPr>
          <p:cNvSpPr txBox="1"/>
          <p:nvPr/>
        </p:nvSpPr>
        <p:spPr>
          <a:xfrm>
            <a:off x="3413115" y="1310187"/>
            <a:ext cx="17237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bg1"/>
                </a:solidFill>
              </a:rPr>
              <a:t>Descriptions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853CD9-74B0-4EE8-83D2-018198C58575}"/>
              </a:ext>
            </a:extLst>
          </p:cNvPr>
          <p:cNvSpPr txBox="1"/>
          <p:nvPr/>
        </p:nvSpPr>
        <p:spPr>
          <a:xfrm>
            <a:off x="5682712" y="1945821"/>
            <a:ext cx="30533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Countries with </a:t>
            </a:r>
            <a:r>
              <a:rPr lang="en-US" sz="1200" b="1"/>
              <a:t>high # Averted cases</a:t>
            </a:r>
            <a:r>
              <a:rPr lang="en-US" sz="1200"/>
              <a:t> would be prioritized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EE0533-01AA-4352-8759-84233A761655}"/>
              </a:ext>
            </a:extLst>
          </p:cNvPr>
          <p:cNvSpPr txBox="1"/>
          <p:nvPr/>
        </p:nvSpPr>
        <p:spPr>
          <a:xfrm>
            <a:off x="5682712" y="3112472"/>
            <a:ext cx="3053374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Countries with </a:t>
            </a:r>
            <a:r>
              <a:rPr lang="en-US" sz="1200" b="1"/>
              <a:t>low vaccine coverage </a:t>
            </a:r>
            <a:r>
              <a:rPr lang="en-US" sz="1200"/>
              <a:t>would be prioritized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8B0B67-F4E6-416F-A619-39DFC2A3A144}"/>
              </a:ext>
            </a:extLst>
          </p:cNvPr>
          <p:cNvSpPr txBox="1"/>
          <p:nvPr/>
        </p:nvSpPr>
        <p:spPr>
          <a:xfrm>
            <a:off x="5638220" y="5442245"/>
            <a:ext cx="31535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Countries with </a:t>
            </a:r>
            <a:r>
              <a:rPr lang="en-US" sz="1200" b="1"/>
              <a:t>higher purchasing capability </a:t>
            </a:r>
            <a:r>
              <a:rPr lang="en-US" sz="1200"/>
              <a:t>would be prioritized</a:t>
            </a:r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99E5ABA3-C7EE-4086-892E-78736AF95B4C}"/>
              </a:ext>
            </a:extLst>
          </p:cNvPr>
          <p:cNvSpPr/>
          <p:nvPr/>
        </p:nvSpPr>
        <p:spPr>
          <a:xfrm>
            <a:off x="6122588" y="1233607"/>
            <a:ext cx="2064727" cy="41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8089E-D5AD-4DD7-928E-75A00CFBAF95}"/>
              </a:ext>
            </a:extLst>
          </p:cNvPr>
          <p:cNvSpPr txBox="1"/>
          <p:nvPr/>
        </p:nvSpPr>
        <p:spPr>
          <a:xfrm>
            <a:off x="6225804" y="1294139"/>
            <a:ext cx="20647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bg1"/>
                </a:solidFill>
              </a:rPr>
              <a:t>Prioritization Impact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1F3368-599B-4C4D-9CE9-931F1BC96017}"/>
              </a:ext>
            </a:extLst>
          </p:cNvPr>
          <p:cNvSpPr txBox="1"/>
          <p:nvPr/>
        </p:nvSpPr>
        <p:spPr>
          <a:xfrm>
            <a:off x="5682712" y="4199902"/>
            <a:ext cx="30621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Countries with </a:t>
            </a:r>
            <a:r>
              <a:rPr lang="en-US" sz="1200" b="1"/>
              <a:t>lower health performance index ranking</a:t>
            </a:r>
            <a:r>
              <a:rPr lang="en-US" sz="1200"/>
              <a:t> would be prioritized</a:t>
            </a:r>
          </a:p>
        </p:txBody>
      </p:sp>
      <p:sp>
        <p:nvSpPr>
          <p:cNvPr id="65" name="Rounded Rectangle 7">
            <a:extLst>
              <a:ext uri="{FF2B5EF4-FFF2-40B4-BE49-F238E27FC236}">
                <a16:creationId xmlns:a16="http://schemas.microsoft.com/office/drawing/2014/main" id="{C63CD339-EBAD-4396-BE2A-C98DE77D4985}"/>
              </a:ext>
            </a:extLst>
          </p:cNvPr>
          <p:cNvSpPr/>
          <p:nvPr/>
        </p:nvSpPr>
        <p:spPr>
          <a:xfrm>
            <a:off x="8853352" y="1876925"/>
            <a:ext cx="3062184" cy="864833"/>
          </a:xfrm>
          <a:prstGeom prst="roundRect">
            <a:avLst/>
          </a:prstGeom>
          <a:noFill/>
          <a:ln w="3492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ounded Rectangle 9">
            <a:extLst>
              <a:ext uri="{FF2B5EF4-FFF2-40B4-BE49-F238E27FC236}">
                <a16:creationId xmlns:a16="http://schemas.microsoft.com/office/drawing/2014/main" id="{0065200A-10F6-417C-9E30-81F97C577BC0}"/>
              </a:ext>
            </a:extLst>
          </p:cNvPr>
          <p:cNvSpPr/>
          <p:nvPr/>
        </p:nvSpPr>
        <p:spPr>
          <a:xfrm>
            <a:off x="8853352" y="4154558"/>
            <a:ext cx="3062184" cy="864833"/>
          </a:xfrm>
          <a:prstGeom prst="roundRect">
            <a:avLst/>
          </a:prstGeom>
          <a:noFill/>
          <a:ln w="3492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ounded Rectangle 8">
            <a:extLst>
              <a:ext uri="{FF2B5EF4-FFF2-40B4-BE49-F238E27FC236}">
                <a16:creationId xmlns:a16="http://schemas.microsoft.com/office/drawing/2014/main" id="{4EDC8396-F46E-41C0-811F-AFA93FB75D6D}"/>
              </a:ext>
            </a:extLst>
          </p:cNvPr>
          <p:cNvSpPr/>
          <p:nvPr/>
        </p:nvSpPr>
        <p:spPr>
          <a:xfrm>
            <a:off x="8853352" y="3028772"/>
            <a:ext cx="3062184" cy="864833"/>
          </a:xfrm>
          <a:prstGeom prst="roundRect">
            <a:avLst/>
          </a:prstGeom>
          <a:noFill/>
          <a:ln w="3492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id="{818239FA-8C6D-4F2F-BF08-C7686DDDA828}"/>
              </a:ext>
            </a:extLst>
          </p:cNvPr>
          <p:cNvSpPr/>
          <p:nvPr/>
        </p:nvSpPr>
        <p:spPr>
          <a:xfrm>
            <a:off x="8853352" y="5296163"/>
            <a:ext cx="3062184" cy="864833"/>
          </a:xfrm>
          <a:prstGeom prst="roundRect">
            <a:avLst/>
          </a:prstGeom>
          <a:noFill/>
          <a:ln w="3492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96A2E5-9CDC-4D9A-8A98-A3EE92934A36}"/>
              </a:ext>
            </a:extLst>
          </p:cNvPr>
          <p:cNvSpPr txBox="1"/>
          <p:nvPr/>
        </p:nvSpPr>
        <p:spPr>
          <a:xfrm>
            <a:off x="8865161" y="1945821"/>
            <a:ext cx="30533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/>
              <a:t># Averted cases = </a:t>
            </a:r>
            <a:r>
              <a:rPr lang="en-US" sz="1200" i="1"/>
              <a:t>Population * Coverage %</a:t>
            </a:r>
            <a:r>
              <a:rPr lang="en-US" sz="1200" b="1" baseline="30000"/>
              <a:t> 1</a:t>
            </a:r>
            <a:r>
              <a:rPr lang="en-US" sz="1200" i="1"/>
              <a:t> * </a:t>
            </a:r>
          </a:p>
          <a:p>
            <a:pPr>
              <a:lnSpc>
                <a:spcPct val="90000"/>
              </a:lnSpc>
            </a:pPr>
            <a:r>
              <a:rPr lang="en-US" sz="1200" i="1"/>
              <a:t>Normalized aversion 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C7D056-E695-4D28-B2CB-EAB56D1FE57E}"/>
              </a:ext>
            </a:extLst>
          </p:cNvPr>
          <p:cNvSpPr txBox="1"/>
          <p:nvPr/>
        </p:nvSpPr>
        <p:spPr>
          <a:xfrm>
            <a:off x="8865161" y="3106673"/>
            <a:ext cx="30533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Coverage rate in a particular country for a particular vaccine at the beginning of the year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14EE77-525D-42A0-9D77-CBE2BD480EBB}"/>
              </a:ext>
            </a:extLst>
          </p:cNvPr>
          <p:cNvSpPr txBox="1"/>
          <p:nvPr/>
        </p:nvSpPr>
        <p:spPr>
          <a:xfrm>
            <a:off x="8820669" y="5436446"/>
            <a:ext cx="315358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Purchasing capability based on factors like </a:t>
            </a:r>
            <a:r>
              <a:rPr lang="en-US" sz="1200" i="1" err="1"/>
              <a:t>world_bank_income_group</a:t>
            </a:r>
            <a:r>
              <a:rPr lang="en-US" sz="1200" i="1"/>
              <a:t>, </a:t>
            </a:r>
            <a:r>
              <a:rPr lang="en-US" sz="1200" i="1" err="1"/>
              <a:t>gavi_classification</a:t>
            </a:r>
            <a:endParaRPr lang="en-US" sz="1200" i="1"/>
          </a:p>
          <a:p>
            <a:pPr>
              <a:lnSpc>
                <a:spcPct val="90000"/>
              </a:lnSpc>
            </a:pPr>
            <a:r>
              <a:rPr lang="en-US" sz="1200"/>
              <a:t>for each country</a:t>
            </a:r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6A14599-B3BC-46BA-909B-F50728878273}"/>
              </a:ext>
            </a:extLst>
          </p:cNvPr>
          <p:cNvSpPr/>
          <p:nvPr/>
        </p:nvSpPr>
        <p:spPr>
          <a:xfrm>
            <a:off x="9305037" y="1227808"/>
            <a:ext cx="2064727" cy="41646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709435-25EA-4B8F-ADEC-76B217FA10F9}"/>
              </a:ext>
            </a:extLst>
          </p:cNvPr>
          <p:cNvSpPr txBox="1"/>
          <p:nvPr/>
        </p:nvSpPr>
        <p:spPr>
          <a:xfrm>
            <a:off x="9408253" y="1288156"/>
            <a:ext cx="20647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bg1"/>
                </a:solidFill>
              </a:rPr>
              <a:t>Calculation/Source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EC2C8F-6AD7-4216-88B9-59628CB8EDCF}"/>
              </a:ext>
            </a:extLst>
          </p:cNvPr>
          <p:cNvSpPr txBox="1"/>
          <p:nvPr/>
        </p:nvSpPr>
        <p:spPr>
          <a:xfrm>
            <a:off x="8865161" y="4195736"/>
            <a:ext cx="30621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Country wise health performance ranking based on the report on Overall performance system of countries by WHO</a:t>
            </a:r>
            <a:endParaRPr lang="en-US" sz="1200" baseline="300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1CF475-88C5-49A9-983A-36826954DD1A}"/>
              </a:ext>
            </a:extLst>
          </p:cNvPr>
          <p:cNvSpPr txBox="1"/>
          <p:nvPr/>
        </p:nvSpPr>
        <p:spPr>
          <a:xfrm>
            <a:off x="8857757" y="2297649"/>
            <a:ext cx="30533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/>
              <a:t>Normalized aversion %</a:t>
            </a:r>
            <a:r>
              <a:rPr lang="en-US" sz="1200" b="1" baseline="30000"/>
              <a:t>2</a:t>
            </a:r>
            <a:r>
              <a:rPr lang="en-US" sz="1200" b="1"/>
              <a:t> = </a:t>
            </a:r>
            <a:r>
              <a:rPr lang="en-US" sz="1200" i="1"/>
              <a:t>(10%)C  +  (30%)D  +  (60%)DALY</a:t>
            </a:r>
          </a:p>
        </p:txBody>
      </p:sp>
      <p:sp>
        <p:nvSpPr>
          <p:cNvPr id="99" name="Flowchart: Off-page Connector 98">
            <a:extLst>
              <a:ext uri="{FF2B5EF4-FFF2-40B4-BE49-F238E27FC236}">
                <a16:creationId xmlns:a16="http://schemas.microsoft.com/office/drawing/2014/main" id="{E380FD6E-CC35-4EB7-9F61-4D79D3F6141A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100" name="Flowchart: Off-page Connector 99">
            <a:extLst>
              <a:ext uri="{FF2B5EF4-FFF2-40B4-BE49-F238E27FC236}">
                <a16:creationId xmlns:a16="http://schemas.microsoft.com/office/drawing/2014/main" id="{14D28573-73FD-495C-9810-35CE942F0A54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01" name="Flowchart: Off-page Connector 100">
            <a:extLst>
              <a:ext uri="{FF2B5EF4-FFF2-40B4-BE49-F238E27FC236}">
                <a16:creationId xmlns:a16="http://schemas.microsoft.com/office/drawing/2014/main" id="{3737D54B-D4A4-49A1-B4F3-CAA3DC7DB689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02" name="Flowchart: Off-page Connector 101">
            <a:extLst>
              <a:ext uri="{FF2B5EF4-FFF2-40B4-BE49-F238E27FC236}">
                <a16:creationId xmlns:a16="http://schemas.microsoft.com/office/drawing/2014/main" id="{9E376ED7-1802-4856-A122-8AB9D0D119E1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103" name="Flowchart: Off-page Connector 102">
            <a:extLst>
              <a:ext uri="{FF2B5EF4-FFF2-40B4-BE49-F238E27FC236}">
                <a16:creationId xmlns:a16="http://schemas.microsoft.com/office/drawing/2014/main" id="{0C6133F3-157E-48BD-B2FE-A6BC51B0BB86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104" name="Flowchart: Off-page Connector 103">
            <a:extLst>
              <a:ext uri="{FF2B5EF4-FFF2-40B4-BE49-F238E27FC236}">
                <a16:creationId xmlns:a16="http://schemas.microsoft.com/office/drawing/2014/main" id="{9767E9D3-B4A9-4A3C-A945-6B37723D0685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105" name="Flowchart: Off-page Connector 104">
            <a:extLst>
              <a:ext uri="{FF2B5EF4-FFF2-40B4-BE49-F238E27FC236}">
                <a16:creationId xmlns:a16="http://schemas.microsoft.com/office/drawing/2014/main" id="{FE9A568F-6EF5-477F-AA11-57A0DEA9A054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06" name="Flowchart: Off-page Connector 105">
            <a:extLst>
              <a:ext uri="{FF2B5EF4-FFF2-40B4-BE49-F238E27FC236}">
                <a16:creationId xmlns:a16="http://schemas.microsoft.com/office/drawing/2014/main" id="{10E05C83-78DC-44F0-8346-8AB69609D0B1}"/>
              </a:ext>
            </a:extLst>
          </p:cNvPr>
          <p:cNvSpPr/>
          <p:nvPr/>
        </p:nvSpPr>
        <p:spPr>
          <a:xfrm>
            <a:off x="9072494" y="1"/>
            <a:ext cx="994698" cy="224204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07" name="Flowchart: Off-page Connector 106">
            <a:extLst>
              <a:ext uri="{FF2B5EF4-FFF2-40B4-BE49-F238E27FC236}">
                <a16:creationId xmlns:a16="http://schemas.microsoft.com/office/drawing/2014/main" id="{D996F00D-39C7-45BD-ABCB-F68FB2E0483D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108" name="Flowchart: Off-page Connector 107">
            <a:extLst>
              <a:ext uri="{FF2B5EF4-FFF2-40B4-BE49-F238E27FC236}">
                <a16:creationId xmlns:a16="http://schemas.microsoft.com/office/drawing/2014/main" id="{C46E2F88-53A1-4D1E-9A97-EEA1918BCACF}"/>
              </a:ext>
            </a:extLst>
          </p:cNvPr>
          <p:cNvSpPr/>
          <p:nvPr/>
        </p:nvSpPr>
        <p:spPr>
          <a:xfrm>
            <a:off x="5136912" y="0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109" name="Flowchart: Off-page Connector 108">
            <a:extLst>
              <a:ext uri="{FF2B5EF4-FFF2-40B4-BE49-F238E27FC236}">
                <a16:creationId xmlns:a16="http://schemas.microsoft.com/office/drawing/2014/main" id="{B14F87D2-5438-4CF3-B8F9-B5239671B881}"/>
              </a:ext>
            </a:extLst>
          </p:cNvPr>
          <p:cNvSpPr/>
          <p:nvPr/>
        </p:nvSpPr>
        <p:spPr>
          <a:xfrm>
            <a:off x="6244515" y="-2991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2417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8A1805F3-8222-441A-8573-6F636F6986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7604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8A1805F3-8222-441A-8573-6F636F6986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C73CD6B3-CA6D-4C35-8680-82CAF0BD6C83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Final prioritization is based on the total score calculated for each of the 4 factors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1020A8-DDC6-457C-A21D-19735EDFE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44" y="1317414"/>
            <a:ext cx="4728942" cy="2185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CD6962FC-C67C-4F7A-BF15-D68D0BB047E7}"/>
              </a:ext>
            </a:extLst>
          </p:cNvPr>
          <p:cNvSpPr/>
          <p:nvPr/>
        </p:nvSpPr>
        <p:spPr>
          <a:xfrm>
            <a:off x="6568516" y="937245"/>
            <a:ext cx="1981860" cy="766218"/>
          </a:xfrm>
          <a:prstGeom prst="borderCallout1">
            <a:avLst>
              <a:gd name="adj1" fmla="val 18750"/>
              <a:gd name="adj2" fmla="val -8333"/>
              <a:gd name="adj3" fmla="val 113648"/>
              <a:gd name="adj4" fmla="val -4831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Table showing the values for each of the 4 factors for 10 countries</a:t>
            </a: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F074664C-B19E-447B-BA4E-220DFF5734D6}"/>
              </a:ext>
            </a:extLst>
          </p:cNvPr>
          <p:cNvSpPr/>
          <p:nvPr/>
        </p:nvSpPr>
        <p:spPr>
          <a:xfrm>
            <a:off x="6568516" y="1879534"/>
            <a:ext cx="1981860" cy="766218"/>
          </a:xfrm>
          <a:prstGeom prst="borderCallout1">
            <a:avLst>
              <a:gd name="adj1" fmla="val 18750"/>
              <a:gd name="adj2" fmla="val -8333"/>
              <a:gd name="adj3" fmla="val 254556"/>
              <a:gd name="adj4" fmla="val -4725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Table showing the prioritization based on the final score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C35241-8F9A-453D-940E-248D1F9FDE3B}"/>
              </a:ext>
            </a:extLst>
          </p:cNvPr>
          <p:cNvSpPr/>
          <p:nvPr/>
        </p:nvSpPr>
        <p:spPr>
          <a:xfrm>
            <a:off x="8897815" y="952107"/>
            <a:ext cx="3002573" cy="2314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tx1"/>
                </a:solidFill>
              </a:rPr>
              <a:t>Methodology:</a:t>
            </a: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tx1"/>
                </a:solidFill>
              </a:rPr>
              <a:t>Each country is given a factor score based on their corresponding value for the 4 metrics</a:t>
            </a: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tx1"/>
                </a:solidFill>
              </a:rPr>
              <a:t>In this example, 10 countries are given a score between 1 and 5 for each factor</a:t>
            </a: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tx1"/>
                </a:solidFill>
              </a:rPr>
              <a:t>Each factor is given </a:t>
            </a:r>
            <a:r>
              <a:rPr lang="en-US" sz="1200" b="1">
                <a:solidFill>
                  <a:schemeClr val="tx1"/>
                </a:solidFill>
              </a:rPr>
              <a:t>equal weightage</a:t>
            </a:r>
            <a:r>
              <a:rPr lang="en-US" sz="1200">
                <a:solidFill>
                  <a:schemeClr val="tx1"/>
                </a:solidFill>
              </a:rPr>
              <a:t> to calculate the final score</a:t>
            </a: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tx1"/>
                </a:solidFill>
              </a:rPr>
              <a:t>The average of this final scores across years and vaccines is considered to get to the overall prioritizations</a:t>
            </a:r>
          </a:p>
        </p:txBody>
      </p:sp>
      <p:sp>
        <p:nvSpPr>
          <p:cNvPr id="40" name="Flowchart: Off-page Connector 39">
            <a:extLst>
              <a:ext uri="{FF2B5EF4-FFF2-40B4-BE49-F238E27FC236}">
                <a16:creationId xmlns:a16="http://schemas.microsoft.com/office/drawing/2014/main" id="{992A7100-D87E-45C6-B1D1-B81215E29088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1" name="Flowchart: Off-page Connector 40">
            <a:extLst>
              <a:ext uri="{FF2B5EF4-FFF2-40B4-BE49-F238E27FC236}">
                <a16:creationId xmlns:a16="http://schemas.microsoft.com/office/drawing/2014/main" id="{4A6F9D5D-5299-4A74-8BCF-C87D731C8E6B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2" name="Flowchart: Off-page Connector 41">
            <a:extLst>
              <a:ext uri="{FF2B5EF4-FFF2-40B4-BE49-F238E27FC236}">
                <a16:creationId xmlns:a16="http://schemas.microsoft.com/office/drawing/2014/main" id="{CE143A75-871A-495B-B010-C1282AB239A5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43" name="Flowchart: Off-page Connector 42">
            <a:extLst>
              <a:ext uri="{FF2B5EF4-FFF2-40B4-BE49-F238E27FC236}">
                <a16:creationId xmlns:a16="http://schemas.microsoft.com/office/drawing/2014/main" id="{DC9C0E7C-91C5-4015-A1EE-66513A60057F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44" name="Flowchart: Off-page Connector 43">
            <a:extLst>
              <a:ext uri="{FF2B5EF4-FFF2-40B4-BE49-F238E27FC236}">
                <a16:creationId xmlns:a16="http://schemas.microsoft.com/office/drawing/2014/main" id="{212A9D0C-0A97-4D9E-BE21-78D81CB62CF5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45" name="Flowchart: Off-page Connector 44">
            <a:extLst>
              <a:ext uri="{FF2B5EF4-FFF2-40B4-BE49-F238E27FC236}">
                <a16:creationId xmlns:a16="http://schemas.microsoft.com/office/drawing/2014/main" id="{7DB666A7-5BA6-47FE-A24C-12DCF185B4F5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BBFA9908-6E83-402B-9B73-18715203341B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7" name="Flowchart: Off-page Connector 46">
            <a:extLst>
              <a:ext uri="{FF2B5EF4-FFF2-40B4-BE49-F238E27FC236}">
                <a16:creationId xmlns:a16="http://schemas.microsoft.com/office/drawing/2014/main" id="{82ED022E-F518-4F46-A10B-A02F7F248679}"/>
              </a:ext>
            </a:extLst>
          </p:cNvPr>
          <p:cNvSpPr/>
          <p:nvPr/>
        </p:nvSpPr>
        <p:spPr>
          <a:xfrm>
            <a:off x="9072494" y="1"/>
            <a:ext cx="994698" cy="224204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48" name="Flowchart: Off-page Connector 47">
            <a:extLst>
              <a:ext uri="{FF2B5EF4-FFF2-40B4-BE49-F238E27FC236}">
                <a16:creationId xmlns:a16="http://schemas.microsoft.com/office/drawing/2014/main" id="{213DA2D8-7C0E-448D-B7B1-17BBEB2820B0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49" name="Flowchart: Off-page Connector 48">
            <a:extLst>
              <a:ext uri="{FF2B5EF4-FFF2-40B4-BE49-F238E27FC236}">
                <a16:creationId xmlns:a16="http://schemas.microsoft.com/office/drawing/2014/main" id="{6A2042E9-200B-4964-B9BA-1AB458CDA26E}"/>
              </a:ext>
            </a:extLst>
          </p:cNvPr>
          <p:cNvSpPr/>
          <p:nvPr/>
        </p:nvSpPr>
        <p:spPr>
          <a:xfrm>
            <a:off x="5142090" y="-2991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806A4AC9-4FB6-409F-9F75-1C075D83FD1B}"/>
              </a:ext>
            </a:extLst>
          </p:cNvPr>
          <p:cNvSpPr/>
          <p:nvPr/>
        </p:nvSpPr>
        <p:spPr>
          <a:xfrm>
            <a:off x="6244476" y="-2991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31E6C-2532-470B-9360-ADA5E0526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44" y="3836941"/>
            <a:ext cx="10466070" cy="2449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47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378396-A52C-4F4C-85FF-E2094380A60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8504211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378396-A52C-4F4C-85FF-E2094380A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670D2EC3-52ED-4B2B-86A3-0BB83B96ACE5}"/>
              </a:ext>
            </a:extLst>
          </p:cNvPr>
          <p:cNvSpPr txBox="1">
            <a:spLocks/>
          </p:cNvSpPr>
          <p:nvPr/>
        </p:nvSpPr>
        <p:spPr>
          <a:xfrm>
            <a:off x="0" y="23176"/>
            <a:ext cx="12192000" cy="9521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D21B79D-3C63-4656-8994-BDA3B0B45B86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Based on the proposed methodology, both the datasets have 9 common countries out of the 10 top countries to be prioritized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2D68A4-02AC-49C9-85C9-117DFB182D2C}"/>
              </a:ext>
            </a:extLst>
          </p:cNvPr>
          <p:cNvCxnSpPr/>
          <p:nvPr/>
        </p:nvCxnSpPr>
        <p:spPr>
          <a:xfrm>
            <a:off x="10757388" y="989135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55F221-594F-4757-B979-518ED0B046DE}"/>
              </a:ext>
            </a:extLst>
          </p:cNvPr>
          <p:cNvCxnSpPr/>
          <p:nvPr/>
        </p:nvCxnSpPr>
        <p:spPr>
          <a:xfrm>
            <a:off x="10757388" y="141409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18892-A7A7-47B1-AF10-2112F89184E7}"/>
              </a:ext>
            </a:extLst>
          </p:cNvPr>
          <p:cNvSpPr/>
          <p:nvPr/>
        </p:nvSpPr>
        <p:spPr>
          <a:xfrm>
            <a:off x="10827727" y="1050599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All vaccines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(2020-2030)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2926F9-D22D-4FFD-8655-1E0E562D5DBA}"/>
              </a:ext>
            </a:extLst>
          </p:cNvPr>
          <p:cNvCxnSpPr/>
          <p:nvPr/>
        </p:nvCxnSpPr>
        <p:spPr>
          <a:xfrm>
            <a:off x="10757388" y="99353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5AB0A0B6-13A1-41AB-A0E6-52FCC42D7AAF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F3F09BA-39C4-46AE-ABFA-DFA4EFD10C48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9426F0E0-1074-4C5A-9397-FA481232CBBC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5F4A7D7E-D811-45B5-B083-5738B7658719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3EB09DC9-0511-4D75-8556-8D681C9B0B18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4B9AFC1C-BF53-45D7-AD0C-0EB26A1DCCEF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DEA3F69E-5DA5-406F-BAC6-9466AEA5D50D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6650208B-784F-4589-8C51-719FD2DA85BB}"/>
              </a:ext>
            </a:extLst>
          </p:cNvPr>
          <p:cNvSpPr/>
          <p:nvPr/>
        </p:nvSpPr>
        <p:spPr>
          <a:xfrm>
            <a:off x="5117118" y="-8513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84B0E3FC-98AD-47DE-9D1B-CDE155A0FFB4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2083AD67-F865-48D9-BE95-0DCF3A6621AD}"/>
              </a:ext>
            </a:extLst>
          </p:cNvPr>
          <p:cNvSpPr/>
          <p:nvPr/>
        </p:nvSpPr>
        <p:spPr>
          <a:xfrm>
            <a:off x="6239650" y="0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graphicFrame>
        <p:nvGraphicFramePr>
          <p:cNvPr id="21" name="Table 173">
            <a:extLst>
              <a:ext uri="{FF2B5EF4-FFF2-40B4-BE49-F238E27FC236}">
                <a16:creationId xmlns:a16="http://schemas.microsoft.com/office/drawing/2014/main" id="{1DFB5F48-CA2C-417A-9C50-582DC65F8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9821"/>
              </p:ext>
            </p:extLst>
          </p:nvPr>
        </p:nvGraphicFramePr>
        <p:xfrm>
          <a:off x="340730" y="1914351"/>
          <a:ext cx="5669280" cy="37727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565">
                  <a:extLst>
                    <a:ext uri="{9D8B030D-6E8A-4147-A177-3AD203B41FA5}">
                      <a16:colId xmlns:a16="http://schemas.microsoft.com/office/drawing/2014/main" val="1549639225"/>
                    </a:ext>
                  </a:extLst>
                </a:gridCol>
                <a:gridCol w="1060476">
                  <a:extLst>
                    <a:ext uri="{9D8B030D-6E8A-4147-A177-3AD203B41FA5}">
                      <a16:colId xmlns:a16="http://schemas.microsoft.com/office/drawing/2014/main" val="1647428265"/>
                    </a:ext>
                  </a:extLst>
                </a:gridCol>
                <a:gridCol w="765420">
                  <a:extLst>
                    <a:ext uri="{9D8B030D-6E8A-4147-A177-3AD203B41FA5}">
                      <a16:colId xmlns:a16="http://schemas.microsoft.com/office/drawing/2014/main" val="1694985919"/>
                    </a:ext>
                  </a:extLst>
                </a:gridCol>
                <a:gridCol w="812273">
                  <a:extLst>
                    <a:ext uri="{9D8B030D-6E8A-4147-A177-3AD203B41FA5}">
                      <a16:colId xmlns:a16="http://schemas.microsoft.com/office/drawing/2014/main" val="2349442741"/>
                    </a:ext>
                  </a:extLst>
                </a:gridCol>
                <a:gridCol w="971360">
                  <a:extLst>
                    <a:ext uri="{9D8B030D-6E8A-4147-A177-3AD203B41FA5}">
                      <a16:colId xmlns:a16="http://schemas.microsoft.com/office/drawing/2014/main" val="3878844908"/>
                    </a:ext>
                  </a:extLst>
                </a:gridCol>
                <a:gridCol w="799626">
                  <a:extLst>
                    <a:ext uri="{9D8B030D-6E8A-4147-A177-3AD203B41FA5}">
                      <a16:colId xmlns:a16="http://schemas.microsoft.com/office/drawing/2014/main" val="2243351442"/>
                    </a:ext>
                  </a:extLst>
                </a:gridCol>
                <a:gridCol w="734560">
                  <a:extLst>
                    <a:ext uri="{9D8B030D-6E8A-4147-A177-3AD203B41FA5}">
                      <a16:colId xmlns:a16="http://schemas.microsoft.com/office/drawing/2014/main" val="1522975231"/>
                    </a:ext>
                  </a:extLst>
                </a:gridCol>
              </a:tblGrid>
              <a:tr h="334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Country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Individual factor scores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Coverage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Health performance index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Purchasing capability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10158"/>
                  </a:ext>
                </a:extLst>
              </a:tr>
              <a:tr h="633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Averted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Coverage (%)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Health performance index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Purchasing capability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5363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43343"/>
                  </a:ext>
                </a:extLst>
              </a:tr>
              <a:tr h="33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7627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188928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6429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158673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4463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7848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4278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59064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678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5468746-B035-49B1-8C9F-29C2AD48C7F5}"/>
              </a:ext>
            </a:extLst>
          </p:cNvPr>
          <p:cNvSpPr txBox="1"/>
          <p:nvPr/>
        </p:nvSpPr>
        <p:spPr>
          <a:xfrm>
            <a:off x="263591" y="1259419"/>
            <a:ext cx="5653808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u="sng">
                <a:latin typeface="Calibri" panose="020F0502020204030204" pitchFamily="34" charset="0"/>
                <a:cs typeface="Calibri" panose="020F0502020204030204" pitchFamily="34" charset="0"/>
              </a:rPr>
              <a:t>Top 10 countries to be prioritized based on health impact</a:t>
            </a:r>
          </a:p>
        </p:txBody>
      </p:sp>
      <p:graphicFrame>
        <p:nvGraphicFramePr>
          <p:cNvPr id="28" name="Table 173">
            <a:extLst>
              <a:ext uri="{FF2B5EF4-FFF2-40B4-BE49-F238E27FC236}">
                <a16:creationId xmlns:a16="http://schemas.microsoft.com/office/drawing/2014/main" id="{6D571D9E-B5DF-4466-BCFF-60B7DD44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23769"/>
              </p:ext>
            </p:extLst>
          </p:nvPr>
        </p:nvGraphicFramePr>
        <p:xfrm>
          <a:off x="6234332" y="1914351"/>
          <a:ext cx="5669280" cy="37727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565">
                  <a:extLst>
                    <a:ext uri="{9D8B030D-6E8A-4147-A177-3AD203B41FA5}">
                      <a16:colId xmlns:a16="http://schemas.microsoft.com/office/drawing/2014/main" val="1549639225"/>
                    </a:ext>
                  </a:extLst>
                </a:gridCol>
                <a:gridCol w="1060476">
                  <a:extLst>
                    <a:ext uri="{9D8B030D-6E8A-4147-A177-3AD203B41FA5}">
                      <a16:colId xmlns:a16="http://schemas.microsoft.com/office/drawing/2014/main" val="1647428265"/>
                    </a:ext>
                  </a:extLst>
                </a:gridCol>
                <a:gridCol w="765420">
                  <a:extLst>
                    <a:ext uri="{9D8B030D-6E8A-4147-A177-3AD203B41FA5}">
                      <a16:colId xmlns:a16="http://schemas.microsoft.com/office/drawing/2014/main" val="1694985919"/>
                    </a:ext>
                  </a:extLst>
                </a:gridCol>
                <a:gridCol w="812273">
                  <a:extLst>
                    <a:ext uri="{9D8B030D-6E8A-4147-A177-3AD203B41FA5}">
                      <a16:colId xmlns:a16="http://schemas.microsoft.com/office/drawing/2014/main" val="2349442741"/>
                    </a:ext>
                  </a:extLst>
                </a:gridCol>
                <a:gridCol w="971360">
                  <a:extLst>
                    <a:ext uri="{9D8B030D-6E8A-4147-A177-3AD203B41FA5}">
                      <a16:colId xmlns:a16="http://schemas.microsoft.com/office/drawing/2014/main" val="3878844908"/>
                    </a:ext>
                  </a:extLst>
                </a:gridCol>
                <a:gridCol w="799626">
                  <a:extLst>
                    <a:ext uri="{9D8B030D-6E8A-4147-A177-3AD203B41FA5}">
                      <a16:colId xmlns:a16="http://schemas.microsoft.com/office/drawing/2014/main" val="2243351442"/>
                    </a:ext>
                  </a:extLst>
                </a:gridCol>
                <a:gridCol w="734560">
                  <a:extLst>
                    <a:ext uri="{9D8B030D-6E8A-4147-A177-3AD203B41FA5}">
                      <a16:colId xmlns:a16="http://schemas.microsoft.com/office/drawing/2014/main" val="1522975231"/>
                    </a:ext>
                  </a:extLst>
                </a:gridCol>
              </a:tblGrid>
              <a:tr h="334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Country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Individual factor scores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Coverage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Health performance index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Purchasing capability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10158"/>
                  </a:ext>
                </a:extLst>
              </a:tr>
              <a:tr h="633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Averted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Coverage (%)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Health performance index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Purchasing capability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5363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43343"/>
                  </a:ext>
                </a:extLst>
              </a:tr>
              <a:tr h="33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Congo, Dem. Rep.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7627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188928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6429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158673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4463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7848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4278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Niger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59064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Liberia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810" marR="3810" marT="3810" marB="0" anchor="ctr"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6788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8DB9F67-FC22-45D2-8C93-92B5B5D47968}"/>
              </a:ext>
            </a:extLst>
          </p:cNvPr>
          <p:cNvSpPr/>
          <p:nvPr/>
        </p:nvSpPr>
        <p:spPr>
          <a:xfrm>
            <a:off x="340730" y="1586205"/>
            <a:ext cx="5669280" cy="27058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C244FC-DADA-402E-B9B2-505BD34F6B59}"/>
              </a:ext>
            </a:extLst>
          </p:cNvPr>
          <p:cNvSpPr/>
          <p:nvPr/>
        </p:nvSpPr>
        <p:spPr>
          <a:xfrm>
            <a:off x="6234332" y="1586204"/>
            <a:ext cx="5669280" cy="2705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IHME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375894-D198-470A-BE36-CE23831FEA22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095999" y="5687056"/>
            <a:ext cx="892632" cy="667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E358FD-9F2A-40B9-A685-F8AE9910A4F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166330" y="5687058"/>
            <a:ext cx="2995122" cy="667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3D4AD0-2631-4C0B-8333-52B6EF7F5EC0}"/>
              </a:ext>
            </a:extLst>
          </p:cNvPr>
          <p:cNvSpPr/>
          <p:nvPr/>
        </p:nvSpPr>
        <p:spPr>
          <a:xfrm>
            <a:off x="4161452" y="6041568"/>
            <a:ext cx="1934547" cy="625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/>
                </a:solidFill>
              </a:rPr>
              <a:t>Countries that are not common between top 10 prioritized countries for WHO and IHME</a:t>
            </a:r>
          </a:p>
        </p:txBody>
      </p:sp>
    </p:spTree>
    <p:extLst>
      <p:ext uri="{BB962C8B-B14F-4D97-AF65-F5344CB8AC3E}">
        <p14:creationId xmlns:p14="http://schemas.microsoft.com/office/powerpoint/2010/main" val="3918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378396-A52C-4F4C-85FF-E2094380A60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378396-A52C-4F4C-85FF-E2094380A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id="{5D21B79D-3C63-4656-8994-BDA3B0B45B86}"/>
              </a:ext>
            </a:extLst>
          </p:cNvPr>
          <p:cNvSpPr txBox="1">
            <a:spLocks/>
          </p:cNvSpPr>
          <p:nvPr/>
        </p:nvSpPr>
        <p:spPr>
          <a:xfrm>
            <a:off x="0" y="666343"/>
            <a:ext cx="12192000" cy="5585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When herd immunity is considered, selecting the data source is crucial as the prioritized countries vary majorly between IHME and WHO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2D68A4-02AC-49C9-85C9-117DFB182D2C}"/>
              </a:ext>
            </a:extLst>
          </p:cNvPr>
          <p:cNvCxnSpPr/>
          <p:nvPr/>
        </p:nvCxnSpPr>
        <p:spPr>
          <a:xfrm>
            <a:off x="10695473" y="931782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55F221-594F-4757-B979-518ED0B046DE}"/>
              </a:ext>
            </a:extLst>
          </p:cNvPr>
          <p:cNvCxnSpPr/>
          <p:nvPr/>
        </p:nvCxnSpPr>
        <p:spPr>
          <a:xfrm>
            <a:off x="10695473" y="1347413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18892-A7A7-47B1-AF10-2112F89184E7}"/>
              </a:ext>
            </a:extLst>
          </p:cNvPr>
          <p:cNvSpPr/>
          <p:nvPr/>
        </p:nvSpPr>
        <p:spPr>
          <a:xfrm>
            <a:off x="10765812" y="983921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PCV3 vaccine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(2020-2030)</a:t>
            </a:r>
          </a:p>
        </p:txBody>
      </p:sp>
      <p:graphicFrame>
        <p:nvGraphicFramePr>
          <p:cNvPr id="47" name="Table 173">
            <a:extLst>
              <a:ext uri="{FF2B5EF4-FFF2-40B4-BE49-F238E27FC236}">
                <a16:creationId xmlns:a16="http://schemas.microsoft.com/office/drawing/2014/main" id="{489FA4E3-BC17-4A8C-A9B5-E228A6115B4C}"/>
              </a:ext>
            </a:extLst>
          </p:cNvPr>
          <p:cNvGraphicFramePr>
            <a:graphicFrameLocks noGrp="1"/>
          </p:cNvGraphicFramePr>
          <p:nvPr/>
        </p:nvGraphicFramePr>
        <p:xfrm>
          <a:off x="340728" y="1426438"/>
          <a:ext cx="10814017" cy="39054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0285">
                  <a:extLst>
                    <a:ext uri="{9D8B030D-6E8A-4147-A177-3AD203B41FA5}">
                      <a16:colId xmlns:a16="http://schemas.microsoft.com/office/drawing/2014/main" val="1549639225"/>
                    </a:ext>
                  </a:extLst>
                </a:gridCol>
                <a:gridCol w="1331386">
                  <a:extLst>
                    <a:ext uri="{9D8B030D-6E8A-4147-A177-3AD203B41FA5}">
                      <a16:colId xmlns:a16="http://schemas.microsoft.com/office/drawing/2014/main" val="1694985919"/>
                    </a:ext>
                  </a:extLst>
                </a:gridCol>
                <a:gridCol w="1296656">
                  <a:extLst>
                    <a:ext uri="{9D8B030D-6E8A-4147-A177-3AD203B41FA5}">
                      <a16:colId xmlns:a16="http://schemas.microsoft.com/office/drawing/2014/main" val="2349442741"/>
                    </a:ext>
                  </a:extLst>
                </a:gridCol>
                <a:gridCol w="1449899">
                  <a:extLst>
                    <a:ext uri="{9D8B030D-6E8A-4147-A177-3AD203B41FA5}">
                      <a16:colId xmlns:a16="http://schemas.microsoft.com/office/drawing/2014/main" val="3878844908"/>
                    </a:ext>
                  </a:extLst>
                </a:gridCol>
                <a:gridCol w="2099388">
                  <a:extLst>
                    <a:ext uri="{9D8B030D-6E8A-4147-A177-3AD203B41FA5}">
                      <a16:colId xmlns:a16="http://schemas.microsoft.com/office/drawing/2014/main" val="2243351442"/>
                    </a:ext>
                  </a:extLst>
                </a:gridCol>
                <a:gridCol w="1425649">
                  <a:extLst>
                    <a:ext uri="{9D8B030D-6E8A-4147-A177-3AD203B41FA5}">
                      <a16:colId xmlns:a16="http://schemas.microsoft.com/office/drawing/2014/main" val="1432670446"/>
                    </a:ext>
                  </a:extLst>
                </a:gridCol>
                <a:gridCol w="1760754">
                  <a:extLst>
                    <a:ext uri="{9D8B030D-6E8A-4147-A177-3AD203B41FA5}">
                      <a16:colId xmlns:a16="http://schemas.microsoft.com/office/drawing/2014/main" val="2700394093"/>
                    </a:ext>
                  </a:extLst>
                </a:gridCol>
              </a:tblGrid>
              <a:tr h="334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Herd Immunity at 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Coverage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Herd Immunity at 60%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Purchasing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Herd Immunity at 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10158"/>
                  </a:ext>
                </a:extLst>
              </a:tr>
              <a:tr h="633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IHME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IHME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IHME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5363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43343"/>
                  </a:ext>
                </a:extLst>
              </a:tr>
              <a:tr h="335840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7627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188928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64296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158673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4463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African Republic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 (ASIA)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7848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Tajikistan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42781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 Lanka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African Republic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 (AFRICA)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59064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 (ASIA)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African Republic (AFRICA)</a:t>
                      </a: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6788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3C2272F1-14E2-40D1-9376-74EB7CC7062D}"/>
              </a:ext>
            </a:extLst>
          </p:cNvPr>
          <p:cNvSpPr/>
          <p:nvPr/>
        </p:nvSpPr>
        <p:spPr>
          <a:xfrm>
            <a:off x="340729" y="5753100"/>
            <a:ext cx="10814017" cy="971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WHO, the priority order of the countries consistent across various herd immunity thresholds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the herd immunity threshold increases, more African countries are prioritized over Asian countries, which implies Asian countries have higher coverages compared to those of African countries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BE208F-8E50-48D9-924F-145446451218}"/>
              </a:ext>
            </a:extLst>
          </p:cNvPr>
          <p:cNvSpPr/>
          <p:nvPr/>
        </p:nvSpPr>
        <p:spPr>
          <a:xfrm>
            <a:off x="340728" y="5496680"/>
            <a:ext cx="2150060" cy="3611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Insights</a:t>
            </a:r>
          </a:p>
        </p:txBody>
      </p:sp>
      <p:sp>
        <p:nvSpPr>
          <p:cNvPr id="48" name="Flowchart: Off-page Connector 47">
            <a:extLst>
              <a:ext uri="{FF2B5EF4-FFF2-40B4-BE49-F238E27FC236}">
                <a16:creationId xmlns:a16="http://schemas.microsoft.com/office/drawing/2014/main" id="{336A73FE-7A9D-409A-93CB-5A444BB3E9CC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9" name="Flowchart: Off-page Connector 48">
            <a:extLst>
              <a:ext uri="{FF2B5EF4-FFF2-40B4-BE49-F238E27FC236}">
                <a16:creationId xmlns:a16="http://schemas.microsoft.com/office/drawing/2014/main" id="{F0196A83-7C2D-4B6E-82F3-535DC8076B2E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3A3F8104-67A2-444A-A24F-307BA83798CD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92F8F48B-2D4A-4DC0-A06C-5947D4D36524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FC4932F4-5D84-42B0-8600-252A7DCD979D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53" name="Flowchart: Off-page Connector 52">
            <a:extLst>
              <a:ext uri="{FF2B5EF4-FFF2-40B4-BE49-F238E27FC236}">
                <a16:creationId xmlns:a16="http://schemas.microsoft.com/office/drawing/2014/main" id="{227A0AB9-0824-4CCB-9035-3D81FB0BBDB2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B4680950-29DE-4AB9-97A9-EF3DF5BBF436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55" name="Flowchart: Off-page Connector 54">
            <a:extLst>
              <a:ext uri="{FF2B5EF4-FFF2-40B4-BE49-F238E27FC236}">
                <a16:creationId xmlns:a16="http://schemas.microsoft.com/office/drawing/2014/main" id="{7A590341-530C-40A3-95E4-E14113471495}"/>
              </a:ext>
            </a:extLst>
          </p:cNvPr>
          <p:cNvSpPr/>
          <p:nvPr/>
        </p:nvSpPr>
        <p:spPr>
          <a:xfrm>
            <a:off x="5117118" y="-8513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AF0F99F5-7261-42BE-B956-60F718CAA8B5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44E97C90-09A0-4C0E-8EA9-87FB365F0B03}"/>
              </a:ext>
            </a:extLst>
          </p:cNvPr>
          <p:cNvSpPr/>
          <p:nvPr/>
        </p:nvSpPr>
        <p:spPr>
          <a:xfrm>
            <a:off x="6239650" y="0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254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B020EF63-352D-4461-BBF7-CF6F381AEDBC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1792263" cy="9521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IHME dataset is recommended based on its robust methodology and holistic view of vaccine forecast and macro-economic factors  </a:t>
            </a: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0324728-CCB2-4601-8A18-4F21E4C680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0324728-CCB2-4601-8A18-4F21E4C680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A100BB54-70E0-4CDF-9CC4-820D5A3BD914}"/>
              </a:ext>
            </a:extLst>
          </p:cNvPr>
          <p:cNvGrpSpPr/>
          <p:nvPr/>
        </p:nvGrpSpPr>
        <p:grpSpPr>
          <a:xfrm>
            <a:off x="427752" y="3869080"/>
            <a:ext cx="6254037" cy="2442683"/>
            <a:chOff x="5606268" y="1905000"/>
            <a:chExt cx="5890398" cy="24426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89BCC0-9C43-B248-A636-FDD14CDA2B2A}"/>
                </a:ext>
              </a:extLst>
            </p:cNvPr>
            <p:cNvSpPr/>
            <p:nvPr/>
          </p:nvSpPr>
          <p:spPr>
            <a:xfrm>
              <a:off x="5606268" y="1905000"/>
              <a:ext cx="5734245" cy="244268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68F0B3-2D5F-F84A-B8B1-A4843D377070}"/>
                </a:ext>
              </a:extLst>
            </p:cNvPr>
            <p:cNvSpPr txBox="1"/>
            <p:nvPr/>
          </p:nvSpPr>
          <p:spPr>
            <a:xfrm>
              <a:off x="5693933" y="1941283"/>
              <a:ext cx="315063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/>
                <a:t>Additional scope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E714D8-3BA5-974B-9405-DA257C1242B4}"/>
                </a:ext>
              </a:extLst>
            </p:cNvPr>
            <p:cNvSpPr txBox="1"/>
            <p:nvPr/>
          </p:nvSpPr>
          <p:spPr>
            <a:xfrm>
              <a:off x="5693933" y="2854898"/>
              <a:ext cx="527728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/>
                <a:t>Additional research and data supplements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7DF183-2ABC-4B41-8CFF-68C8D7CA7578}"/>
                </a:ext>
              </a:extLst>
            </p:cNvPr>
            <p:cNvSpPr txBox="1"/>
            <p:nvPr/>
          </p:nvSpPr>
          <p:spPr>
            <a:xfrm>
              <a:off x="5779544" y="2319367"/>
              <a:ext cx="5560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Identification of weights to parameters through trends in historical data for strategic determination of focus areas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849327-F339-0F4F-8F70-2C10E4EFD6F7}"/>
                </a:ext>
              </a:extLst>
            </p:cNvPr>
            <p:cNvSpPr txBox="1"/>
            <p:nvPr/>
          </p:nvSpPr>
          <p:spPr>
            <a:xfrm>
              <a:off x="5762421" y="3215065"/>
              <a:ext cx="5734245" cy="1132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Historic vaccine investment data in-order to assess the weights among the 4 parameters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Countries’ economic status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Health performance information on countries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E33F0F-64C6-EC47-99B4-B87AF35BF04A}"/>
              </a:ext>
            </a:extLst>
          </p:cNvPr>
          <p:cNvSpPr/>
          <p:nvPr/>
        </p:nvSpPr>
        <p:spPr>
          <a:xfrm>
            <a:off x="438217" y="1707524"/>
            <a:ext cx="6154214" cy="1753228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7C0D7E5-7ACD-524A-A8BE-6349AA2044C9}"/>
              </a:ext>
            </a:extLst>
          </p:cNvPr>
          <p:cNvSpPr/>
          <p:nvPr/>
        </p:nvSpPr>
        <p:spPr>
          <a:xfrm>
            <a:off x="571787" y="1517743"/>
            <a:ext cx="2972559" cy="416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2F48B3-669B-CB48-80FE-00004C6D9D68}"/>
              </a:ext>
            </a:extLst>
          </p:cNvPr>
          <p:cNvSpPr txBox="1"/>
          <p:nvPr/>
        </p:nvSpPr>
        <p:spPr>
          <a:xfrm>
            <a:off x="580723" y="1560283"/>
            <a:ext cx="323018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IHME Vaccine Forecast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D56679-8697-C543-80DA-A536F384EE6B}"/>
              </a:ext>
            </a:extLst>
          </p:cNvPr>
          <p:cNvSpPr txBox="1"/>
          <p:nvPr/>
        </p:nvSpPr>
        <p:spPr>
          <a:xfrm>
            <a:off x="554478" y="1960179"/>
            <a:ext cx="60187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IHME Forecasts are based on UHC coverage index which considered 9  key metrics like infectious diseases, noncommunicable diseases, service capacity, access etc.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Financial status of the countries is not considered in this forecast which turns out to be a biggest challenge; Hence we incorporated this factor in our 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39A36-8393-4CCF-9BD2-618EC28B61C0}"/>
              </a:ext>
            </a:extLst>
          </p:cNvPr>
          <p:cNvSpPr/>
          <p:nvPr/>
        </p:nvSpPr>
        <p:spPr>
          <a:xfrm>
            <a:off x="9619007" y="6253340"/>
            <a:ext cx="2209800" cy="421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EB34F3-F57F-4073-94FF-4D4A950E3529}"/>
              </a:ext>
            </a:extLst>
          </p:cNvPr>
          <p:cNvSpPr/>
          <p:nvPr/>
        </p:nvSpPr>
        <p:spPr>
          <a:xfrm>
            <a:off x="7052199" y="6238162"/>
            <a:ext cx="2321577" cy="421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ABCEB0-EF1A-424C-83C5-A14E673C91DE}"/>
              </a:ext>
            </a:extLst>
          </p:cNvPr>
          <p:cNvSpPr/>
          <p:nvPr/>
        </p:nvSpPr>
        <p:spPr>
          <a:xfrm>
            <a:off x="9204746" y="1808288"/>
            <a:ext cx="304800" cy="3314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6FB92F-0E7E-46A2-862E-8F1FAEED2432}"/>
              </a:ext>
            </a:extLst>
          </p:cNvPr>
          <p:cNvSpPr/>
          <p:nvPr/>
        </p:nvSpPr>
        <p:spPr>
          <a:xfrm>
            <a:off x="8019272" y="2558821"/>
            <a:ext cx="304800" cy="3314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0A7F862-560C-496B-9A09-38B5CFB7AB6E}"/>
              </a:ext>
            </a:extLst>
          </p:cNvPr>
          <p:cNvSpPr/>
          <p:nvPr/>
        </p:nvSpPr>
        <p:spPr>
          <a:xfrm>
            <a:off x="10195346" y="2558821"/>
            <a:ext cx="304800" cy="3314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Elbow Connector 8">
            <a:extLst>
              <a:ext uri="{FF2B5EF4-FFF2-40B4-BE49-F238E27FC236}">
                <a16:creationId xmlns:a16="http://schemas.microsoft.com/office/drawing/2014/main" id="{CA1928C9-5E09-4BBC-B1AD-5C97CCD13FAA}"/>
              </a:ext>
            </a:extLst>
          </p:cNvPr>
          <p:cNvCxnSpPr/>
          <p:nvPr/>
        </p:nvCxnSpPr>
        <p:spPr>
          <a:xfrm rot="10800000" flipV="1">
            <a:off x="8171672" y="1974004"/>
            <a:ext cx="1033074" cy="5848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0">
            <a:extLst>
              <a:ext uri="{FF2B5EF4-FFF2-40B4-BE49-F238E27FC236}">
                <a16:creationId xmlns:a16="http://schemas.microsoft.com/office/drawing/2014/main" id="{7105CDF6-E9BE-4F8F-AB6F-55460E7DA337}"/>
              </a:ext>
            </a:extLst>
          </p:cNvPr>
          <p:cNvCxnSpPr/>
          <p:nvPr/>
        </p:nvCxnSpPr>
        <p:spPr>
          <a:xfrm>
            <a:off x="9509546" y="1974004"/>
            <a:ext cx="838200" cy="5848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9C0939-FFCC-42AC-9E0F-418F023C3A9C}"/>
              </a:ext>
            </a:extLst>
          </p:cNvPr>
          <p:cNvSpPr txBox="1"/>
          <p:nvPr/>
        </p:nvSpPr>
        <p:spPr>
          <a:xfrm>
            <a:off x="8280317" y="2443406"/>
            <a:ext cx="1252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/>
              <a:t> By country*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32FCE0-7063-42A7-A17B-1D589E19D54C}"/>
              </a:ext>
            </a:extLst>
          </p:cNvPr>
          <p:cNvSpPr txBox="1"/>
          <p:nvPr/>
        </p:nvSpPr>
        <p:spPr>
          <a:xfrm>
            <a:off x="10523570" y="2384956"/>
            <a:ext cx="125205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/>
              <a:t>By vaccine**</a:t>
            </a:r>
          </a:p>
        </p:txBody>
      </p:sp>
      <p:sp>
        <p:nvSpPr>
          <p:cNvPr id="60" name="Rounded Rectangle 13">
            <a:extLst>
              <a:ext uri="{FF2B5EF4-FFF2-40B4-BE49-F238E27FC236}">
                <a16:creationId xmlns:a16="http://schemas.microsoft.com/office/drawing/2014/main" id="{5C2531C8-51F0-4AF0-9EA1-E2CEDCEDD457}"/>
              </a:ext>
            </a:extLst>
          </p:cNvPr>
          <p:cNvSpPr/>
          <p:nvPr/>
        </p:nvSpPr>
        <p:spPr>
          <a:xfrm>
            <a:off x="7163976" y="3056725"/>
            <a:ext cx="2209800" cy="3048522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ounded Rectangle 14">
            <a:extLst>
              <a:ext uri="{FF2B5EF4-FFF2-40B4-BE49-F238E27FC236}">
                <a16:creationId xmlns:a16="http://schemas.microsoft.com/office/drawing/2014/main" id="{FA232877-9A5E-42FD-BDD6-5FC904A11150}"/>
              </a:ext>
            </a:extLst>
          </p:cNvPr>
          <p:cNvSpPr/>
          <p:nvPr/>
        </p:nvSpPr>
        <p:spPr>
          <a:xfrm>
            <a:off x="9619007" y="3056723"/>
            <a:ext cx="2209800" cy="3042647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A2C244-4B3F-4F79-8463-1F8F751CDEE0}"/>
              </a:ext>
            </a:extLst>
          </p:cNvPr>
          <p:cNvSpPr txBox="1"/>
          <p:nvPr/>
        </p:nvSpPr>
        <p:spPr>
          <a:xfrm>
            <a:off x="9774060" y="3249274"/>
            <a:ext cx="1519625" cy="19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Hib3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PCV3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MCV2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RotaC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64459-D344-4470-8C50-BDA9FA3E49E0}"/>
              </a:ext>
            </a:extLst>
          </p:cNvPr>
          <p:cNvSpPr txBox="1"/>
          <p:nvPr/>
        </p:nvSpPr>
        <p:spPr>
          <a:xfrm>
            <a:off x="7288102" y="3125107"/>
            <a:ext cx="2240727" cy="29190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Angola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Congo, Dem. Rep.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Ethiopia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Afghanistan (ASIA)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Chad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Mali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Nigeria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Somalia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Niger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Liberia (AFRICA)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5063F5-356D-4D30-AEF0-10BF76AFB218}"/>
              </a:ext>
            </a:extLst>
          </p:cNvPr>
          <p:cNvSpPr txBox="1"/>
          <p:nvPr/>
        </p:nvSpPr>
        <p:spPr>
          <a:xfrm>
            <a:off x="7238831" y="6253340"/>
            <a:ext cx="2134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Based on proposed  methodology and IHME data 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12E7F6-7BA5-42C7-B4FA-4A0B373599E1}"/>
              </a:ext>
            </a:extLst>
          </p:cNvPr>
          <p:cNvSpPr txBox="1"/>
          <p:nvPr/>
        </p:nvSpPr>
        <p:spPr>
          <a:xfrm>
            <a:off x="9740949" y="6266919"/>
            <a:ext cx="1965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** Based on number of cases averted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369519A-9C5D-4356-BAF4-7338AC252705}"/>
              </a:ext>
            </a:extLst>
          </p:cNvPr>
          <p:cNvSpPr txBox="1"/>
          <p:nvPr/>
        </p:nvSpPr>
        <p:spPr>
          <a:xfrm>
            <a:off x="8224137" y="1216180"/>
            <a:ext cx="22098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/>
              <a:t>Prioritization decisions(till 2030)</a:t>
            </a:r>
          </a:p>
        </p:txBody>
      </p:sp>
      <p:sp>
        <p:nvSpPr>
          <p:cNvPr id="85" name="Flowchart: Off-page Connector 84">
            <a:extLst>
              <a:ext uri="{FF2B5EF4-FFF2-40B4-BE49-F238E27FC236}">
                <a16:creationId xmlns:a16="http://schemas.microsoft.com/office/drawing/2014/main" id="{27DBD5A2-BB50-46EA-8364-9D5062AE1712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86" name="Flowchart: Off-page Connector 85">
            <a:extLst>
              <a:ext uri="{FF2B5EF4-FFF2-40B4-BE49-F238E27FC236}">
                <a16:creationId xmlns:a16="http://schemas.microsoft.com/office/drawing/2014/main" id="{41C4FEEE-6B32-488A-A275-94CDC010013F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7" name="Flowchart: Off-page Connector 86">
            <a:extLst>
              <a:ext uri="{FF2B5EF4-FFF2-40B4-BE49-F238E27FC236}">
                <a16:creationId xmlns:a16="http://schemas.microsoft.com/office/drawing/2014/main" id="{18791080-D652-481E-BC89-5D741C606E65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88" name="Flowchart: Off-page Connector 87">
            <a:extLst>
              <a:ext uri="{FF2B5EF4-FFF2-40B4-BE49-F238E27FC236}">
                <a16:creationId xmlns:a16="http://schemas.microsoft.com/office/drawing/2014/main" id="{51AA100B-EBA4-4C7E-B600-B1766E59691F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89" name="Flowchart: Off-page Connector 88">
            <a:extLst>
              <a:ext uri="{FF2B5EF4-FFF2-40B4-BE49-F238E27FC236}">
                <a16:creationId xmlns:a16="http://schemas.microsoft.com/office/drawing/2014/main" id="{F53FA527-DB52-4AE9-AE41-C9BB93F0CE25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90" name="Flowchart: Off-page Connector 89">
            <a:extLst>
              <a:ext uri="{FF2B5EF4-FFF2-40B4-BE49-F238E27FC236}">
                <a16:creationId xmlns:a16="http://schemas.microsoft.com/office/drawing/2014/main" id="{BA75D54A-AFE8-4081-96CA-428579A1682F}"/>
              </a:ext>
            </a:extLst>
          </p:cNvPr>
          <p:cNvSpPr/>
          <p:nvPr/>
        </p:nvSpPr>
        <p:spPr>
          <a:xfrm>
            <a:off x="11384841" y="1"/>
            <a:ext cx="818882" cy="237391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91" name="Flowchart: Off-page Connector 90">
            <a:extLst>
              <a:ext uri="{FF2B5EF4-FFF2-40B4-BE49-F238E27FC236}">
                <a16:creationId xmlns:a16="http://schemas.microsoft.com/office/drawing/2014/main" id="{B7E4842F-C7B2-4774-9788-FC547F833BF8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92" name="Flowchart: Off-page Connector 91">
            <a:extLst>
              <a:ext uri="{FF2B5EF4-FFF2-40B4-BE49-F238E27FC236}">
                <a16:creationId xmlns:a16="http://schemas.microsoft.com/office/drawing/2014/main" id="{0F740165-07AA-44FC-8EED-AE3472FCF005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93" name="Flowchart: Off-page Connector 92">
            <a:extLst>
              <a:ext uri="{FF2B5EF4-FFF2-40B4-BE49-F238E27FC236}">
                <a16:creationId xmlns:a16="http://schemas.microsoft.com/office/drawing/2014/main" id="{25EDFF61-406F-43F7-8979-6CAFDDD69ABB}"/>
              </a:ext>
            </a:extLst>
          </p:cNvPr>
          <p:cNvSpPr/>
          <p:nvPr/>
        </p:nvSpPr>
        <p:spPr>
          <a:xfrm>
            <a:off x="5131713" y="-1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94" name="Flowchart: Off-page Connector 93">
            <a:extLst>
              <a:ext uri="{FF2B5EF4-FFF2-40B4-BE49-F238E27FC236}">
                <a16:creationId xmlns:a16="http://schemas.microsoft.com/office/drawing/2014/main" id="{D0921A59-C8DB-4094-AB86-FFD276DAC480}"/>
              </a:ext>
            </a:extLst>
          </p:cNvPr>
          <p:cNvSpPr/>
          <p:nvPr/>
        </p:nvSpPr>
        <p:spPr>
          <a:xfrm>
            <a:off x="6244515" y="7204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28324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467D11D-68EF-49EE-959E-6F4BCF237676}"/>
              </a:ext>
            </a:extLst>
          </p:cNvPr>
          <p:cNvSpPr/>
          <p:nvPr/>
        </p:nvSpPr>
        <p:spPr>
          <a:xfrm>
            <a:off x="120549" y="1197396"/>
            <a:ext cx="4726549" cy="4404493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A9AD1-BC04-40B2-AA64-9543CCD384E8}"/>
              </a:ext>
            </a:extLst>
          </p:cNvPr>
          <p:cNvSpPr txBox="1"/>
          <p:nvPr/>
        </p:nvSpPr>
        <p:spPr>
          <a:xfrm>
            <a:off x="120549" y="1132582"/>
            <a:ext cx="4726549" cy="3139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Country Prioritization Dashboard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4F9652-E7C5-4D87-B0D0-F3627E9C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572" y="1114772"/>
            <a:ext cx="5907907" cy="44871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CF51AD-DC22-49C7-B756-E041053038B1}"/>
              </a:ext>
            </a:extLst>
          </p:cNvPr>
          <p:cNvSpPr/>
          <p:nvPr/>
        </p:nvSpPr>
        <p:spPr>
          <a:xfrm>
            <a:off x="0" y="5926541"/>
            <a:ext cx="12192000" cy="5355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Countries were prioritized based on our methodology considering all the 4 key parameters using available IHME data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117225D-CC4B-4864-9A2B-D5F4C29128C2}"/>
              </a:ext>
            </a:extLst>
          </p:cNvPr>
          <p:cNvSpPr/>
          <p:nvPr/>
        </p:nvSpPr>
        <p:spPr>
          <a:xfrm flipV="1">
            <a:off x="11335121" y="1542908"/>
            <a:ext cx="223102" cy="4092079"/>
          </a:xfrm>
          <a:prstGeom prst="triangle">
            <a:avLst>
              <a:gd name="adj" fmla="val 47125"/>
            </a:avLst>
          </a:prstGeom>
          <a:gradFill>
            <a:gsLst>
              <a:gs pos="0">
                <a:srgbClr val="F3D191"/>
              </a:gs>
              <a:gs pos="33000">
                <a:srgbClr val="F3AD87"/>
              </a:gs>
              <a:gs pos="57000">
                <a:srgbClr val="E89686"/>
              </a:gs>
              <a:gs pos="100000">
                <a:srgbClr val="C8687C"/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4FACF-3983-4241-B8DC-0D857C4A57EA}"/>
              </a:ext>
            </a:extLst>
          </p:cNvPr>
          <p:cNvSpPr txBox="1"/>
          <p:nvPr/>
        </p:nvSpPr>
        <p:spPr>
          <a:xfrm>
            <a:off x="11558223" y="1476809"/>
            <a:ext cx="769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>
                <a:solidFill>
                  <a:schemeClr val="bg1">
                    <a:lumMod val="50000"/>
                  </a:schemeClr>
                </a:solidFill>
              </a:rPr>
              <a:t>Highest Priority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9ED02-51FE-435E-9EBC-E3D88AD5AB83}"/>
              </a:ext>
            </a:extLst>
          </p:cNvPr>
          <p:cNvSpPr txBox="1"/>
          <p:nvPr/>
        </p:nvSpPr>
        <p:spPr>
          <a:xfrm>
            <a:off x="11446672" y="5285588"/>
            <a:ext cx="769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>
                <a:solidFill>
                  <a:schemeClr val="bg1">
                    <a:lumMod val="50000"/>
                  </a:schemeClr>
                </a:solidFill>
              </a:rPr>
              <a:t>Lowest Priority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3424544-C87B-4E04-A325-63C5930A1D0A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1942164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accent5">
                    <a:lumMod val="75000"/>
                  </a:schemeClr>
                </a:solidFill>
                <a:cs typeface="Calibri Light"/>
              </a:rPr>
              <a:t>Most of the high priority countries are from African region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5823F2-2347-4B78-8B39-DD74C607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49" y="1542908"/>
            <a:ext cx="3711565" cy="14245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815E59-8062-414D-B233-5C87E2D65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41" y="3124331"/>
            <a:ext cx="2942468" cy="2510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0B0D14-D2C3-421F-92E4-A197ED6D2478}"/>
              </a:ext>
            </a:extLst>
          </p:cNvPr>
          <p:cNvSpPr txBox="1"/>
          <p:nvPr/>
        </p:nvSpPr>
        <p:spPr>
          <a:xfrm>
            <a:off x="5306434" y="1129489"/>
            <a:ext cx="5907907" cy="3139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Countries by prioritization level</a:t>
            </a:r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EE867D12-92EA-4948-A060-5926BE4FBFA8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3" name="Flowchart: Off-page Connector 32">
            <a:extLst>
              <a:ext uri="{FF2B5EF4-FFF2-40B4-BE49-F238E27FC236}">
                <a16:creationId xmlns:a16="http://schemas.microsoft.com/office/drawing/2014/main" id="{2FCD40C2-7A63-40A3-8AB0-6111B62CD539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64C28308-8CAD-47B2-A3A7-D9C209308F3C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6504FC5F-8950-4FAA-9032-1BEBD74823B0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36" name="Flowchart: Off-page Connector 35">
            <a:extLst>
              <a:ext uri="{FF2B5EF4-FFF2-40B4-BE49-F238E27FC236}">
                <a16:creationId xmlns:a16="http://schemas.microsoft.com/office/drawing/2014/main" id="{6B8F2E88-C2EF-4CF7-BD1B-2A5CD20E724D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80FAAD03-EDBB-4F42-AFCD-7631C89E1FBF}"/>
              </a:ext>
            </a:extLst>
          </p:cNvPr>
          <p:cNvSpPr/>
          <p:nvPr/>
        </p:nvSpPr>
        <p:spPr>
          <a:xfrm>
            <a:off x="11384841" y="1"/>
            <a:ext cx="818882" cy="237391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CB224E45-9057-4B20-AC0C-5406FF959C84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9" name="Flowchart: Off-page Connector 38">
            <a:extLst>
              <a:ext uri="{FF2B5EF4-FFF2-40B4-BE49-F238E27FC236}">
                <a16:creationId xmlns:a16="http://schemas.microsoft.com/office/drawing/2014/main" id="{0B8A4B2A-A0EA-4F11-9CAF-CD18652FA2AC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40" name="Flowchart: Off-page Connector 39">
            <a:extLst>
              <a:ext uri="{FF2B5EF4-FFF2-40B4-BE49-F238E27FC236}">
                <a16:creationId xmlns:a16="http://schemas.microsoft.com/office/drawing/2014/main" id="{8AE6BA3B-180A-4630-8426-A18F6A2D491C}"/>
              </a:ext>
            </a:extLst>
          </p:cNvPr>
          <p:cNvSpPr/>
          <p:nvPr/>
        </p:nvSpPr>
        <p:spPr>
          <a:xfrm>
            <a:off x="5131713" y="-1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41" name="Flowchart: Off-page Connector 40">
            <a:extLst>
              <a:ext uri="{FF2B5EF4-FFF2-40B4-BE49-F238E27FC236}">
                <a16:creationId xmlns:a16="http://schemas.microsoft.com/office/drawing/2014/main" id="{1B7EDAED-810D-4F61-9D09-D05C8A59E8DE}"/>
              </a:ext>
            </a:extLst>
          </p:cNvPr>
          <p:cNvSpPr/>
          <p:nvPr/>
        </p:nvSpPr>
        <p:spPr>
          <a:xfrm>
            <a:off x="6244515" y="7204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72D5F2-A01B-411F-B2F0-D2B7A15EF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48192"/>
              </p:ext>
            </p:extLst>
          </p:nvPr>
        </p:nvGraphicFramePr>
        <p:xfrm>
          <a:off x="3838575" y="3862388"/>
          <a:ext cx="4191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689" imgH="792535" progId="Excel.Sheet.12">
                  <p:embed/>
                </p:oleObj>
              </mc:Choice>
              <mc:Fallback>
                <p:oleObj name="Worksheet" showAsIcon="1" r:id="rId6" imgW="380689" imgH="79253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E72D5F2-A01B-411F-B2F0-D2B7A15EF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38575" y="3862388"/>
                        <a:ext cx="4191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6AC576F-752A-4D12-979E-C81D7E208AD7}"/>
              </a:ext>
            </a:extLst>
          </p:cNvPr>
          <p:cNvSpPr/>
          <p:nvPr/>
        </p:nvSpPr>
        <p:spPr>
          <a:xfrm>
            <a:off x="3326172" y="4174992"/>
            <a:ext cx="1444646" cy="30774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Prioritized countries</a:t>
            </a:r>
          </a:p>
        </p:txBody>
      </p:sp>
    </p:spTree>
    <p:extLst>
      <p:ext uri="{BB962C8B-B14F-4D97-AF65-F5344CB8AC3E}">
        <p14:creationId xmlns:p14="http://schemas.microsoft.com/office/powerpoint/2010/main" val="350197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BFDB98-3261-457B-B7EF-DD2795B99C08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cs typeface="Calibri Light"/>
              </a:rPr>
              <a:t>Hib3 can be prioritized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+mj-lt"/>
                <a:cs typeface="+mj-lt"/>
              </a:rPr>
              <a:t>in most countries (59 of 74) 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cs typeface="Calibri Light"/>
              </a:rPr>
              <a:t>followed by PCV3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2B826-9EE1-4A02-B40D-AC55291A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64" y="1139055"/>
            <a:ext cx="5907907" cy="44959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467D11D-68EF-49EE-959E-6F4BCF237676}"/>
              </a:ext>
            </a:extLst>
          </p:cNvPr>
          <p:cNvSpPr/>
          <p:nvPr/>
        </p:nvSpPr>
        <p:spPr>
          <a:xfrm>
            <a:off x="120549" y="1419412"/>
            <a:ext cx="4885082" cy="4215575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A9AD1-BC04-40B2-AA64-9543CCD384E8}"/>
              </a:ext>
            </a:extLst>
          </p:cNvPr>
          <p:cNvSpPr txBox="1"/>
          <p:nvPr/>
        </p:nvSpPr>
        <p:spPr>
          <a:xfrm>
            <a:off x="120549" y="1132582"/>
            <a:ext cx="4885082" cy="3139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Vaccine Prioritization Dashboard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0B0D14-D2C3-421F-92E4-A197ED6D2478}"/>
              </a:ext>
            </a:extLst>
          </p:cNvPr>
          <p:cNvSpPr txBox="1"/>
          <p:nvPr/>
        </p:nvSpPr>
        <p:spPr>
          <a:xfrm>
            <a:off x="5315864" y="1139055"/>
            <a:ext cx="5907907" cy="3139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u="sng">
                <a:solidFill>
                  <a:schemeClr val="bg1"/>
                </a:solidFill>
              </a:rPr>
              <a:t>Vaccine with highest priority across countries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20F55-B8F7-4F7E-91ED-EBF77CBD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0" y="1675004"/>
            <a:ext cx="2346812" cy="6717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2DD23-BBDD-42F2-9D36-B0FF9E6F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38" y="2922310"/>
            <a:ext cx="4766864" cy="23162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2A21A9-C752-4E5A-8B7F-A83B62457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8501" y="1789918"/>
            <a:ext cx="728713" cy="8655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6C9CCB-6F54-4E0E-BCB9-ADBF47C35876}"/>
              </a:ext>
            </a:extLst>
          </p:cNvPr>
          <p:cNvSpPr txBox="1"/>
          <p:nvPr/>
        </p:nvSpPr>
        <p:spPr>
          <a:xfrm>
            <a:off x="11176636" y="1342050"/>
            <a:ext cx="1109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>
                <a:solidFill>
                  <a:schemeClr val="bg1">
                    <a:lumMod val="50000"/>
                  </a:schemeClr>
                </a:solidFill>
              </a:rPr>
              <a:t>Highest </a:t>
            </a:r>
          </a:p>
          <a:p>
            <a:pPr algn="ctr"/>
            <a:r>
              <a:rPr lang="en-US" sz="1050" b="1" i="1">
                <a:solidFill>
                  <a:schemeClr val="bg1">
                    <a:lumMod val="50000"/>
                  </a:schemeClr>
                </a:solidFill>
              </a:rPr>
              <a:t>Priority Vaccine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E40E15-9039-48B1-B91E-7A12900457ED}"/>
              </a:ext>
            </a:extLst>
          </p:cNvPr>
          <p:cNvSpPr/>
          <p:nvPr/>
        </p:nvSpPr>
        <p:spPr>
          <a:xfrm>
            <a:off x="0" y="5926541"/>
            <a:ext cx="12192000" cy="5355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Vaccine prioritization is done based on the cases averted metric using IHME dataset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Flowchart: Off-page Connector 32">
            <a:extLst>
              <a:ext uri="{FF2B5EF4-FFF2-40B4-BE49-F238E27FC236}">
                <a16:creationId xmlns:a16="http://schemas.microsoft.com/office/drawing/2014/main" id="{2B30A6A9-F56F-4291-A053-98CC86245368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E7F66E4F-A561-4C5A-A2E1-521C8D040B59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BDA8E3DA-3F55-4564-8EF7-8D4190526EBC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6" name="Flowchart: Off-page Connector 35">
            <a:extLst>
              <a:ext uri="{FF2B5EF4-FFF2-40B4-BE49-F238E27FC236}">
                <a16:creationId xmlns:a16="http://schemas.microsoft.com/office/drawing/2014/main" id="{220760BE-1D59-4BD7-AD42-744B1AA5FA09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34C928CC-941B-480C-ACAD-C773E41E381C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FA84FE23-68A0-464A-AB04-9A9657125149}"/>
              </a:ext>
            </a:extLst>
          </p:cNvPr>
          <p:cNvSpPr/>
          <p:nvPr/>
        </p:nvSpPr>
        <p:spPr>
          <a:xfrm>
            <a:off x="11384841" y="1"/>
            <a:ext cx="818882" cy="237391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9" name="Flowchart: Off-page Connector 38">
            <a:extLst>
              <a:ext uri="{FF2B5EF4-FFF2-40B4-BE49-F238E27FC236}">
                <a16:creationId xmlns:a16="http://schemas.microsoft.com/office/drawing/2014/main" id="{80956088-93C8-4225-A56C-E869097D46F0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40" name="Flowchart: Off-page Connector 39">
            <a:extLst>
              <a:ext uri="{FF2B5EF4-FFF2-40B4-BE49-F238E27FC236}">
                <a16:creationId xmlns:a16="http://schemas.microsoft.com/office/drawing/2014/main" id="{3C14B7B2-551D-459D-9F32-75342CDF1720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41" name="Flowchart: Off-page Connector 40">
            <a:extLst>
              <a:ext uri="{FF2B5EF4-FFF2-40B4-BE49-F238E27FC236}">
                <a16:creationId xmlns:a16="http://schemas.microsoft.com/office/drawing/2014/main" id="{69A4C1A3-C0F1-4C10-855F-2C246FEF3E4A}"/>
              </a:ext>
            </a:extLst>
          </p:cNvPr>
          <p:cNvSpPr/>
          <p:nvPr/>
        </p:nvSpPr>
        <p:spPr>
          <a:xfrm>
            <a:off x="5143681" y="7205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42" name="Flowchart: Off-page Connector 41">
            <a:extLst>
              <a:ext uri="{FF2B5EF4-FFF2-40B4-BE49-F238E27FC236}">
                <a16:creationId xmlns:a16="http://schemas.microsoft.com/office/drawing/2014/main" id="{D1F8C20D-9BB1-414B-B82C-6A57C56FD257}"/>
              </a:ext>
            </a:extLst>
          </p:cNvPr>
          <p:cNvSpPr/>
          <p:nvPr/>
        </p:nvSpPr>
        <p:spPr>
          <a:xfrm>
            <a:off x="6244515" y="-1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A5061E-B35E-4109-9D49-4BEA8BC33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095582"/>
              </p:ext>
            </p:extLst>
          </p:nvPr>
        </p:nvGraphicFramePr>
        <p:xfrm>
          <a:off x="3833813" y="1789113"/>
          <a:ext cx="381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689" imgH="792535" progId="Excel.Sheet.12">
                  <p:embed/>
                </p:oleObj>
              </mc:Choice>
              <mc:Fallback>
                <p:oleObj name="Worksheet" showAsIcon="1" r:id="rId6" imgW="380689" imgH="79253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A5061E-B35E-4109-9D49-4BEA8BC33B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33813" y="1789113"/>
                        <a:ext cx="3810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D823CEB8-770A-45BC-A526-38CA8CD381A0}"/>
              </a:ext>
            </a:extLst>
          </p:cNvPr>
          <p:cNvSpPr/>
          <p:nvPr/>
        </p:nvSpPr>
        <p:spPr>
          <a:xfrm>
            <a:off x="3326172" y="2134812"/>
            <a:ext cx="1444646" cy="30774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Vaccine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229635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22AB0C1-E9C3-49CF-BA21-660408FDA8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3858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22AB0C1-E9C3-49CF-BA21-660408FDA8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ECA8BB7-4548-45FF-AFE1-70788A0BB934}"/>
              </a:ext>
            </a:extLst>
          </p:cNvPr>
          <p:cNvSpPr/>
          <p:nvPr/>
        </p:nvSpPr>
        <p:spPr>
          <a:xfrm>
            <a:off x="0" y="2491692"/>
            <a:ext cx="12192000" cy="13896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A4B70-8CD5-4376-AD9B-91295786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22" y="2503202"/>
            <a:ext cx="10568060" cy="1379554"/>
          </a:xfrm>
        </p:spPr>
        <p:txBody>
          <a:bodyPr vert="horz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435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0C8C8488-2FBF-4189-8BD1-EBBA638B1C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1991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0C8C8488-2FBF-4189-8BD1-EBBA638B1C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C0B90E4B-046D-491E-900E-1C80F9A7B3B2}"/>
              </a:ext>
            </a:extLst>
          </p:cNvPr>
          <p:cNvSpPr txBox="1">
            <a:spLocks/>
          </p:cNvSpPr>
          <p:nvPr/>
        </p:nvSpPr>
        <p:spPr>
          <a:xfrm>
            <a:off x="588886" y="295236"/>
            <a:ext cx="11195935" cy="9342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Case Overview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0ED17C-A0DE-9648-8065-AC5631F7B620}"/>
              </a:ext>
            </a:extLst>
          </p:cNvPr>
          <p:cNvSpPr/>
          <p:nvPr/>
        </p:nvSpPr>
        <p:spPr>
          <a:xfrm>
            <a:off x="599364" y="2003185"/>
            <a:ext cx="5229780" cy="398720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B34B5-A728-2447-901C-C2E4FC823D1D}"/>
              </a:ext>
            </a:extLst>
          </p:cNvPr>
          <p:cNvSpPr/>
          <p:nvPr/>
        </p:nvSpPr>
        <p:spPr>
          <a:xfrm>
            <a:off x="6598392" y="2003185"/>
            <a:ext cx="4674901" cy="16177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B6511-FE23-1046-86DB-F478D1AD8E71}"/>
              </a:ext>
            </a:extLst>
          </p:cNvPr>
          <p:cNvSpPr txBox="1"/>
          <p:nvPr/>
        </p:nvSpPr>
        <p:spPr>
          <a:xfrm>
            <a:off x="6317246" y="1552329"/>
            <a:ext cx="25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GAP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D37C3-C278-0E47-9B5A-5D46A9ED1489}"/>
              </a:ext>
            </a:extLst>
          </p:cNvPr>
          <p:cNvSpPr txBox="1"/>
          <p:nvPr/>
        </p:nvSpPr>
        <p:spPr>
          <a:xfrm>
            <a:off x="687585" y="1587278"/>
            <a:ext cx="25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9BF5B-CE27-4245-9E2C-4847CAA3D04A}"/>
              </a:ext>
            </a:extLst>
          </p:cNvPr>
          <p:cNvSpPr txBox="1"/>
          <p:nvPr/>
        </p:nvSpPr>
        <p:spPr>
          <a:xfrm>
            <a:off x="687585" y="2287731"/>
            <a:ext cx="5141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Bill and Melinda Gates foundation focuses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Fighting diseases and improving people’s health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decisions accordingly to maximize health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analyze the dataset and develop a methodology to prioritize vaccine distribution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trends in population growth and vaccine coverage, along with any additional factors that affect health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F0DF03-1BA3-C746-802A-595AD96FB524}"/>
              </a:ext>
            </a:extLst>
          </p:cNvPr>
          <p:cNvSpPr/>
          <p:nvPr/>
        </p:nvSpPr>
        <p:spPr>
          <a:xfrm>
            <a:off x="6598393" y="4295847"/>
            <a:ext cx="4674900" cy="16177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C3003-AFC6-3942-82AB-1E52E29ADA79}"/>
              </a:ext>
            </a:extLst>
          </p:cNvPr>
          <p:cNvSpPr txBox="1"/>
          <p:nvPr/>
        </p:nvSpPr>
        <p:spPr>
          <a:xfrm>
            <a:off x="6853200" y="3886200"/>
            <a:ext cx="25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KEY 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884B9-FD65-8043-9F0D-481F836C91B1}"/>
              </a:ext>
            </a:extLst>
          </p:cNvPr>
          <p:cNvSpPr txBox="1"/>
          <p:nvPr/>
        </p:nvSpPr>
        <p:spPr>
          <a:xfrm>
            <a:off x="6598392" y="4402099"/>
            <a:ext cx="4674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are the key differences between the provided datasets?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additional factors affect health impact?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are the countries and vaccines to prioritize?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8BDAB6-D404-E44E-B7F5-6365880FE9BA}"/>
              </a:ext>
            </a:extLst>
          </p:cNvPr>
          <p:cNvSpPr txBox="1"/>
          <p:nvPr/>
        </p:nvSpPr>
        <p:spPr>
          <a:xfrm>
            <a:off x="6598392" y="2259099"/>
            <a:ext cx="437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is a need to understand factors that influence health impact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is a need to identify major priority areas to aid decision making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6C1576BA-DB7F-244F-90D1-ED5C73FC66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r="16819"/>
          <a:stretch/>
        </p:blipFill>
        <p:spPr>
          <a:xfrm>
            <a:off x="8905702" y="464141"/>
            <a:ext cx="1180111" cy="684015"/>
          </a:xfrm>
          <a:prstGeom prst="rect">
            <a:avLst/>
          </a:prstGeom>
        </p:spPr>
      </p:pic>
      <p:pic>
        <p:nvPicPr>
          <p:cNvPr id="18" name="Picture 1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6540C0C7-B28B-C14A-AA72-80A2A33BD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71" y="323188"/>
            <a:ext cx="1332107" cy="883245"/>
          </a:xfrm>
          <a:prstGeom prst="rect">
            <a:avLst/>
          </a:prstGeom>
        </p:spPr>
      </p:pic>
      <p:pic>
        <p:nvPicPr>
          <p:cNvPr id="5" name="Graphic 4" descr="Bug under magnifying glass with solid fill">
            <a:extLst>
              <a:ext uri="{FF2B5EF4-FFF2-40B4-BE49-F238E27FC236}">
                <a16:creationId xmlns:a16="http://schemas.microsoft.com/office/drawing/2014/main" id="{BB87285B-537C-9E45-8ED1-C8D543D0B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9626" y="1432966"/>
            <a:ext cx="487628" cy="487628"/>
          </a:xfrm>
          <a:prstGeom prst="rect">
            <a:avLst/>
          </a:prstGeom>
        </p:spPr>
      </p:pic>
      <p:pic>
        <p:nvPicPr>
          <p:cNvPr id="19" name="Graphic 18" descr="Help with solid fill">
            <a:extLst>
              <a:ext uri="{FF2B5EF4-FFF2-40B4-BE49-F238E27FC236}">
                <a16:creationId xmlns:a16="http://schemas.microsoft.com/office/drawing/2014/main" id="{4C37ED17-B9FE-CE4D-8B16-3645BF0283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16523" y="3775282"/>
            <a:ext cx="490731" cy="490731"/>
          </a:xfrm>
          <a:prstGeom prst="rect">
            <a:avLst/>
          </a:prstGeom>
        </p:spPr>
      </p:pic>
      <p:pic>
        <p:nvPicPr>
          <p:cNvPr id="21" name="Graphic 20" descr="Information with solid fill">
            <a:extLst>
              <a:ext uri="{FF2B5EF4-FFF2-40B4-BE49-F238E27FC236}">
                <a16:creationId xmlns:a16="http://schemas.microsoft.com/office/drawing/2014/main" id="{15CF43F7-40A4-7043-9B05-CE1CFFDFAA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1473" y="1497700"/>
            <a:ext cx="457200" cy="457200"/>
          </a:xfrm>
          <a:prstGeom prst="rect">
            <a:avLst/>
          </a:prstGeom>
        </p:spPr>
      </p:pic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3EA79E1F-447A-4867-8740-F1A23D242F2A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74FEF511-E008-4B8B-906A-913FA50B65D0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9BB0AAE8-C03D-43A2-A936-EC943BE495FD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977FD888-2C68-471C-9F22-60042311423C}"/>
              </a:ext>
            </a:extLst>
          </p:cNvPr>
          <p:cNvSpPr/>
          <p:nvPr/>
        </p:nvSpPr>
        <p:spPr>
          <a:xfrm>
            <a:off x="7608980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B47CBA49-64F2-45CE-AE77-737BD9D5C6C8}"/>
              </a:ext>
            </a:extLst>
          </p:cNvPr>
          <p:cNvSpPr/>
          <p:nvPr/>
        </p:nvSpPr>
        <p:spPr>
          <a:xfrm>
            <a:off x="6239308" y="133"/>
            <a:ext cx="1364176" cy="230186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1B640DA3-0C6B-4D82-A974-F6D33D8EEF56}"/>
              </a:ext>
            </a:extLst>
          </p:cNvPr>
          <p:cNvSpPr/>
          <p:nvPr/>
        </p:nvSpPr>
        <p:spPr>
          <a:xfrm>
            <a:off x="5130029" y="992"/>
            <a:ext cx="1109279" cy="230186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Case Overview</a:t>
            </a:r>
          </a:p>
        </p:txBody>
      </p:sp>
    </p:spTree>
    <p:extLst>
      <p:ext uri="{BB962C8B-B14F-4D97-AF65-F5344CB8AC3E}">
        <p14:creationId xmlns:p14="http://schemas.microsoft.com/office/powerpoint/2010/main" val="85969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CC06EB-B4E4-468E-B682-1A43D65CF531}"/>
              </a:ext>
            </a:extLst>
          </p:cNvPr>
          <p:cNvSpPr/>
          <p:nvPr/>
        </p:nvSpPr>
        <p:spPr>
          <a:xfrm>
            <a:off x="645448" y="3311383"/>
            <a:ext cx="11383155" cy="33852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A65D99-5C11-4A7E-B41D-362E92DD3AF2}"/>
              </a:ext>
            </a:extLst>
          </p:cNvPr>
          <p:cNvSpPr/>
          <p:nvPr/>
        </p:nvSpPr>
        <p:spPr>
          <a:xfrm>
            <a:off x="645448" y="1022073"/>
            <a:ext cx="11383155" cy="20595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A8C4003D-BDF0-4235-B840-ED4430023ECB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843DEBEF-F5F6-47D1-A453-7E8B24D802F5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19F94E58-D9D4-4A75-9B96-E17FD138819D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BCAF62F7-BEE2-4C7B-8C31-183867F84193}"/>
              </a:ext>
            </a:extLst>
          </p:cNvPr>
          <p:cNvSpPr/>
          <p:nvPr/>
        </p:nvSpPr>
        <p:spPr>
          <a:xfrm>
            <a:off x="7608980" y="0"/>
            <a:ext cx="1463514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72CB44-0617-4A19-9B3B-3EF12141CF95}"/>
              </a:ext>
            </a:extLst>
          </p:cNvPr>
          <p:cNvSpPr txBox="1">
            <a:spLocks/>
          </p:cNvSpPr>
          <p:nvPr/>
        </p:nvSpPr>
        <p:spPr>
          <a:xfrm>
            <a:off x="588886" y="295236"/>
            <a:ext cx="11195935" cy="7268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Executive 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04D57-2F48-40B9-AF79-27A4B1CEC0B3}"/>
              </a:ext>
            </a:extLst>
          </p:cNvPr>
          <p:cNvSpPr/>
          <p:nvPr/>
        </p:nvSpPr>
        <p:spPr>
          <a:xfrm>
            <a:off x="719318" y="1088112"/>
            <a:ext cx="11383155" cy="2059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b="1" u="sng" dirty="0">
                <a:solidFill>
                  <a:schemeClr val="tx1"/>
                </a:solidFill>
              </a:rPr>
              <a:t>Quantitative Analysis and Modeling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For most of the regions, WHO (UN) population is </a:t>
            </a:r>
            <a:r>
              <a:rPr lang="en-US" sz="1600" b="1" dirty="0">
                <a:solidFill>
                  <a:schemeClr val="tx1"/>
                </a:solidFill>
              </a:rPr>
              <a:t>slightly less than </a:t>
            </a:r>
            <a:r>
              <a:rPr lang="en-US" sz="1600" dirty="0">
                <a:solidFill>
                  <a:schemeClr val="tx1"/>
                </a:solidFill>
              </a:rPr>
              <a:t>IHME population with relatively higher differences for a few countries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tx1"/>
                </a:solidFill>
              </a:rPr>
              <a:t>For &lt;5-Yr-Olds, IHME forecasted populations are </a:t>
            </a:r>
            <a:r>
              <a:rPr lang="en-US" sz="1600" b="1" i="1" dirty="0">
                <a:solidFill>
                  <a:schemeClr val="tx1"/>
                </a:solidFill>
              </a:rPr>
              <a:t>slightly higher </a:t>
            </a:r>
            <a:r>
              <a:rPr lang="en-US" sz="1600" i="1" dirty="0">
                <a:solidFill>
                  <a:schemeClr val="tx1"/>
                </a:solidFill>
              </a:rPr>
              <a:t>with a few countries having variations up to 60%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For historical and forecasted periods, </a:t>
            </a:r>
            <a:r>
              <a:rPr lang="en-US" sz="1600" b="1" dirty="0">
                <a:solidFill>
                  <a:schemeClr val="tx1"/>
                </a:solidFill>
              </a:rPr>
              <a:t>the variation in health impact is minimal </a:t>
            </a:r>
            <a:r>
              <a:rPr lang="en-US" sz="1600" dirty="0">
                <a:solidFill>
                  <a:schemeClr val="tx1"/>
                </a:solidFill>
              </a:rPr>
              <a:t>(&lt;10%) for WHO and IHME data sources for most of the countries (55% and 57% of counties respectively)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BFFD957E-E09D-49EF-9C81-B23043B4FFF5}"/>
              </a:ext>
            </a:extLst>
          </p:cNvPr>
          <p:cNvSpPr/>
          <p:nvPr/>
        </p:nvSpPr>
        <p:spPr>
          <a:xfrm>
            <a:off x="6239308" y="133"/>
            <a:ext cx="1364176" cy="230186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8F4A79BB-7949-4E54-B23D-5A568CB71F0C}"/>
              </a:ext>
            </a:extLst>
          </p:cNvPr>
          <p:cNvSpPr/>
          <p:nvPr/>
        </p:nvSpPr>
        <p:spPr>
          <a:xfrm>
            <a:off x="5130029" y="992"/>
            <a:ext cx="1109279" cy="230186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C7DF4-8A94-4363-A5AF-983D92C34F5F}"/>
              </a:ext>
            </a:extLst>
          </p:cNvPr>
          <p:cNvSpPr txBox="1"/>
          <p:nvPr/>
        </p:nvSpPr>
        <p:spPr>
          <a:xfrm>
            <a:off x="719318" y="3369690"/>
            <a:ext cx="11455480" cy="33701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u="sng" dirty="0"/>
              <a:t>Solutions and Recommendations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To forecast the future WHO coverage, </a:t>
            </a:r>
            <a:r>
              <a:rPr lang="en-US" sz="1600" b="1" dirty="0"/>
              <a:t>ARIMA model </a:t>
            </a:r>
            <a:r>
              <a:rPr lang="en-US" sz="1600" dirty="0"/>
              <a:t>seems to be a good method based on the error value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Proposed methodology to estimate health impact which includes key factors such as </a:t>
            </a:r>
            <a:r>
              <a:rPr lang="en-US" sz="1600" b="1" dirty="0"/>
              <a:t>Cases Averted, Existing Vaccine Coverage, Health Performance Index and Vaccine Purchase Capability</a:t>
            </a:r>
            <a:r>
              <a:rPr lang="en-US" sz="1600" dirty="0"/>
              <a:t> can help the Gates Foundation prioritize better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Based on the proposed methodology, both WHO and IHME datasets have </a:t>
            </a:r>
            <a:r>
              <a:rPr lang="en-US" sz="1600" b="1" dirty="0"/>
              <a:t>9 out of the 10 top countries </a:t>
            </a:r>
            <a:r>
              <a:rPr lang="en-US" sz="1600" dirty="0"/>
              <a:t>to be prioritized in common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herd impact is considered, there are </a:t>
            </a:r>
            <a:r>
              <a:rPr lang="en-US" sz="1600" b="1" dirty="0"/>
              <a:t>significant differences </a:t>
            </a:r>
            <a:r>
              <a:rPr lang="en-US" sz="1600" dirty="0"/>
              <a:t>in countries to be prioritized both the data sources. Hence, </a:t>
            </a:r>
            <a:r>
              <a:rPr lang="en-US" sz="1600" b="1" dirty="0"/>
              <a:t>selecting the data source is crucial </a:t>
            </a:r>
            <a:r>
              <a:rPr lang="en-US" sz="1600" dirty="0"/>
              <a:t>for prioritization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IHME can be prioritized over WHO’s </a:t>
            </a:r>
            <a:r>
              <a:rPr lang="en-US" sz="1600" dirty="0"/>
              <a:t>data source given its robust methodology and holistic view of vaccine forecast and macro-economic factors 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Majority of the countries to be prioritized are from </a:t>
            </a:r>
            <a:r>
              <a:rPr lang="en-US" sz="1600" b="1" dirty="0"/>
              <a:t>Africa, followed by Asia</a:t>
            </a: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HiB3 vaccine is to be prioritized first </a:t>
            </a:r>
            <a:r>
              <a:rPr lang="en-US" sz="1600" dirty="0"/>
              <a:t>followed by PCV3, MCV2 and RotaC based on Cases Averted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35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DA5947-79F4-456D-A9ED-557FF732C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DA5947-79F4-456D-A9ED-557FF732C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8A89A6D-0DD4-4578-97B0-3550B382B343}"/>
              </a:ext>
            </a:extLst>
          </p:cNvPr>
          <p:cNvSpPr/>
          <p:nvPr/>
        </p:nvSpPr>
        <p:spPr>
          <a:xfrm>
            <a:off x="4749943" y="1921136"/>
            <a:ext cx="3339800" cy="63807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D3F3C-542F-486D-8B1A-88755D0CE4CD}"/>
              </a:ext>
            </a:extLst>
          </p:cNvPr>
          <p:cNvGrpSpPr/>
          <p:nvPr/>
        </p:nvGrpSpPr>
        <p:grpSpPr>
          <a:xfrm>
            <a:off x="4749943" y="1958566"/>
            <a:ext cx="4830358" cy="738000"/>
            <a:chOff x="345025" y="570"/>
            <a:chExt cx="4830358" cy="738000"/>
          </a:xfrm>
          <a:noFill/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F5AD60-0D77-4634-B03D-E43AF1C017CA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C2182F3C-650D-44C4-B642-CE2F138B02AF}"/>
                </a:ext>
              </a:extLst>
            </p:cNvPr>
            <p:cNvSpPr txBox="1"/>
            <p:nvPr/>
          </p:nvSpPr>
          <p:spPr>
            <a:xfrm>
              <a:off x="381051" y="36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Executive Summary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115582-9CD4-4390-A886-B1770B78325A}"/>
              </a:ext>
            </a:extLst>
          </p:cNvPr>
          <p:cNvSpPr/>
          <p:nvPr/>
        </p:nvSpPr>
        <p:spPr>
          <a:xfrm>
            <a:off x="1912326" y="1033650"/>
            <a:ext cx="2475034" cy="59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126628-C3BC-4CF7-9BE7-EBEB766B06C4}"/>
              </a:ext>
            </a:extLst>
          </p:cNvPr>
          <p:cNvGrpSpPr/>
          <p:nvPr/>
        </p:nvGrpSpPr>
        <p:grpSpPr>
          <a:xfrm>
            <a:off x="4713917" y="1091367"/>
            <a:ext cx="4830358" cy="1531743"/>
            <a:chOff x="345025" y="-793173"/>
            <a:chExt cx="4830358" cy="1531743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49E824-E691-4AF9-9B47-1C0DA1A54FA4}"/>
                </a:ext>
              </a:extLst>
            </p:cNvPr>
            <p:cNvSpPr/>
            <p:nvPr/>
          </p:nvSpPr>
          <p:spPr>
            <a:xfrm>
              <a:off x="345025" y="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7B93B13-CEF5-4032-9488-756299BB34EB}"/>
                </a:ext>
              </a:extLst>
            </p:cNvPr>
            <p:cNvSpPr txBox="1"/>
            <p:nvPr/>
          </p:nvSpPr>
          <p:spPr>
            <a:xfrm>
              <a:off x="417077" y="-793173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Case overview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88D9E-EFC3-423E-A59D-E6BEA884F238}"/>
              </a:ext>
            </a:extLst>
          </p:cNvPr>
          <p:cNvGrpSpPr/>
          <p:nvPr/>
        </p:nvGrpSpPr>
        <p:grpSpPr>
          <a:xfrm>
            <a:off x="4713917" y="2897817"/>
            <a:ext cx="4830358" cy="738000"/>
            <a:chOff x="345025" y="1127589"/>
            <a:chExt cx="4830358" cy="738000"/>
          </a:xfrm>
          <a:noFill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B447B3-681F-437C-926B-20EC92D95BD8}"/>
                </a:ext>
              </a:extLst>
            </p:cNvPr>
            <p:cNvSpPr/>
            <p:nvPr/>
          </p:nvSpPr>
          <p:spPr>
            <a:xfrm>
              <a:off x="345025" y="1127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812623D7-9634-4A63-A874-33628509AE10}"/>
                </a:ext>
              </a:extLst>
            </p:cNvPr>
            <p:cNvSpPr txBox="1"/>
            <p:nvPr/>
          </p:nvSpPr>
          <p:spPr>
            <a:xfrm>
              <a:off x="381051" y="1163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>
                  <a:solidFill>
                    <a:schemeClr val="tx1"/>
                  </a:solidFill>
                </a:rPr>
                <a:t>Quantitative analysis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D1E9D-328F-405D-828D-EBFA96B26060}"/>
              </a:ext>
            </a:extLst>
          </p:cNvPr>
          <p:cNvGrpSpPr/>
          <p:nvPr/>
        </p:nvGrpSpPr>
        <p:grpSpPr>
          <a:xfrm>
            <a:off x="4713917" y="3910524"/>
            <a:ext cx="4830358" cy="738000"/>
            <a:chOff x="345025" y="2261589"/>
            <a:chExt cx="4830358" cy="73800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EECAF4-E5D9-4DB2-85EB-A3C377EF3529}"/>
                </a:ext>
              </a:extLst>
            </p:cNvPr>
            <p:cNvSpPr/>
            <p:nvPr/>
          </p:nvSpPr>
          <p:spPr>
            <a:xfrm>
              <a:off x="345025" y="2261589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EFE81B57-7A4C-4027-B4A8-2F1E76A1F142}"/>
                </a:ext>
              </a:extLst>
            </p:cNvPr>
            <p:cNvSpPr txBox="1"/>
            <p:nvPr/>
          </p:nvSpPr>
          <p:spPr>
            <a:xfrm>
              <a:off x="381051" y="2297615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Methodology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8C8C0-0217-4582-8AD8-24DD26BA9066}"/>
              </a:ext>
            </a:extLst>
          </p:cNvPr>
          <p:cNvGrpSpPr/>
          <p:nvPr/>
        </p:nvGrpSpPr>
        <p:grpSpPr>
          <a:xfrm>
            <a:off x="4713917" y="4923231"/>
            <a:ext cx="4830358" cy="738000"/>
            <a:chOff x="345025" y="3402570"/>
            <a:chExt cx="4830358" cy="738000"/>
          </a:xfrm>
          <a:noFill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217CB9-6C70-43F5-9D44-6445FB25A565}"/>
                </a:ext>
              </a:extLst>
            </p:cNvPr>
            <p:cNvSpPr/>
            <p:nvPr/>
          </p:nvSpPr>
          <p:spPr>
            <a:xfrm>
              <a:off x="345025" y="3402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4683FBD-71B0-4547-8520-648C20407036}"/>
                </a:ext>
              </a:extLst>
            </p:cNvPr>
            <p:cNvSpPr txBox="1"/>
            <p:nvPr/>
          </p:nvSpPr>
          <p:spPr>
            <a:xfrm>
              <a:off x="381051" y="3438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Recommendations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67B7C-6177-40D1-A7E3-625121881ED4}"/>
              </a:ext>
            </a:extLst>
          </p:cNvPr>
          <p:cNvGrpSpPr/>
          <p:nvPr/>
        </p:nvGrpSpPr>
        <p:grpSpPr>
          <a:xfrm>
            <a:off x="4713917" y="5935938"/>
            <a:ext cx="4830358" cy="738000"/>
            <a:chOff x="345025" y="4536570"/>
            <a:chExt cx="4830358" cy="738000"/>
          </a:xfrm>
          <a:noFill/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DA1C6C-016F-4408-8D5A-8E4BEA6E628C}"/>
                </a:ext>
              </a:extLst>
            </p:cNvPr>
            <p:cNvSpPr/>
            <p:nvPr/>
          </p:nvSpPr>
          <p:spPr>
            <a:xfrm>
              <a:off x="345025" y="4536570"/>
              <a:ext cx="4830358" cy="73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FF183EA4-E4AC-401F-B4BE-F1E0C86F4AEE}"/>
                </a:ext>
              </a:extLst>
            </p:cNvPr>
            <p:cNvSpPr txBox="1"/>
            <p:nvPr/>
          </p:nvSpPr>
          <p:spPr>
            <a:xfrm>
              <a:off x="381051" y="4572596"/>
              <a:ext cx="4758306" cy="66594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D01F-E62A-4303-B97F-2DE1AFBC08E9}"/>
              </a:ext>
            </a:extLst>
          </p:cNvPr>
          <p:cNvCxnSpPr>
            <a:cxnSpLocks/>
          </p:cNvCxnSpPr>
          <p:nvPr/>
        </p:nvCxnSpPr>
        <p:spPr>
          <a:xfrm>
            <a:off x="4281854" y="1033650"/>
            <a:ext cx="0" cy="53451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B9C6489-4862-41FF-996C-45976D3EBC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4692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5" imgW="425" imgH="424" progId="TCLayout.ActiveDocument.1">
                  <p:embed/>
                </p:oleObj>
              </mc:Choice>
              <mc:Fallback>
                <p:oleObj name="think-cell Slide" r:id="rId55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B9C6489-4862-41FF-996C-45976D3EBC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5433147-E0B8-4629-8553-9A2C3525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90" y="327615"/>
            <a:ext cx="12076235" cy="952107"/>
          </a:xfrm>
          <a:noFill/>
        </p:spPr>
        <p:txBody>
          <a:bodyPr vert="horz">
            <a:normAutofit fontScale="90000"/>
          </a:bodyPr>
          <a:lstStyle/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For most of the regions, WHO (UN) population is slightly less than IHME population with relatively higher differences for few countries</a:t>
            </a:r>
          </a:p>
        </p:txBody>
      </p:sp>
      <p:sp>
        <p:nvSpPr>
          <p:cNvPr id="62" name="Rectangle 61" hidden="1">
            <a:extLst>
              <a:ext uri="{FF2B5EF4-FFF2-40B4-BE49-F238E27FC236}">
                <a16:creationId xmlns:a16="http://schemas.microsoft.com/office/drawing/2014/main" id="{CCCEB9A3-EC4A-4DF3-8AAA-4A41D08D54F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B9ABE688-950B-4313-81BD-97934A9A8130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 flipH="1">
            <a:off x="5441950" y="2852738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6C516AC-53CD-4D92-B3E1-AC6B2A7D2372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H="1">
            <a:off x="5441950" y="25114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1074063-4A59-4C91-86AF-4469D5926F5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>
            <a:off x="5441950" y="23082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40298CE8-21D9-4DB0-A0DF-9F5379B4B5A4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>
            <a:off x="5441950" y="21050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C7065B1B-F65E-4D89-8EE1-29E68F37111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5441950" y="19018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E008EB9B-EBDA-4FA2-A4A6-BD0E683B2C87}"/>
              </a:ext>
            </a:extLst>
          </p:cNvPr>
          <p:cNvGraphicFramePr/>
          <p:nvPr>
            <p:custDataLst>
              <p:tags r:id="rId7"/>
            </p:custDataLst>
          </p:nvPr>
        </p:nvGraphicFramePr>
        <p:xfrm>
          <a:off x="5402263" y="1819275"/>
          <a:ext cx="6299200" cy="111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5200650" y="2244725"/>
            <a:ext cx="1555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11E9AC9-0D8A-4A5B-9FE5-2BC65E60F407}" type="datetime'''''''0''''''''''''''''''''''%''''''''''''''''''''''''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/>
          </a:p>
        </p:txBody>
      </p:sp>
      <p:sp>
        <p:nvSpPr>
          <p:cNvPr id="617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097463" y="2789238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9D94BA4-F54A-4B13-8BF0-4BBD3D2F50DA}" type="datetime'''-''''''''''''''''''''''''''''''''6''''0%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-60%</a:t>
            </a:fld>
            <a:endParaRPr lang="en-US" sz="1000"/>
          </a:p>
        </p:txBody>
      </p:sp>
      <p:sp>
        <p:nvSpPr>
          <p:cNvPr id="469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5097463" y="2447925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5834109-8814-409D-9444-153759BE883F}" type="datetime'''-''''''''1''''''''''0''%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-10%</a:t>
            </a:fld>
            <a:endParaRPr lang="en-US" sz="1000"/>
          </a:p>
        </p:txBody>
      </p:sp>
      <p:sp>
        <p:nvSpPr>
          <p:cNvPr id="473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135563" y="2041525"/>
            <a:ext cx="2206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A322A34-7ACD-4DE1-BFC5-83528F9ECF87}" type="datetime'''''''''''''''''''1''''''''''0''''''''''''%''''''''''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en-US" sz="1000"/>
          </a:p>
        </p:txBody>
      </p:sp>
      <p:sp>
        <p:nvSpPr>
          <p:cNvPr id="618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135563" y="1838325"/>
            <a:ext cx="2206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22800A8-7F24-4F15-B837-42CEDAFC3D6C}" type="datetime'''''''''''''''''''''''2''''''''0''''%''''''''''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endParaRPr lang="en-US" sz="1000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229102C5-3186-4F73-AB34-2BAE81B3936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5411788" y="2584450"/>
            <a:ext cx="146050" cy="96838"/>
          </a:xfrm>
          <a:custGeom>
            <a:avLst/>
            <a:gdLst/>
            <a:ahLst/>
            <a:cxnLst/>
            <a:rect l="0" t="0" r="0" b="0"/>
            <a:pathLst>
              <a:path w="146051" h="96839">
                <a:moveTo>
                  <a:pt x="0" y="39688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8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E7FCBA5-E2A6-44E5-8C09-9DD7F0AAD413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11034714" y="2538413"/>
            <a:ext cx="487363" cy="188913"/>
          </a:xfrm>
          <a:custGeom>
            <a:avLst/>
            <a:gdLst/>
            <a:ahLst/>
            <a:cxnLst/>
            <a:rect l="0" t="0" r="0" b="0"/>
            <a:pathLst>
              <a:path w="487364" h="188913">
                <a:moveTo>
                  <a:pt x="0" y="131762"/>
                </a:moveTo>
                <a:lnTo>
                  <a:pt x="487363" y="0"/>
                </a:lnTo>
                <a:lnTo>
                  <a:pt x="487363" y="57150"/>
                </a:lnTo>
                <a:lnTo>
                  <a:pt x="0" y="188912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B7C6CCC-E2C0-406C-AED7-02AB93144C04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11034714" y="2538413"/>
            <a:ext cx="487363" cy="131763"/>
          </a:xfrm>
          <a:custGeom>
            <a:avLst/>
            <a:gdLst/>
            <a:ahLst/>
            <a:cxnLst/>
            <a:rect l="0" t="0" r="0" b="0"/>
            <a:pathLst>
              <a:path w="487364" h="131763">
                <a:moveTo>
                  <a:pt x="0" y="131762"/>
                </a:moveTo>
                <a:lnTo>
                  <a:pt x="48736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F55380-1D1B-41FD-8944-4E1C61B0D609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411788" y="2641600"/>
            <a:ext cx="146050" cy="39688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0853AB-A2C3-477F-AD30-E465DDF23E20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411788" y="2584450"/>
            <a:ext cx="146050" cy="39688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0A8EEF-9FB2-4929-A0BB-6ECDA4542DFE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1034714" y="2595563"/>
            <a:ext cx="487363" cy="131763"/>
          </a:xfrm>
          <a:custGeom>
            <a:avLst/>
            <a:gdLst/>
            <a:ahLst/>
            <a:cxnLst/>
            <a:rect l="0" t="0" r="0" b="0"/>
            <a:pathLst>
              <a:path w="487364" h="131763">
                <a:moveTo>
                  <a:pt x="0" y="131762"/>
                </a:moveTo>
                <a:lnTo>
                  <a:pt x="48736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451600" y="2919413"/>
            <a:ext cx="1095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09C71C4-E80D-4AFD-BBDC-81CF8C0BB68C}" type="datetime'''I''''''''''''''nd''''o''n''es''''i''''''''''''''a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Indonesia</a:t>
            </a:fld>
            <a:endParaRPr lang="en-US" sz="800"/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5C84CCA-449B-4EEC-A56E-4D412021B801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9859963" y="2919413"/>
            <a:ext cx="109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BF92725-B74E-4354-9230-1AABB6EB7D6E}" type="datetime'M''''''o''''ld''''''''''o''''''''''''''''''v''''''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Moldova</a:t>
            </a:fld>
            <a:endParaRPr lang="en-US" sz="800"/>
          </a:p>
        </p:txBody>
      </p:sp>
      <p:sp>
        <p:nvSpPr>
          <p:cNvPr id="467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1160125" y="2776538"/>
            <a:ext cx="234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E19DA4D-78F3-40B2-8131-3160515390E4}" type="datetime'''''''''''''''''''''''''''-5''5''''''''%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-55%</a:t>
            </a:fld>
            <a:endParaRPr lang="en-US" sz="800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C7A3E73E-EB55-4485-8AD0-06D17CD85D15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0541000" y="2919413"/>
            <a:ext cx="1095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40F4F9C-6264-4334-BA91-C303053F25AE}" type="datetime'S''''''''''''u''''''d''''''''''''''''''''''''''''''an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Sudan</a:t>
            </a:fld>
            <a:endParaRPr lang="en-US" sz="800"/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781A8E3A-D311-45F5-BABB-06C3939C5DC5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815263" y="2919413"/>
            <a:ext cx="1095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2FD2ECF-F0BB-429B-AE38-5BD478EABA58}" type="datetime'''''L''''e''''''sot''''h''''''''''''''''''''''o''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Lesotho</a:t>
            </a:fld>
            <a:endParaRPr lang="en-US" sz="800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134225" y="2919413"/>
            <a:ext cx="109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E5DED26-6F62-4C41-919A-B369C6B7EA44}" type="datetime'C''a''m''''''''''''''''''''''''''''bo''''''''''d''''''''''i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Cambodia</a:t>
            </a:fld>
            <a:endParaRPr lang="en-US" sz="800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770563" y="2919413"/>
            <a:ext cx="1095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981C546-25ED-40C2-9E07-D4F75D9BB2C7}" type="datetime'''''''''''C''o''m''''''''''''''''or''''o''s''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Comoros</a:t>
            </a:fld>
            <a:endParaRPr lang="en-US" sz="80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A95D690E-05B6-43C6-B85D-A048A5818A03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8496300" y="2919413"/>
            <a:ext cx="109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613C267-DDA7-4705-A378-5BC62923F596}" type="datetime'''''''B''e''''''''''''''''''nin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Benin</a:t>
            </a:fld>
            <a:endParaRPr lang="en-US" sz="800"/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EB23B37-E740-4378-96A9-4F64E7BE404E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9178925" y="2919413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C31C08B-0279-400F-8E64-5C984358F3A1}" type="datetime'''''''A''''''''''''''f''g''''h''a''n''''ist''a''''''''''n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Afghanistan</a:t>
            </a:fld>
            <a:endParaRPr lang="en-US" sz="800"/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A8D539B1-50A8-43FA-BC95-BF848BA411D1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223625" y="2919413"/>
            <a:ext cx="1095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FA0E5C7-50B3-4F18-B6E4-0B9AECCE8231}" type="datetime'''Ma''da''''''''''g''''''''''a''''''''''s''c''''a''''r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Madagascar</a:t>
            </a:fld>
            <a:endParaRPr lang="en-US" sz="800"/>
          </a:p>
        </p:txBody>
      </p:sp>
      <p:sp>
        <p:nvSpPr>
          <p:cNvPr id="144" name="Rectangle 143" hidden="1">
            <a:extLst>
              <a:ext uri="{FF2B5EF4-FFF2-40B4-BE49-F238E27FC236}">
                <a16:creationId xmlns:a16="http://schemas.microsoft.com/office/drawing/2014/main" id="{924F6046-BB44-45A4-86C7-983455705CF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A2DC5F0-2686-4633-854E-DF5E99919D77}"/>
              </a:ext>
            </a:extLst>
          </p:cNvPr>
          <p:cNvSpPr/>
          <p:nvPr/>
        </p:nvSpPr>
        <p:spPr>
          <a:xfrm>
            <a:off x="5439254" y="1345963"/>
            <a:ext cx="5749498" cy="43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>
                <a:solidFill>
                  <a:schemeClr val="tx1"/>
                </a:solidFill>
              </a:rPr>
              <a:t>WHO (UN) vs IHME populations for Historical data (1980-2019)</a:t>
            </a:r>
          </a:p>
          <a:p>
            <a:r>
              <a:rPr lang="en-US" sz="1400" b="1" u="sng">
                <a:solidFill>
                  <a:schemeClr val="tx1"/>
                </a:solidFill>
              </a:rPr>
              <a:t>for countries &gt;5% variation</a:t>
            </a:r>
          </a:p>
        </p:txBody>
      </p: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332BF891-5B3C-4237-8D63-893C5E312678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 flipH="1">
            <a:off x="5495925" y="53435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2C768990-EA22-4D76-81E7-F86ACFF79974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 flipH="1">
            <a:off x="5495925" y="4881563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0351C393-0C8A-4916-9A20-935444227307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 flipH="1">
            <a:off x="5495925" y="4602163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39CF5B62-CDC9-430E-9894-254D464D835D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 flipH="1">
            <a:off x="5495925" y="432117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1" name="Chart 90">
            <a:extLst>
              <a:ext uri="{FF2B5EF4-FFF2-40B4-BE49-F238E27FC236}">
                <a16:creationId xmlns:a16="http://schemas.microsoft.com/office/drawing/2014/main" id="{FF6E8F90-193F-4143-9AF1-A3E9B324A435}"/>
              </a:ext>
            </a:extLst>
          </p:cNvPr>
          <p:cNvGraphicFramePr/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165343628"/>
              </p:ext>
            </p:extLst>
          </p:nvPr>
        </p:nvGraphicFramePr>
        <p:xfrm>
          <a:off x="5456238" y="4183063"/>
          <a:ext cx="6262687" cy="124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8"/>
          </a:graphicData>
        </a:graphic>
      </p:graphicFrame>
      <p:sp>
        <p:nvSpPr>
          <p:cNvPr id="694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5151438" y="5280025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54E085D-F27E-4B7C-965E-030BA48F4F0A}" type="datetime'-''''''8''''0''''''''''''''''''''''''%''''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-80%</a:t>
            </a:fld>
            <a:endParaRPr lang="en-US" sz="1000"/>
          </a:p>
        </p:txBody>
      </p:sp>
      <p:sp>
        <p:nvSpPr>
          <p:cNvPr id="695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5151438" y="4818063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6CE20D6-CD65-481A-8777-2B456575C04E}" type="datetime'''''''''''''''''''''-2''''''''''''''''''''''''''0''''''''%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-20%</a:t>
            </a:fld>
            <a:endParaRPr lang="en-US" sz="1000"/>
          </a:p>
        </p:txBody>
      </p:sp>
      <p:sp>
        <p:nvSpPr>
          <p:cNvPr id="540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254625" y="4538663"/>
            <a:ext cx="1555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814312D-28E6-46CD-8863-4BE7D312A434}" type="datetime'''''''''''''''''''''''''''0''''''''''''''''''''''''''%''''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/>
          </a:p>
        </p:txBody>
      </p:sp>
      <p:sp>
        <p:nvSpPr>
          <p:cNvPr id="696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189538" y="4257675"/>
            <a:ext cx="2206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F071827-BEFB-477C-8470-0B381912A006}" type="datetime'''''''''''''''''2''0%'''">
              <a:rPr lang="en-US" altLang="en-US" sz="10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endParaRPr lang="en-US" sz="100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807AC95-B773-4577-8AD2-11DF1AFC4F20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5465763" y="5100638"/>
            <a:ext cx="146051" cy="96838"/>
          </a:xfrm>
          <a:custGeom>
            <a:avLst/>
            <a:gdLst/>
            <a:ahLst/>
            <a:cxnLst/>
            <a:rect l="0" t="0" r="0" b="0"/>
            <a:pathLst>
              <a:path w="146051" h="96838">
                <a:moveTo>
                  <a:pt x="0" y="39687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B6AE340E-8542-47BE-83AA-F58BEBC13DA1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10988675" y="5048250"/>
            <a:ext cx="531814" cy="200025"/>
          </a:xfrm>
          <a:custGeom>
            <a:avLst/>
            <a:gdLst/>
            <a:ahLst/>
            <a:cxnLst/>
            <a:rect l="0" t="0" r="0" b="0"/>
            <a:pathLst>
              <a:path w="531814" h="200026">
                <a:moveTo>
                  <a:pt x="0" y="142875"/>
                </a:moveTo>
                <a:lnTo>
                  <a:pt x="531813" y="0"/>
                </a:lnTo>
                <a:lnTo>
                  <a:pt x="531813" y="57150"/>
                </a:lnTo>
                <a:lnTo>
                  <a:pt x="0" y="20002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A37688-7EF7-4689-A10F-E3B7C673A9D3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0988675" y="5048250"/>
            <a:ext cx="531814" cy="142875"/>
          </a:xfrm>
          <a:custGeom>
            <a:avLst/>
            <a:gdLst/>
            <a:ahLst/>
            <a:cxnLst/>
            <a:rect l="0" t="0" r="0" b="0"/>
            <a:pathLst>
              <a:path w="531814" h="142876">
                <a:moveTo>
                  <a:pt x="0" y="142875"/>
                </a:moveTo>
                <a:lnTo>
                  <a:pt x="53181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AF7D24-3412-4C67-9127-C0D994C33C37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5465763" y="5100638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EBC78B-3983-4637-9AA7-D6183550A1B4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5465763" y="5157788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F53BF1-4CC1-4E2D-939A-7818F6D6ECB0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10988675" y="5105400"/>
            <a:ext cx="531814" cy="142875"/>
          </a:xfrm>
          <a:custGeom>
            <a:avLst/>
            <a:gdLst/>
            <a:ahLst/>
            <a:cxnLst/>
            <a:rect l="0" t="0" r="0" b="0"/>
            <a:pathLst>
              <a:path w="531814" h="142876">
                <a:moveTo>
                  <a:pt x="0" y="142875"/>
                </a:moveTo>
                <a:lnTo>
                  <a:pt x="53181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 Placeholder 2">
            <a:extLst>
              <a:ext uri="{FF2B5EF4-FFF2-40B4-BE49-F238E27FC236}">
                <a16:creationId xmlns:a16="http://schemas.microsoft.com/office/drawing/2014/main" id="{1D0B91F0-7E8D-459D-9DE5-53E65388532D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5864225" y="5441950"/>
            <a:ext cx="1095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A6B4EA2-322B-42A0-8CA7-FC1C6A59540F}" type="datetime'''''''''S''''y''''''''''''''''''''''''''''''r''''''''''i''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Syria</a:t>
            </a:fld>
            <a:endParaRPr lang="en-US" sz="800"/>
          </a:p>
        </p:txBody>
      </p:sp>
      <p:sp>
        <p:nvSpPr>
          <p:cNvPr id="348" name="Text Placeholder 2">
            <a:extLst>
              <a:ext uri="{FF2B5EF4-FFF2-40B4-BE49-F238E27FC236}">
                <a16:creationId xmlns:a16="http://schemas.microsoft.com/office/drawing/2014/main" id="{7D7FC672-A235-4AB2-8372-527F26022037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6626225" y="5441950"/>
            <a:ext cx="1095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7934F36-76E7-492D-9F21-DAC5B76770F8}" type="datetime'''''''''C''o''m''''''''''o''''''''r''''o''''''''''s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Comoros</a:t>
            </a:fld>
            <a:endParaRPr lang="en-US" sz="800"/>
          </a:p>
        </p:txBody>
      </p:sp>
      <p:sp>
        <p:nvSpPr>
          <p:cNvPr id="345" name="Text Placeholder 2">
            <a:extLst>
              <a:ext uri="{FF2B5EF4-FFF2-40B4-BE49-F238E27FC236}">
                <a16:creationId xmlns:a16="http://schemas.microsoft.com/office/drawing/2014/main" id="{490FB366-3458-4ED5-94C6-14F078554306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7388225" y="5441950"/>
            <a:ext cx="109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C3FE370-D1CB-49DD-81D9-4C75D2F14D51}" type="datetime'''''''''C''''''''''''''''''o''''''''''n''''''g''''''''''''o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Congo</a:t>
            </a:fld>
            <a:endParaRPr lang="en-US" sz="800"/>
          </a:p>
        </p:txBody>
      </p:sp>
      <p:sp>
        <p:nvSpPr>
          <p:cNvPr id="349" name="Text Placeholder 2">
            <a:extLst>
              <a:ext uri="{FF2B5EF4-FFF2-40B4-BE49-F238E27FC236}">
                <a16:creationId xmlns:a16="http://schemas.microsoft.com/office/drawing/2014/main" id="{C79E7C17-434A-444B-A3E9-4E69E3C54B96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8151813" y="5441950"/>
            <a:ext cx="1095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CDDD4E7-AB8E-4F2C-B46D-E2E39F8D8A10}" type="datetime'''''Ma''''u''''''''ri''''''''''''''t''''an''i''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Mauritania</a:t>
            </a:fld>
            <a:endParaRPr lang="en-US" sz="800"/>
          </a:p>
        </p:txBody>
      </p:sp>
      <p:sp>
        <p:nvSpPr>
          <p:cNvPr id="351" name="Text Placeholder 2">
            <a:extLst>
              <a:ext uri="{FF2B5EF4-FFF2-40B4-BE49-F238E27FC236}">
                <a16:creationId xmlns:a16="http://schemas.microsoft.com/office/drawing/2014/main" id="{07ACCBF2-C38E-45A4-82DD-E9DDB6619AC0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8913813" y="5441950"/>
            <a:ext cx="1095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4E4C1B7-5DB7-4337-9142-6F367FCDDFDB}" type="datetime'S''''''''''''''''''''o''''''m''''al''''i''''''''''a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Somalia</a:t>
            </a:fld>
            <a:endParaRPr lang="en-US" sz="800"/>
          </a:p>
        </p:txBody>
      </p:sp>
      <p:sp>
        <p:nvSpPr>
          <p:cNvPr id="347" name="Text Placeholder 2">
            <a:extLst>
              <a:ext uri="{FF2B5EF4-FFF2-40B4-BE49-F238E27FC236}">
                <a16:creationId xmlns:a16="http://schemas.microsoft.com/office/drawing/2014/main" id="{4784B445-B2D3-4DB7-82D9-D22FC73E5BC2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9675813" y="5441950"/>
            <a:ext cx="1095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9C24E738-8A2C-448D-8F99-143274EA677E}" type="datetime'''''''''''''D''''''''j''i''b''o''''u''''''''t''''''''i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Djibouti</a:t>
            </a:fld>
            <a:endParaRPr lang="en-US" sz="800"/>
          </a:p>
        </p:txBody>
      </p:sp>
      <p:sp>
        <p:nvSpPr>
          <p:cNvPr id="352" name="Text Placeholder 2">
            <a:extLst>
              <a:ext uri="{FF2B5EF4-FFF2-40B4-BE49-F238E27FC236}">
                <a16:creationId xmlns:a16="http://schemas.microsoft.com/office/drawing/2014/main" id="{1C9AA542-C1CD-4F9A-8AE5-015819A3B965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10437813" y="5441950"/>
            <a:ext cx="1095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9DEC06D-0375-4FD2-9FF9-04C2DACB9771}" type="datetime'''''''''''''Bhu''t''''''a''''''''''''''''n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Bhutan</a:t>
            </a:fld>
            <a:endParaRPr lang="en-US" sz="800"/>
          </a:p>
        </p:txBody>
      </p:sp>
      <p:sp>
        <p:nvSpPr>
          <p:cNvPr id="353" name="Text Placeholder 2">
            <a:extLst>
              <a:ext uri="{FF2B5EF4-FFF2-40B4-BE49-F238E27FC236}">
                <a16:creationId xmlns:a16="http://schemas.microsoft.com/office/drawing/2014/main" id="{69C40923-AE9F-4A6C-81A1-DEB3620441E3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11199813" y="5441950"/>
            <a:ext cx="109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D10E8B9-BD56-47D7-9C13-A1119770CF57}" type="datetime'''''''''''''''''''''''''E''''''''''r''''i''t''re''''a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Eritrea</a:t>
            </a:fld>
            <a:endParaRPr lang="en-US" sz="800"/>
          </a:p>
        </p:txBody>
      </p:sp>
      <p:sp>
        <p:nvSpPr>
          <p:cNvPr id="693" name="Text Placeholder 2">
            <a:extLst>
              <a:ext uri="{FF2B5EF4-FFF2-40B4-BE49-F238E27FC236}">
                <a16:creationId xmlns:a16="http://schemas.microsoft.com/office/drawing/2014/main" id="{886912B3-90D2-49C4-A86D-D24B056D3FD8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11136313" y="5299075"/>
            <a:ext cx="234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823A2C-7421-4B8A-896F-339908AE21CE}" type="datetime'''''''''-''''''''''''''''''''''''''''''''7''''''5''''''%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-75%</a:t>
            </a:fld>
            <a:endParaRPr lang="en-US" sz="800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6F90C162-C250-4F7F-9C93-6A09D44F4CA9}"/>
              </a:ext>
            </a:extLst>
          </p:cNvPr>
          <p:cNvSpPr/>
          <p:nvPr/>
        </p:nvSpPr>
        <p:spPr>
          <a:xfrm>
            <a:off x="5400238" y="3833498"/>
            <a:ext cx="5749498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>
                <a:solidFill>
                  <a:schemeClr val="tx1"/>
                </a:solidFill>
              </a:rPr>
              <a:t>WHO (UN) vs IHME populations for Forecasted data (2020-2030)</a:t>
            </a:r>
          </a:p>
          <a:p>
            <a:r>
              <a:rPr lang="en-US" sz="1400" b="1" u="sng">
                <a:solidFill>
                  <a:schemeClr val="tx1"/>
                </a:solidFill>
              </a:rPr>
              <a:t>for countries &gt;5% variation</a:t>
            </a:r>
          </a:p>
          <a:p>
            <a:endParaRPr lang="en-US" sz="1400" b="1" u="sng">
              <a:solidFill>
                <a:schemeClr val="tx1"/>
              </a:solidFill>
            </a:endParaRPr>
          </a:p>
        </p:txBody>
      </p:sp>
      <p:sp>
        <p:nvSpPr>
          <p:cNvPr id="414" name="Rectangle 413" hidden="1">
            <a:extLst>
              <a:ext uri="{FF2B5EF4-FFF2-40B4-BE49-F238E27FC236}">
                <a16:creationId xmlns:a16="http://schemas.microsoft.com/office/drawing/2014/main" id="{C629946E-C7DF-4AF3-A862-CE2CE98D1CB3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437" name="Rectangle 436" hidden="1">
            <a:extLst>
              <a:ext uri="{FF2B5EF4-FFF2-40B4-BE49-F238E27FC236}">
                <a16:creationId xmlns:a16="http://schemas.microsoft.com/office/drawing/2014/main" id="{0E01A222-5F4E-4673-928E-611ED590546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A552B62C-652C-4F3B-8BD5-3FDF72048D72}"/>
              </a:ext>
            </a:extLst>
          </p:cNvPr>
          <p:cNvCxnSpPr/>
          <p:nvPr/>
        </p:nvCxnSpPr>
        <p:spPr>
          <a:xfrm>
            <a:off x="10757388" y="122310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682F599-B463-480C-85BF-D793EA9948BA}"/>
              </a:ext>
            </a:extLst>
          </p:cNvPr>
          <p:cNvCxnSpPr/>
          <p:nvPr/>
        </p:nvCxnSpPr>
        <p:spPr>
          <a:xfrm>
            <a:off x="10757388" y="1520487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Rectangle 514">
            <a:extLst>
              <a:ext uri="{FF2B5EF4-FFF2-40B4-BE49-F238E27FC236}">
                <a16:creationId xmlns:a16="http://schemas.microsoft.com/office/drawing/2014/main" id="{C4E310F4-A8B9-41F8-8662-62EF2B37676F}"/>
              </a:ext>
            </a:extLst>
          </p:cNvPr>
          <p:cNvSpPr/>
          <p:nvPr/>
        </p:nvSpPr>
        <p:spPr>
          <a:xfrm>
            <a:off x="10827727" y="1218619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All age groups</a:t>
            </a:r>
          </a:p>
        </p:txBody>
      </p:sp>
      <p:sp>
        <p:nvSpPr>
          <p:cNvPr id="626" name="Rectangle 625" hidden="1">
            <a:extLst>
              <a:ext uri="{FF2B5EF4-FFF2-40B4-BE49-F238E27FC236}">
                <a16:creationId xmlns:a16="http://schemas.microsoft.com/office/drawing/2014/main" id="{F988F651-6094-49AA-AA1D-819B4B9174C7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637" name="Rectangle 636" hidden="1">
            <a:extLst>
              <a:ext uri="{FF2B5EF4-FFF2-40B4-BE49-F238E27FC236}">
                <a16:creationId xmlns:a16="http://schemas.microsoft.com/office/drawing/2014/main" id="{FC665916-2340-49F7-BDA8-DB86818B1154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B936F-9968-4479-957A-3B3BA1665A15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505557" y="2220888"/>
            <a:ext cx="4287939" cy="2726544"/>
          </a:xfrm>
          <a:prstGeom prst="rect">
            <a:avLst/>
          </a:prstGeom>
        </p:spPr>
      </p:pic>
      <p:sp>
        <p:nvSpPr>
          <p:cNvPr id="78" name="Flowchart: Off-page Connector 78">
            <a:extLst>
              <a:ext uri="{FF2B5EF4-FFF2-40B4-BE49-F238E27FC236}">
                <a16:creationId xmlns:a16="http://schemas.microsoft.com/office/drawing/2014/main" id="{B61BAAA1-5F9A-184D-A54F-335E198C75FA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79" name="Flowchart: Off-page Connector 79">
            <a:extLst>
              <a:ext uri="{FF2B5EF4-FFF2-40B4-BE49-F238E27FC236}">
                <a16:creationId xmlns:a16="http://schemas.microsoft.com/office/drawing/2014/main" id="{CADCDA58-F3B2-7840-A2AF-0AFE79AAE52E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0" name="Flowchart: Off-page Connector 80">
            <a:extLst>
              <a:ext uri="{FF2B5EF4-FFF2-40B4-BE49-F238E27FC236}">
                <a16:creationId xmlns:a16="http://schemas.microsoft.com/office/drawing/2014/main" id="{1DA94100-8596-174E-B5EB-BA9B5FF20C37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87" name="Flowchart: Off-page Connector 81">
            <a:extLst>
              <a:ext uri="{FF2B5EF4-FFF2-40B4-BE49-F238E27FC236}">
                <a16:creationId xmlns:a16="http://schemas.microsoft.com/office/drawing/2014/main" id="{4308AA21-4F5A-C449-A93E-15BD8C05E5C6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89" name="Flowchart: Off-page Connector 82">
            <a:extLst>
              <a:ext uri="{FF2B5EF4-FFF2-40B4-BE49-F238E27FC236}">
                <a16:creationId xmlns:a16="http://schemas.microsoft.com/office/drawing/2014/main" id="{F5172336-93A0-1D48-A4A6-842D60A8291C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90" name="Flowchart: Off-page Connector 83">
            <a:extLst>
              <a:ext uri="{FF2B5EF4-FFF2-40B4-BE49-F238E27FC236}">
                <a16:creationId xmlns:a16="http://schemas.microsoft.com/office/drawing/2014/main" id="{C40E054D-4C67-DA43-8957-B4D66BBD25D4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92" name="Flowchart: Off-page Connector 84">
            <a:extLst>
              <a:ext uri="{FF2B5EF4-FFF2-40B4-BE49-F238E27FC236}">
                <a16:creationId xmlns:a16="http://schemas.microsoft.com/office/drawing/2014/main" id="{8396616C-0852-F045-BE6B-05AD07799D3C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3" name="Flowchart: Off-page Connector 85">
            <a:extLst>
              <a:ext uri="{FF2B5EF4-FFF2-40B4-BE49-F238E27FC236}">
                <a16:creationId xmlns:a16="http://schemas.microsoft.com/office/drawing/2014/main" id="{73DBA94F-9AE8-AA4F-BFB8-699D499F97AC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94" name="Flowchart: Off-page Connector 86">
            <a:extLst>
              <a:ext uri="{FF2B5EF4-FFF2-40B4-BE49-F238E27FC236}">
                <a16:creationId xmlns:a16="http://schemas.microsoft.com/office/drawing/2014/main" id="{CAE60A7F-627C-B34C-9D0E-06D1279B4F88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Quantitative analysis</a:t>
            </a:r>
          </a:p>
        </p:txBody>
      </p:sp>
      <p:sp>
        <p:nvSpPr>
          <p:cNvPr id="95" name="Flowchart: Off-page Connector 87">
            <a:extLst>
              <a:ext uri="{FF2B5EF4-FFF2-40B4-BE49-F238E27FC236}">
                <a16:creationId xmlns:a16="http://schemas.microsoft.com/office/drawing/2014/main" id="{5023F48D-F810-1640-9CE1-CA931AC7D153}"/>
              </a:ext>
            </a:extLst>
          </p:cNvPr>
          <p:cNvSpPr/>
          <p:nvPr/>
        </p:nvSpPr>
        <p:spPr>
          <a:xfrm>
            <a:off x="5153352" y="-2869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96" name="Flowchart: Off-page Connector 88">
            <a:extLst>
              <a:ext uri="{FF2B5EF4-FFF2-40B4-BE49-F238E27FC236}">
                <a16:creationId xmlns:a16="http://schemas.microsoft.com/office/drawing/2014/main" id="{BB588CAE-BDE4-DC41-B3EC-5F1A3B8C48E6}"/>
              </a:ext>
            </a:extLst>
          </p:cNvPr>
          <p:cNvSpPr/>
          <p:nvPr/>
        </p:nvSpPr>
        <p:spPr>
          <a:xfrm>
            <a:off x="6257767" y="-2869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154009-AB1D-324C-8BE0-B5A9E961AB66}"/>
              </a:ext>
            </a:extLst>
          </p:cNvPr>
          <p:cNvSpPr txBox="1"/>
          <p:nvPr/>
        </p:nvSpPr>
        <p:spPr>
          <a:xfrm>
            <a:off x="457697" y="6227830"/>
            <a:ext cx="11524149" cy="20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*The percentages are calculated as (WHO Forecasts/ IHME Forecasts) -1</a:t>
            </a:r>
          </a:p>
        </p:txBody>
      </p:sp>
    </p:spTree>
    <p:extLst>
      <p:ext uri="{BB962C8B-B14F-4D97-AF65-F5344CB8AC3E}">
        <p14:creationId xmlns:p14="http://schemas.microsoft.com/office/powerpoint/2010/main" val="224176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>
            <a:extLst>
              <a:ext uri="{FF2B5EF4-FFF2-40B4-BE49-F238E27FC236}">
                <a16:creationId xmlns:a16="http://schemas.microsoft.com/office/drawing/2014/main" id="{7A4A7C3C-8ECF-43D6-A64E-486AF09A988C}"/>
              </a:ext>
            </a:extLst>
          </p:cNvPr>
          <p:cNvSpPr txBox="1">
            <a:spLocks/>
          </p:cNvSpPr>
          <p:nvPr/>
        </p:nvSpPr>
        <p:spPr>
          <a:xfrm>
            <a:off x="201168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For &lt;5-Year-Olds, IHME forecasted populations are slightly higher with a few countries having variations up to 60% 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B9C6489-4862-41FF-996C-45976D3EBC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1923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425" imgH="424" progId="TCLayout.ActiveDocument.1">
                  <p:embed/>
                </p:oleObj>
              </mc:Choice>
              <mc:Fallback>
                <p:oleObj name="think-cell Slide" r:id="rId40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B9C6489-4862-41FF-996C-45976D3EBC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61" hidden="1">
            <a:extLst>
              <a:ext uri="{FF2B5EF4-FFF2-40B4-BE49-F238E27FC236}">
                <a16:creationId xmlns:a16="http://schemas.microsoft.com/office/drawing/2014/main" id="{CCCEB9A3-EC4A-4DF3-8AAA-4A41D08D54F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144" name="Rectangle 143" hidden="1">
            <a:extLst>
              <a:ext uri="{FF2B5EF4-FFF2-40B4-BE49-F238E27FC236}">
                <a16:creationId xmlns:a16="http://schemas.microsoft.com/office/drawing/2014/main" id="{924F6046-BB44-45A4-86C7-983455705CF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A2DC5F0-2686-4633-854E-DF5E99919D77}"/>
              </a:ext>
            </a:extLst>
          </p:cNvPr>
          <p:cNvSpPr/>
          <p:nvPr/>
        </p:nvSpPr>
        <p:spPr>
          <a:xfrm>
            <a:off x="5340778" y="1163493"/>
            <a:ext cx="5749498" cy="461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>
                <a:solidFill>
                  <a:schemeClr val="tx1"/>
                </a:solidFill>
              </a:rPr>
              <a:t>WHO (UN) vs IHME populations for Historical data (1980-2019)</a:t>
            </a:r>
          </a:p>
          <a:p>
            <a:r>
              <a:rPr lang="en-US" sz="1400" b="1" u="sng">
                <a:solidFill>
                  <a:schemeClr val="tx1"/>
                </a:solidFill>
              </a:rPr>
              <a:t>for countries &gt;5% variation</a:t>
            </a:r>
          </a:p>
        </p:txBody>
      </p:sp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3198B61C-E396-4AA0-92F1-D7A4CFCE4EF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3087311"/>
              </p:ext>
            </p:extLst>
          </p:nvPr>
        </p:nvGraphicFramePr>
        <p:xfrm>
          <a:off x="5059363" y="4079875"/>
          <a:ext cx="6297612" cy="141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344" name="Text Placeholder 2">
            <a:extLst>
              <a:ext uri="{FF2B5EF4-FFF2-40B4-BE49-F238E27FC236}">
                <a16:creationId xmlns:a16="http://schemas.microsoft.com/office/drawing/2014/main" id="{1D0B91F0-7E8D-459D-9DE5-53E65388532D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770563" y="5499100"/>
            <a:ext cx="1095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AE7EC6F-A81D-4330-9E9D-E52508CFD9BD}" type="datetime'''Sy''''''''''''''''''''''''''''''''''''''''''r''''ia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Syria</a:t>
            </a:fld>
            <a:endParaRPr lang="en-US" sz="800"/>
          </a:p>
        </p:txBody>
      </p:sp>
      <p:sp>
        <p:nvSpPr>
          <p:cNvPr id="351" name="Text Placeholder 2">
            <a:extLst>
              <a:ext uri="{FF2B5EF4-FFF2-40B4-BE49-F238E27FC236}">
                <a16:creationId xmlns:a16="http://schemas.microsoft.com/office/drawing/2014/main" id="{07ACCBF2-C38E-45A4-82DD-E9DDB6619AC0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8010525" y="5499100"/>
            <a:ext cx="2190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58CD60A-783F-4C17-B8AA-9C3456050534}" type="datetime'''Sao ''''To''''''''m''''e &#10;''''''''and'' P''rinci''''p''e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Sao Tome 
and Principe</a:t>
            </a:fld>
            <a:endParaRPr lang="en-US" sz="800"/>
          </a:p>
        </p:txBody>
      </p:sp>
      <p:sp>
        <p:nvSpPr>
          <p:cNvPr id="348" name="Text Placeholder 2">
            <a:extLst>
              <a:ext uri="{FF2B5EF4-FFF2-40B4-BE49-F238E27FC236}">
                <a16:creationId xmlns:a16="http://schemas.microsoft.com/office/drawing/2014/main" id="{7D7FC672-A235-4AB2-8372-527F26022037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345238" y="5499100"/>
            <a:ext cx="109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FCE28E1-3387-4AC8-B838-EEB325CB37EF}" type="datetime'Con''''''''''''''''''g''o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Congo</a:t>
            </a:fld>
            <a:endParaRPr lang="en-US" sz="800"/>
          </a:p>
        </p:txBody>
      </p:sp>
      <p:sp>
        <p:nvSpPr>
          <p:cNvPr id="345" name="Text Placeholder 2">
            <a:extLst>
              <a:ext uri="{FF2B5EF4-FFF2-40B4-BE49-F238E27FC236}">
                <a16:creationId xmlns:a16="http://schemas.microsoft.com/office/drawing/2014/main" id="{490FB366-3458-4ED5-94C6-14F07855430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918325" y="5499100"/>
            <a:ext cx="1095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B3F791E-0ADF-4192-9A66-410D397D2C44}" type="datetime'''''''''C''''o''''''''''''''m''''''o''''''''r''''''''o''s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Comoros</a:t>
            </a:fld>
            <a:endParaRPr lang="en-US" sz="800"/>
          </a:p>
        </p:txBody>
      </p:sp>
      <p:sp>
        <p:nvSpPr>
          <p:cNvPr id="349" name="Text Placeholder 2">
            <a:extLst>
              <a:ext uri="{FF2B5EF4-FFF2-40B4-BE49-F238E27FC236}">
                <a16:creationId xmlns:a16="http://schemas.microsoft.com/office/drawing/2014/main" id="{C79E7C17-434A-444B-A3E9-4E69E3C54B9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435850" y="5499101"/>
            <a:ext cx="2190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BA794D2-A9AF-4F33-8ADC-273718C6F414}" type="datetime'C''en''tral Afri''''c''a''''n ''&#10;''Re''''pu''b''''''''lic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Central African 
Republic</a:t>
            </a:fld>
            <a:endParaRPr lang="en-US" sz="800"/>
          </a:p>
        </p:txBody>
      </p:sp>
      <p:sp>
        <p:nvSpPr>
          <p:cNvPr id="353" name="Text Placeholder 2">
            <a:extLst>
              <a:ext uri="{FF2B5EF4-FFF2-40B4-BE49-F238E27FC236}">
                <a16:creationId xmlns:a16="http://schemas.microsoft.com/office/drawing/2014/main" id="{69C40923-AE9F-4A6C-81A1-DEB3620441E3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639175" y="5499100"/>
            <a:ext cx="109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C808906-E101-4A96-94FE-178997735646}" type="datetime'''B''''''''o''''''li''''''''v''''''''''''i''''''a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Bolivia</a:t>
            </a:fld>
            <a:endParaRPr lang="en-US" sz="800"/>
          </a:p>
        </p:txBody>
      </p:sp>
      <p:sp>
        <p:nvSpPr>
          <p:cNvPr id="346" name="Text Placeholder 2">
            <a:extLst>
              <a:ext uri="{FF2B5EF4-FFF2-40B4-BE49-F238E27FC236}">
                <a16:creationId xmlns:a16="http://schemas.microsoft.com/office/drawing/2014/main" id="{AE9A32D9-0C23-45C3-8C45-A2755FFCC3C8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212263" y="5499100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EBF68BD-A5A1-4018-AF5F-64D881916399}" type="datetime'''''''Afg''''''''''''''h''''a''''''''n''i''''''s''''''tan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Afghanistan</a:t>
            </a:fld>
            <a:endParaRPr lang="en-US" sz="800"/>
          </a:p>
        </p:txBody>
      </p:sp>
      <p:sp>
        <p:nvSpPr>
          <p:cNvPr id="350" name="Text Placeholder 2">
            <a:extLst>
              <a:ext uri="{FF2B5EF4-FFF2-40B4-BE49-F238E27FC236}">
                <a16:creationId xmlns:a16="http://schemas.microsoft.com/office/drawing/2014/main" id="{AE428AE7-D493-45CC-B47E-D338BFE69C4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729788" y="5499101"/>
            <a:ext cx="219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6D9072A-C82A-4563-8B43-C5DD5C373783}" type="datetime'P''''apu''''''a'' ''''''New ''&#10;''''''''G''u''''''i''ne''a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Papua New 
Guinea</a:t>
            </a:fld>
            <a:endParaRPr lang="en-US" sz="800"/>
          </a:p>
        </p:txBody>
      </p:sp>
      <p:sp>
        <p:nvSpPr>
          <p:cNvPr id="354" name="Text Placeholder 2">
            <a:extLst>
              <a:ext uri="{FF2B5EF4-FFF2-40B4-BE49-F238E27FC236}">
                <a16:creationId xmlns:a16="http://schemas.microsoft.com/office/drawing/2014/main" id="{71289425-2CE4-4289-B6ED-F4D4F52EC6C5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360025" y="5499100"/>
            <a:ext cx="1095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2AC7F3D-FBE9-41C3-82FF-20F584A5F74F}" type="datetime'D''''''''''''''''j''''i''b''''ou''''''''''''''''''t''i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Djibouti</a:t>
            </a:fld>
            <a:endParaRPr lang="en-US" sz="800"/>
          </a:p>
        </p:txBody>
      </p:sp>
      <p:sp>
        <p:nvSpPr>
          <p:cNvPr id="355" name="Text Placeholder 2">
            <a:extLst>
              <a:ext uri="{FF2B5EF4-FFF2-40B4-BE49-F238E27FC236}">
                <a16:creationId xmlns:a16="http://schemas.microsoft.com/office/drawing/2014/main" id="{E9D8FAC9-2C09-4C89-BBAA-1EFEB2B814DB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0933113" y="5499100"/>
            <a:ext cx="109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4CEC8DC-4B72-49E7-848B-AB25416EE7F6}" type="datetime'Eri''''t''''''''''''''''''''r''''''''''''''''''''''''''ea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Eritrea</a:t>
            </a:fld>
            <a:endParaRPr lang="en-US" sz="800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6F90C162-C250-4F7F-9C93-6A09D44F4CA9}"/>
              </a:ext>
            </a:extLst>
          </p:cNvPr>
          <p:cNvSpPr/>
          <p:nvPr/>
        </p:nvSpPr>
        <p:spPr>
          <a:xfrm>
            <a:off x="5372528" y="3582745"/>
            <a:ext cx="5749498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>
                <a:solidFill>
                  <a:schemeClr val="tx1"/>
                </a:solidFill>
              </a:rPr>
              <a:t>WHO vs IHME populations for Forecasted data (2020-2030)</a:t>
            </a:r>
          </a:p>
          <a:p>
            <a:r>
              <a:rPr lang="en-US" sz="1400" b="1" u="sng">
                <a:solidFill>
                  <a:schemeClr val="tx1"/>
                </a:solidFill>
              </a:rPr>
              <a:t>for countries &gt;5% variation</a:t>
            </a:r>
          </a:p>
        </p:txBody>
      </p:sp>
      <p:sp>
        <p:nvSpPr>
          <p:cNvPr id="414" name="Rectangle 413" hidden="1">
            <a:extLst>
              <a:ext uri="{FF2B5EF4-FFF2-40B4-BE49-F238E27FC236}">
                <a16:creationId xmlns:a16="http://schemas.microsoft.com/office/drawing/2014/main" id="{C629946E-C7DF-4AF3-A862-CE2CE98D1CB3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437" name="Rectangle 436" hidden="1">
            <a:extLst>
              <a:ext uri="{FF2B5EF4-FFF2-40B4-BE49-F238E27FC236}">
                <a16:creationId xmlns:a16="http://schemas.microsoft.com/office/drawing/2014/main" id="{0E01A222-5F4E-4673-928E-611ED590546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0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F9CBBE-FCAD-4C34-9B6D-2312C7FF9693}"/>
              </a:ext>
            </a:extLst>
          </p:cNvPr>
          <p:cNvCxnSpPr/>
          <p:nvPr/>
        </p:nvCxnSpPr>
        <p:spPr>
          <a:xfrm>
            <a:off x="10757388" y="989135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A30FE-A790-4AB4-8151-ED4F115296E2}"/>
              </a:ext>
            </a:extLst>
          </p:cNvPr>
          <p:cNvCxnSpPr/>
          <p:nvPr/>
        </p:nvCxnSpPr>
        <p:spPr>
          <a:xfrm>
            <a:off x="10757388" y="1291003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D5C97E7-4F2D-4525-A450-FBE888800DC5}"/>
              </a:ext>
            </a:extLst>
          </p:cNvPr>
          <p:cNvSpPr/>
          <p:nvPr/>
        </p:nvSpPr>
        <p:spPr>
          <a:xfrm>
            <a:off x="10792557" y="1002521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&lt;5-year-old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D9468F4-28E7-46F3-9976-4AD9EADC752D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 flipH="1">
            <a:off x="5383213" y="3067050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9EFBD9-A084-481C-9004-ED790E492A09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 flipH="1">
            <a:off x="5383213" y="2522538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55A23E-770F-4CA4-841B-814D145DC272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 flipH="1">
            <a:off x="5383213" y="2282825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A6A6F95-861C-47C3-B45E-78D184D567F0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 flipH="1">
            <a:off x="5383213" y="2044700"/>
            <a:ext cx="42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6FFF72F7-CFA9-4059-8468-8CECB1BA8C0B}"/>
              </a:ext>
            </a:extLst>
          </p:cNvPr>
          <p:cNvGraphicFramePr/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510557949"/>
              </p:ext>
            </p:extLst>
          </p:nvPr>
        </p:nvGraphicFramePr>
        <p:xfrm>
          <a:off x="5343525" y="1901825"/>
          <a:ext cx="6013450" cy="1247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DE2854D-F732-4FAB-A54E-8D4BD788358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038725" y="3003550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A1DD485-A2F3-4660-8D0B-0CDFF66E9992}" type="datetime'-''''''''''''''''''''''''''''''''7''''0''%'''''''''''''''">
              <a:rPr lang="en-US" altLang="en-US" sz="10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-70%</a:t>
            </a:fld>
            <a:endParaRPr lang="en-US" sz="1000"/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7B72CF84-29B8-4D27-BF8B-959770E642B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038725" y="2459038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F80A4AF-9DEC-44DC-9736-6FDBE65BEF90}" type="datetime'''''''''''''''''-''''''''''''1''''''''''''''''''''''''''''0%'">
              <a:rPr lang="en-US" altLang="en-US" sz="10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-10%</a:t>
            </a:fld>
            <a:endParaRPr lang="en-US" sz="1000"/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7CB1C1B7-8C43-41AF-B114-BA855CCB16D8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141913" y="2219325"/>
            <a:ext cx="1555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11FD5B6-B78F-4B88-B8D0-CE6750948542}" type="datetime'''''''''''''''''''''''''''''''0''''''''%'''''''''''''''''''">
              <a:rPr lang="en-US" altLang="en-US" sz="10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DDD01A47-F021-47A4-8CA1-ADCBB1B522B0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076825" y="1981200"/>
            <a:ext cx="2206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662649F-7FF0-4800-95DE-4481C7D46D8A}" type="datetime'''''1''''''''''''''''''0''''''''''%'''''">
              <a:rPr lang="en-US" altLang="en-US" sz="10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en-US" sz="100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FF532044-7379-44F8-B73F-CC4166884092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5353050" y="2759075"/>
            <a:ext cx="146051" cy="96838"/>
          </a:xfrm>
          <a:custGeom>
            <a:avLst/>
            <a:gdLst/>
            <a:ahLst/>
            <a:cxnLst/>
            <a:rect l="0" t="0" r="0" b="0"/>
            <a:pathLst>
              <a:path w="146051" h="96839">
                <a:moveTo>
                  <a:pt x="0" y="39688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8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3B339FF-FCFB-4C65-B939-91873DD3F509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10714038" y="2714625"/>
            <a:ext cx="469901" cy="184151"/>
          </a:xfrm>
          <a:custGeom>
            <a:avLst/>
            <a:gdLst/>
            <a:ahLst/>
            <a:cxnLst/>
            <a:rect l="0" t="0" r="0" b="0"/>
            <a:pathLst>
              <a:path w="469901" h="184151">
                <a:moveTo>
                  <a:pt x="0" y="127000"/>
                </a:moveTo>
                <a:lnTo>
                  <a:pt x="469900" y="0"/>
                </a:lnTo>
                <a:lnTo>
                  <a:pt x="469900" y="57150"/>
                </a:lnTo>
                <a:lnTo>
                  <a:pt x="0" y="18415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1272D-0480-4716-BC26-ED12C15ED28E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10714038" y="2714625"/>
            <a:ext cx="469901" cy="127001"/>
          </a:xfrm>
          <a:custGeom>
            <a:avLst/>
            <a:gdLst/>
            <a:ahLst/>
            <a:cxnLst/>
            <a:rect l="0" t="0" r="0" b="0"/>
            <a:pathLst>
              <a:path w="469901" h="127001">
                <a:moveTo>
                  <a:pt x="0" y="127000"/>
                </a:moveTo>
                <a:lnTo>
                  <a:pt x="46990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D70409-8982-4043-BFAC-691E332BDFF0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5353050" y="2759075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95CA72-0923-44F1-BC6E-1EB2608059AB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353050" y="2816225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C13A6F-E86D-45ED-869B-5E95A300C2B3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0714038" y="2771775"/>
            <a:ext cx="469901" cy="127001"/>
          </a:xfrm>
          <a:custGeom>
            <a:avLst/>
            <a:gdLst/>
            <a:ahLst/>
            <a:cxnLst/>
            <a:rect l="0" t="0" r="0" b="0"/>
            <a:pathLst>
              <a:path w="469901" h="127001">
                <a:moveTo>
                  <a:pt x="0" y="127000"/>
                </a:moveTo>
                <a:lnTo>
                  <a:pt x="469900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 Placeholder 2">
            <a:extLst>
              <a:ext uri="{FF2B5EF4-FFF2-40B4-BE49-F238E27FC236}">
                <a16:creationId xmlns:a16="http://schemas.microsoft.com/office/drawing/2014/main" id="{EF79044A-BCBD-45FE-8DDE-20F05EF741E6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8296275" y="3100388"/>
            <a:ext cx="1095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EEF5226-074F-4021-A1D1-5D57A207944B}" type="datetime'''''D''''jib''''''''o''''''''u''t''''''''i''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Djibouti</a:t>
            </a:fld>
            <a:endParaRPr lang="en-US" sz="800"/>
          </a:p>
        </p:txBody>
      </p:sp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9D11F82F-1581-4CFC-9F7A-6DDEB9240DBE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695950" y="3100388"/>
            <a:ext cx="1095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97E6A96E-DC45-4792-8A69-A80CF231C8DA}" type="datetime'''''An''''g''''''''''''''o''''''''''l''''''''''''a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Angola</a:t>
            </a:fld>
            <a:endParaRPr lang="en-US" sz="800"/>
          </a:p>
        </p:txBody>
      </p:sp>
      <p:sp>
        <p:nvSpPr>
          <p:cNvPr id="161" name="Text Placeholder 2">
            <a:extLst>
              <a:ext uri="{FF2B5EF4-FFF2-40B4-BE49-F238E27FC236}">
                <a16:creationId xmlns:a16="http://schemas.microsoft.com/office/drawing/2014/main" id="{9A0B3B18-F6E8-4286-8127-97680004848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0245725" y="3100388"/>
            <a:ext cx="1095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49973AB-3684-46EB-84C4-76AF7CFAB050}" type="datetime'Y''''e''''''me''''''''''''''''''''''''''''''''''n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Yemen</a:t>
            </a:fld>
            <a:endParaRPr lang="en-US" sz="800"/>
          </a:p>
        </p:txBody>
      </p:sp>
      <p:sp>
        <p:nvSpPr>
          <p:cNvPr id="162" name="Text Placeholder 2">
            <a:extLst>
              <a:ext uri="{FF2B5EF4-FFF2-40B4-BE49-F238E27FC236}">
                <a16:creationId xmlns:a16="http://schemas.microsoft.com/office/drawing/2014/main" id="{9488FAD3-B4E3-44CB-974E-8D99E213BA5A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6346825" y="3100388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FA0542D-B7F9-439E-9B2E-D0A077D59719}" type="datetime'''''''''Af''g''''''''h''''''a''''''''''''''nis''''''''t''an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Afghanistan</a:t>
            </a:fld>
            <a:endParaRPr lang="en-US" sz="800"/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220A6164-CC1F-47E8-8C1D-54FCA717163E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940550" y="3100388"/>
            <a:ext cx="2190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6442B5B-EC55-4F79-9635-1D5827D5034E}" type="datetime'''''Sao T''ome'' &#10;a''''''''''n''''d P''''''''''''rin''ci''pe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Sao Tome 
and Principe</a:t>
            </a:fld>
            <a:endParaRPr lang="en-US" sz="800"/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21EA9EFB-0A75-487B-9D53-AA5D7812730F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7645400" y="3100388"/>
            <a:ext cx="1095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1455A69-8137-42A3-84A1-68D46C200736}" type="datetime'''Ke''''''''''''''''n''y''''''''''''''''''''a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Kenya</a:t>
            </a:fld>
            <a:endParaRPr lang="en-US" sz="800"/>
          </a:p>
        </p:txBody>
      </p:sp>
      <p:sp>
        <p:nvSpPr>
          <p:cNvPr id="159" name="Text Placeholder 2">
            <a:extLst>
              <a:ext uri="{FF2B5EF4-FFF2-40B4-BE49-F238E27FC236}">
                <a16:creationId xmlns:a16="http://schemas.microsoft.com/office/drawing/2014/main" id="{11028561-8AAE-48AF-991A-4EEE7DFA4486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945563" y="3100388"/>
            <a:ext cx="109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9CB1B20E-DC5A-493B-AB45-CAAC85BC4BD6}" type="datetime'Ca''''''m''b''''''''''''''''''''''''''''''o''''di''''''''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Cambodia</a:t>
            </a:fld>
            <a:endParaRPr lang="en-US" sz="800"/>
          </a:p>
        </p:txBody>
      </p:sp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1224E8BF-8429-4E8D-91FE-C256C41EDA3C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9594850" y="3100388"/>
            <a:ext cx="1095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B20A47A-DAF7-4A85-B67D-8CB7EC932F4A}" type="datetime'''''''''''''S''o''''''u''t''''''''h ''S''''u''''''''''''dan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South Sudan</a:t>
            </a:fld>
            <a:endParaRPr lang="en-US" sz="800"/>
          </a:p>
        </p:txBody>
      </p: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69D23E39-44DD-40C5-9453-2AFD01727B0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10895013" y="3100388"/>
            <a:ext cx="109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A175B09-688C-469E-ACBC-D12BAE7292D3}" type="datetime'E''''''''''r''''''''''''''''''it''''r''''''''e''''a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Eritrea</a:t>
            </a:fld>
            <a:endParaRPr lang="en-US" sz="800"/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BE9AF00A-A9DF-40AC-A686-DD109B19476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10831513" y="2949575"/>
            <a:ext cx="2349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ADC865-C4DD-4896-B25B-97C4DFDE8FC8}" type="datetime'''''-''''''6''''''''''''4''%'''''''''">
              <a:rPr lang="en-US" altLang="en-US" sz="8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-64%</a:t>
            </a:fld>
            <a:endParaRPr lang="en-US" sz="8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431D0B71-7347-4A13-BB89-614E917CC782}"/>
              </a:ext>
            </a:extLst>
          </p:cNvPr>
          <p:cNvCxnSpPr/>
          <p:nvPr/>
        </p:nvCxnSpPr>
        <p:spPr>
          <a:xfrm>
            <a:off x="10757388" y="99353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7A070F9-5B02-4009-9E8B-FAAA5406F344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47233" y="2219325"/>
            <a:ext cx="4219224" cy="2682851"/>
          </a:xfrm>
          <a:prstGeom prst="rect">
            <a:avLst/>
          </a:prstGeom>
        </p:spPr>
      </p:pic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050F01D2-85BE-4F5D-9D0D-72572B14BEBA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80" name="Flowchart: Off-page Connector 79">
            <a:extLst>
              <a:ext uri="{FF2B5EF4-FFF2-40B4-BE49-F238E27FC236}">
                <a16:creationId xmlns:a16="http://schemas.microsoft.com/office/drawing/2014/main" id="{6817F524-21ED-43CF-83EF-7D57C6A2467A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1" name="Flowchart: Off-page Connector 80">
            <a:extLst>
              <a:ext uri="{FF2B5EF4-FFF2-40B4-BE49-F238E27FC236}">
                <a16:creationId xmlns:a16="http://schemas.microsoft.com/office/drawing/2014/main" id="{6799138D-F1A4-4CEC-9EFC-BC74DDFA6421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82" name="Flowchart: Off-page Connector 81">
            <a:extLst>
              <a:ext uri="{FF2B5EF4-FFF2-40B4-BE49-F238E27FC236}">
                <a16:creationId xmlns:a16="http://schemas.microsoft.com/office/drawing/2014/main" id="{D028ACE3-38C6-48C8-9B88-D90D5785DB30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83" name="Flowchart: Off-page Connector 82">
            <a:extLst>
              <a:ext uri="{FF2B5EF4-FFF2-40B4-BE49-F238E27FC236}">
                <a16:creationId xmlns:a16="http://schemas.microsoft.com/office/drawing/2014/main" id="{64ED1373-BC73-4CB1-A97C-FC1B7F809901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84" name="Flowchart: Off-page Connector 83">
            <a:extLst>
              <a:ext uri="{FF2B5EF4-FFF2-40B4-BE49-F238E27FC236}">
                <a16:creationId xmlns:a16="http://schemas.microsoft.com/office/drawing/2014/main" id="{9035C441-9F10-4F32-A7E8-BAFB7F21A09C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85" name="Flowchart: Off-page Connector 84">
            <a:extLst>
              <a:ext uri="{FF2B5EF4-FFF2-40B4-BE49-F238E27FC236}">
                <a16:creationId xmlns:a16="http://schemas.microsoft.com/office/drawing/2014/main" id="{A8F8CE97-D115-4247-A08E-565053D1FCA6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6" name="Flowchart: Off-page Connector 85">
            <a:extLst>
              <a:ext uri="{FF2B5EF4-FFF2-40B4-BE49-F238E27FC236}">
                <a16:creationId xmlns:a16="http://schemas.microsoft.com/office/drawing/2014/main" id="{53B46FEF-A7BB-4EAC-A52A-E2E21432B863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87" name="Flowchart: Off-page Connector 86">
            <a:extLst>
              <a:ext uri="{FF2B5EF4-FFF2-40B4-BE49-F238E27FC236}">
                <a16:creationId xmlns:a16="http://schemas.microsoft.com/office/drawing/2014/main" id="{B478F32D-035C-48D8-B7E8-38C30E984086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Quantitative analysis</a:t>
            </a:r>
          </a:p>
        </p:txBody>
      </p:sp>
      <p:sp>
        <p:nvSpPr>
          <p:cNvPr id="88" name="Flowchart: Off-page Connector 87">
            <a:extLst>
              <a:ext uri="{FF2B5EF4-FFF2-40B4-BE49-F238E27FC236}">
                <a16:creationId xmlns:a16="http://schemas.microsoft.com/office/drawing/2014/main" id="{C3E6F292-92C0-4809-8D96-A1571AEDD236}"/>
              </a:ext>
            </a:extLst>
          </p:cNvPr>
          <p:cNvSpPr/>
          <p:nvPr/>
        </p:nvSpPr>
        <p:spPr>
          <a:xfrm>
            <a:off x="5110492" y="1532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89" name="Flowchart: Off-page Connector 88">
            <a:extLst>
              <a:ext uri="{FF2B5EF4-FFF2-40B4-BE49-F238E27FC236}">
                <a16:creationId xmlns:a16="http://schemas.microsoft.com/office/drawing/2014/main" id="{3A26500B-E82E-46A3-A3FB-F21773E5D7C9}"/>
              </a:ext>
            </a:extLst>
          </p:cNvPr>
          <p:cNvSpPr/>
          <p:nvPr/>
        </p:nvSpPr>
        <p:spPr>
          <a:xfrm>
            <a:off x="6233024" y="-2869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00FB51-417D-194B-BF16-352DA64D4A37}"/>
              </a:ext>
            </a:extLst>
          </p:cNvPr>
          <p:cNvSpPr txBox="1"/>
          <p:nvPr/>
        </p:nvSpPr>
        <p:spPr>
          <a:xfrm>
            <a:off x="457697" y="6227830"/>
            <a:ext cx="11524149" cy="20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*The percentages are calculated as (WHO Forecasts/ IHME Forecasts) -1</a:t>
            </a:r>
          </a:p>
        </p:txBody>
      </p:sp>
    </p:spTree>
    <p:extLst>
      <p:ext uri="{BB962C8B-B14F-4D97-AF65-F5344CB8AC3E}">
        <p14:creationId xmlns:p14="http://schemas.microsoft.com/office/powerpoint/2010/main" val="26348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378396-A52C-4F4C-85FF-E2094380A60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9245741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25" imgH="424" progId="TCLayout.ActiveDocument.1">
                  <p:embed/>
                </p:oleObj>
              </mc:Choice>
              <mc:Fallback>
                <p:oleObj name="think-cell Slide" r:id="rId11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378396-A52C-4F4C-85FF-E2094380A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ounded Rectangle 11">
            <a:extLst>
              <a:ext uri="{FF2B5EF4-FFF2-40B4-BE49-F238E27FC236}">
                <a16:creationId xmlns:a16="http://schemas.microsoft.com/office/drawing/2014/main" id="{2C1CD40D-3C37-4C59-A6C1-791E55090B2A}"/>
              </a:ext>
            </a:extLst>
          </p:cNvPr>
          <p:cNvSpPr/>
          <p:nvPr/>
        </p:nvSpPr>
        <p:spPr>
          <a:xfrm>
            <a:off x="3652838" y="5145088"/>
            <a:ext cx="7066380" cy="762000"/>
          </a:xfrm>
          <a:prstGeom prst="roundRect">
            <a:avLst/>
          </a:prstGeom>
          <a:noFill/>
          <a:ln>
            <a:solidFill>
              <a:schemeClr val="dk1">
                <a:shade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E3C6E-1D31-4B33-89D4-03910FB79336}"/>
              </a:ext>
            </a:extLst>
          </p:cNvPr>
          <p:cNvSpPr txBox="1"/>
          <p:nvPr/>
        </p:nvSpPr>
        <p:spPr>
          <a:xfrm>
            <a:off x="1166365" y="5146986"/>
            <a:ext cx="2057400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Calculation of Health Impact using existing methodology</a:t>
            </a:r>
          </a:p>
        </p:txBody>
      </p:sp>
      <p:sp>
        <p:nvSpPr>
          <p:cNvPr id="30" name="Right Arrow 13">
            <a:extLst>
              <a:ext uri="{FF2B5EF4-FFF2-40B4-BE49-F238E27FC236}">
                <a16:creationId xmlns:a16="http://schemas.microsoft.com/office/drawing/2014/main" id="{D501DAFD-DBCA-4A4D-AAA2-1565C4CC1E68}"/>
              </a:ext>
            </a:extLst>
          </p:cNvPr>
          <p:cNvSpPr/>
          <p:nvPr/>
        </p:nvSpPr>
        <p:spPr>
          <a:xfrm>
            <a:off x="3336309" y="5379627"/>
            <a:ext cx="233638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98DA3-3A84-4307-9790-3583F8570733}"/>
              </a:ext>
            </a:extLst>
          </p:cNvPr>
          <p:cNvSpPr txBox="1"/>
          <p:nvPr/>
        </p:nvSpPr>
        <p:spPr>
          <a:xfrm>
            <a:off x="3967020" y="5257887"/>
            <a:ext cx="64567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* Coverage % * Aversion rate %</a:t>
            </a:r>
            <a:endParaRPr lang="en-US" sz="2400" b="1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2E63179B-6A7F-4AC2-96FE-B5EA7D976F8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0854505"/>
              </p:ext>
            </p:extLst>
          </p:nvPr>
        </p:nvGraphicFramePr>
        <p:xfrm>
          <a:off x="365125" y="1854200"/>
          <a:ext cx="5221288" cy="247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D6548DA-61CD-4F62-AADE-7AD51D31667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3983038" y="4310063"/>
            <a:ext cx="512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BFD84F-868C-4F39-9AB4-72297368CE6F}" type="datetime'''''''4''''''''0%'' ''''t''''o'''''''' ''''5''''''''0%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40% to 50%</a:t>
            </a:fld>
            <a:endParaRPr lang="en-US" sz="14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3B01884-65FA-41E0-B122-464BD4381E0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55738" y="4310063"/>
            <a:ext cx="512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39D9AC9-348F-471D-A7A0-20B78C71D7A1}" type="datetime'''''''''''10''''%'' t''o'''''''''''''' 20''''''''''''%''''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10% to 20%</a:t>
            </a:fld>
            <a:endParaRPr lang="en-US" sz="140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CD36501-5391-4B72-B6C0-233253EEA6C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63575" y="4310063"/>
            <a:ext cx="4095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A650201-511F-4F1C-81C0-5B20E0DBB64B}" type="datetime'&lt;''''''''''''''''''''''''1''''0''%''''''''''''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&lt;10%</a:t>
            </a:fld>
            <a:endParaRPr lang="en-US" sz="140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D475806-5569-4E18-96D8-804A2CE154A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298700" y="4310063"/>
            <a:ext cx="512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81EA806-C96A-4320-AFE7-6D52A3511AD9}" type="datetime'''''''''''2''''0''''''''''''%'''' to'''' 3''''0''''''''''''%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20% to 30%</a:t>
            </a:fld>
            <a:endParaRPr lang="en-US" sz="140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41B4BC1-054F-4B13-9091-4502C3D06A1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140075" y="4310063"/>
            <a:ext cx="512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A7CD6EE-3CD1-4C57-AF4E-587EA90F3AED}" type="datetime'3''''''''''0''''''''''%'' ''to'''' ''''4''''''''0''''''''''%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30% to 40%</a:t>
            </a:fld>
            <a:endParaRPr lang="en-US" sz="140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3C79623-F10B-45CC-B79B-84859863E4F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76800" y="4310063"/>
            <a:ext cx="4095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F4B4E72-6264-4306-82B5-4B9B1376DBE7}" type="datetime'&gt;''''''''''5''''''''''''0''''''''''''''''''''''%'''''">
              <a:rPr lang="en-US" altLang="en-US" sz="140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&gt;50%</a:t>
            </a:fld>
            <a:endParaRPr lang="en-US" sz="14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70D2EC3-52ED-4B2B-86A3-0BB83B96ACE5}"/>
              </a:ext>
            </a:extLst>
          </p:cNvPr>
          <p:cNvSpPr txBox="1">
            <a:spLocks/>
          </p:cNvSpPr>
          <p:nvPr/>
        </p:nvSpPr>
        <p:spPr>
          <a:xfrm>
            <a:off x="118043" y="329184"/>
            <a:ext cx="12192000" cy="9521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For 55% of the countries, the variation in health impact is minimal (&lt;10%) for WHO and IHME data sources for historical period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ACA42A-B29B-4673-8B65-32C0B751BFB0}"/>
              </a:ext>
            </a:extLst>
          </p:cNvPr>
          <p:cNvSpPr txBox="1"/>
          <p:nvPr/>
        </p:nvSpPr>
        <p:spPr>
          <a:xfrm>
            <a:off x="5862638" y="1376363"/>
            <a:ext cx="4800600" cy="258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Top 10 countries to be prioritized based on health impact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4FA5AF-FE24-4D38-9048-8F2758FA39D8}"/>
              </a:ext>
            </a:extLst>
          </p:cNvPr>
          <p:cNvSpPr txBox="1"/>
          <p:nvPr/>
        </p:nvSpPr>
        <p:spPr>
          <a:xfrm>
            <a:off x="437784" y="6017406"/>
            <a:ext cx="11524149" cy="31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UN population has been used to estimate the Health impact using WHO data source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800" b="1">
                <a:latin typeface="Calibri" panose="020F0502020204030204" pitchFamily="34" charset="0"/>
                <a:cs typeface="Calibri" panose="020F0502020204030204" pitchFamily="34" charset="0"/>
              </a:rPr>
              <a:t>Health impact based on Historical data (1980 to 2017)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C77184-6EC9-4FB2-903A-7CC21A1DF8E1}"/>
              </a:ext>
            </a:extLst>
          </p:cNvPr>
          <p:cNvCxnSpPr/>
          <p:nvPr/>
        </p:nvCxnSpPr>
        <p:spPr>
          <a:xfrm>
            <a:off x="10757388" y="1354895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3397C3-E1A5-424F-9CB4-F6C8EE2FEAB2}"/>
              </a:ext>
            </a:extLst>
          </p:cNvPr>
          <p:cNvCxnSpPr/>
          <p:nvPr/>
        </p:nvCxnSpPr>
        <p:spPr>
          <a:xfrm>
            <a:off x="10757388" y="177985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59348DB-2E0C-4705-9EF3-5D97AE27DA94}"/>
              </a:ext>
            </a:extLst>
          </p:cNvPr>
          <p:cNvSpPr/>
          <p:nvPr/>
        </p:nvSpPr>
        <p:spPr>
          <a:xfrm>
            <a:off x="10827727" y="1430427"/>
            <a:ext cx="1248508" cy="301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Historical data (1980-2017)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DB662FA-45EE-46AB-BEEA-D0B3F626E7AB}"/>
              </a:ext>
            </a:extLst>
          </p:cNvPr>
          <p:cNvCxnSpPr/>
          <p:nvPr/>
        </p:nvCxnSpPr>
        <p:spPr>
          <a:xfrm>
            <a:off x="10757388" y="1359291"/>
            <a:ext cx="13188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Off-page Connector 41">
            <a:extLst>
              <a:ext uri="{FF2B5EF4-FFF2-40B4-BE49-F238E27FC236}">
                <a16:creationId xmlns:a16="http://schemas.microsoft.com/office/drawing/2014/main" id="{69003B02-358D-46A2-A1F6-884410C99CF3}"/>
              </a:ext>
            </a:extLst>
          </p:cNvPr>
          <p:cNvSpPr/>
          <p:nvPr/>
        </p:nvSpPr>
        <p:spPr>
          <a:xfrm>
            <a:off x="10015511" y="-1"/>
            <a:ext cx="1356078" cy="230188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3" name="Flowchart: Off-page Connector 42">
            <a:extLst>
              <a:ext uri="{FF2B5EF4-FFF2-40B4-BE49-F238E27FC236}">
                <a16:creationId xmlns:a16="http://schemas.microsoft.com/office/drawing/2014/main" id="{E8D8E1BA-63E9-4F16-8154-41CC4FA5A6CA}"/>
              </a:ext>
            </a:extLst>
          </p:cNvPr>
          <p:cNvSpPr/>
          <p:nvPr/>
        </p:nvSpPr>
        <p:spPr>
          <a:xfrm>
            <a:off x="11371589" y="1"/>
            <a:ext cx="799960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4" name="Flowchart: Off-page Connector 43">
            <a:extLst>
              <a:ext uri="{FF2B5EF4-FFF2-40B4-BE49-F238E27FC236}">
                <a16:creationId xmlns:a16="http://schemas.microsoft.com/office/drawing/2014/main" id="{90771C52-B6C3-447C-AE80-F49A072734DB}"/>
              </a:ext>
            </a:extLst>
          </p:cNvPr>
          <p:cNvSpPr/>
          <p:nvPr/>
        </p:nvSpPr>
        <p:spPr>
          <a:xfrm>
            <a:off x="9059242" y="0"/>
            <a:ext cx="956269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EA569331-EC1B-4723-86D7-8B3759ECEECE}"/>
              </a:ext>
            </a:extLst>
          </p:cNvPr>
          <p:cNvSpPr/>
          <p:nvPr/>
        </p:nvSpPr>
        <p:spPr>
          <a:xfrm>
            <a:off x="7592206" y="0"/>
            <a:ext cx="1463514" cy="230187"/>
          </a:xfrm>
          <a:prstGeom prst="flowChartOffpage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Quantitative analysis</a:t>
            </a:r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154B5976-F365-48D3-ADCA-0C465785B77D}"/>
              </a:ext>
            </a:extLst>
          </p:cNvPr>
          <p:cNvSpPr/>
          <p:nvPr/>
        </p:nvSpPr>
        <p:spPr>
          <a:xfrm>
            <a:off x="6472855" y="-2869"/>
            <a:ext cx="1109280" cy="23018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Case overview</a:t>
            </a:r>
          </a:p>
        </p:txBody>
      </p: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B51CEA84-E147-4A97-90E7-9FC365469B27}"/>
              </a:ext>
            </a:extLst>
          </p:cNvPr>
          <p:cNvSpPr/>
          <p:nvPr/>
        </p:nvSpPr>
        <p:spPr>
          <a:xfrm>
            <a:off x="10028763" y="-1"/>
            <a:ext cx="1356078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5" name="Flowchart: Off-page Connector 54">
            <a:extLst>
              <a:ext uri="{FF2B5EF4-FFF2-40B4-BE49-F238E27FC236}">
                <a16:creationId xmlns:a16="http://schemas.microsoft.com/office/drawing/2014/main" id="{952B5BAB-B853-44C1-95D9-E2A16F58AC2E}"/>
              </a:ext>
            </a:extLst>
          </p:cNvPr>
          <p:cNvSpPr/>
          <p:nvPr/>
        </p:nvSpPr>
        <p:spPr>
          <a:xfrm>
            <a:off x="11384841" y="1"/>
            <a:ext cx="79996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61" name="Flowchart: Off-page Connector 60">
            <a:extLst>
              <a:ext uri="{FF2B5EF4-FFF2-40B4-BE49-F238E27FC236}">
                <a16:creationId xmlns:a16="http://schemas.microsoft.com/office/drawing/2014/main" id="{F1F12390-4B64-49F0-8CD0-0BCFA7CCC4B5}"/>
              </a:ext>
            </a:extLst>
          </p:cNvPr>
          <p:cNvSpPr/>
          <p:nvPr/>
        </p:nvSpPr>
        <p:spPr>
          <a:xfrm>
            <a:off x="9072494" y="0"/>
            <a:ext cx="956269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62" name="Flowchart: Off-page Connector 61">
            <a:extLst>
              <a:ext uri="{FF2B5EF4-FFF2-40B4-BE49-F238E27FC236}">
                <a16:creationId xmlns:a16="http://schemas.microsoft.com/office/drawing/2014/main" id="{0BC05BDE-6801-4812-80E1-DDD7FBF20AB3}"/>
              </a:ext>
            </a:extLst>
          </p:cNvPr>
          <p:cNvSpPr/>
          <p:nvPr/>
        </p:nvSpPr>
        <p:spPr>
          <a:xfrm>
            <a:off x="7605458" y="0"/>
            <a:ext cx="1463514" cy="230187"/>
          </a:xfrm>
          <a:prstGeom prst="flowChartOffpageConnec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Quantitative analysis</a:t>
            </a:r>
          </a:p>
        </p:txBody>
      </p:sp>
      <p:sp>
        <p:nvSpPr>
          <p:cNvPr id="63" name="Flowchart: Off-page Connector 62">
            <a:extLst>
              <a:ext uri="{FF2B5EF4-FFF2-40B4-BE49-F238E27FC236}">
                <a16:creationId xmlns:a16="http://schemas.microsoft.com/office/drawing/2014/main" id="{F63FE020-D296-4D6A-A2E6-73564FC37953}"/>
              </a:ext>
            </a:extLst>
          </p:cNvPr>
          <p:cNvSpPr/>
          <p:nvPr/>
        </p:nvSpPr>
        <p:spPr>
          <a:xfrm>
            <a:off x="5135235" y="-2870"/>
            <a:ext cx="1109280" cy="230187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Case overview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94972923-D29E-452E-92B3-7516CABA9BA0}"/>
              </a:ext>
            </a:extLst>
          </p:cNvPr>
          <p:cNvSpPr/>
          <p:nvPr/>
        </p:nvSpPr>
        <p:spPr>
          <a:xfrm>
            <a:off x="6244515" y="-2869"/>
            <a:ext cx="1352556" cy="230188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E5CB73-F2F4-4C22-A537-14EB908E82BD}"/>
              </a:ext>
            </a:extLst>
          </p:cNvPr>
          <p:cNvSpPr txBox="1"/>
          <p:nvPr/>
        </p:nvSpPr>
        <p:spPr>
          <a:xfrm>
            <a:off x="708025" y="1363663"/>
            <a:ext cx="4800600" cy="258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# Countries by % variation in Health Impact between WHO and IHME</a:t>
            </a:r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DD4B6E0D-15CC-445B-89C6-27EE7CBC3869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9B35B613-B1EA-48A0-A480-91A0E0D6755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graphicFrame>
        <p:nvGraphicFramePr>
          <p:cNvPr id="173" name="Table 173">
            <a:extLst>
              <a:ext uri="{FF2B5EF4-FFF2-40B4-BE49-F238E27FC236}">
                <a16:creationId xmlns:a16="http://schemas.microsoft.com/office/drawing/2014/main" id="{33BCABC7-EBF8-443D-8422-7A43F40A4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51784"/>
              </p:ext>
            </p:extLst>
          </p:nvPr>
        </p:nvGraphicFramePr>
        <p:xfrm>
          <a:off x="5765614" y="1652588"/>
          <a:ext cx="4738935" cy="32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9519">
                  <a:extLst>
                    <a:ext uri="{9D8B030D-6E8A-4147-A177-3AD203B41FA5}">
                      <a16:colId xmlns:a16="http://schemas.microsoft.com/office/drawing/2014/main" val="1549639225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1647428265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694985919"/>
                    </a:ext>
                  </a:extLst>
                </a:gridCol>
                <a:gridCol w="1164981">
                  <a:extLst>
                    <a:ext uri="{9D8B030D-6E8A-4147-A177-3AD203B41FA5}">
                      <a16:colId xmlns:a16="http://schemas.microsoft.com/office/drawing/2014/main" val="2349442741"/>
                    </a:ext>
                  </a:extLst>
                </a:gridCol>
                <a:gridCol w="879112">
                  <a:extLst>
                    <a:ext uri="{9D8B030D-6E8A-4147-A177-3AD203B41FA5}">
                      <a16:colId xmlns:a16="http://schemas.microsoft.com/office/drawing/2014/main" val="2243351442"/>
                    </a:ext>
                  </a:extLst>
                </a:gridCol>
              </a:tblGrid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Health impact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IHME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Health impact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1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43343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76276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188928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 Nam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464296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158673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Myanmar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Myanmar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344630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North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78480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Syria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6542781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North (ASIA)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59064"/>
                  </a:ext>
                </a:extLst>
              </a:tr>
              <a:tr h="27160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 (AFRICA)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Ukraine (EUROPE)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67889"/>
                  </a:ext>
                </a:extLst>
              </a:tr>
            </a:tbl>
          </a:graphicData>
        </a:graphic>
      </p:graphicFrame>
      <p:sp>
        <p:nvSpPr>
          <p:cNvPr id="176" name="Rectangle 175">
            <a:extLst>
              <a:ext uri="{FF2B5EF4-FFF2-40B4-BE49-F238E27FC236}">
                <a16:creationId xmlns:a16="http://schemas.microsoft.com/office/drawing/2014/main" id="{9662FF97-72E5-4546-9575-BB3E3D156CB2}"/>
              </a:ext>
            </a:extLst>
          </p:cNvPr>
          <p:cNvSpPr/>
          <p:nvPr/>
        </p:nvSpPr>
        <p:spPr>
          <a:xfrm>
            <a:off x="10757388" y="3890963"/>
            <a:ext cx="1318847" cy="803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Countries where there is a prioritization difference between WHO and IHME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B4653B1-3E3A-43D1-83A5-7726F5894B75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10559560" y="3957638"/>
            <a:ext cx="197828" cy="334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1A84556-ED85-49CA-95C9-D58F67CED9AC}"/>
              </a:ext>
            </a:extLst>
          </p:cNvPr>
          <p:cNvCxnSpPr>
            <a:cxnSpLocks/>
            <a:endCxn id="176" idx="1"/>
          </p:cNvCxnSpPr>
          <p:nvPr/>
        </p:nvCxnSpPr>
        <p:spPr>
          <a:xfrm flipV="1">
            <a:off x="10559561" y="4292601"/>
            <a:ext cx="197827" cy="32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Q8BPYdpLZx_fsLVqr5U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ZHaAPAILv8Bsgifau2u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rfwAuKFkuj5bhC.fvvL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qABOr0LVhnByH8j3ayc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KTRuhjX2llGZ93aQ.7M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6XAaqRgqfHF4iPHCnPwu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gvMMlEawGwaWjp7i8ak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9NmS4UjWFod3OHk31Y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qABOr0LVhnByH8j3ayc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ZHaAPAILv8Bsgifau2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8HpbJEAU_2WMQbwJ.TY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rfwAuKFkuj5bhC.fvvL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KTRuhjX2llGZ93aQ.7M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61rCQvPq8zdiF9iZvEz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Ey3fl7WbrmreI.JdzfC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QWFmIVEp7GS6WlRZDo9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A5Z37pVhy_hhUTAAIWq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tWZnG6AN8VrCSfkP8g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Xmm9CXFwSD_Tr3Pqkl.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hPXmVtIqKdVuwZ.bc86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kib2gQXNzVEzoyTuKpW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BSE7.NEm9rYEgME0zl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MLE78GqhioVupKTOXt8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L_EckUX8qFVOfWO7O53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B_yXLYciFJ3PbLiSD57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a4.KWJpXHPZrDCzvbmK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LlQiR6jk0aqtaQhGbIk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TNLLUEFAhaZ98jNBxP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Mvu5GBzj9yblLgds1Nn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.KE1zqhLyaYAWzG9Zps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_KuSGyLOudTjKb6_ZoZb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Y3oQX.n5KRRkQBuS76I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bA9zNOZ1h6RjZOz.y3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Gf47KkGWJdTVdLOpfUY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gjX7tYZ1nPRJcVefIfA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0U78EoETuajAYgWllTD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0Cbskdgoc0.sRHQNf80n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xwL.mJ2H8QjeH_KIDio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ljzSropDqK_ZN3VIOPB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706PVnpJgKSElwOV3U7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HnLfiWWAs9OoVgnihh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8qA0x0mAuPlWggqQgK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hQm55vKq2Sc4hyq.Wcs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Fy_SSuoRflIlPvIM3HZG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RAbwFrPwC83oPp1ZwP4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LpyyuVGT5t7ulSsVta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WKusgpx20q21MnNG3N8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PAb2altkrvvPAyXEZyA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RoiBqhzM0QdgDeCpkUs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vqRoBmPhQfPxN7lwwYa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FYsSJUasPog9tqalyI5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EEvKF5lesTNeme2sur.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W0f4jtb.gXclQA.M1iy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4Lec6EhZ8AzCfWe3ePv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fRQT_F6Vs4oeL_yh5Z7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5.KndN3hEv3qJF1Idag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CSFtXqB.JY1nci7LQqs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VPQU4RZYtXG41h.n69_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DL.xjXSDUY80eFELQ79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VYGak2_2aUhedUN7p7n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ph5Vk6N_zvciE1_FEA4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8qA0x0mAuPlWggqQgK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W0f4jtb.gXclQA.M1iy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CSFtXqB.JY1nci7LQqs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4Lec6EhZ8AzCfWe3ePv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fRQT_F6Vs4oeL_yh5Z7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5.KndN3hEv3qJF1Idag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VYGak2_2aUhedUN7p7n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mRPJJcnuuv8cok_KiCl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4qa8fAFkbD1fQN5ZvqzL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mPo8Bt7ckLu6iKUbGk9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YkzVJzDcZqC7kCPFXdb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WsEktfszwoREFp5LzHm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D0O9BSdfdkSH.nEItsP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IfH3VQs0OjoSPC3htDC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tCtG.5_ss2UX8HegHGJ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VXh2TzZ.6_bc6v6PbYT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zaeRMZh5PwDyAsC2fck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.GvEkLwEsPb6u0ccQFED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nbdyC1BkxjFLrTG94pT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hn1tL15odWqr8iOrrdE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6.FjyUpLJQtmYscNRBB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5JTPHuuLSUwZ3PrmpBA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qIFVq93ZdZgYXfm90cF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lBxpBiNaOItc.K.YkVC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8LYEbX4OGQDE032PJp8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eRuLMfAyV5_ryuo2f6c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_XBlC03nbLpo_k6xbYK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KNQc8giwTVoUOatcq1.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vM4EyMktrBPOUzI5AuF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H_gg0jUVJfRY7IKDzbz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0hDhfbRvRCKe.YF5XRpx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1R_iODn5WGgm4Ng9BUtk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9e5mjXz1VOEDewHySHa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IkPDPFtv1YNcCYzVPcQ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o4TqbieSlA2zpxKhc8Z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r8DGWN9L8wjgzxQ3CX8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6N0lSjI8TFG_LH2EYf8L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gvMMlEawGwaWjp7i8ak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9NmS4UjWFod3OHk31Y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2870</Words>
  <Application>Microsoft Office PowerPoint</Application>
  <PresentationFormat>Widescreen</PresentationFormat>
  <Paragraphs>824</Paragraphs>
  <Slides>22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think-cell Slide</vt:lpstr>
      <vt:lpstr>Worksheet</vt:lpstr>
      <vt:lpstr>IOWA GRADUATE CASE STUDY COMPETITION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most of the regions, WHO (UN) population is slightly less than IHME population with relatively higher differences for few countries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forecasts for WHO and IHME are largely same with some differences at a country level</dc:title>
  <dc:creator>Santosh Vooturi</dc:creator>
  <cp:lastModifiedBy>Mittapally, Nitin (mittapnn)</cp:lastModifiedBy>
  <cp:revision>2</cp:revision>
  <dcterms:created xsi:type="dcterms:W3CDTF">2021-03-17T19:36:46Z</dcterms:created>
  <dcterms:modified xsi:type="dcterms:W3CDTF">2021-07-16T20:42:56Z</dcterms:modified>
</cp:coreProperties>
</file>