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75" r:id="rId14"/>
    <p:sldId id="265" r:id="rId15"/>
    <p:sldId id="27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00FF"/>
    <a:srgbClr val="19089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397" autoAdjust="0"/>
  </p:normalViewPr>
  <p:slideViewPr>
    <p:cSldViewPr>
      <p:cViewPr varScale="1">
        <p:scale>
          <a:sx n="56" d="100"/>
          <a:sy n="56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74999-3FB0-41B5-A976-1179E7AAE147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53071-FB95-4806-80FD-8F29A534B8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latin typeface="Arial"/>
              </a:rPr>
              <a:t>- 5 </a:t>
            </a:r>
            <a:r>
              <a:rPr lang="en-US" sz="1200" dirty="0" err="1" smtClean="0">
                <a:latin typeface="Arial"/>
              </a:rPr>
              <a:t>mins</a:t>
            </a:r>
            <a:endParaRPr lang="en-US" sz="1200" dirty="0" smtClean="0">
              <a:latin typeface="Arial"/>
            </a:endParaRPr>
          </a:p>
          <a:p>
            <a:r>
              <a:rPr lang="en-US" sz="1200" dirty="0" smtClean="0">
                <a:latin typeface="Arial"/>
              </a:rPr>
              <a:t>Introduce yourself</a:t>
            </a:r>
          </a:p>
          <a:p>
            <a:r>
              <a:rPr lang="en-US" sz="1200" dirty="0" smtClean="0">
                <a:latin typeface="Arial"/>
              </a:rPr>
              <a:t>  - With </a:t>
            </a:r>
            <a:r>
              <a:rPr lang="en-US" sz="1200" dirty="0" err="1" smtClean="0">
                <a:latin typeface="Arial"/>
              </a:rPr>
              <a:t>Synerzip</a:t>
            </a:r>
            <a:r>
              <a:rPr lang="en-US" sz="1200" dirty="0" smtClean="0">
                <a:latin typeface="Arial"/>
              </a:rPr>
              <a:t> for 3 and half years</a:t>
            </a:r>
          </a:p>
          <a:p>
            <a:r>
              <a:rPr lang="en-US" sz="1200" dirty="0" smtClean="0">
                <a:latin typeface="Arial"/>
              </a:rPr>
              <a:t>  - Engagement with </a:t>
            </a:r>
            <a:r>
              <a:rPr lang="en-US" sz="1200" dirty="0" err="1" smtClean="0">
                <a:latin typeface="Arial"/>
              </a:rPr>
              <a:t>QuickOffice</a:t>
            </a:r>
            <a:r>
              <a:rPr lang="en-US" sz="1200" dirty="0" smtClean="0">
                <a:latin typeface="Arial"/>
              </a:rPr>
              <a:t>, Zulu</a:t>
            </a:r>
          </a:p>
          <a:p>
            <a:r>
              <a:rPr lang="en-US" sz="1200" dirty="0" smtClean="0">
                <a:latin typeface="Arial"/>
              </a:rPr>
              <a:t>- With this session, I have tried to showcase few of the </a:t>
            </a:r>
            <a:r>
              <a:rPr lang="en-US" sz="1200" dirty="0" err="1" smtClean="0">
                <a:latin typeface="Arial"/>
              </a:rPr>
              <a:t>learnings</a:t>
            </a:r>
            <a:r>
              <a:rPr lang="en-US" sz="1200" dirty="0" smtClean="0">
                <a:latin typeface="Arial"/>
              </a:rPr>
              <a:t> from my experience</a:t>
            </a:r>
          </a:p>
          <a:p>
            <a:r>
              <a:rPr lang="en-US" sz="1200" dirty="0" smtClean="0">
                <a:latin typeface="Arial"/>
              </a:rPr>
              <a:t>Q1: How many of you have worked with any of the Relational databases?</a:t>
            </a:r>
          </a:p>
          <a:p>
            <a:r>
              <a:rPr lang="en-US" sz="1200" dirty="0" smtClean="0">
                <a:latin typeface="Arial"/>
              </a:rPr>
              <a:t>Q2: How many of you have used </a:t>
            </a:r>
            <a:r>
              <a:rPr lang="en-US" sz="1200" dirty="0" err="1" smtClean="0">
                <a:latin typeface="Arial"/>
              </a:rPr>
              <a:t>mongoDB</a:t>
            </a:r>
            <a:r>
              <a:rPr lang="en-US" sz="1200" dirty="0" smtClean="0">
                <a:latin typeface="Arial"/>
              </a:rPr>
              <a:t> in production?</a:t>
            </a:r>
          </a:p>
          <a:p>
            <a:r>
              <a:rPr lang="en-US" sz="1200" dirty="0" smtClean="0">
                <a:latin typeface="Arial"/>
              </a:rPr>
              <a:t>Q3: What sort of data are they storing?</a:t>
            </a:r>
          </a:p>
          <a:p>
            <a:r>
              <a:rPr lang="en-US" sz="1200" dirty="0" smtClean="0">
                <a:latin typeface="Arial"/>
              </a:rPr>
              <a:t>Q4: Reshuffle if required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65 </a:t>
            </a:r>
            <a:r>
              <a:rPr lang="en-US" dirty="0" err="1" smtClean="0"/>
              <a:t>mins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Zulu correlation about saving the text file(We found a better option)</a:t>
            </a:r>
          </a:p>
          <a:p>
            <a:pPr>
              <a:buFontTx/>
              <a:buChar char="-"/>
            </a:pPr>
            <a:r>
              <a:rPr lang="en-US" dirty="0" smtClean="0"/>
              <a:t> Use case of </a:t>
            </a:r>
            <a:r>
              <a:rPr lang="en-US" dirty="0" err="1" smtClean="0"/>
              <a:t>GridFS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&gt;16MB</a:t>
            </a:r>
          </a:p>
          <a:p>
            <a:pPr>
              <a:buFontTx/>
              <a:buChar char="-"/>
            </a:pPr>
            <a:r>
              <a:rPr lang="en-US" dirty="0" smtClean="0"/>
              <a:t> FS limits the number of files in a directory</a:t>
            </a:r>
          </a:p>
          <a:p>
            <a:pPr>
              <a:buFontTx/>
              <a:buChar char="-"/>
            </a:pPr>
            <a:r>
              <a:rPr lang="en-US" dirty="0" smtClean="0"/>
              <a:t> When not to use: when you will have to update your files saved atomically</a:t>
            </a:r>
          </a:p>
          <a:p>
            <a:pPr>
              <a:buFontTx/>
              <a:buChar char="-"/>
            </a:pPr>
            <a:r>
              <a:rPr lang="en-US" dirty="0" smtClean="0"/>
              <a:t> If you size is &lt;16MB and you still want to store the binary data you can use the type </a:t>
            </a:r>
            <a:r>
              <a:rPr lang="en-US" dirty="0" err="1" smtClean="0"/>
              <a:t>BinData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70 </a:t>
            </a:r>
            <a:r>
              <a:rPr lang="en-US" dirty="0" err="1" smtClean="0"/>
              <a:t>mins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Show the journal files</a:t>
            </a:r>
          </a:p>
          <a:p>
            <a:pPr>
              <a:buFontTx/>
              <a:buChar char="-"/>
            </a:pPr>
            <a:r>
              <a:rPr lang="en-US" dirty="0" smtClean="0"/>
              <a:t>- </a:t>
            </a:r>
            <a:r>
              <a:rPr lang="en-US" dirty="0" err="1" smtClean="0"/>
              <a:t>WiredTiger</a:t>
            </a:r>
            <a:r>
              <a:rPr lang="en-US" dirty="0" smtClean="0"/>
              <a:t> was acquired by </a:t>
            </a:r>
            <a:r>
              <a:rPr lang="en-US" dirty="0" err="1" smtClean="0"/>
              <a:t>MongoDB</a:t>
            </a:r>
            <a:r>
              <a:rPr lang="en-US" dirty="0" smtClean="0"/>
              <a:t> in Dec, 2014</a:t>
            </a:r>
          </a:p>
          <a:p>
            <a:pPr>
              <a:buFontTx/>
              <a:buChar char="-"/>
            </a:pPr>
            <a:r>
              <a:rPr lang="en-US" dirty="0" smtClean="0"/>
              <a:t>- With latest 3.2, </a:t>
            </a:r>
            <a:r>
              <a:rPr lang="en-US" dirty="0" err="1" smtClean="0"/>
              <a:t>WiredTiger</a:t>
            </a:r>
            <a:r>
              <a:rPr lang="en-US" dirty="0" smtClean="0"/>
              <a:t> is default storage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- 75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- 78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88 </a:t>
            </a:r>
            <a:r>
              <a:rPr lang="en-US" dirty="0" err="1" smtClean="0"/>
              <a:t>mins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What is the characteristic of transaction</a:t>
            </a:r>
          </a:p>
          <a:p>
            <a:pPr>
              <a:buFontTx/>
              <a:buChar char="-"/>
            </a:pPr>
            <a:r>
              <a:rPr lang="en-US" dirty="0" smtClean="0"/>
              <a:t>- How many of you know that </a:t>
            </a:r>
            <a:r>
              <a:rPr lang="en-US" dirty="0" err="1" smtClean="0"/>
              <a:t>mongoDB</a:t>
            </a:r>
            <a:r>
              <a:rPr lang="en-US" dirty="0" smtClean="0"/>
              <a:t> don’t support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- 93 </a:t>
            </a:r>
            <a:r>
              <a:rPr lang="en-US" dirty="0" err="1" smtClean="0"/>
              <a:t>mins</a:t>
            </a:r>
            <a:endParaRPr lang="en-US" dirty="0" smtClean="0"/>
          </a:p>
          <a:p>
            <a:r>
              <a:rPr lang="en-US" dirty="0" smtClean="0"/>
              <a:t>So, there are many things which can be done. There are geo-spatial indexes which can be used to great advantage rather than calling Google maps API</a:t>
            </a:r>
          </a:p>
          <a:p>
            <a:r>
              <a:rPr lang="en-US" dirty="0" smtClean="0"/>
              <a:t>- There is a lot of promotion for BI with </a:t>
            </a:r>
            <a:r>
              <a:rPr lang="en-US" dirty="0" err="1" smtClean="0"/>
              <a:t>MongoDB</a:t>
            </a:r>
            <a:r>
              <a:rPr lang="en-US" dirty="0" smtClean="0"/>
              <a:t> connector, If anyone is interested we can explore this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- 95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latin typeface="Arial"/>
              </a:rPr>
              <a:t> 15 </a:t>
            </a:r>
            <a:r>
              <a:rPr lang="en-US" sz="1200" dirty="0" err="1" smtClean="0">
                <a:latin typeface="Arial"/>
              </a:rPr>
              <a:t>mins</a:t>
            </a:r>
            <a:endParaRPr lang="en-US" sz="1200" dirty="0" smtClean="0">
              <a:latin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latin typeface="Arial"/>
              </a:rPr>
              <a:t> How many of you have some programming experience in Node?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latin typeface="Arial"/>
              </a:rPr>
              <a:t>Q: How many of you would like to try out the examples which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latin typeface="Arial"/>
              </a:rPr>
              <a:t>-  Reshuffle if required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latin typeface="Arial"/>
              </a:rPr>
              <a:t> Ask people to download the repo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latin typeface="Arial"/>
              </a:rPr>
              <a:t> ODM is like ORM, just for the relational guys to related to it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- 20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25 </a:t>
            </a:r>
            <a:r>
              <a:rPr lang="en-US" dirty="0" err="1" smtClean="0"/>
              <a:t>mins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Characteristic of Relational databases: ACID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35 </a:t>
            </a:r>
            <a:r>
              <a:rPr lang="en-US" dirty="0" err="1" smtClean="0"/>
              <a:t>mins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smtClean="0"/>
              <a:t> Check if people have any UI mongo client or command line</a:t>
            </a:r>
          </a:p>
          <a:p>
            <a:pPr>
              <a:buFontTx/>
              <a:buChar char="-"/>
            </a:pPr>
            <a:r>
              <a:rPr lang="en-US" dirty="0" smtClean="0"/>
              <a:t> Give the co-relation with Zulu (Markets UI in </a:t>
            </a:r>
            <a:r>
              <a:rPr lang="en-US" dirty="0" err="1" smtClean="0"/>
              <a:t>Codeshare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smtClean="0"/>
              <a:t> 5 records for 1st query</a:t>
            </a:r>
          </a:p>
          <a:p>
            <a:pPr>
              <a:buFontTx/>
              <a:buChar char="-"/>
            </a:pPr>
            <a:r>
              <a:rPr lang="en-US" dirty="0" smtClean="0"/>
              <a:t> 2 records for 2nd query</a:t>
            </a:r>
          </a:p>
          <a:p>
            <a:pPr>
              <a:buFontTx/>
              <a:buChar char="-"/>
            </a:pPr>
            <a:r>
              <a:rPr lang="en-US" dirty="0" smtClean="0"/>
              <a:t> Relate it to the scenario in Zulu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latin typeface="Arial"/>
              </a:rPr>
              <a:t> 40 </a:t>
            </a:r>
            <a:r>
              <a:rPr lang="en-US" sz="1200" dirty="0" err="1" smtClean="0">
                <a:latin typeface="Arial"/>
              </a:rPr>
              <a:t>mins</a:t>
            </a:r>
            <a:endParaRPr lang="en-US" sz="1200" dirty="0" smtClean="0">
              <a:latin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latin typeface="Arial"/>
              </a:rPr>
              <a:t> Relate with Zulu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latin typeface="Arial"/>
              </a:rPr>
              <a:t> Assignment 1: Make a small UI, only the login page and welcome page. Start a session, the session should timeout in 1 min. If you reload the login page after 1 min, the session should timeout</a:t>
            </a:r>
            <a:endParaRPr lang="en-US" sz="1200" dirty="0" smtClean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latin typeface="Arial"/>
              </a:rPr>
              <a:t> 45 </a:t>
            </a:r>
            <a:r>
              <a:rPr lang="en-US" sz="1200" dirty="0" err="1" smtClean="0">
                <a:latin typeface="Arial"/>
              </a:rPr>
              <a:t>mins</a:t>
            </a:r>
            <a:endParaRPr lang="en-US" sz="1200" dirty="0" smtClean="0">
              <a:latin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latin typeface="Arial"/>
              </a:rPr>
              <a:t> Scenario of unordered insertion, if any error occurs, </a:t>
            </a:r>
            <a:r>
              <a:rPr lang="en-US" sz="1200" dirty="0" err="1" smtClean="0">
                <a:latin typeface="Arial"/>
              </a:rPr>
              <a:t>mongodb</a:t>
            </a:r>
            <a:r>
              <a:rPr lang="en-US" sz="1200" dirty="0" smtClean="0">
                <a:latin typeface="Arial"/>
              </a:rPr>
              <a:t> will continue to insert the remaining records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50 </a:t>
            </a:r>
            <a:r>
              <a:rPr lang="en-US" dirty="0" err="1" smtClean="0"/>
              <a:t>mins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Please run bulk operation couple of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55 </a:t>
            </a:r>
            <a:r>
              <a:rPr lang="en-US" dirty="0" err="1" smtClean="0"/>
              <a:t>mins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We found a way, but we didn’t implement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82C3-8254-49B4-9F12-D391F85377D6}" type="datetime1">
              <a:rPr lang="en-US" smtClean="0"/>
              <a:pPr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462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83A3-7EB3-47B6-8E06-C73B8D775CFE}" type="datetime1">
              <a:rPr lang="en-US" smtClean="0"/>
              <a:pPr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413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1ADD-78EB-420C-887A-43B847F3E662}" type="datetime1">
              <a:rPr lang="en-US" smtClean="0"/>
              <a:pPr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218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C4F2-DAB4-4DBC-9B67-4145EB5CA6F4}" type="datetime1">
              <a:rPr lang="en-US" smtClean="0"/>
              <a:pPr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72200" y="6492875"/>
            <a:ext cx="2971800" cy="365125"/>
          </a:xfrm>
        </p:spPr>
        <p:txBody>
          <a:bodyPr/>
          <a:lstStyle/>
          <a:p>
            <a:r>
              <a:rPr lang="en-US" dirty="0" smtClean="0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619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4B79-AE2B-4454-B439-C180733E9D5A}" type="datetime1">
              <a:rPr lang="en-US" smtClean="0"/>
              <a:pPr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978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CCE5-A5FB-49AD-B868-93CE599E66C4}" type="datetime1">
              <a:rPr lang="en-US" smtClean="0"/>
              <a:pPr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655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C979-9F1A-4C9E-8EA4-C47A92B86ED3}" type="datetime1">
              <a:rPr lang="en-US" smtClean="0"/>
              <a:pPr/>
              <a:t>6/22/2016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894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53D1-166E-4400-8CBD-FCE51C76C295}" type="datetime1">
              <a:rPr lang="en-US" smtClean="0"/>
              <a:pPr/>
              <a:t>6/22/2016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057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4870-D467-4A94-A60C-F9FE831D86ED}" type="datetime1">
              <a:rPr lang="en-US" smtClean="0"/>
              <a:pPr/>
              <a:t>6/22/2016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784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076B-22E6-4449-90CE-41F45A35B239}" type="datetime1">
              <a:rPr lang="en-US" smtClean="0"/>
              <a:pPr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048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3709-4875-4598-BA8B-768670B3A710}" type="datetime1">
              <a:rPr lang="en-US" smtClean="0"/>
              <a:pPr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931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C054B-F4C2-4768-9E97-52376EF3930F}" type="datetime1">
              <a:rPr lang="en-US" smtClean="0"/>
              <a:pPr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6"/>
          <p:cNvSpPr/>
          <p:nvPr userDrawn="1"/>
        </p:nvSpPr>
        <p:spPr>
          <a:xfrm>
            <a:off x="0" y="1188720"/>
            <a:ext cx="9144000" cy="0"/>
          </a:xfrm>
          <a:prstGeom prst="line">
            <a:avLst/>
          </a:prstGeom>
          <a:ln w="38160">
            <a:solidFill>
              <a:srgbClr val="FFD320"/>
            </a:solidFill>
            <a:round/>
          </a:ln>
        </p:spPr>
      </p:sp>
      <p:sp>
        <p:nvSpPr>
          <p:cNvPr id="8" name="Line 7"/>
          <p:cNvSpPr/>
          <p:nvPr userDrawn="1"/>
        </p:nvSpPr>
        <p:spPr>
          <a:xfrm>
            <a:off x="0" y="6356350"/>
            <a:ext cx="9144000" cy="0"/>
          </a:xfrm>
          <a:prstGeom prst="line">
            <a:avLst/>
          </a:prstGeom>
          <a:ln w="38160">
            <a:solidFill>
              <a:srgbClr val="FFD320"/>
            </a:solidFill>
            <a:round/>
          </a:ln>
        </p:spPr>
      </p:sp>
      <p:pic>
        <p:nvPicPr>
          <p:cNvPr id="9" name="Picture 8"/>
          <p:cNvPicPr/>
          <p:nvPr userDrawn="1"/>
        </p:nvPicPr>
        <p:blipFill>
          <a:blip r:embed="rId13" cstate="print"/>
          <a:stretch/>
        </p:blipFill>
        <p:spPr>
          <a:xfrm>
            <a:off x="3291315" y="6400800"/>
            <a:ext cx="2561760" cy="323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56312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tutorial/perform-two-phase-commit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sujith87/mongodb-tips-and-advfeatur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 smtClean="0"/>
              <a:t>MongoDB</a:t>
            </a:r>
            <a:r>
              <a:rPr lang="en-US" sz="4000" b="1" dirty="0" smtClean="0"/>
              <a:t> Tips and Advance Features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Sujith</a:t>
            </a:r>
            <a:r>
              <a:rPr lang="en-US" dirty="0" smtClean="0"/>
              <a:t> </a:t>
            </a:r>
            <a:r>
              <a:rPr lang="en-US" dirty="0" err="1" smtClean="0"/>
              <a:t>Sudhakaran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E:\17528230-Cartoon-illustration-of-a-light-bulb-with-an-idea--Stock-Vec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28800"/>
            <a:ext cx="1524000" cy="1877544"/>
          </a:xfrm>
          <a:prstGeom prst="rect">
            <a:avLst/>
          </a:prstGeom>
          <a:noFill/>
        </p:spPr>
      </p:pic>
      <p:pic>
        <p:nvPicPr>
          <p:cNvPr id="6" name="Picture 2" descr="E:\17528230-Cartoon-illustration-of-a-light-bulb-with-an-idea--Stock-Vec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1828800"/>
            <a:ext cx="1524000" cy="1877544"/>
          </a:xfrm>
          <a:prstGeom prst="rect">
            <a:avLst/>
          </a:prstGeom>
          <a:noFill/>
        </p:spPr>
      </p:pic>
    </p:spTree>
  </p:cSld>
  <p:clrMapOvr>
    <a:masterClrMapping/>
  </p:clrMapOvr>
  <p:transition advTm="448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Remember the question we asked about document size being  </a:t>
            </a:r>
            <a:r>
              <a:rPr lang="en-US" dirty="0" smtClean="0"/>
              <a:t>&gt;16MB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Divides the entire file into chunks of 255Kb</a:t>
            </a:r>
          </a:p>
          <a:p>
            <a:r>
              <a:rPr lang="en-US" dirty="0" smtClean="0"/>
              <a:t>Uses 2 collections:</a:t>
            </a:r>
          </a:p>
          <a:p>
            <a:pPr lvl="1"/>
            <a:r>
              <a:rPr lang="en-US" b="1" dirty="0" smtClean="0"/>
              <a:t>files</a:t>
            </a:r>
            <a:r>
              <a:rPr lang="en-US" dirty="0" smtClean="0"/>
              <a:t>: stores the metadata about the file</a:t>
            </a:r>
          </a:p>
          <a:p>
            <a:pPr lvl="1"/>
            <a:r>
              <a:rPr lang="en-US" b="1" dirty="0" smtClean="0"/>
              <a:t>chunks</a:t>
            </a:r>
            <a:r>
              <a:rPr lang="en-US" dirty="0" smtClean="0"/>
              <a:t>: stores the file chunks</a:t>
            </a:r>
          </a:p>
          <a:p>
            <a:pPr lvl="1">
              <a:buNone/>
            </a:pPr>
            <a:r>
              <a:rPr lang="en-US" dirty="0" smtClean="0"/>
              <a:t>These collections are placed under a bucket named as </a:t>
            </a:r>
            <a:r>
              <a:rPr lang="en-US" b="1" dirty="0" err="1" smtClean="0"/>
              <a:t>fs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Lets start a new server to see this in action</a:t>
            </a:r>
          </a:p>
          <a:p>
            <a:pPr lvl="1"/>
            <a:r>
              <a:rPr lang="en-US" dirty="0" smtClean="0"/>
              <a:t>Run: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smtClean="0">
                <a:solidFill>
                  <a:srgbClr val="0000FF"/>
                </a:solidFill>
              </a:rPr>
              <a:t>node gridFSApp.js</a:t>
            </a:r>
          </a:p>
          <a:p>
            <a:pPr lvl="1"/>
            <a:r>
              <a:rPr lang="en-US" dirty="0" smtClean="0"/>
              <a:t>Test data for this example is available in </a:t>
            </a:r>
            <a:r>
              <a:rPr lang="en-US" i="1" dirty="0" err="1" smtClean="0">
                <a:solidFill>
                  <a:srgbClr val="0000FF"/>
                </a:solidFill>
              </a:rPr>
              <a:t>testData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folder</a:t>
            </a:r>
            <a:endParaRPr lang="en-IN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err="1" smtClean="0"/>
              <a:t>MongoDB</a:t>
            </a:r>
            <a:r>
              <a:rPr lang="en-IN" sz="2800" dirty="0" smtClean="0"/>
              <a:t> uses a journal file size limit of 100 MB</a:t>
            </a:r>
          </a:p>
          <a:p>
            <a:r>
              <a:rPr lang="en-IN" sz="2800" dirty="0" smtClean="0"/>
              <a:t>For the journal files, </a:t>
            </a:r>
            <a:r>
              <a:rPr lang="en-IN" sz="2800" dirty="0" err="1" smtClean="0"/>
              <a:t>MongoDB</a:t>
            </a:r>
            <a:r>
              <a:rPr lang="en-IN" sz="2800" dirty="0" smtClean="0"/>
              <a:t> creates a subdirectory named journal under the </a:t>
            </a:r>
            <a:r>
              <a:rPr lang="en-IN" sz="2800" dirty="0" err="1" smtClean="0"/>
              <a:t>dbPath</a:t>
            </a:r>
            <a:r>
              <a:rPr lang="en-IN" sz="2800" dirty="0" smtClean="0"/>
              <a:t> directory.</a:t>
            </a:r>
          </a:p>
          <a:p>
            <a:r>
              <a:rPr lang="en-IN" sz="2800" dirty="0" err="1" smtClean="0"/>
              <a:t>Dbpath</a:t>
            </a:r>
            <a:r>
              <a:rPr lang="en-IN" sz="2800" dirty="0" smtClean="0"/>
              <a:t>:</a:t>
            </a:r>
            <a:r>
              <a:rPr lang="en-I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2800" i="1" dirty="0" smtClean="0">
                <a:solidFill>
                  <a:srgbClr val="0000FF"/>
                </a:solidFill>
              </a:rPr>
              <a:t>/</a:t>
            </a:r>
            <a:r>
              <a:rPr lang="en-IN" sz="2800" i="1" dirty="0" err="1" smtClean="0">
                <a:solidFill>
                  <a:srgbClr val="0000FF"/>
                </a:solidFill>
              </a:rPr>
              <a:t>var/lib/mongodb</a:t>
            </a:r>
            <a:endParaRPr lang="en-IN" sz="2800" i="1" dirty="0" smtClean="0">
              <a:solidFill>
                <a:srgbClr val="0000FF"/>
              </a:solidFill>
            </a:endParaRPr>
          </a:p>
          <a:p>
            <a:r>
              <a:rPr lang="en-IN" sz="2800" dirty="0" smtClean="0"/>
              <a:t>Storage Engines</a:t>
            </a:r>
          </a:p>
          <a:p>
            <a:pPr lvl="1"/>
            <a:r>
              <a:rPr lang="en-IN" dirty="0" smtClean="0"/>
              <a:t>MMAPv1 Storage Engine</a:t>
            </a:r>
          </a:p>
          <a:p>
            <a:pPr lvl="1"/>
            <a:r>
              <a:rPr lang="en-IN" dirty="0" err="1" smtClean="0"/>
              <a:t>WiredTiger</a:t>
            </a:r>
            <a:r>
              <a:rPr lang="en-IN" dirty="0" smtClean="0"/>
              <a:t> Storage Engine</a:t>
            </a:r>
          </a:p>
          <a:p>
            <a:endParaRPr lang="en-US" sz="28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MMAPv1 Storage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Internal views for data sets</a:t>
            </a:r>
          </a:p>
          <a:p>
            <a:pPr lvl="1"/>
            <a:r>
              <a:rPr lang="en-IN" dirty="0" smtClean="0"/>
              <a:t>Private: used to write the journal files</a:t>
            </a:r>
          </a:p>
          <a:p>
            <a:pPr lvl="1"/>
            <a:r>
              <a:rPr lang="en-IN" dirty="0" smtClean="0"/>
              <a:t>Shared: used to write the data files</a:t>
            </a:r>
          </a:p>
          <a:p>
            <a:r>
              <a:rPr lang="en-IN" dirty="0" smtClean="0"/>
              <a:t>Firstly, write operation on private view(In-memory)</a:t>
            </a:r>
          </a:p>
          <a:p>
            <a:r>
              <a:rPr lang="en-IN" dirty="0" smtClean="0"/>
              <a:t>Now, write the changes to the journal files on disk every 100 ms(called as commit)</a:t>
            </a:r>
          </a:p>
          <a:p>
            <a:r>
              <a:rPr lang="en-IN" dirty="0" smtClean="0"/>
              <a:t>After journal commit, changes are applied to the shared view</a:t>
            </a:r>
          </a:p>
          <a:p>
            <a:r>
              <a:rPr lang="en-IN" dirty="0" smtClean="0"/>
              <a:t>Lastly, changes from the shared view are applied to the data files</a:t>
            </a:r>
          </a:p>
          <a:p>
            <a:r>
              <a:rPr lang="en-IN" dirty="0" smtClean="0"/>
              <a:t>Once this process is done, the journal file is not required for any recovery, hence it can be recycled</a:t>
            </a:r>
          </a:p>
          <a:p>
            <a:r>
              <a:rPr lang="en-IN" dirty="0" smtClean="0"/>
              <a:t>This process is similar when you don't use the journaling feature</a:t>
            </a:r>
          </a:p>
          <a:p>
            <a:r>
              <a:rPr lang="en-IN" dirty="0" smtClean="0"/>
              <a:t>Only thing is that OS flushes the in-memory changes to the data files every 60 secs</a:t>
            </a:r>
          </a:p>
          <a:p>
            <a:r>
              <a:rPr lang="en-IN" dirty="0" smtClean="0"/>
              <a:t>The journal files under the journal directory in </a:t>
            </a:r>
            <a:r>
              <a:rPr lang="en-IN" dirty="0" err="1" smtClean="0"/>
              <a:t>dbpath</a:t>
            </a:r>
            <a:r>
              <a:rPr lang="en-IN" dirty="0" smtClean="0"/>
              <a:t> is removed if there is a clean shutdown.</a:t>
            </a:r>
          </a:p>
          <a:p>
            <a:r>
              <a:rPr lang="en-IN" dirty="0" smtClean="0"/>
              <a:t>But, if there is any crash, these journal files are used to bring the database to a consistent state when </a:t>
            </a:r>
            <a:r>
              <a:rPr lang="en-IN" dirty="0" err="1" smtClean="0"/>
              <a:t>mongod</a:t>
            </a:r>
            <a:r>
              <a:rPr lang="en-IN" dirty="0" smtClean="0"/>
              <a:t> instance is restarted</a:t>
            </a:r>
          </a:p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Table</a:t>
            </a:r>
            <a:endParaRPr lang="en-US" dirty="0"/>
          </a:p>
        </p:txBody>
      </p:sp>
      <p:pic>
        <p:nvPicPr>
          <p:cNvPr id="4" name="Content Placeholder 3" descr="WiredTiger-MMVP-comparison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09601" y="1524000"/>
            <a:ext cx="7848600" cy="4648200"/>
          </a:xfr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Transactions in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Operation related to single document is atomic</a:t>
            </a:r>
          </a:p>
          <a:p>
            <a:r>
              <a:rPr lang="en-US" sz="2800" dirty="0" smtClean="0"/>
              <a:t>Can achieve transaction like semantics by 2 phase commit</a:t>
            </a:r>
          </a:p>
          <a:p>
            <a:r>
              <a:rPr lang="en-IN" sz="2800" dirty="0" smtClean="0"/>
              <a:t>Even if the operation modifies multiple embedded documents within a single document, it is atomic</a:t>
            </a:r>
          </a:p>
          <a:p>
            <a:endParaRPr lang="en-IN" sz="2800" dirty="0" smtClean="0"/>
          </a:p>
          <a:p>
            <a:r>
              <a:rPr lang="en-IN" sz="2800" dirty="0" smtClean="0"/>
              <a:t>Lets follow the example under </a:t>
            </a:r>
            <a:r>
              <a:rPr lang="en-IN" sz="2800" i="1" dirty="0" smtClean="0">
                <a:solidFill>
                  <a:srgbClr val="0000FF"/>
                </a:solidFill>
              </a:rPr>
              <a:t>routes/</a:t>
            </a:r>
            <a:r>
              <a:rPr lang="en-IN" sz="2800" i="1" dirty="0" err="1" smtClean="0">
                <a:solidFill>
                  <a:srgbClr val="0000FF"/>
                </a:solidFill>
              </a:rPr>
              <a:t>transaction.js</a:t>
            </a:r>
            <a:endParaRPr lang="en-IN" sz="2800" i="1" dirty="0" smtClean="0">
              <a:solidFill>
                <a:srgbClr val="0000FF"/>
              </a:solidFill>
            </a:endParaRPr>
          </a:p>
          <a:p>
            <a:endParaRPr lang="en-IN" sz="2800" dirty="0" smtClean="0">
              <a:hlinkClick r:id="rId3"/>
            </a:endParaRPr>
          </a:p>
          <a:p>
            <a:endParaRPr lang="en-IN" sz="2800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Assignment 1: Use TTL property</a:t>
            </a:r>
          </a:p>
          <a:p>
            <a:pPr lvl="1"/>
            <a:r>
              <a:rPr lang="en-IN" i="1" dirty="0" smtClean="0">
                <a:solidFill>
                  <a:srgbClr val="0000FF"/>
                </a:solidFill>
              </a:rPr>
              <a:t>Make a small UI, only the login page and welcome page. Initiate a session after login, the session should timeout in 1 min. If you reload the login page after 1 min, the session should timeout(make use of the TTL feature)</a:t>
            </a:r>
          </a:p>
          <a:p>
            <a:r>
              <a:rPr lang="en-IN" dirty="0" smtClean="0"/>
              <a:t>Assignment 2: Rollback the applied transaction</a:t>
            </a:r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We have seen a rollback scenario when the transaction is in pending state. Implement a rollback scenario where the transaction is in applied state but not completed. So, system should be able to rollback the applied changes.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 smtClean="0"/>
              <a:t>Thank You</a:t>
            </a:r>
            <a:endParaRPr lang="en-US" sz="8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Gearing</a:t>
            </a:r>
            <a:r>
              <a:rPr lang="en-US" dirty="0" smtClean="0"/>
              <a:t> up…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Please open the </a:t>
            </a:r>
            <a:r>
              <a:rPr lang="en-US" dirty="0" err="1" smtClean="0"/>
              <a:t>url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hlinkClick r:id="rId3"/>
              </a:rPr>
              <a:t>https://github.com/ssujith87/mongodb-tips-and-advfeatures</a:t>
            </a:r>
            <a:endParaRPr lang="en-US" dirty="0" smtClean="0"/>
          </a:p>
          <a:p>
            <a:r>
              <a:rPr lang="en-US" dirty="0" smtClean="0"/>
              <a:t>Choose the repo “</a:t>
            </a:r>
            <a:r>
              <a:rPr lang="en-US" i="1" dirty="0" err="1" smtClean="0">
                <a:solidFill>
                  <a:srgbClr val="0000FF"/>
                </a:solidFill>
              </a:rPr>
              <a:t>mongodb</a:t>
            </a:r>
            <a:r>
              <a:rPr lang="en-US" i="1" dirty="0" smtClean="0">
                <a:solidFill>
                  <a:srgbClr val="0000FF"/>
                </a:solidFill>
              </a:rPr>
              <a:t>-tips-and-</a:t>
            </a:r>
            <a:r>
              <a:rPr lang="en-US" i="1" dirty="0" err="1" smtClean="0">
                <a:solidFill>
                  <a:srgbClr val="0000FF"/>
                </a:solidFill>
              </a:rPr>
              <a:t>advfeatures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Tools which we will be using</a:t>
            </a:r>
          </a:p>
          <a:p>
            <a:pPr lvl="1"/>
            <a:r>
              <a:rPr lang="en-US" b="1" dirty="0" err="1" smtClean="0"/>
              <a:t>PostMan</a:t>
            </a:r>
            <a:r>
              <a:rPr lang="en-US" dirty="0" smtClean="0"/>
              <a:t>: REST client on chrome</a:t>
            </a:r>
            <a:endParaRPr lang="en-US" b="1" dirty="0" smtClean="0"/>
          </a:p>
          <a:p>
            <a:pPr lvl="1"/>
            <a:r>
              <a:rPr lang="en-US" b="1" dirty="0" err="1" smtClean="0"/>
              <a:t>NodeJS</a:t>
            </a:r>
            <a:endParaRPr lang="en-US" dirty="0" smtClean="0"/>
          </a:p>
          <a:p>
            <a:pPr lvl="1"/>
            <a:r>
              <a:rPr lang="en-US" b="1" dirty="0" smtClean="0"/>
              <a:t>Mongoose</a:t>
            </a:r>
            <a:r>
              <a:rPr lang="en-US" dirty="0" smtClean="0"/>
              <a:t>: </a:t>
            </a:r>
            <a:r>
              <a:rPr lang="en-US" dirty="0" err="1" smtClean="0"/>
              <a:t>MongoDB</a:t>
            </a:r>
            <a:r>
              <a:rPr lang="en-US" dirty="0" smtClean="0"/>
              <a:t> ODM</a:t>
            </a:r>
          </a:p>
          <a:p>
            <a:pPr lvl="1"/>
            <a:r>
              <a:rPr lang="en-US" b="1" dirty="0" smtClean="0"/>
              <a:t>Express</a:t>
            </a:r>
          </a:p>
          <a:p>
            <a:endParaRPr lang="en-US" dirty="0"/>
          </a:p>
          <a:p>
            <a:r>
              <a:rPr lang="en-US" dirty="0" smtClean="0"/>
              <a:t>Do </a:t>
            </a:r>
            <a:r>
              <a:rPr lang="en-US" i="1" dirty="0" err="1" smtClean="0">
                <a:solidFill>
                  <a:srgbClr val="0000FF"/>
                </a:solidFill>
              </a:rPr>
              <a:t>npm install</a:t>
            </a:r>
            <a:r>
              <a:rPr lang="en-US" i="1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in the root directory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Restoring the </a:t>
            </a:r>
            <a:r>
              <a:rPr lang="en-US" dirty="0" err="1" smtClean="0"/>
              <a:t>dbDumps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Go to </a:t>
            </a:r>
            <a:r>
              <a:rPr lang="en-IN" i="1" dirty="0" err="1" smtClean="0">
                <a:solidFill>
                  <a:srgbClr val="0000FF"/>
                </a:solidFill>
              </a:rPr>
              <a:t>cloned_location/dbDumps</a:t>
            </a:r>
            <a:r>
              <a:rPr lang="en-IN" dirty="0" smtClean="0"/>
              <a:t> folder</a:t>
            </a:r>
          </a:p>
          <a:p>
            <a:pPr lvl="1"/>
            <a:r>
              <a:rPr lang="en-IN" sz="2600" i="1" dirty="0" err="1" smtClean="0">
                <a:solidFill>
                  <a:srgbClr val="0000FF"/>
                </a:solidFill>
              </a:rPr>
              <a:t>mongoimport</a:t>
            </a:r>
            <a:r>
              <a:rPr lang="en-IN" sz="2600" i="1" dirty="0" smtClean="0">
                <a:solidFill>
                  <a:srgbClr val="0000FF"/>
                </a:solidFill>
              </a:rPr>
              <a:t> -d </a:t>
            </a:r>
            <a:r>
              <a:rPr lang="en-IN" sz="2600" i="1" dirty="0" err="1" smtClean="0">
                <a:solidFill>
                  <a:srgbClr val="0000FF"/>
                </a:solidFill>
              </a:rPr>
              <a:t>mongodbfeatures</a:t>
            </a:r>
            <a:r>
              <a:rPr lang="en-IN" sz="2600" i="1" dirty="0" smtClean="0">
                <a:solidFill>
                  <a:srgbClr val="0000FF"/>
                </a:solidFill>
              </a:rPr>
              <a:t> -c p1 --file positionDump1.json</a:t>
            </a:r>
          </a:p>
          <a:p>
            <a:pPr lvl="1"/>
            <a:r>
              <a:rPr lang="en-IN" sz="2600" i="1" dirty="0" err="1" smtClean="0">
                <a:solidFill>
                  <a:srgbClr val="0000FF"/>
                </a:solidFill>
              </a:rPr>
              <a:t>mongoimport</a:t>
            </a:r>
            <a:r>
              <a:rPr lang="en-IN" sz="2600" i="1" dirty="0" smtClean="0">
                <a:solidFill>
                  <a:srgbClr val="0000FF"/>
                </a:solidFill>
              </a:rPr>
              <a:t> -d </a:t>
            </a:r>
            <a:r>
              <a:rPr lang="en-IN" sz="2600" i="1" dirty="0" err="1" smtClean="0">
                <a:solidFill>
                  <a:srgbClr val="0000FF"/>
                </a:solidFill>
              </a:rPr>
              <a:t>mongodbfeatures</a:t>
            </a:r>
            <a:r>
              <a:rPr lang="en-IN" sz="2600" i="1" dirty="0" smtClean="0">
                <a:solidFill>
                  <a:srgbClr val="0000FF"/>
                </a:solidFill>
              </a:rPr>
              <a:t> -c p2 --file positionDump2.json</a:t>
            </a:r>
          </a:p>
          <a:p>
            <a:pPr lvl="1"/>
            <a:r>
              <a:rPr lang="en-IN" sz="2600" i="1" dirty="0" err="1" smtClean="0">
                <a:solidFill>
                  <a:srgbClr val="0000FF"/>
                </a:solidFill>
              </a:rPr>
              <a:t>mongoimport</a:t>
            </a:r>
            <a:r>
              <a:rPr lang="en-IN" sz="2600" i="1" dirty="0" smtClean="0">
                <a:solidFill>
                  <a:srgbClr val="0000FF"/>
                </a:solidFill>
              </a:rPr>
              <a:t> -d </a:t>
            </a:r>
            <a:r>
              <a:rPr lang="en-IN" sz="2600" i="1" dirty="0" err="1" smtClean="0">
                <a:solidFill>
                  <a:srgbClr val="0000FF"/>
                </a:solidFill>
              </a:rPr>
              <a:t>mongodbfeatures</a:t>
            </a:r>
            <a:r>
              <a:rPr lang="en-IN" sz="2600" i="1" dirty="0" smtClean="0">
                <a:solidFill>
                  <a:srgbClr val="0000FF"/>
                </a:solidFill>
              </a:rPr>
              <a:t> -c accounts --file </a:t>
            </a:r>
            <a:r>
              <a:rPr lang="en-IN" sz="2600" i="1" dirty="0" err="1" smtClean="0">
                <a:solidFill>
                  <a:srgbClr val="0000FF"/>
                </a:solidFill>
              </a:rPr>
              <a:t>accountsDump.json</a:t>
            </a:r>
            <a:endParaRPr lang="en-IN" sz="2600" i="1" dirty="0" smtClean="0">
              <a:solidFill>
                <a:srgbClr val="0000FF"/>
              </a:solidFill>
            </a:endParaRPr>
          </a:p>
          <a:p>
            <a:pPr lvl="1"/>
            <a:r>
              <a:rPr lang="en-US" sz="2600" i="1" dirty="0" err="1" smtClean="0">
                <a:solidFill>
                  <a:srgbClr val="0000FF"/>
                </a:solidFill>
              </a:rPr>
              <a:t>mongoimport</a:t>
            </a:r>
            <a:r>
              <a:rPr lang="en-US" sz="2600" i="1" dirty="0" smtClean="0">
                <a:solidFill>
                  <a:srgbClr val="0000FF"/>
                </a:solidFill>
              </a:rPr>
              <a:t> -d </a:t>
            </a:r>
            <a:r>
              <a:rPr lang="en-US" sz="2600" i="1" dirty="0" err="1" smtClean="0">
                <a:solidFill>
                  <a:srgbClr val="0000FF"/>
                </a:solidFill>
              </a:rPr>
              <a:t>mongodbfeatures</a:t>
            </a:r>
            <a:r>
              <a:rPr lang="en-US" sz="2600" i="1" dirty="0" smtClean="0">
                <a:solidFill>
                  <a:srgbClr val="0000FF"/>
                </a:solidFill>
              </a:rPr>
              <a:t> -c paging --file </a:t>
            </a:r>
            <a:r>
              <a:rPr lang="en-US" sz="2600" i="1" dirty="0" err="1" smtClean="0">
                <a:solidFill>
                  <a:srgbClr val="0000FF"/>
                </a:solidFill>
              </a:rPr>
              <a:t>pagingDump.json</a:t>
            </a:r>
            <a:endParaRPr lang="en-US" sz="2600" i="1" dirty="0">
              <a:solidFill>
                <a:srgbClr val="0000FF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Basic </a:t>
            </a:r>
            <a:r>
              <a:rPr lang="en-IN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Open-source, cross platform and document oriented</a:t>
            </a:r>
          </a:p>
          <a:p>
            <a:r>
              <a:rPr lang="en-IN" dirty="0" smtClean="0"/>
              <a:t>Data </a:t>
            </a:r>
            <a:r>
              <a:rPr lang="en-IN" dirty="0"/>
              <a:t>is saved in BSON; JSON is just a subset of </a:t>
            </a:r>
            <a:r>
              <a:rPr lang="en-IN" dirty="0" smtClean="0"/>
              <a:t>BSON</a:t>
            </a:r>
          </a:p>
          <a:p>
            <a:r>
              <a:rPr lang="en-IN" dirty="0"/>
              <a:t>Max limit of document is 16 </a:t>
            </a:r>
            <a:r>
              <a:rPr lang="en-IN" dirty="0" smtClean="0"/>
              <a:t>MB</a:t>
            </a:r>
          </a:p>
          <a:p>
            <a:pPr lvl="1"/>
            <a:r>
              <a:rPr lang="en-IN" i="1" dirty="0">
                <a:solidFill>
                  <a:srgbClr val="FF9999"/>
                </a:solidFill>
              </a:rPr>
              <a:t>What if my document or data is more than 16 MB</a:t>
            </a:r>
            <a:r>
              <a:rPr lang="en-IN" i="1" dirty="0" smtClean="0">
                <a:solidFill>
                  <a:srgbClr val="FF9999"/>
                </a:solidFill>
              </a:rPr>
              <a:t>?</a:t>
            </a:r>
          </a:p>
          <a:p>
            <a:r>
              <a:rPr lang="en-IN" dirty="0" err="1"/>
              <a:t>Schemaless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>
            <a:off x="6324600" y="1676400"/>
            <a:ext cx="2819400" cy="1295400"/>
          </a:xfrm>
          <a:prstGeom prst="wedgeEllipseCallout">
            <a:avLst>
              <a:gd name="adj1" fmla="val -91579"/>
              <a:gd name="adj2" fmla="val 64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1" dirty="0" smtClean="0">
                <a:solidFill>
                  <a:srgbClr val="6699CC"/>
                </a:solidFill>
              </a:rPr>
              <a:t>, </a:t>
            </a:r>
            <a:r>
              <a:rPr lang="en-IN" b="1" i="1" dirty="0" smtClean="0">
                <a:solidFill>
                  <a:schemeClr val="tx1"/>
                </a:solidFill>
              </a:rPr>
              <a:t>{“grades.$”: 1}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What is projection, how do we use it in queries?</a:t>
            </a:r>
          </a:p>
          <a:p>
            <a:r>
              <a:rPr lang="en-IN" dirty="0" smtClean="0"/>
              <a:t>On p1 collection, get the records&gt;85</a:t>
            </a:r>
          </a:p>
          <a:p>
            <a:pPr lvl="1"/>
            <a:r>
              <a:rPr lang="en-IN" dirty="0" smtClean="0"/>
              <a:t>Now, project only the first value which is &gt;85</a:t>
            </a:r>
          </a:p>
          <a:p>
            <a:pPr lvl="1"/>
            <a:r>
              <a:rPr lang="en-IN" i="1" dirty="0" smtClean="0">
                <a:solidFill>
                  <a:srgbClr val="0000FF"/>
                </a:solidFill>
              </a:rPr>
              <a:t>db.p1.find({grades: {$</a:t>
            </a:r>
            <a:r>
              <a:rPr lang="en-IN" i="1" dirty="0" err="1" smtClean="0">
                <a:solidFill>
                  <a:srgbClr val="0000FF"/>
                </a:solidFill>
              </a:rPr>
              <a:t>gt</a:t>
            </a:r>
            <a:r>
              <a:rPr lang="en-IN" i="1" dirty="0" smtClean="0">
                <a:solidFill>
                  <a:srgbClr val="0000FF"/>
                </a:solidFill>
              </a:rPr>
              <a:t>: 85}});</a:t>
            </a:r>
            <a:endParaRPr lang="en-IN" dirty="0" smtClean="0">
              <a:solidFill>
                <a:srgbClr val="0000FF"/>
              </a:solidFill>
            </a:endParaRPr>
          </a:p>
          <a:p>
            <a:r>
              <a:rPr lang="en-IN" dirty="0" smtClean="0"/>
              <a:t>On p2 collection, get all the records and project only one</a:t>
            </a:r>
          </a:p>
          <a:p>
            <a:pPr lvl="1"/>
            <a:r>
              <a:rPr lang="en-IN" i="1" dirty="0" smtClean="0">
                <a:solidFill>
                  <a:srgbClr val="0000FF"/>
                </a:solidFill>
              </a:rPr>
              <a:t>db.p2.find({“</a:t>
            </a:r>
            <a:r>
              <a:rPr lang="en-IN" i="1" dirty="0" err="1" smtClean="0">
                <a:solidFill>
                  <a:srgbClr val="0000FF"/>
                </a:solidFill>
              </a:rPr>
              <a:t>grades.grade</a:t>
            </a:r>
            <a:r>
              <a:rPr lang="en-IN" i="1" dirty="0" smtClean="0">
                <a:solidFill>
                  <a:srgbClr val="0000FF"/>
                </a:solidFill>
              </a:rPr>
              <a:t>”: {$</a:t>
            </a:r>
            <a:r>
              <a:rPr lang="en-IN" i="1" dirty="0" err="1" smtClean="0">
                <a:solidFill>
                  <a:srgbClr val="0000FF"/>
                </a:solidFill>
              </a:rPr>
              <a:t>gte</a:t>
            </a:r>
            <a:r>
              <a:rPr lang="en-IN" i="1" dirty="0" smtClean="0">
                <a:solidFill>
                  <a:srgbClr val="0000FF"/>
                </a:solidFill>
              </a:rPr>
              <a:t>: 85}}, {“grades.$”: 1});</a:t>
            </a:r>
          </a:p>
          <a:p>
            <a:r>
              <a:rPr lang="en-IN" dirty="0" smtClean="0"/>
              <a:t>On p2 collection, update the std to 10 for records &gt;85</a:t>
            </a:r>
          </a:p>
          <a:p>
            <a:pPr lvl="1"/>
            <a:r>
              <a:rPr lang="en-IN" i="1" dirty="0" smtClean="0">
                <a:solidFill>
                  <a:srgbClr val="0000FF"/>
                </a:solidFill>
              </a:rPr>
              <a:t>db.p2.update({“</a:t>
            </a:r>
            <a:r>
              <a:rPr lang="en-IN" i="1" dirty="0" err="1" smtClean="0">
                <a:solidFill>
                  <a:srgbClr val="0000FF"/>
                </a:solidFill>
              </a:rPr>
              <a:t>grades.grade</a:t>
            </a:r>
            <a:r>
              <a:rPr lang="en-IN" i="1" dirty="0" smtClean="0">
                <a:solidFill>
                  <a:srgbClr val="0000FF"/>
                </a:solidFill>
              </a:rPr>
              <a:t>”: {$</a:t>
            </a:r>
            <a:r>
              <a:rPr lang="en-IN" i="1" dirty="0" err="1" smtClean="0">
                <a:solidFill>
                  <a:srgbClr val="0000FF"/>
                </a:solidFill>
              </a:rPr>
              <a:t>gte</a:t>
            </a:r>
            <a:r>
              <a:rPr lang="en-IN" i="1" dirty="0" smtClean="0">
                <a:solidFill>
                  <a:srgbClr val="0000FF"/>
                </a:solidFill>
              </a:rPr>
              <a:t>: 85}}, {$set: {</a:t>
            </a:r>
            <a:r>
              <a:rPr lang="en-IN" i="1" dirty="0" err="1" smtClean="0">
                <a:solidFill>
                  <a:srgbClr val="0000FF"/>
                </a:solidFill>
              </a:rPr>
              <a:t>grades.$.std</a:t>
            </a:r>
            <a:r>
              <a:rPr lang="en-IN" i="1" dirty="0" smtClean="0">
                <a:solidFill>
                  <a:srgbClr val="0000FF"/>
                </a:solidFill>
              </a:rPr>
              <a:t>: 10}}, {multi: true});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/>
              </a:rPr>
              <a:t>TTL(Time To Live</a:t>
            </a:r>
            <a:r>
              <a:rPr lang="en-IN" dirty="0" smtClean="0">
                <a:latin typeface="Arial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800" b="1" dirty="0" smtClean="0"/>
              <a:t>Problem Statement</a:t>
            </a:r>
          </a:p>
          <a:p>
            <a:pPr>
              <a:buNone/>
            </a:pPr>
            <a:r>
              <a:rPr lang="en-IN" sz="2800" b="1" dirty="0" smtClean="0"/>
              <a:t>	</a:t>
            </a:r>
            <a:r>
              <a:rPr lang="en-IN" sz="2400" dirty="0" smtClean="0"/>
              <a:t>Have </a:t>
            </a:r>
            <a:r>
              <a:rPr lang="en-IN" sz="2400" dirty="0"/>
              <a:t>you come across scenarios when your data in the collection is no longer </a:t>
            </a:r>
            <a:r>
              <a:rPr lang="en-IN" sz="2400" dirty="0" smtClean="0"/>
              <a:t>needed </a:t>
            </a:r>
            <a:r>
              <a:rPr lang="en-IN" sz="2400" dirty="0"/>
              <a:t>once some operation is done</a:t>
            </a:r>
            <a:r>
              <a:rPr lang="en-IN" sz="2400" dirty="0" smtClean="0"/>
              <a:t>?</a:t>
            </a:r>
          </a:p>
          <a:p>
            <a:pPr lvl="1">
              <a:buNone/>
            </a:pPr>
            <a:endParaRPr lang="en-IN" sz="2800" dirty="0"/>
          </a:p>
          <a:p>
            <a:r>
              <a:rPr lang="en-IN" sz="2800" dirty="0"/>
              <a:t>All you have to do is set any </a:t>
            </a:r>
            <a:r>
              <a:rPr lang="en-IN" sz="2800" dirty="0" smtClean="0"/>
              <a:t>attribute/key </a:t>
            </a:r>
            <a:r>
              <a:rPr lang="en-IN" sz="2800" dirty="0"/>
              <a:t>with a date object (this date should signify when the data should </a:t>
            </a:r>
            <a:r>
              <a:rPr lang="en-IN" sz="2800" dirty="0" smtClean="0"/>
              <a:t>expire)</a:t>
            </a:r>
          </a:p>
          <a:p>
            <a:r>
              <a:rPr lang="en-IN" sz="2800" dirty="0" smtClean="0"/>
              <a:t>Add </a:t>
            </a:r>
            <a:r>
              <a:rPr lang="en-IN" sz="2800" dirty="0"/>
              <a:t>an index on that key and pass an extra option while creating the index </a:t>
            </a:r>
            <a:r>
              <a:rPr lang="en-IN" sz="2800" i="1" dirty="0" err="1">
                <a:solidFill>
                  <a:srgbClr val="0000FF"/>
                </a:solidFill>
              </a:rPr>
              <a:t>expireAfterSeconds</a:t>
            </a:r>
            <a:r>
              <a:rPr lang="en-IN" sz="2800" dirty="0">
                <a:solidFill>
                  <a:srgbClr val="0000FF"/>
                </a:solidFill>
              </a:rPr>
              <a:t>:</a:t>
            </a:r>
            <a:r>
              <a:rPr lang="en-IN" sz="2800" dirty="0"/>
              <a:t> </a:t>
            </a:r>
            <a:r>
              <a:rPr lang="en-IN" sz="2800" dirty="0" smtClean="0"/>
              <a:t>60</a:t>
            </a:r>
          </a:p>
          <a:p>
            <a:r>
              <a:rPr lang="en-IN" sz="2800" dirty="0" smtClean="0"/>
              <a:t>Start our app server</a:t>
            </a:r>
          </a:p>
          <a:p>
            <a:pPr lvl="1"/>
            <a:r>
              <a:rPr lang="en-IN" sz="2400" i="1" dirty="0" smtClean="0">
                <a:solidFill>
                  <a:srgbClr val="0000FF"/>
                </a:solidFill>
              </a:rPr>
              <a:t>node </a:t>
            </a:r>
            <a:r>
              <a:rPr lang="en-IN" sz="2400" i="1" dirty="0" err="1" smtClean="0">
                <a:solidFill>
                  <a:srgbClr val="0000FF"/>
                </a:solidFill>
              </a:rPr>
              <a:t>app.js</a:t>
            </a:r>
            <a:endParaRPr lang="en-IN" sz="2400" i="1" dirty="0" smtClean="0">
              <a:solidFill>
                <a:srgbClr val="0000FF"/>
              </a:solidFill>
            </a:endParaRPr>
          </a:p>
          <a:p>
            <a:r>
              <a:rPr lang="en-IN" sz="2800" dirty="0" smtClean="0"/>
              <a:t>Check URL routes from the </a:t>
            </a:r>
            <a:r>
              <a:rPr lang="en-IN" sz="2800" i="1" dirty="0" smtClean="0">
                <a:solidFill>
                  <a:srgbClr val="0000FF"/>
                </a:solidFill>
              </a:rPr>
              <a:t>routes/</a:t>
            </a:r>
            <a:r>
              <a:rPr lang="en-IN" sz="2800" i="1" dirty="0" err="1" smtClean="0">
                <a:solidFill>
                  <a:srgbClr val="0000FF"/>
                </a:solidFill>
              </a:rPr>
              <a:t>ttl.js</a:t>
            </a:r>
            <a:r>
              <a:rPr lang="en-IN" sz="2800" dirty="0" smtClean="0"/>
              <a:t> file</a:t>
            </a:r>
            <a:endParaRPr lang="en-US" sz="2800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sz="3400" b="1" dirty="0" smtClean="0"/>
              <a:t>Problem Statement</a:t>
            </a:r>
          </a:p>
          <a:p>
            <a:pPr>
              <a:buNone/>
            </a:pPr>
            <a:r>
              <a:rPr lang="en-IN" sz="2800" b="1" dirty="0" smtClean="0"/>
              <a:t>	</a:t>
            </a:r>
            <a:r>
              <a:rPr lang="en-IN" sz="3100" dirty="0" smtClean="0"/>
              <a:t>In Zulu, we had scenarios where we had to insert flight records in Db, these records ranged till 25k records for a schedule of 1 month</a:t>
            </a:r>
          </a:p>
          <a:p>
            <a:endParaRPr lang="en-IN" sz="2800" dirty="0" smtClean="0"/>
          </a:p>
          <a:p>
            <a:r>
              <a:rPr lang="en-IN" sz="2800" dirty="0" smtClean="0"/>
              <a:t>Types of bulk operation</a:t>
            </a:r>
          </a:p>
          <a:p>
            <a:pPr lvl="1"/>
            <a:r>
              <a:rPr lang="en-IN" sz="2400" dirty="0" smtClean="0"/>
              <a:t>Ordered </a:t>
            </a:r>
          </a:p>
          <a:p>
            <a:pPr lvl="1"/>
            <a:r>
              <a:rPr lang="en-IN" sz="2400" dirty="0" smtClean="0"/>
              <a:t>Unordered</a:t>
            </a:r>
          </a:p>
          <a:p>
            <a:r>
              <a:rPr lang="en-IN" sz="2800" dirty="0"/>
              <a:t>Size limit for a </a:t>
            </a:r>
            <a:r>
              <a:rPr lang="en-IN" sz="2800" dirty="0" smtClean="0"/>
              <a:t>group is of 1000 records</a:t>
            </a:r>
          </a:p>
          <a:p>
            <a:r>
              <a:rPr lang="en-IN" sz="2800" dirty="0" smtClean="0"/>
              <a:t>For a </a:t>
            </a:r>
            <a:r>
              <a:rPr lang="en-IN" sz="2800" dirty="0" err="1" smtClean="0"/>
              <a:t>sharded</a:t>
            </a:r>
            <a:r>
              <a:rPr lang="en-IN" sz="2800" dirty="0" smtClean="0"/>
              <a:t> system, an ordered operation would be much slower than that of an unordered</a:t>
            </a:r>
          </a:p>
          <a:p>
            <a:r>
              <a:rPr lang="en-IN" sz="2800" dirty="0" smtClean="0"/>
              <a:t>Check out the URL route from</a:t>
            </a:r>
            <a:r>
              <a:rPr lang="en-IN" sz="2800" dirty="0" smtClean="0">
                <a:solidFill>
                  <a:srgbClr val="0000FF"/>
                </a:solidFill>
              </a:rPr>
              <a:t> </a:t>
            </a:r>
            <a:r>
              <a:rPr lang="en-IN" sz="2800" i="1" dirty="0" smtClean="0">
                <a:solidFill>
                  <a:srgbClr val="0000FF"/>
                </a:solidFill>
              </a:rPr>
              <a:t>routes/</a:t>
            </a:r>
            <a:r>
              <a:rPr lang="en-IN" sz="2800" i="1" dirty="0" err="1" smtClean="0">
                <a:solidFill>
                  <a:srgbClr val="0000FF"/>
                </a:solidFill>
              </a:rPr>
              <a:t>bulkInsert.js</a:t>
            </a:r>
            <a:r>
              <a:rPr lang="en-IN" sz="2800" dirty="0" smtClean="0">
                <a:solidFill>
                  <a:srgbClr val="0000FF"/>
                </a:solidFill>
              </a:rPr>
              <a:t> </a:t>
            </a:r>
            <a:r>
              <a:rPr lang="en-IN" sz="2800" dirty="0" smtClean="0"/>
              <a:t>file</a:t>
            </a:r>
          </a:p>
          <a:p>
            <a:pPr lvl="1"/>
            <a:r>
              <a:rPr lang="en-IN" sz="2400" dirty="0" smtClean="0"/>
              <a:t>Just increase counter of for loop 10000 -&gt; 100000</a:t>
            </a:r>
          </a:p>
          <a:p>
            <a:r>
              <a:rPr lang="en-IN" sz="2800" dirty="0" smtClean="0"/>
              <a:t>In our example we just added insert commands, but you can club </a:t>
            </a:r>
            <a:r>
              <a:rPr lang="en-IN" sz="2800" b="1" dirty="0" smtClean="0"/>
              <a:t>insert, update and remove</a:t>
            </a:r>
            <a:r>
              <a:rPr lang="en-IN" sz="2800" dirty="0" smtClean="0"/>
              <a:t> queries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$isolated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600" b="1" dirty="0" smtClean="0"/>
              <a:t>Problem Statement</a:t>
            </a:r>
          </a:p>
          <a:p>
            <a:pPr>
              <a:buNone/>
            </a:pPr>
            <a:r>
              <a:rPr lang="en-IN" sz="2800" dirty="0" smtClean="0"/>
              <a:t>	</a:t>
            </a:r>
            <a:r>
              <a:rPr lang="en-IN" sz="2200" dirty="0" smtClean="0"/>
              <a:t>What will happen when you are updating and read request comes for the records which are getting updated?</a:t>
            </a:r>
          </a:p>
          <a:p>
            <a:r>
              <a:rPr lang="en-IN" sz="2400" dirty="0" smtClean="0"/>
              <a:t>Try this:</a:t>
            </a:r>
          </a:p>
          <a:p>
            <a:pPr lvl="1"/>
            <a:r>
              <a:rPr lang="en-IN" sz="2400" i="1" dirty="0" err="1" smtClean="0">
                <a:solidFill>
                  <a:srgbClr val="0000FF"/>
                </a:solidFill>
              </a:rPr>
              <a:t>db.bulk.update</a:t>
            </a:r>
            <a:r>
              <a:rPr lang="en-IN" sz="2400" i="1" dirty="0" smtClean="0">
                <a:solidFill>
                  <a:srgbClr val="0000FF"/>
                </a:solidFill>
              </a:rPr>
              <a:t>({}, {$set: {</a:t>
            </a:r>
            <a:r>
              <a:rPr lang="en-IN" sz="2400" i="1" dirty="0" err="1" smtClean="0">
                <a:solidFill>
                  <a:srgbClr val="0000FF"/>
                </a:solidFill>
              </a:rPr>
              <a:t>val</a:t>
            </a:r>
            <a:r>
              <a:rPr lang="en-IN" sz="2400" i="1" dirty="0" smtClean="0">
                <a:solidFill>
                  <a:srgbClr val="0000FF"/>
                </a:solidFill>
              </a:rPr>
              <a:t>: 1}, {multi: true}}</a:t>
            </a:r>
            <a:endParaRPr lang="en-IN" sz="2400" dirty="0" smtClean="0">
              <a:solidFill>
                <a:srgbClr val="0000FF"/>
              </a:solidFill>
            </a:endParaRPr>
          </a:p>
          <a:p>
            <a:r>
              <a:rPr lang="en-IN" sz="2400" dirty="0" smtClean="0"/>
              <a:t>Once any one of the document is updated, it will make sure that read for these docs will happen only after the records are updated with this query</a:t>
            </a:r>
          </a:p>
          <a:p>
            <a:pPr lvl="1"/>
            <a:r>
              <a:rPr lang="en-IN" sz="2400" i="1" dirty="0" err="1" smtClean="0">
                <a:solidFill>
                  <a:srgbClr val="0000FF"/>
                </a:solidFill>
              </a:rPr>
              <a:t>db.bulk.update</a:t>
            </a:r>
            <a:r>
              <a:rPr lang="en-IN" sz="2400" i="1" dirty="0" smtClean="0">
                <a:solidFill>
                  <a:srgbClr val="0000FF"/>
                </a:solidFill>
              </a:rPr>
              <a:t>({$isolated : 1}}, </a:t>
            </a:r>
            <a:r>
              <a:rPr lang="en-IN" sz="2400" i="1" dirty="0" smtClean="0">
                <a:solidFill>
                  <a:srgbClr val="0000FF"/>
                </a:solidFill>
              </a:rPr>
              <a:t>{$set: {</a:t>
            </a:r>
            <a:r>
              <a:rPr lang="en-IN" sz="2400" i="1" dirty="0" err="1" smtClean="0">
                <a:solidFill>
                  <a:srgbClr val="0000FF"/>
                </a:solidFill>
              </a:rPr>
              <a:t>val</a:t>
            </a:r>
            <a:r>
              <a:rPr lang="en-IN" sz="2400" i="1" dirty="0" smtClean="0">
                <a:solidFill>
                  <a:srgbClr val="0000FF"/>
                </a:solidFill>
              </a:rPr>
              <a:t>: 2}, {multi: true}}</a:t>
            </a:r>
            <a:endParaRPr lang="en-US" sz="2400" i="1" dirty="0">
              <a:solidFill>
                <a:srgbClr val="0000FF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800" b="1" dirty="0" smtClean="0"/>
              <a:t>Problem Statement</a:t>
            </a:r>
          </a:p>
          <a:p>
            <a:pPr>
              <a:buNone/>
            </a:pPr>
            <a:r>
              <a:rPr lang="en-IN" sz="2800" dirty="0" smtClean="0"/>
              <a:t>	In our application, we had UI where we had to show the flight details. How could we limit this?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We can make smart use of</a:t>
            </a:r>
          </a:p>
          <a:p>
            <a:pPr lvl="1"/>
            <a:r>
              <a:rPr lang="en-US" sz="2400" i="1" dirty="0" smtClean="0">
                <a:solidFill>
                  <a:srgbClr val="0000FF"/>
                </a:solidFill>
              </a:rPr>
              <a:t>skip()</a:t>
            </a:r>
          </a:p>
          <a:p>
            <a:pPr lvl="1"/>
            <a:r>
              <a:rPr lang="en-US" sz="2400" i="1" dirty="0" smtClean="0">
                <a:solidFill>
                  <a:srgbClr val="0000FF"/>
                </a:solidFill>
              </a:rPr>
              <a:t>limit()</a:t>
            </a:r>
          </a:p>
          <a:p>
            <a:pPr lvl="1"/>
            <a:endParaRPr lang="en-US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800" dirty="0" smtClean="0"/>
              <a:t>Check out the URL routes from </a:t>
            </a:r>
            <a:r>
              <a:rPr lang="en-US" sz="2800" dirty="0" smtClean="0">
                <a:solidFill>
                  <a:srgbClr val="0000FF"/>
                </a:solidFill>
              </a:rPr>
              <a:t>r</a:t>
            </a:r>
            <a:r>
              <a:rPr lang="en-US" sz="2800" i="1" dirty="0" smtClean="0">
                <a:solidFill>
                  <a:srgbClr val="0000FF"/>
                </a:solidFill>
              </a:rPr>
              <a:t>outes/paging.js</a:t>
            </a:r>
            <a:r>
              <a:rPr lang="en-US" sz="2800" i="1" dirty="0" smtClean="0"/>
              <a:t> </a:t>
            </a:r>
            <a:r>
              <a:rPr lang="en-US" sz="2800" dirty="0" smtClean="0"/>
              <a:t>file</a:t>
            </a:r>
          </a:p>
          <a:p>
            <a:r>
              <a:rPr lang="en-US" sz="2800" dirty="0" smtClean="0"/>
              <a:t>Use the GET method from the Postman and feed in the URL </a:t>
            </a:r>
            <a:r>
              <a:rPr lang="en-US" sz="2800" dirty="0" err="1" smtClean="0"/>
              <a:t>params</a:t>
            </a:r>
            <a:r>
              <a:rPr lang="en-US" sz="2800" dirty="0" smtClean="0"/>
              <a:t> as:</a:t>
            </a:r>
          </a:p>
          <a:p>
            <a:pPr lvl="1"/>
            <a:r>
              <a:rPr lang="en-US" sz="2400" i="1" dirty="0" err="1" smtClean="0">
                <a:solidFill>
                  <a:srgbClr val="0000FF"/>
                </a:solidFill>
              </a:rPr>
              <a:t>pageNumber</a:t>
            </a:r>
            <a:r>
              <a:rPr lang="en-US" sz="2400" i="1" dirty="0" smtClean="0">
                <a:solidFill>
                  <a:srgbClr val="0000FF"/>
                </a:solidFill>
              </a:rPr>
              <a:t>: 1, size: 2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2163</TotalTime>
  <Words>1224</Words>
  <Application>Microsoft Office PowerPoint</Application>
  <PresentationFormat>On-screen Show (4:3)</PresentationFormat>
  <Paragraphs>206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1_Office Theme</vt:lpstr>
      <vt:lpstr>MongoDB Tips and Advance Features</vt:lpstr>
      <vt:lpstr>Gearing up…</vt:lpstr>
      <vt:lpstr>Restoring the dbDumps</vt:lpstr>
      <vt:lpstr>Basic overview</vt:lpstr>
      <vt:lpstr>$position</vt:lpstr>
      <vt:lpstr>TTL(Time To Live)</vt:lpstr>
      <vt:lpstr>Bulk Insert</vt:lpstr>
      <vt:lpstr>$isolated</vt:lpstr>
      <vt:lpstr>Paging</vt:lpstr>
      <vt:lpstr>GridFS</vt:lpstr>
      <vt:lpstr>Journaling</vt:lpstr>
      <vt:lpstr>MMAPv1 Storage Engine</vt:lpstr>
      <vt:lpstr>Comparison Table</vt:lpstr>
      <vt:lpstr>No Transactions in MongoDB</vt:lpstr>
      <vt:lpstr>Assignments</vt:lpstr>
      <vt:lpstr>Thank You</vt:lpstr>
    </vt:vector>
  </TitlesOfParts>
  <Company>synerzip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Tip and Advance Features</dc:title>
  <dc:creator>synerzip</dc:creator>
  <cp:lastModifiedBy>synerzip</cp:lastModifiedBy>
  <cp:revision>344</cp:revision>
  <dcterms:created xsi:type="dcterms:W3CDTF">2016-06-11T06:13:10Z</dcterms:created>
  <dcterms:modified xsi:type="dcterms:W3CDTF">2016-06-22T10:47:40Z</dcterms:modified>
</cp:coreProperties>
</file>