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5" r:id="rId14"/>
    <p:sldId id="26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1908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Introduce yourself</a:t>
            </a:r>
          </a:p>
          <a:p>
            <a:r>
              <a:rPr lang="en-US" sz="1200" dirty="0" smtClean="0">
                <a:latin typeface="Arial"/>
              </a:rPr>
              <a:t>  - With </a:t>
            </a:r>
            <a:r>
              <a:rPr lang="en-US" sz="1200" dirty="0" err="1" smtClean="0">
                <a:latin typeface="Arial"/>
              </a:rPr>
              <a:t>Synerzip</a:t>
            </a:r>
            <a:r>
              <a:rPr lang="en-US" sz="1200" dirty="0" smtClean="0">
                <a:latin typeface="Arial"/>
              </a:rPr>
              <a:t> for 3 and half years</a:t>
            </a:r>
          </a:p>
          <a:p>
            <a:r>
              <a:rPr lang="en-US" sz="1200" dirty="0" smtClean="0">
                <a:latin typeface="Arial"/>
              </a:rPr>
              <a:t>  - Engagement with </a:t>
            </a:r>
            <a:r>
              <a:rPr lang="en-US" sz="1200" dirty="0" err="1" smtClean="0">
                <a:latin typeface="Arial"/>
              </a:rPr>
              <a:t>QuickOffice</a:t>
            </a:r>
            <a:r>
              <a:rPr lang="en-US" sz="1200" dirty="0" smtClean="0">
                <a:latin typeface="Arial"/>
              </a:rPr>
              <a:t>, Zulu</a:t>
            </a:r>
          </a:p>
          <a:p>
            <a:r>
              <a:rPr lang="en-US" sz="1200" dirty="0" smtClean="0">
                <a:latin typeface="Arial"/>
              </a:rPr>
              <a:t>- With this session, I have tried to showcase few of the learning from my experience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</a:p>
          <a:p>
            <a:r>
              <a:rPr lang="en-US" sz="1200" dirty="0" smtClean="0">
                <a:latin typeface="Arial"/>
              </a:rPr>
              <a:t>Q3: What sort of data are they storing?</a:t>
            </a:r>
          </a:p>
          <a:p>
            <a:r>
              <a:rPr lang="en-US" sz="1200" dirty="0" smtClean="0">
                <a:latin typeface="Arial"/>
              </a:rPr>
              <a:t>Q4: Reshuffle if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65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Zulu correlation about saving the text file(We found a better option)</a:t>
            </a:r>
          </a:p>
          <a:p>
            <a:pPr>
              <a:buFontTx/>
              <a:buChar char="-"/>
            </a:pPr>
            <a:r>
              <a:rPr lang="en-US" dirty="0" smtClean="0"/>
              <a:t> Use case of </a:t>
            </a:r>
            <a:r>
              <a:rPr lang="en-US" dirty="0" err="1" smtClean="0"/>
              <a:t>GridFS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&gt;16MB</a:t>
            </a:r>
          </a:p>
          <a:p>
            <a:pPr>
              <a:buFontTx/>
              <a:buChar char="-"/>
            </a:pPr>
            <a:r>
              <a:rPr lang="en-US" dirty="0" smtClean="0"/>
              <a:t> FS limits the number of files in a directory</a:t>
            </a:r>
          </a:p>
          <a:p>
            <a:pPr>
              <a:buFontTx/>
              <a:buChar char="-"/>
            </a:pPr>
            <a:r>
              <a:rPr lang="en-US" dirty="0" smtClean="0"/>
              <a:t> When not to use: when you will have to update your files saved atomically</a:t>
            </a:r>
          </a:p>
          <a:p>
            <a:pPr>
              <a:buFontTx/>
              <a:buChar char="-"/>
            </a:pPr>
            <a:r>
              <a:rPr lang="en-US" dirty="0" smtClean="0"/>
              <a:t> If you size is &lt;16MB and you still want to store the binary data you can use the type </a:t>
            </a:r>
            <a:r>
              <a:rPr lang="en-US" dirty="0" err="1" smtClean="0"/>
              <a:t>BinData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Assignmnent</a:t>
            </a:r>
            <a:r>
              <a:rPr lang="en-US" baseline="0" dirty="0" smtClean="0"/>
              <a:t>: Check if we can implement a seek feature with </a:t>
            </a:r>
            <a:r>
              <a:rPr lang="en-US" baseline="0" dirty="0" err="1" smtClean="0"/>
              <a:t>GridFS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70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Show the journal files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WiredTiger</a:t>
            </a:r>
            <a:r>
              <a:rPr lang="en-US" dirty="0" smtClean="0"/>
              <a:t> was acquired by </a:t>
            </a:r>
            <a:r>
              <a:rPr lang="en-US" dirty="0" err="1" smtClean="0"/>
              <a:t>MongoDB</a:t>
            </a:r>
            <a:r>
              <a:rPr lang="en-US" dirty="0" smtClean="0"/>
              <a:t> in Dec, 2014</a:t>
            </a:r>
          </a:p>
          <a:p>
            <a:pPr>
              <a:buFontTx/>
              <a:buChar char="-"/>
            </a:pPr>
            <a:r>
              <a:rPr lang="en-US" dirty="0" smtClean="0"/>
              <a:t>- With latest 3.2, </a:t>
            </a:r>
            <a:r>
              <a:rPr lang="en-US" dirty="0" err="1" smtClean="0"/>
              <a:t>WiredTiger</a:t>
            </a:r>
            <a:r>
              <a:rPr lang="en-US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- 78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88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What is the characteristic of transaction</a:t>
            </a:r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So, there are many things which can be done. There are geo-spatial indexes which can be used to great advantage rather than calling Google maps API</a:t>
            </a:r>
          </a:p>
          <a:p>
            <a:r>
              <a:rPr lang="en-US" dirty="0" smtClean="0"/>
              <a:t>- There is a lot of promotion for BI with </a:t>
            </a:r>
            <a:r>
              <a:rPr lang="en-US" dirty="0" err="1" smtClean="0"/>
              <a:t>MongoDB</a:t>
            </a:r>
            <a:r>
              <a:rPr lang="en-US" dirty="0" smtClean="0"/>
              <a:t> connector, If anyone is interested we can explore this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15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How many of you have some programming experience in Node?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Q: How many of you would like to try out the examples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-  Reshuffle if required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ODM is like ORM, just for the relational guys to related to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- 20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25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35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 UI mongo client or command line</a:t>
            </a:r>
          </a:p>
          <a:p>
            <a:pPr>
              <a:buFontTx/>
              <a:buChar char="-"/>
            </a:pPr>
            <a:r>
              <a:rPr lang="en-US" dirty="0" smtClean="0"/>
              <a:t> Give the co-relation with Zulu (Markets UI in </a:t>
            </a:r>
            <a:r>
              <a:rPr lang="en-US" dirty="0" err="1" smtClean="0"/>
              <a:t>Codeshare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 5 records for 1st query</a:t>
            </a:r>
          </a:p>
          <a:p>
            <a:pPr>
              <a:buFontTx/>
              <a:buChar char="-"/>
            </a:pPr>
            <a:r>
              <a:rPr lang="en-US" dirty="0" smtClean="0"/>
              <a:t> 2 records for 2nd query</a:t>
            </a:r>
          </a:p>
          <a:p>
            <a:pPr>
              <a:buFontTx/>
              <a:buChar char="-"/>
            </a:pPr>
            <a:r>
              <a:rPr lang="en-US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Scenario of unordered insertion, if any error occurs,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We found a way, but we didn’t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828800"/>
            <a:ext cx="1524000" cy="1877544"/>
          </a:xfrm>
          <a:prstGeom prst="rect">
            <a:avLst/>
          </a:prstGeom>
          <a:noFill/>
        </p:spPr>
      </p:pic>
      <p:pic>
        <p:nvPicPr>
          <p:cNvPr id="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828800"/>
            <a:ext cx="1524000" cy="1877544"/>
          </a:xfrm>
          <a:prstGeom prst="rect">
            <a:avLst/>
          </a:prstGeom>
          <a:noFill/>
        </p:spPr>
      </p:pic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 the question we asked about document size being  &gt;16MB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Divides the entire file into chunks of 255Kb</a:t>
            </a:r>
          </a:p>
          <a:p>
            <a:r>
              <a:rPr lang="en-US" dirty="0" smtClean="0"/>
              <a:t>Uses 2 collections:</a:t>
            </a:r>
          </a:p>
          <a:p>
            <a:pPr lvl="1"/>
            <a:r>
              <a:rPr lang="en-US" b="1" dirty="0" smtClean="0"/>
              <a:t>files</a:t>
            </a:r>
            <a:r>
              <a:rPr lang="en-US" dirty="0" smtClean="0"/>
              <a:t>: stores the metadata about the file</a:t>
            </a:r>
          </a:p>
          <a:p>
            <a:pPr lvl="1"/>
            <a:r>
              <a:rPr lang="en-US" b="1" dirty="0" smtClean="0"/>
              <a:t>chunks</a:t>
            </a:r>
            <a:r>
              <a:rPr lang="en-US" dirty="0" smtClean="0"/>
              <a:t>: stores the file chunks</a:t>
            </a:r>
          </a:p>
          <a:p>
            <a:pPr lvl="1">
              <a:buNone/>
            </a:pPr>
            <a:r>
              <a:rPr lang="en-US" dirty="0" smtClean="0"/>
              <a:t>These collections are placed under a bucket named as </a:t>
            </a:r>
            <a:r>
              <a:rPr lang="en-US" b="1" dirty="0" err="1" smtClean="0"/>
              <a:t>fs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i="1" dirty="0" err="1" smtClean="0">
                <a:solidFill>
                  <a:srgbClr val="0000FF"/>
                </a:solidFill>
              </a:rPr>
              <a:t>testData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/</a:t>
            </a:r>
            <a:r>
              <a:rPr lang="en-IN" sz="2800" i="1" dirty="0" err="1" smtClean="0">
                <a:solidFill>
                  <a:srgbClr val="0000FF"/>
                </a:solidFill>
              </a:rPr>
              <a:t>var/lib/mongodb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related to single document is atomic</a:t>
            </a:r>
          </a:p>
          <a:p>
            <a:r>
              <a:rPr lang="en-US" sz="2800" dirty="0" smtClean="0"/>
              <a:t>Can achieve transaction like semantics by 2 phase commit</a:t>
            </a:r>
          </a:p>
          <a:p>
            <a:r>
              <a:rPr lang="en-IN" sz="2800" dirty="0" smtClean="0"/>
              <a:t>Even if the operation modifies multiple embedded documents within a single document, it is atomic</a:t>
            </a:r>
          </a:p>
          <a:p>
            <a:endParaRPr lang="en-IN" sz="2800" dirty="0" smtClean="0"/>
          </a:p>
          <a:p>
            <a:r>
              <a:rPr lang="en-IN" sz="2800" dirty="0" smtClean="0"/>
              <a:t>Lets follow the example under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transaction.js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</a:t>
            </a:r>
            <a:r>
              <a:rPr lang="en-US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/>
              <a:t>Assignment 3: Implement Seek feature for video files streaming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This will be a more involved assignment. You might have to check how to handle the seek functionality from the client side 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i="1" dirty="0" err="1" smtClean="0">
                <a:solidFill>
                  <a:srgbClr val="0000FF"/>
                </a:solidFill>
              </a:rPr>
              <a:t>mongodb</a:t>
            </a:r>
            <a:r>
              <a:rPr lang="en-US" i="1" dirty="0" smtClean="0">
                <a:solidFill>
                  <a:srgbClr val="0000FF"/>
                </a:solidFill>
              </a:rPr>
              <a:t>-tips-and-</a:t>
            </a:r>
            <a:r>
              <a:rPr lang="en-US" i="1" dirty="0" err="1" smtClean="0">
                <a:solidFill>
                  <a:srgbClr val="0000FF"/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rgbClr val="0000FF"/>
                </a:solidFill>
              </a:rPr>
              <a:t>npm 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0000FF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p1 --file positionDump1.json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p2 --file positionDump2.json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accounts --file </a:t>
            </a:r>
            <a:r>
              <a:rPr lang="en-IN" sz="2600" i="1" dirty="0" err="1" smtClean="0">
                <a:solidFill>
                  <a:srgbClr val="0000FF"/>
                </a:solidFill>
              </a:rPr>
              <a:t>accountsDump.json</a:t>
            </a:r>
            <a:endParaRPr lang="en-IN" sz="2600" i="1" dirty="0" smtClean="0">
              <a:solidFill>
                <a:srgbClr val="0000FF"/>
              </a:solidFill>
            </a:endParaRPr>
          </a:p>
          <a:p>
            <a:pPr lvl="1"/>
            <a:r>
              <a:rPr lang="en-US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US" sz="2600" i="1" dirty="0" smtClean="0">
                <a:solidFill>
                  <a:srgbClr val="0000FF"/>
                </a:solidFill>
              </a:rPr>
              <a:t> -d </a:t>
            </a:r>
            <a:r>
              <a:rPr lang="en-US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US" sz="2600" i="1" dirty="0" smtClean="0">
                <a:solidFill>
                  <a:srgbClr val="0000FF"/>
                </a:solidFill>
              </a:rPr>
              <a:t> -c paging --file </a:t>
            </a:r>
            <a:r>
              <a:rPr lang="en-US" sz="2600" i="1" dirty="0" err="1" smtClean="0">
                <a:solidFill>
                  <a:srgbClr val="0000FF"/>
                </a:solidFill>
              </a:rPr>
              <a:t>pagingDump.json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Open-source, cross platform and document oriented</a:t>
            </a:r>
          </a:p>
          <a:p>
            <a:r>
              <a:rPr lang="en-IN" dirty="0" smtClean="0"/>
              <a:t>Data </a:t>
            </a:r>
            <a:r>
              <a:rPr lang="en-IN" dirty="0"/>
              <a:t>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db.p1.find({grades: {$</a:t>
            </a:r>
            <a:r>
              <a:rPr lang="en-IN" i="1" dirty="0" err="1" smtClean="0">
                <a:solidFill>
                  <a:srgbClr val="0000FF"/>
                </a:solidFill>
              </a:rPr>
              <a:t>gt</a:t>
            </a:r>
            <a:r>
              <a:rPr lang="en-IN" i="1" dirty="0" smtClean="0">
                <a:solidFill>
                  <a:srgbClr val="0000FF"/>
                </a:solidFill>
              </a:rPr>
              <a:t>: 85}});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db.p2.find({“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{“grades.$”: 1});</a:t>
            </a:r>
          </a:p>
          <a:p>
            <a:r>
              <a:rPr lang="en-IN" dirty="0" smtClean="0"/>
              <a:t>On p2 collection, update the std to 10 for records &gt;=85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db.p2.update({“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{$set: {</a:t>
            </a:r>
            <a:r>
              <a:rPr lang="en-IN" i="1" dirty="0" err="1" smtClean="0">
                <a:solidFill>
                  <a:srgbClr val="0000FF"/>
                </a:solidFill>
              </a:rPr>
              <a:t>grades.$.std</a:t>
            </a:r>
            <a:r>
              <a:rPr lang="en-IN" i="1" dirty="0" smtClean="0">
                <a:solidFill>
                  <a:srgbClr val="0000FF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smtClean="0"/>
              <a:t>attribute/key </a:t>
            </a:r>
            <a:r>
              <a:rPr lang="en-IN" sz="2800" dirty="0"/>
              <a:t>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rgbClr val="0000FF"/>
                </a:solidFill>
              </a:rPr>
              <a:t>expireAfterSeconds</a:t>
            </a:r>
            <a:r>
              <a:rPr lang="en-IN" sz="2800" dirty="0">
                <a:solidFill>
                  <a:srgbClr val="0000FF"/>
                </a:solidFill>
              </a:rPr>
              <a:t>:</a:t>
            </a:r>
            <a:r>
              <a:rPr lang="en-IN" sz="2800" dirty="0"/>
              <a:t>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rgbClr val="0000FF"/>
                </a:solidFill>
              </a:rPr>
              <a:t>node </a:t>
            </a:r>
            <a:r>
              <a:rPr lang="en-IN" sz="2400" i="1" dirty="0" err="1" smtClean="0">
                <a:solidFill>
                  <a:srgbClr val="0000FF"/>
                </a:solidFill>
              </a:rPr>
              <a:t>app.js</a:t>
            </a:r>
            <a:endParaRPr lang="en-IN" sz="24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Check URL routes from the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URL route from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bulkInsert.js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dirty="0" smtClean="0"/>
              <a:t>file</a:t>
            </a:r>
          </a:p>
          <a:p>
            <a:pPr lvl="1"/>
            <a:r>
              <a:rPr lang="en-IN" sz="2400" dirty="0" smtClean="0"/>
              <a:t>Just increase counter of the loop from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updated(Dirty Read Problem)?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1}, {multi: true});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({$isolated : 1}},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2}, {multi: </a:t>
            </a:r>
            <a:r>
              <a:rPr lang="en-IN" sz="2400" i="1" smtClean="0">
                <a:solidFill>
                  <a:srgbClr val="0000FF"/>
                </a:solidFill>
              </a:rPr>
              <a:t>true})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In our application, we had UI where we had to show all the flights in the schedule. But, user could not see all the flights in one page view; so, there was a scope of improvisation.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URL routes from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</a:rPr>
              <a:t>outes/paging.js</a:t>
            </a:r>
            <a:r>
              <a:rPr lang="en-US" sz="2800" i="1" dirty="0" smtClean="0"/>
              <a:t> </a:t>
            </a:r>
            <a:r>
              <a:rPr lang="en-US" sz="2800" dirty="0" smtClean="0"/>
              <a:t>file</a:t>
            </a:r>
          </a:p>
          <a:p>
            <a:r>
              <a:rPr lang="en-US" sz="2800" dirty="0" smtClean="0"/>
              <a:t>Use the GET method from the Postman and feed in the URL 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i="1" dirty="0" err="1" smtClean="0">
                <a:solidFill>
                  <a:srgbClr val="0000FF"/>
                </a:solidFill>
              </a:rPr>
              <a:t>pageNumber</a:t>
            </a:r>
            <a:r>
              <a:rPr lang="en-US" sz="2400" i="1" dirty="0" smtClean="0">
                <a:solidFill>
                  <a:srgbClr val="0000FF"/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1269</Words>
  <Application>Microsoft Office PowerPoint</Application>
  <PresentationFormat>On-screen Show (4:3)</PresentationFormat>
  <Paragraphs>209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Journaling</vt:lpstr>
      <vt:lpstr>MMAPv1 Storage Engine</vt:lpstr>
      <vt:lpstr>Comparison Table</vt:lpstr>
      <vt:lpstr>No Transactions in MongoDB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362</cp:revision>
  <dcterms:created xsi:type="dcterms:W3CDTF">2016-06-11T06:13:10Z</dcterms:created>
  <dcterms:modified xsi:type="dcterms:W3CDTF">2016-06-23T02:50:30Z</dcterms:modified>
</cp:coreProperties>
</file>