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96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829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7201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3333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1689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802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09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4002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721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054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569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65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66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130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55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71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049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1929218"/>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a:t>
            </a:r>
            <a:endParaRPr lang="en-US" dirty="0"/>
          </a:p>
        </p:txBody>
      </p:sp>
      <p:sp>
        <p:nvSpPr>
          <p:cNvPr id="3" name="Subtitle 2"/>
          <p:cNvSpPr>
            <a:spLocks noGrp="1"/>
          </p:cNvSpPr>
          <p:nvPr>
            <p:ph type="subTitle" idx="1"/>
          </p:nvPr>
        </p:nvSpPr>
        <p:spPr/>
        <p:txBody>
          <a:bodyPr/>
          <a:lstStyle/>
          <a:p>
            <a:r>
              <a:rPr lang="en-US" dirty="0" smtClean="0"/>
              <a:t>Gopi</a:t>
            </a:r>
            <a:endParaRPr lang="en-US" dirty="0"/>
          </a:p>
        </p:txBody>
      </p:sp>
    </p:spTree>
    <p:extLst>
      <p:ext uri="{BB962C8B-B14F-4D97-AF65-F5344CB8AC3E}">
        <p14:creationId xmlns:p14="http://schemas.microsoft.com/office/powerpoint/2010/main" val="1795716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1507067"/>
          </a:xfrm>
        </p:spPr>
        <p:txBody>
          <a:bodyPr>
            <a:normAutofit/>
          </a:bodyPr>
          <a:lstStyle/>
          <a:p>
            <a:r>
              <a:rPr lang="en-US" sz="4400" b="1" dirty="0" smtClean="0">
                <a:solidFill>
                  <a:srgbClr val="FFFF00"/>
                </a:solidFill>
              </a:rPr>
              <a:t>Data structures</a:t>
            </a:r>
            <a:endParaRPr lang="en-US" sz="4400" b="1" dirty="0">
              <a:solidFill>
                <a:srgbClr val="FFFF00"/>
              </a:solidFill>
            </a:endParaRPr>
          </a:p>
        </p:txBody>
      </p:sp>
      <p:sp>
        <p:nvSpPr>
          <p:cNvPr id="4" name="TextBox 3"/>
          <p:cNvSpPr txBox="1"/>
          <p:nvPr/>
        </p:nvSpPr>
        <p:spPr>
          <a:xfrm>
            <a:off x="476394" y="1693718"/>
            <a:ext cx="11639406" cy="1200329"/>
          </a:xfrm>
          <a:prstGeom prst="rect">
            <a:avLst/>
          </a:prstGeom>
          <a:noFill/>
        </p:spPr>
        <p:txBody>
          <a:bodyPr wrap="square" rtlCol="0">
            <a:spAutoFit/>
          </a:bodyPr>
          <a:lstStyle/>
          <a:p>
            <a:r>
              <a:rPr lang="en-US" sz="3600" dirty="0" smtClean="0"/>
              <a:t>			Data </a:t>
            </a:r>
            <a:r>
              <a:rPr lang="en-US" sz="3600" dirty="0"/>
              <a:t>Structure is a way to organized data in such a way that it can be used efficiently. </a:t>
            </a:r>
          </a:p>
        </p:txBody>
      </p:sp>
    </p:spTree>
    <p:extLst>
      <p:ext uri="{BB962C8B-B14F-4D97-AF65-F5344CB8AC3E}">
        <p14:creationId xmlns:p14="http://schemas.microsoft.com/office/powerpoint/2010/main" val="3434836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107071"/>
            <a:ext cx="8534400" cy="1507067"/>
          </a:xfrm>
        </p:spPr>
        <p:txBody>
          <a:bodyPr>
            <a:normAutofit/>
          </a:bodyPr>
          <a:lstStyle/>
          <a:p>
            <a:r>
              <a:rPr lang="en-US" sz="4400" b="1" dirty="0">
                <a:solidFill>
                  <a:srgbClr val="FFFF00"/>
                </a:solidFill>
              </a:rPr>
              <a:t>Data Object</a:t>
            </a:r>
            <a:endParaRPr lang="en-US" sz="4400" dirty="0">
              <a:solidFill>
                <a:srgbClr val="FFFF00"/>
              </a:solidFill>
            </a:endParaRPr>
          </a:p>
        </p:txBody>
      </p:sp>
      <p:sp>
        <p:nvSpPr>
          <p:cNvPr id="4" name="TextBox 3"/>
          <p:cNvSpPr txBox="1"/>
          <p:nvPr/>
        </p:nvSpPr>
        <p:spPr>
          <a:xfrm>
            <a:off x="964767" y="924276"/>
            <a:ext cx="11639406" cy="646331"/>
          </a:xfrm>
          <a:prstGeom prst="rect">
            <a:avLst/>
          </a:prstGeom>
          <a:noFill/>
        </p:spPr>
        <p:txBody>
          <a:bodyPr wrap="square" rtlCol="0">
            <a:spAutoFit/>
          </a:bodyPr>
          <a:lstStyle/>
          <a:p>
            <a:r>
              <a:rPr lang="en-US" sz="3600" dirty="0"/>
              <a:t>Data Object represents an object having a data.</a:t>
            </a:r>
          </a:p>
        </p:txBody>
      </p:sp>
      <p:sp>
        <p:nvSpPr>
          <p:cNvPr id="5" name="Title 1"/>
          <p:cNvSpPr txBox="1">
            <a:spLocks/>
          </p:cNvSpPr>
          <p:nvPr/>
        </p:nvSpPr>
        <p:spPr>
          <a:xfrm>
            <a:off x="476394" y="1397084"/>
            <a:ext cx="8534400" cy="86821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FFFF00"/>
                </a:solidFill>
              </a:rPr>
              <a:t>Data Type</a:t>
            </a:r>
            <a:endParaRPr lang="en-US" sz="4400" dirty="0">
              <a:solidFill>
                <a:srgbClr val="FFFF00"/>
              </a:solidFill>
            </a:endParaRPr>
          </a:p>
        </p:txBody>
      </p:sp>
      <p:sp>
        <p:nvSpPr>
          <p:cNvPr id="6" name="TextBox 5"/>
          <p:cNvSpPr txBox="1"/>
          <p:nvPr/>
        </p:nvSpPr>
        <p:spPr>
          <a:xfrm>
            <a:off x="659967" y="2278039"/>
            <a:ext cx="11639406" cy="2554545"/>
          </a:xfrm>
          <a:prstGeom prst="rect">
            <a:avLst/>
          </a:prstGeom>
          <a:noFill/>
        </p:spPr>
        <p:txBody>
          <a:bodyPr wrap="square" rtlCol="0">
            <a:spAutoFit/>
          </a:bodyPr>
          <a:lstStyle/>
          <a:p>
            <a:r>
              <a:rPr lang="en-US" sz="3200" dirty="0" smtClean="0"/>
              <a:t>			Data </a:t>
            </a:r>
            <a:r>
              <a:rPr lang="en-US" sz="3200" dirty="0"/>
              <a:t>type is way to classify various types of data such as integer, string etc. which determines the values that can be used with the corresponding type of data, the type of operations that can be performed on the corresponding type of data. Data type of two types </a:t>
            </a:r>
          </a:p>
        </p:txBody>
      </p:sp>
      <p:sp>
        <p:nvSpPr>
          <p:cNvPr id="7" name="TextBox 6"/>
          <p:cNvSpPr txBox="1"/>
          <p:nvPr/>
        </p:nvSpPr>
        <p:spPr>
          <a:xfrm>
            <a:off x="2945967" y="5062962"/>
            <a:ext cx="4528721" cy="954107"/>
          </a:xfrm>
          <a:prstGeom prst="rect">
            <a:avLst/>
          </a:prstGeom>
          <a:noFill/>
        </p:spPr>
        <p:txBody>
          <a:bodyPr wrap="square" rtlCol="0">
            <a:spAutoFit/>
          </a:bodyPr>
          <a:lstStyle/>
          <a:p>
            <a:pPr marL="571500" indent="-571500">
              <a:buFont typeface="Wingdings" panose="05000000000000000000" pitchFamily="2" charset="2"/>
              <a:buChar char="Ø"/>
            </a:pPr>
            <a:r>
              <a:rPr lang="en-US" sz="2800" dirty="0" smtClean="0"/>
              <a:t>Built in data types</a:t>
            </a:r>
          </a:p>
          <a:p>
            <a:pPr marL="571500" indent="-571500">
              <a:buFont typeface="Wingdings" panose="05000000000000000000" pitchFamily="2" charset="2"/>
              <a:buChar char="Ø"/>
            </a:pPr>
            <a:r>
              <a:rPr lang="en-US" sz="2800" dirty="0" smtClean="0"/>
              <a:t>Derived data types</a:t>
            </a:r>
            <a:endParaRPr lang="en-US" sz="2800" dirty="0"/>
          </a:p>
        </p:txBody>
      </p:sp>
    </p:spTree>
    <p:extLst>
      <p:ext uri="{BB962C8B-B14F-4D97-AF65-F5344CB8AC3E}">
        <p14:creationId xmlns:p14="http://schemas.microsoft.com/office/powerpoint/2010/main" val="2424235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rmAutofit/>
          </a:bodyPr>
          <a:lstStyle/>
          <a:p>
            <a:r>
              <a:rPr lang="en-US" sz="4400" b="1" dirty="0">
                <a:solidFill>
                  <a:srgbClr val="FFFF00"/>
                </a:solidFill>
              </a:rPr>
              <a:t>Built-in Data Type</a:t>
            </a:r>
            <a:endParaRPr lang="en-US" sz="4400" dirty="0">
              <a:solidFill>
                <a:srgbClr val="FFFF00"/>
              </a:solidFill>
            </a:endParaRPr>
          </a:p>
        </p:txBody>
      </p:sp>
      <p:sp>
        <p:nvSpPr>
          <p:cNvPr id="4" name="TextBox 3"/>
          <p:cNvSpPr txBox="1"/>
          <p:nvPr/>
        </p:nvSpPr>
        <p:spPr>
          <a:xfrm>
            <a:off x="933594" y="973663"/>
            <a:ext cx="11639406" cy="2062103"/>
          </a:xfrm>
          <a:prstGeom prst="rect">
            <a:avLst/>
          </a:prstGeom>
          <a:noFill/>
        </p:spPr>
        <p:txBody>
          <a:bodyPr wrap="square" rtlCol="0">
            <a:spAutoFit/>
          </a:bodyPr>
          <a:lstStyle/>
          <a:p>
            <a:r>
              <a:rPr lang="en-US" sz="3200" dirty="0"/>
              <a:t>Those data types for which a language has built-in support are known as Built-in Data types. For example, most of the languages provides following built-in data types.</a:t>
            </a:r>
          </a:p>
        </p:txBody>
      </p:sp>
      <p:sp>
        <p:nvSpPr>
          <p:cNvPr id="7" name="TextBox 6"/>
          <p:cNvSpPr txBox="1"/>
          <p:nvPr/>
        </p:nvSpPr>
        <p:spPr>
          <a:xfrm>
            <a:off x="2922768" y="3035766"/>
            <a:ext cx="6036071" cy="2062103"/>
          </a:xfrm>
          <a:prstGeom prst="rect">
            <a:avLst/>
          </a:prstGeom>
          <a:noFill/>
        </p:spPr>
        <p:txBody>
          <a:bodyPr wrap="square" rtlCol="0">
            <a:spAutoFit/>
          </a:bodyPr>
          <a:lstStyle/>
          <a:p>
            <a:pPr marL="457200" indent="-457200">
              <a:buFont typeface="Wingdings" panose="05000000000000000000" pitchFamily="2" charset="2"/>
              <a:buChar char="v"/>
            </a:pPr>
            <a:r>
              <a:rPr lang="en-US" sz="3200" dirty="0" smtClean="0"/>
              <a:t>Integers</a:t>
            </a:r>
          </a:p>
          <a:p>
            <a:pPr marL="457200" indent="-457200">
              <a:buFont typeface="Wingdings" panose="05000000000000000000" pitchFamily="2" charset="2"/>
              <a:buChar char="v"/>
            </a:pPr>
            <a:r>
              <a:rPr lang="en-US" sz="3200" dirty="0" smtClean="0"/>
              <a:t>Boolean</a:t>
            </a:r>
          </a:p>
          <a:p>
            <a:pPr marL="457200" indent="-457200">
              <a:buFont typeface="Wingdings" panose="05000000000000000000" pitchFamily="2" charset="2"/>
              <a:buChar char="v"/>
            </a:pPr>
            <a:r>
              <a:rPr lang="en-US" sz="3200" dirty="0" smtClean="0"/>
              <a:t>Characters and strings</a:t>
            </a:r>
          </a:p>
          <a:p>
            <a:pPr marL="457200" indent="-457200">
              <a:buFont typeface="Wingdings" panose="05000000000000000000" pitchFamily="2" charset="2"/>
              <a:buChar char="v"/>
            </a:pPr>
            <a:r>
              <a:rPr lang="en-US" sz="3200" dirty="0" smtClean="0"/>
              <a:t>Float</a:t>
            </a:r>
            <a:endParaRPr lang="en-US" sz="3200" dirty="0"/>
          </a:p>
        </p:txBody>
      </p:sp>
    </p:spTree>
    <p:extLst>
      <p:ext uri="{BB962C8B-B14F-4D97-AF65-F5344CB8AC3E}">
        <p14:creationId xmlns:p14="http://schemas.microsoft.com/office/powerpoint/2010/main" val="142290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439" y="63541"/>
            <a:ext cx="8534400" cy="892424"/>
          </a:xfrm>
        </p:spPr>
        <p:txBody>
          <a:bodyPr>
            <a:normAutofit/>
          </a:bodyPr>
          <a:lstStyle/>
          <a:p>
            <a:r>
              <a:rPr lang="en-US" sz="4400" b="1" dirty="0">
                <a:solidFill>
                  <a:srgbClr val="FFFF00"/>
                </a:solidFill>
              </a:rPr>
              <a:t>Derived Data Type</a:t>
            </a:r>
            <a:endParaRPr lang="en-US" sz="4400" dirty="0">
              <a:solidFill>
                <a:srgbClr val="FFFF00"/>
              </a:solidFill>
            </a:endParaRPr>
          </a:p>
        </p:txBody>
      </p:sp>
      <p:sp>
        <p:nvSpPr>
          <p:cNvPr id="4" name="TextBox 3"/>
          <p:cNvSpPr txBox="1"/>
          <p:nvPr/>
        </p:nvSpPr>
        <p:spPr>
          <a:xfrm>
            <a:off x="552594" y="872481"/>
            <a:ext cx="11639406" cy="1815882"/>
          </a:xfrm>
          <a:prstGeom prst="rect">
            <a:avLst/>
          </a:prstGeom>
          <a:noFill/>
        </p:spPr>
        <p:txBody>
          <a:bodyPr wrap="square" rtlCol="0">
            <a:spAutoFit/>
          </a:bodyPr>
          <a:lstStyle/>
          <a:p>
            <a:r>
              <a:rPr lang="en-US" sz="2800" dirty="0"/>
              <a:t>Those data types which are implementation independent as they can be implemented in one or other way are known as derived data types. These data types are normally built by combination of primary or built-in </a:t>
            </a:r>
            <a:r>
              <a:rPr lang="en-US" sz="2800" dirty="0" smtClean="0"/>
              <a:t>data. </a:t>
            </a:r>
            <a:r>
              <a:rPr lang="en-US" sz="2800" dirty="0"/>
              <a:t>For example</a:t>
            </a:r>
          </a:p>
        </p:txBody>
      </p:sp>
      <p:sp>
        <p:nvSpPr>
          <p:cNvPr id="7" name="TextBox 6"/>
          <p:cNvSpPr txBox="1"/>
          <p:nvPr/>
        </p:nvSpPr>
        <p:spPr>
          <a:xfrm>
            <a:off x="2922768" y="3035766"/>
            <a:ext cx="6036071" cy="2062103"/>
          </a:xfrm>
          <a:prstGeom prst="rect">
            <a:avLst/>
          </a:prstGeom>
          <a:noFill/>
        </p:spPr>
        <p:txBody>
          <a:bodyPr wrap="square" rtlCol="0">
            <a:spAutoFit/>
          </a:bodyPr>
          <a:lstStyle/>
          <a:p>
            <a:pPr marL="457200" indent="-457200">
              <a:buFont typeface="Wingdings" panose="05000000000000000000" pitchFamily="2" charset="2"/>
              <a:buChar char="v"/>
            </a:pPr>
            <a:r>
              <a:rPr lang="en-US" sz="3200" dirty="0" smtClean="0"/>
              <a:t>List</a:t>
            </a:r>
          </a:p>
          <a:p>
            <a:pPr marL="457200" indent="-457200">
              <a:buFont typeface="Wingdings" panose="05000000000000000000" pitchFamily="2" charset="2"/>
              <a:buChar char="v"/>
            </a:pPr>
            <a:r>
              <a:rPr lang="en-US" sz="3200" dirty="0" smtClean="0"/>
              <a:t>Array</a:t>
            </a:r>
          </a:p>
          <a:p>
            <a:pPr marL="457200" indent="-457200">
              <a:buFont typeface="Wingdings" panose="05000000000000000000" pitchFamily="2" charset="2"/>
              <a:buChar char="v"/>
            </a:pPr>
            <a:r>
              <a:rPr lang="en-US" sz="3200" dirty="0" smtClean="0"/>
              <a:t>Stack</a:t>
            </a:r>
          </a:p>
          <a:p>
            <a:pPr marL="457200" indent="-457200">
              <a:buFont typeface="Wingdings" panose="05000000000000000000" pitchFamily="2" charset="2"/>
              <a:buChar char="v"/>
            </a:pPr>
            <a:r>
              <a:rPr lang="en-US" sz="3200" dirty="0" smtClean="0"/>
              <a:t>Queue</a:t>
            </a:r>
            <a:endParaRPr lang="en-US" sz="3200" dirty="0"/>
          </a:p>
        </p:txBody>
      </p:sp>
    </p:spTree>
    <p:extLst>
      <p:ext uri="{BB962C8B-B14F-4D97-AF65-F5344CB8AC3E}">
        <p14:creationId xmlns:p14="http://schemas.microsoft.com/office/powerpoint/2010/main" val="409945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94" y="382923"/>
            <a:ext cx="8534400" cy="832813"/>
          </a:xfrm>
        </p:spPr>
        <p:txBody>
          <a:bodyPr>
            <a:normAutofit/>
          </a:bodyPr>
          <a:lstStyle/>
          <a:p>
            <a:r>
              <a:rPr lang="en-US" sz="4400" b="1" dirty="0">
                <a:solidFill>
                  <a:srgbClr val="FFFF00"/>
                </a:solidFill>
              </a:rPr>
              <a:t>Basic Operations</a:t>
            </a:r>
            <a:endParaRPr lang="en-US" sz="4400" dirty="0">
              <a:solidFill>
                <a:srgbClr val="FFFF00"/>
              </a:solidFill>
            </a:endParaRPr>
          </a:p>
        </p:txBody>
      </p:sp>
      <p:sp>
        <p:nvSpPr>
          <p:cNvPr id="4" name="TextBox 3"/>
          <p:cNvSpPr txBox="1"/>
          <p:nvPr/>
        </p:nvSpPr>
        <p:spPr>
          <a:xfrm>
            <a:off x="476394" y="1693718"/>
            <a:ext cx="11639406" cy="2062103"/>
          </a:xfrm>
          <a:prstGeom prst="rect">
            <a:avLst/>
          </a:prstGeom>
          <a:noFill/>
        </p:spPr>
        <p:txBody>
          <a:bodyPr wrap="square" rtlCol="0">
            <a:spAutoFit/>
          </a:bodyPr>
          <a:lstStyle/>
          <a:p>
            <a:r>
              <a:rPr lang="en-US" sz="3200" dirty="0" smtClean="0"/>
              <a:t>			The </a:t>
            </a:r>
            <a:r>
              <a:rPr lang="en-US" sz="3200" dirty="0"/>
              <a:t>data in the data structures are processed by certain operations. The particular data structure chosen largely depends on the frequency of the operation that needs to be performed on the data structure.</a:t>
            </a:r>
          </a:p>
        </p:txBody>
      </p:sp>
      <p:sp>
        <p:nvSpPr>
          <p:cNvPr id="3" name="TextBox 2"/>
          <p:cNvSpPr txBox="1"/>
          <p:nvPr/>
        </p:nvSpPr>
        <p:spPr>
          <a:xfrm>
            <a:off x="3616036" y="3755821"/>
            <a:ext cx="7377546" cy="2677656"/>
          </a:xfrm>
          <a:prstGeom prst="rect">
            <a:avLst/>
          </a:prstGeom>
          <a:noFill/>
        </p:spPr>
        <p:txBody>
          <a:bodyPr wrap="square" rtlCol="0">
            <a:spAutoFit/>
          </a:bodyPr>
          <a:lstStyle/>
          <a:p>
            <a:pPr marL="285750" lvl="0" indent="-285750">
              <a:buFont typeface="Arial" panose="020B0604020202020204" pitchFamily="34" charset="0"/>
              <a:buChar char="•"/>
            </a:pPr>
            <a:r>
              <a:rPr lang="en-US" sz="2800" dirty="0"/>
              <a:t>Traversing</a:t>
            </a:r>
          </a:p>
          <a:p>
            <a:pPr marL="285750" lvl="0" indent="-285750">
              <a:buFont typeface="Arial" panose="020B0604020202020204" pitchFamily="34" charset="0"/>
              <a:buChar char="•"/>
            </a:pPr>
            <a:r>
              <a:rPr lang="en-US" sz="2800" dirty="0" smtClean="0"/>
              <a:t>Searching</a:t>
            </a:r>
          </a:p>
          <a:p>
            <a:pPr marL="285750" lvl="0" indent="-285750">
              <a:buFont typeface="Arial" panose="020B0604020202020204" pitchFamily="34" charset="0"/>
              <a:buChar char="•"/>
            </a:pPr>
            <a:r>
              <a:rPr lang="en-US" sz="2800" dirty="0" smtClean="0"/>
              <a:t>Insertion</a:t>
            </a:r>
          </a:p>
          <a:p>
            <a:pPr marL="285750" lvl="0" indent="-285750">
              <a:buFont typeface="Arial" panose="020B0604020202020204" pitchFamily="34" charset="0"/>
              <a:buChar char="•"/>
            </a:pPr>
            <a:r>
              <a:rPr lang="en-US" sz="2800" dirty="0" smtClean="0"/>
              <a:t>Deletion</a:t>
            </a:r>
          </a:p>
          <a:p>
            <a:pPr marL="285750" lvl="0" indent="-285750">
              <a:buFont typeface="Arial" panose="020B0604020202020204" pitchFamily="34" charset="0"/>
              <a:buChar char="•"/>
            </a:pPr>
            <a:r>
              <a:rPr lang="en-US" sz="2800" dirty="0" smtClean="0"/>
              <a:t>Sorting</a:t>
            </a:r>
          </a:p>
          <a:p>
            <a:pPr marL="285750" lvl="0" indent="-285750">
              <a:buFont typeface="Arial" panose="020B0604020202020204" pitchFamily="34" charset="0"/>
              <a:buChar char="•"/>
            </a:pPr>
            <a:r>
              <a:rPr lang="en-US" sz="2800" dirty="0" smtClean="0"/>
              <a:t>Merging</a:t>
            </a:r>
            <a:endParaRPr lang="en-US" sz="2800" dirty="0"/>
          </a:p>
        </p:txBody>
      </p:sp>
    </p:spTree>
    <p:extLst>
      <p:ext uri="{BB962C8B-B14F-4D97-AF65-F5344CB8AC3E}">
        <p14:creationId xmlns:p14="http://schemas.microsoft.com/office/powerpoint/2010/main" val="37687014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TotalTime>
  <Words>119</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Ion</vt:lpstr>
      <vt:lpstr>Data structures</vt:lpstr>
      <vt:lpstr>Data structures</vt:lpstr>
      <vt:lpstr>Data Object</vt:lpstr>
      <vt:lpstr>Built-in Data Type</vt:lpstr>
      <vt:lpstr>Derived Data Type</vt:lpstr>
      <vt:lpstr>Basic Operations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Darling gopi</dc:creator>
  <cp:lastModifiedBy>Darling gopi</cp:lastModifiedBy>
  <cp:revision>14</cp:revision>
  <dcterms:created xsi:type="dcterms:W3CDTF">2016-06-08T01:17:39Z</dcterms:created>
  <dcterms:modified xsi:type="dcterms:W3CDTF">2016-06-08T01:44:39Z</dcterms:modified>
</cp:coreProperties>
</file>