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7964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829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7201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33331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1689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802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091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4002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5721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0540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569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65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662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130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55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1713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049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6/8/2016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1929218"/>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Circular Linked list</a:t>
            </a:r>
            <a:endParaRPr lang="en-US" dirty="0"/>
          </a:p>
        </p:txBody>
      </p:sp>
      <p:sp>
        <p:nvSpPr>
          <p:cNvPr id="3" name="Subtitle 2"/>
          <p:cNvSpPr>
            <a:spLocks noGrp="1"/>
          </p:cNvSpPr>
          <p:nvPr>
            <p:ph type="subTitle" idx="1"/>
          </p:nvPr>
        </p:nvSpPr>
        <p:spPr/>
        <p:txBody>
          <a:bodyPr/>
          <a:lstStyle/>
          <a:p>
            <a:r>
              <a:rPr lang="en-US" dirty="0" smtClean="0"/>
              <a:t>gopi</a:t>
            </a:r>
            <a:endParaRPr lang="en-US" dirty="0"/>
          </a:p>
        </p:txBody>
      </p:sp>
    </p:spTree>
    <p:extLst>
      <p:ext uri="{BB962C8B-B14F-4D97-AF65-F5344CB8AC3E}">
        <p14:creationId xmlns:p14="http://schemas.microsoft.com/office/powerpoint/2010/main" val="1795716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594" y="91978"/>
            <a:ext cx="8534400" cy="832813"/>
          </a:xfrm>
        </p:spPr>
        <p:txBody>
          <a:bodyPr>
            <a:normAutofit/>
          </a:bodyPr>
          <a:lstStyle/>
          <a:p>
            <a:r>
              <a:rPr lang="en-US" sz="4400" b="1" dirty="0">
                <a:solidFill>
                  <a:srgbClr val="FFFF00"/>
                </a:solidFill>
              </a:rPr>
              <a:t>Display List Operation</a:t>
            </a:r>
            <a:endParaRPr lang="en-US" sz="4400" dirty="0">
              <a:solidFill>
                <a:srgbClr val="FFFF00"/>
              </a:solidFill>
            </a:endParaRPr>
          </a:p>
        </p:txBody>
      </p:sp>
      <p:sp>
        <p:nvSpPr>
          <p:cNvPr id="7" name="TextBox 6"/>
          <p:cNvSpPr txBox="1"/>
          <p:nvPr/>
        </p:nvSpPr>
        <p:spPr>
          <a:xfrm>
            <a:off x="564861" y="924791"/>
            <a:ext cx="11639406" cy="6001643"/>
          </a:xfrm>
          <a:prstGeom prst="rect">
            <a:avLst/>
          </a:prstGeom>
          <a:noFill/>
        </p:spPr>
        <p:txBody>
          <a:bodyPr wrap="square" rtlCol="0">
            <a:spAutoFit/>
          </a:bodyPr>
          <a:lstStyle/>
          <a:p>
            <a:r>
              <a:rPr lang="en-US" sz="2400" dirty="0"/>
              <a:t>Following code demonstrate display list operation in a circular linked list.</a:t>
            </a:r>
          </a:p>
          <a:p>
            <a:r>
              <a:rPr lang="en-US" sz="2400" dirty="0"/>
              <a:t>//display the list</a:t>
            </a:r>
          </a:p>
          <a:p>
            <a:r>
              <a:rPr lang="en-US" sz="2400" dirty="0"/>
              <a:t>void </a:t>
            </a:r>
            <a:r>
              <a:rPr lang="en-US" sz="2400" dirty="0" err="1"/>
              <a:t>printList</a:t>
            </a:r>
            <a:r>
              <a:rPr lang="en-US" sz="2400" dirty="0"/>
              <a:t>() {</a:t>
            </a:r>
          </a:p>
          <a:p>
            <a:r>
              <a:rPr lang="en-US" sz="2400" dirty="0"/>
              <a:t>   </a:t>
            </a:r>
            <a:r>
              <a:rPr lang="en-US" sz="2400" dirty="0" err="1"/>
              <a:t>struct</a:t>
            </a:r>
            <a:r>
              <a:rPr lang="en-US" sz="2400" dirty="0"/>
              <a:t> node *</a:t>
            </a:r>
            <a:r>
              <a:rPr lang="en-US" sz="2400" dirty="0" err="1"/>
              <a:t>ptr</a:t>
            </a:r>
            <a:r>
              <a:rPr lang="en-US" sz="2400" dirty="0"/>
              <a:t> = head;</a:t>
            </a:r>
          </a:p>
          <a:p>
            <a:r>
              <a:rPr lang="en-US" sz="2400" dirty="0"/>
              <a:t>   </a:t>
            </a:r>
            <a:r>
              <a:rPr lang="en-US" sz="2400" dirty="0" err="1"/>
              <a:t>printf</a:t>
            </a:r>
            <a:r>
              <a:rPr lang="en-US" sz="2400" dirty="0"/>
              <a:t>("\n[ ");</a:t>
            </a:r>
          </a:p>
          <a:p>
            <a:r>
              <a:rPr lang="en-US" sz="2400" dirty="0"/>
              <a:t>	</a:t>
            </a:r>
          </a:p>
          <a:p>
            <a:r>
              <a:rPr lang="en-US" sz="2400" dirty="0"/>
              <a:t>   //start from the beginning</a:t>
            </a:r>
          </a:p>
          <a:p>
            <a:r>
              <a:rPr lang="en-US" sz="2400" dirty="0"/>
              <a:t>   if(head != NULL) {</a:t>
            </a:r>
          </a:p>
          <a:p>
            <a:r>
              <a:rPr lang="en-US" sz="2400" dirty="0"/>
              <a:t>      while(</a:t>
            </a:r>
            <a:r>
              <a:rPr lang="en-US" sz="2400" dirty="0" err="1"/>
              <a:t>ptr</a:t>
            </a:r>
            <a:r>
              <a:rPr lang="en-US" sz="2400" dirty="0"/>
              <a:t>-&gt;next != </a:t>
            </a:r>
            <a:r>
              <a:rPr lang="en-US" sz="2400" dirty="0" err="1"/>
              <a:t>ptr</a:t>
            </a:r>
            <a:r>
              <a:rPr lang="en-US" sz="2400" dirty="0"/>
              <a:t>) {     </a:t>
            </a:r>
          </a:p>
          <a:p>
            <a:r>
              <a:rPr lang="en-US" sz="2400" dirty="0"/>
              <a:t>         </a:t>
            </a:r>
            <a:r>
              <a:rPr lang="en-US" sz="2400" dirty="0" err="1"/>
              <a:t>printf</a:t>
            </a:r>
            <a:r>
              <a:rPr lang="en-US" sz="2400" dirty="0"/>
              <a:t>("(%</a:t>
            </a:r>
            <a:r>
              <a:rPr lang="en-US" sz="2400" dirty="0" err="1"/>
              <a:t>d,%d</a:t>
            </a:r>
            <a:r>
              <a:rPr lang="en-US" sz="2400" dirty="0"/>
              <a:t>) ",</a:t>
            </a:r>
            <a:r>
              <a:rPr lang="en-US" sz="2400" dirty="0" err="1"/>
              <a:t>ptr</a:t>
            </a:r>
            <a:r>
              <a:rPr lang="en-US" sz="2400" dirty="0"/>
              <a:t>-&gt;</a:t>
            </a:r>
            <a:r>
              <a:rPr lang="en-US" sz="2400" dirty="0" err="1"/>
              <a:t>key,ptr</a:t>
            </a:r>
            <a:r>
              <a:rPr lang="en-US" sz="2400" dirty="0"/>
              <a:t>-&gt;data);</a:t>
            </a:r>
          </a:p>
          <a:p>
            <a:r>
              <a:rPr lang="en-US" sz="2400" dirty="0"/>
              <a:t>         </a:t>
            </a:r>
            <a:r>
              <a:rPr lang="en-US" sz="2400" dirty="0" err="1"/>
              <a:t>ptr</a:t>
            </a:r>
            <a:r>
              <a:rPr lang="en-US" sz="2400" dirty="0"/>
              <a:t> = </a:t>
            </a:r>
            <a:r>
              <a:rPr lang="en-US" sz="2400" dirty="0" err="1"/>
              <a:t>ptr</a:t>
            </a:r>
            <a:r>
              <a:rPr lang="en-US" sz="2400" dirty="0"/>
              <a:t>-&gt;next;</a:t>
            </a:r>
          </a:p>
          <a:p>
            <a:r>
              <a:rPr lang="en-US" sz="2400" dirty="0"/>
              <a:t>      }</a:t>
            </a:r>
          </a:p>
          <a:p>
            <a:r>
              <a:rPr lang="en-US" sz="2400" dirty="0"/>
              <a:t>   }</a:t>
            </a:r>
          </a:p>
          <a:p>
            <a:r>
              <a:rPr lang="en-US" sz="2400" dirty="0"/>
              <a:t>	</a:t>
            </a:r>
          </a:p>
          <a:p>
            <a:r>
              <a:rPr lang="en-US" sz="2400" dirty="0"/>
              <a:t>   </a:t>
            </a:r>
            <a:r>
              <a:rPr lang="en-US" sz="2400" dirty="0" err="1"/>
              <a:t>printf</a:t>
            </a:r>
            <a:r>
              <a:rPr lang="en-US" sz="2400" dirty="0"/>
              <a:t>(" ]");</a:t>
            </a:r>
          </a:p>
          <a:p>
            <a:r>
              <a:rPr lang="en-US" sz="2400" dirty="0"/>
              <a:t>}</a:t>
            </a:r>
          </a:p>
        </p:txBody>
      </p:sp>
    </p:spTree>
    <p:extLst>
      <p:ext uri="{BB962C8B-B14F-4D97-AF65-F5344CB8AC3E}">
        <p14:creationId xmlns:p14="http://schemas.microsoft.com/office/powerpoint/2010/main" val="2462597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400" b="1" dirty="0" smtClean="0">
                <a:solidFill>
                  <a:srgbClr val="FFFF00"/>
                </a:solidFill>
              </a:rPr>
              <a:t>Circular Linked List</a:t>
            </a:r>
            <a:endParaRPr lang="en-US" sz="4400" dirty="0">
              <a:solidFill>
                <a:srgbClr val="FFFF00"/>
              </a:solidFill>
            </a:endParaRPr>
          </a:p>
        </p:txBody>
      </p:sp>
      <p:sp>
        <p:nvSpPr>
          <p:cNvPr id="7" name="TextBox 6"/>
          <p:cNvSpPr txBox="1"/>
          <p:nvPr/>
        </p:nvSpPr>
        <p:spPr>
          <a:xfrm>
            <a:off x="476394" y="1585561"/>
            <a:ext cx="11639406" cy="1815882"/>
          </a:xfrm>
          <a:prstGeom prst="rect">
            <a:avLst/>
          </a:prstGeom>
          <a:noFill/>
        </p:spPr>
        <p:txBody>
          <a:bodyPr wrap="square" rtlCol="0">
            <a:spAutoFit/>
          </a:bodyPr>
          <a:lstStyle/>
          <a:p>
            <a:r>
              <a:rPr lang="en-US" sz="2800" dirty="0" smtClean="0"/>
              <a:t>			Circular </a:t>
            </a:r>
            <a:r>
              <a:rPr lang="en-US" sz="2800" dirty="0"/>
              <a:t>Linked List is a variation of Linked list in which first element points to last element and last element points to first element. Both Singly Linked List and Doubly Linked List can be made into as circular linked list.</a:t>
            </a:r>
          </a:p>
        </p:txBody>
      </p:sp>
    </p:spTree>
    <p:extLst>
      <p:ext uri="{BB962C8B-B14F-4D97-AF65-F5344CB8AC3E}">
        <p14:creationId xmlns:p14="http://schemas.microsoft.com/office/powerpoint/2010/main" val="1769731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400" b="1" dirty="0">
                <a:solidFill>
                  <a:srgbClr val="FFFF00"/>
                </a:solidFill>
              </a:rPr>
              <a:t>Singly Linked List as Circular</a:t>
            </a:r>
            <a:endParaRPr lang="en-US" sz="4400" dirty="0">
              <a:solidFill>
                <a:srgbClr val="FFFF00"/>
              </a:solidFill>
            </a:endParaRPr>
          </a:p>
        </p:txBody>
      </p:sp>
      <p:sp>
        <p:nvSpPr>
          <p:cNvPr id="7" name="TextBox 6"/>
          <p:cNvSpPr txBox="1"/>
          <p:nvPr/>
        </p:nvSpPr>
        <p:spPr>
          <a:xfrm>
            <a:off x="476394" y="1585561"/>
            <a:ext cx="11639406" cy="954107"/>
          </a:xfrm>
          <a:prstGeom prst="rect">
            <a:avLst/>
          </a:prstGeom>
          <a:noFill/>
        </p:spPr>
        <p:txBody>
          <a:bodyPr wrap="square" rtlCol="0">
            <a:spAutoFit/>
          </a:bodyPr>
          <a:lstStyle/>
          <a:p>
            <a:r>
              <a:rPr lang="en-US" sz="2800" dirty="0"/>
              <a:t>In singly linked list, the next pointer of the last node points to the first node.</a:t>
            </a:r>
          </a:p>
        </p:txBody>
      </p:sp>
      <p:pic>
        <p:nvPicPr>
          <p:cNvPr id="4" name="Picture 3" descr="Singly Linked List as Circular Linked List"/>
          <p:cNvPicPr/>
          <p:nvPr/>
        </p:nvPicPr>
        <p:blipFill>
          <a:blip r:embed="rId2">
            <a:extLst>
              <a:ext uri="{28A0092B-C50C-407E-A947-70E740481C1C}">
                <a14:useLocalDpi xmlns:a14="http://schemas.microsoft.com/office/drawing/2010/main" val="0"/>
              </a:ext>
            </a:extLst>
          </a:blip>
          <a:srcRect/>
          <a:stretch>
            <a:fillRect/>
          </a:stretch>
        </p:blipFill>
        <p:spPr bwMode="auto">
          <a:xfrm>
            <a:off x="775855" y="2758496"/>
            <a:ext cx="10577458" cy="1751157"/>
          </a:xfrm>
          <a:prstGeom prst="rect">
            <a:avLst/>
          </a:prstGeom>
          <a:noFill/>
          <a:ln>
            <a:noFill/>
          </a:ln>
        </p:spPr>
      </p:pic>
    </p:spTree>
    <p:extLst>
      <p:ext uri="{BB962C8B-B14F-4D97-AF65-F5344CB8AC3E}">
        <p14:creationId xmlns:p14="http://schemas.microsoft.com/office/powerpoint/2010/main" val="987738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400" b="1" dirty="0">
                <a:solidFill>
                  <a:srgbClr val="FFFF00"/>
                </a:solidFill>
              </a:rPr>
              <a:t>Doubly Linked List as Circular</a:t>
            </a:r>
            <a:endParaRPr lang="en-US" sz="4400" dirty="0">
              <a:solidFill>
                <a:srgbClr val="FFFF00"/>
              </a:solidFill>
            </a:endParaRPr>
          </a:p>
        </p:txBody>
      </p:sp>
      <p:sp>
        <p:nvSpPr>
          <p:cNvPr id="7" name="TextBox 6"/>
          <p:cNvSpPr txBox="1"/>
          <p:nvPr/>
        </p:nvSpPr>
        <p:spPr>
          <a:xfrm>
            <a:off x="476394" y="1585561"/>
            <a:ext cx="11639406" cy="1384995"/>
          </a:xfrm>
          <a:prstGeom prst="rect">
            <a:avLst/>
          </a:prstGeom>
          <a:noFill/>
        </p:spPr>
        <p:txBody>
          <a:bodyPr wrap="square" rtlCol="0">
            <a:spAutoFit/>
          </a:bodyPr>
          <a:lstStyle/>
          <a:p>
            <a:r>
              <a:rPr lang="en-US" sz="2800" dirty="0" smtClean="0"/>
              <a:t>		In </a:t>
            </a:r>
            <a:r>
              <a:rPr lang="en-US" sz="2800" dirty="0"/>
              <a:t>doubly linked list, the next pointer of the last node points to the first node and the previous pointer of the first node points to the last node making the circular in both directions.</a:t>
            </a:r>
          </a:p>
        </p:txBody>
      </p:sp>
      <p:pic>
        <p:nvPicPr>
          <p:cNvPr id="5" name="Picture 4" descr="Doubly Linked List as Circular Linked List"/>
          <p:cNvPicPr/>
          <p:nvPr/>
        </p:nvPicPr>
        <p:blipFill>
          <a:blip r:embed="rId2">
            <a:extLst>
              <a:ext uri="{28A0092B-C50C-407E-A947-70E740481C1C}">
                <a14:useLocalDpi xmlns:a14="http://schemas.microsoft.com/office/drawing/2010/main" val="0"/>
              </a:ext>
            </a:extLst>
          </a:blip>
          <a:srcRect/>
          <a:stretch>
            <a:fillRect/>
          </a:stretch>
        </p:blipFill>
        <p:spPr bwMode="auto">
          <a:xfrm>
            <a:off x="682336" y="3340381"/>
            <a:ext cx="10975886" cy="1792728"/>
          </a:xfrm>
          <a:prstGeom prst="rect">
            <a:avLst/>
          </a:prstGeom>
          <a:noFill/>
          <a:ln>
            <a:noFill/>
          </a:ln>
        </p:spPr>
      </p:pic>
    </p:spTree>
    <p:extLst>
      <p:ext uri="{BB962C8B-B14F-4D97-AF65-F5344CB8AC3E}">
        <p14:creationId xmlns:p14="http://schemas.microsoft.com/office/powerpoint/2010/main" val="1033139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400" b="1" dirty="0">
                <a:solidFill>
                  <a:srgbClr val="FFFF00"/>
                </a:solidFill>
              </a:rPr>
              <a:t>Basic Operations</a:t>
            </a:r>
            <a:endParaRPr lang="en-US" sz="4400" dirty="0">
              <a:solidFill>
                <a:srgbClr val="FFFF00"/>
              </a:solidFill>
            </a:endParaRPr>
          </a:p>
        </p:txBody>
      </p:sp>
      <p:sp>
        <p:nvSpPr>
          <p:cNvPr id="7" name="TextBox 6"/>
          <p:cNvSpPr txBox="1"/>
          <p:nvPr/>
        </p:nvSpPr>
        <p:spPr>
          <a:xfrm>
            <a:off x="476394" y="1585561"/>
            <a:ext cx="11639406" cy="2246769"/>
          </a:xfrm>
          <a:prstGeom prst="rect">
            <a:avLst/>
          </a:prstGeom>
          <a:noFill/>
        </p:spPr>
        <p:txBody>
          <a:bodyPr wrap="square" rtlCol="0">
            <a:spAutoFit/>
          </a:bodyPr>
          <a:lstStyle/>
          <a:p>
            <a:r>
              <a:rPr lang="en-US" sz="2800" dirty="0"/>
              <a:t>Following are the important operations supported by a circular list.</a:t>
            </a:r>
          </a:p>
          <a:p>
            <a:pPr lvl="0"/>
            <a:endParaRPr lang="en-US" sz="2800" b="1" dirty="0" smtClean="0"/>
          </a:p>
          <a:p>
            <a:pPr marL="457200" lvl="0" indent="-457200">
              <a:buFont typeface="Arial" panose="020B0604020202020204" pitchFamily="34" charset="0"/>
              <a:buChar char="•"/>
            </a:pPr>
            <a:r>
              <a:rPr lang="en-US" sz="2800" b="1" dirty="0" smtClean="0">
                <a:solidFill>
                  <a:schemeClr val="accent6">
                    <a:lumMod val="60000"/>
                    <a:lumOff val="40000"/>
                  </a:schemeClr>
                </a:solidFill>
              </a:rPr>
              <a:t>insert</a:t>
            </a:r>
            <a:r>
              <a:rPr lang="en-US" sz="2800" dirty="0" smtClean="0">
                <a:solidFill>
                  <a:schemeClr val="accent6">
                    <a:lumMod val="60000"/>
                    <a:lumOff val="40000"/>
                  </a:schemeClr>
                </a:solidFill>
              </a:rPr>
              <a:t> </a:t>
            </a:r>
            <a:r>
              <a:rPr lang="en-US" sz="2800" dirty="0"/>
              <a:t>− insert an element in the start of the </a:t>
            </a:r>
            <a:r>
              <a:rPr lang="en-US" sz="2800" dirty="0" smtClean="0"/>
              <a:t>list.</a:t>
            </a:r>
          </a:p>
          <a:p>
            <a:pPr marL="457200" lvl="0" indent="-457200">
              <a:buFont typeface="Arial" panose="020B0604020202020204" pitchFamily="34" charset="0"/>
              <a:buChar char="•"/>
            </a:pPr>
            <a:r>
              <a:rPr lang="en-US" sz="2800" b="1" dirty="0" smtClean="0">
                <a:solidFill>
                  <a:schemeClr val="accent6">
                    <a:lumMod val="60000"/>
                    <a:lumOff val="40000"/>
                  </a:schemeClr>
                </a:solidFill>
              </a:rPr>
              <a:t>delete</a:t>
            </a:r>
            <a:r>
              <a:rPr lang="en-US" sz="2800" dirty="0" smtClean="0"/>
              <a:t> </a:t>
            </a:r>
            <a:r>
              <a:rPr lang="en-US" sz="2800" dirty="0"/>
              <a:t>− insert an element from the start of the </a:t>
            </a:r>
            <a:r>
              <a:rPr lang="en-US" sz="2800" dirty="0" smtClean="0"/>
              <a:t>list.</a:t>
            </a:r>
          </a:p>
          <a:p>
            <a:pPr marL="457200" lvl="0" indent="-457200">
              <a:buFont typeface="Arial" panose="020B0604020202020204" pitchFamily="34" charset="0"/>
              <a:buChar char="•"/>
            </a:pPr>
            <a:r>
              <a:rPr lang="en-US" sz="2800" b="1" dirty="0" smtClean="0">
                <a:solidFill>
                  <a:schemeClr val="accent6">
                    <a:lumMod val="60000"/>
                    <a:lumOff val="40000"/>
                  </a:schemeClr>
                </a:solidFill>
              </a:rPr>
              <a:t>display</a:t>
            </a:r>
            <a:r>
              <a:rPr lang="en-US" sz="2800" dirty="0" smtClean="0"/>
              <a:t> </a:t>
            </a:r>
            <a:r>
              <a:rPr lang="en-US" sz="2800" dirty="0"/>
              <a:t>− display the list.</a:t>
            </a:r>
          </a:p>
        </p:txBody>
      </p:sp>
    </p:spTree>
    <p:extLst>
      <p:ext uri="{BB962C8B-B14F-4D97-AF65-F5344CB8AC3E}">
        <p14:creationId xmlns:p14="http://schemas.microsoft.com/office/powerpoint/2010/main" val="3566288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400" b="1" dirty="0">
                <a:solidFill>
                  <a:srgbClr val="FFFF00"/>
                </a:solidFill>
              </a:rPr>
              <a:t>Insertion Operation</a:t>
            </a:r>
            <a:endParaRPr lang="en-US" sz="4400" dirty="0">
              <a:solidFill>
                <a:srgbClr val="FFFF00"/>
              </a:solidFill>
            </a:endParaRPr>
          </a:p>
        </p:txBody>
      </p:sp>
      <p:sp>
        <p:nvSpPr>
          <p:cNvPr id="7" name="TextBox 6"/>
          <p:cNvSpPr txBox="1"/>
          <p:nvPr/>
        </p:nvSpPr>
        <p:spPr>
          <a:xfrm>
            <a:off x="552594" y="1117970"/>
            <a:ext cx="11639406" cy="5693866"/>
          </a:xfrm>
          <a:prstGeom prst="rect">
            <a:avLst/>
          </a:prstGeom>
          <a:noFill/>
        </p:spPr>
        <p:txBody>
          <a:bodyPr wrap="square" rtlCol="0">
            <a:spAutoFit/>
          </a:bodyPr>
          <a:lstStyle/>
          <a:p>
            <a:r>
              <a:rPr lang="en-US" sz="2800" dirty="0"/>
              <a:t>Following code demonstrate insertion operation at in a circular linked list based on single linked list.</a:t>
            </a:r>
          </a:p>
          <a:p>
            <a:r>
              <a:rPr lang="en-US" sz="2800" dirty="0"/>
              <a:t>//insert link at the first location</a:t>
            </a:r>
          </a:p>
          <a:p>
            <a:r>
              <a:rPr lang="en-US" sz="2800" dirty="0"/>
              <a:t>void </a:t>
            </a:r>
            <a:r>
              <a:rPr lang="en-US" sz="2800" dirty="0" err="1"/>
              <a:t>insertFirst</a:t>
            </a:r>
            <a:r>
              <a:rPr lang="en-US" sz="2800" dirty="0"/>
              <a:t>(</a:t>
            </a:r>
            <a:r>
              <a:rPr lang="en-US" sz="2800" dirty="0" err="1"/>
              <a:t>int</a:t>
            </a:r>
            <a:r>
              <a:rPr lang="en-US" sz="2800" dirty="0"/>
              <a:t> key, </a:t>
            </a:r>
            <a:r>
              <a:rPr lang="en-US" sz="2800" dirty="0" err="1"/>
              <a:t>int</a:t>
            </a:r>
            <a:r>
              <a:rPr lang="en-US" sz="2800" dirty="0"/>
              <a:t> data) </a:t>
            </a:r>
            <a:endParaRPr lang="en-US" sz="2800" dirty="0" smtClean="0"/>
          </a:p>
          <a:p>
            <a:r>
              <a:rPr lang="en-US" sz="2800" dirty="0" smtClean="0"/>
              <a:t>{</a:t>
            </a:r>
            <a:endParaRPr lang="en-US" sz="2800" dirty="0"/>
          </a:p>
          <a:p>
            <a:r>
              <a:rPr lang="en-US" sz="2800" dirty="0"/>
              <a:t>   //create a link</a:t>
            </a:r>
          </a:p>
          <a:p>
            <a:r>
              <a:rPr lang="en-US" sz="2800" dirty="0"/>
              <a:t>   </a:t>
            </a:r>
            <a:r>
              <a:rPr lang="en-US" sz="2800" dirty="0" err="1"/>
              <a:t>struct</a:t>
            </a:r>
            <a:r>
              <a:rPr lang="en-US" sz="2800" dirty="0"/>
              <a:t> node *link = (</a:t>
            </a:r>
            <a:r>
              <a:rPr lang="en-US" sz="2800" dirty="0" err="1"/>
              <a:t>struct</a:t>
            </a:r>
            <a:r>
              <a:rPr lang="en-US" sz="2800" dirty="0"/>
              <a:t> node*) </a:t>
            </a:r>
            <a:r>
              <a:rPr lang="en-US" sz="2800" dirty="0" err="1"/>
              <a:t>malloc</a:t>
            </a:r>
            <a:r>
              <a:rPr lang="en-US" sz="2800" dirty="0"/>
              <a:t>(</a:t>
            </a:r>
            <a:r>
              <a:rPr lang="en-US" sz="2800" dirty="0" err="1"/>
              <a:t>sizeof</a:t>
            </a:r>
            <a:r>
              <a:rPr lang="en-US" sz="2800" dirty="0"/>
              <a:t>(</a:t>
            </a:r>
            <a:r>
              <a:rPr lang="en-US" sz="2800" dirty="0" err="1"/>
              <a:t>struct</a:t>
            </a:r>
            <a:r>
              <a:rPr lang="en-US" sz="2800" dirty="0"/>
              <a:t> node));</a:t>
            </a:r>
          </a:p>
          <a:p>
            <a:r>
              <a:rPr lang="en-US" sz="2800" dirty="0"/>
              <a:t>   link-&gt;key = key;</a:t>
            </a:r>
          </a:p>
          <a:p>
            <a:r>
              <a:rPr lang="en-US" sz="2800" dirty="0"/>
              <a:t>   link-&gt;data= data</a:t>
            </a:r>
            <a:r>
              <a:rPr lang="en-US" sz="2800" dirty="0" smtClean="0"/>
              <a:t>;</a:t>
            </a:r>
            <a:r>
              <a:rPr lang="en-US" sz="2800" dirty="0"/>
              <a:t>	</a:t>
            </a:r>
          </a:p>
          <a:p>
            <a:r>
              <a:rPr lang="en-US" sz="2800" dirty="0"/>
              <a:t>   if (</a:t>
            </a:r>
            <a:r>
              <a:rPr lang="en-US" sz="2800" dirty="0" err="1"/>
              <a:t>isEmpty</a:t>
            </a:r>
            <a:r>
              <a:rPr lang="en-US" sz="2800" dirty="0"/>
              <a:t>()) </a:t>
            </a:r>
            <a:endParaRPr lang="en-US" sz="2800" dirty="0" smtClean="0"/>
          </a:p>
          <a:p>
            <a:r>
              <a:rPr lang="en-US" sz="2800" dirty="0" smtClean="0"/>
              <a:t>{</a:t>
            </a:r>
            <a:endParaRPr lang="en-US" sz="2800" dirty="0"/>
          </a:p>
          <a:p>
            <a:r>
              <a:rPr lang="en-US" sz="2800" dirty="0"/>
              <a:t>      head = link;</a:t>
            </a:r>
          </a:p>
          <a:p>
            <a:r>
              <a:rPr lang="en-US" sz="2800" dirty="0"/>
              <a:t>      head-&gt;next = head</a:t>
            </a:r>
            <a:r>
              <a:rPr lang="en-US" sz="2800" dirty="0" smtClean="0"/>
              <a:t>;</a:t>
            </a:r>
            <a:endParaRPr lang="en-US" sz="2800" dirty="0"/>
          </a:p>
        </p:txBody>
      </p:sp>
    </p:spTree>
    <p:extLst>
      <p:ext uri="{BB962C8B-B14F-4D97-AF65-F5344CB8AC3E}">
        <p14:creationId xmlns:p14="http://schemas.microsoft.com/office/powerpoint/2010/main" val="4006588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21" y="123151"/>
            <a:ext cx="8534400" cy="624995"/>
          </a:xfrm>
        </p:spPr>
        <p:txBody>
          <a:bodyPr>
            <a:normAutofit/>
          </a:bodyPr>
          <a:lstStyle/>
          <a:p>
            <a:r>
              <a:rPr lang="en-US" sz="3200" b="1" dirty="0" err="1" smtClean="0">
                <a:solidFill>
                  <a:srgbClr val="FFFF00"/>
                </a:solidFill>
              </a:rPr>
              <a:t>Cont</a:t>
            </a:r>
            <a:r>
              <a:rPr lang="en-US" sz="3200" b="1" dirty="0" smtClean="0">
                <a:solidFill>
                  <a:srgbClr val="FFFF00"/>
                </a:solidFill>
              </a:rPr>
              <a:t>…. From previous page</a:t>
            </a:r>
            <a:endParaRPr lang="en-US" sz="3200" dirty="0">
              <a:solidFill>
                <a:srgbClr val="FFFF00"/>
              </a:solidFill>
            </a:endParaRPr>
          </a:p>
        </p:txBody>
      </p:sp>
      <p:sp>
        <p:nvSpPr>
          <p:cNvPr id="7" name="TextBox 6"/>
          <p:cNvSpPr txBox="1"/>
          <p:nvPr/>
        </p:nvSpPr>
        <p:spPr>
          <a:xfrm>
            <a:off x="552594" y="1169925"/>
            <a:ext cx="11639406" cy="4832092"/>
          </a:xfrm>
          <a:prstGeom prst="rect">
            <a:avLst/>
          </a:prstGeom>
          <a:noFill/>
        </p:spPr>
        <p:txBody>
          <a:bodyPr wrap="square" rtlCol="0">
            <a:spAutoFit/>
          </a:bodyPr>
          <a:lstStyle/>
          <a:p>
            <a:r>
              <a:rPr lang="en-US" sz="2800" dirty="0"/>
              <a:t> </a:t>
            </a:r>
            <a:r>
              <a:rPr lang="en-US" sz="2800" dirty="0" smtClean="0"/>
              <a:t>}</a:t>
            </a:r>
          </a:p>
          <a:p>
            <a:r>
              <a:rPr lang="en-US" sz="2800" dirty="0" smtClean="0"/>
              <a:t>Else</a:t>
            </a:r>
          </a:p>
          <a:p>
            <a:r>
              <a:rPr lang="en-US" sz="2800" dirty="0" smtClean="0"/>
              <a:t> </a:t>
            </a:r>
            <a:r>
              <a:rPr lang="en-US" sz="2800" dirty="0"/>
              <a:t>{</a:t>
            </a:r>
          </a:p>
          <a:p>
            <a:r>
              <a:rPr lang="en-US" sz="2800" dirty="0"/>
              <a:t>      //point it to old first node</a:t>
            </a:r>
          </a:p>
          <a:p>
            <a:r>
              <a:rPr lang="en-US" sz="2800" dirty="0"/>
              <a:t>      link-&gt;next = head;</a:t>
            </a:r>
          </a:p>
          <a:p>
            <a:r>
              <a:rPr lang="en-US" sz="2800" dirty="0"/>
              <a:t>		</a:t>
            </a:r>
          </a:p>
          <a:p>
            <a:r>
              <a:rPr lang="en-US" sz="2800" dirty="0"/>
              <a:t>      //point first to new first node</a:t>
            </a:r>
          </a:p>
          <a:p>
            <a:r>
              <a:rPr lang="en-US" sz="2800" dirty="0"/>
              <a:t>      head = link;</a:t>
            </a:r>
          </a:p>
          <a:p>
            <a:r>
              <a:rPr lang="en-US" sz="2800" dirty="0"/>
              <a:t>   }   </a:t>
            </a:r>
          </a:p>
          <a:p>
            <a:r>
              <a:rPr lang="en-US" sz="2800" dirty="0"/>
              <a:t>   </a:t>
            </a:r>
          </a:p>
          <a:p>
            <a:r>
              <a:rPr lang="en-US" sz="2800" dirty="0"/>
              <a:t>}</a:t>
            </a:r>
          </a:p>
        </p:txBody>
      </p:sp>
    </p:spTree>
    <p:extLst>
      <p:ext uri="{BB962C8B-B14F-4D97-AF65-F5344CB8AC3E}">
        <p14:creationId xmlns:p14="http://schemas.microsoft.com/office/powerpoint/2010/main" val="671085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730" y="81587"/>
            <a:ext cx="8534400" cy="832813"/>
          </a:xfrm>
        </p:spPr>
        <p:txBody>
          <a:bodyPr>
            <a:normAutofit/>
          </a:bodyPr>
          <a:lstStyle/>
          <a:p>
            <a:r>
              <a:rPr lang="en-US" sz="4400" b="1" dirty="0">
                <a:solidFill>
                  <a:srgbClr val="FFFF00"/>
                </a:solidFill>
              </a:rPr>
              <a:t>Deletion Operation</a:t>
            </a:r>
            <a:endParaRPr lang="en-US" sz="4400" dirty="0">
              <a:solidFill>
                <a:srgbClr val="FFFF00"/>
              </a:solidFill>
            </a:endParaRPr>
          </a:p>
        </p:txBody>
      </p:sp>
      <p:sp>
        <p:nvSpPr>
          <p:cNvPr id="7" name="TextBox 6"/>
          <p:cNvSpPr txBox="1"/>
          <p:nvPr/>
        </p:nvSpPr>
        <p:spPr>
          <a:xfrm>
            <a:off x="564861" y="924791"/>
            <a:ext cx="11639406" cy="5693866"/>
          </a:xfrm>
          <a:prstGeom prst="rect">
            <a:avLst/>
          </a:prstGeom>
          <a:noFill/>
        </p:spPr>
        <p:txBody>
          <a:bodyPr wrap="square" rtlCol="0">
            <a:spAutoFit/>
          </a:bodyPr>
          <a:lstStyle/>
          <a:p>
            <a:r>
              <a:rPr lang="en-US" sz="2800" dirty="0"/>
              <a:t>Following code demonstrate deletion operation at in a circular linked list based on single linked list.</a:t>
            </a:r>
          </a:p>
          <a:p>
            <a:r>
              <a:rPr lang="en-US" sz="2800" dirty="0"/>
              <a:t>//delete first item</a:t>
            </a:r>
          </a:p>
          <a:p>
            <a:r>
              <a:rPr lang="en-US" sz="2800" dirty="0" err="1"/>
              <a:t>struct</a:t>
            </a:r>
            <a:r>
              <a:rPr lang="en-US" sz="2800" dirty="0"/>
              <a:t> node * </a:t>
            </a:r>
            <a:r>
              <a:rPr lang="en-US" sz="2800" dirty="0" err="1"/>
              <a:t>deleteFirst</a:t>
            </a:r>
            <a:r>
              <a:rPr lang="en-US" sz="2800" dirty="0" smtClean="0"/>
              <a:t>()</a:t>
            </a:r>
          </a:p>
          <a:p>
            <a:r>
              <a:rPr lang="en-US" sz="2800" dirty="0" smtClean="0"/>
              <a:t> </a:t>
            </a:r>
            <a:r>
              <a:rPr lang="en-US" sz="2800" dirty="0"/>
              <a:t>{</a:t>
            </a:r>
          </a:p>
          <a:p>
            <a:r>
              <a:rPr lang="en-US" sz="2800" dirty="0"/>
              <a:t>   //save reference to first link</a:t>
            </a:r>
          </a:p>
          <a:p>
            <a:r>
              <a:rPr lang="en-US" sz="2800" dirty="0"/>
              <a:t>   </a:t>
            </a:r>
            <a:r>
              <a:rPr lang="en-US" sz="2800" dirty="0" err="1"/>
              <a:t>struct</a:t>
            </a:r>
            <a:r>
              <a:rPr lang="en-US" sz="2800" dirty="0"/>
              <a:t> node *</a:t>
            </a:r>
            <a:r>
              <a:rPr lang="en-US" sz="2800" dirty="0" err="1"/>
              <a:t>tempLink</a:t>
            </a:r>
            <a:r>
              <a:rPr lang="en-US" sz="2800" dirty="0"/>
              <a:t> = head;</a:t>
            </a:r>
          </a:p>
          <a:p>
            <a:r>
              <a:rPr lang="en-US" sz="2800" dirty="0" smtClean="0"/>
              <a:t>   </a:t>
            </a:r>
            <a:r>
              <a:rPr lang="en-US" sz="2800" dirty="0"/>
              <a:t>if(head-&gt;next == head</a:t>
            </a:r>
            <a:r>
              <a:rPr lang="en-US" sz="2800" dirty="0" smtClean="0"/>
              <a:t>)</a:t>
            </a:r>
          </a:p>
          <a:p>
            <a:r>
              <a:rPr lang="en-US" sz="2800" dirty="0" smtClean="0"/>
              <a:t>{  </a:t>
            </a:r>
            <a:endParaRPr lang="en-US" sz="2800" dirty="0"/>
          </a:p>
          <a:p>
            <a:r>
              <a:rPr lang="en-US" sz="2800" dirty="0"/>
              <a:t>      head = NULL;</a:t>
            </a:r>
          </a:p>
          <a:p>
            <a:r>
              <a:rPr lang="en-US" sz="2800" dirty="0"/>
              <a:t>      return </a:t>
            </a:r>
            <a:r>
              <a:rPr lang="en-US" sz="2800" dirty="0" err="1"/>
              <a:t>tempLink</a:t>
            </a:r>
            <a:r>
              <a:rPr lang="en-US" sz="2800" dirty="0"/>
              <a:t>;</a:t>
            </a:r>
          </a:p>
          <a:p>
            <a:r>
              <a:rPr lang="en-US" sz="2800" dirty="0"/>
              <a:t>   </a:t>
            </a:r>
            <a:r>
              <a:rPr lang="en-US" sz="2800" dirty="0" smtClean="0"/>
              <a:t>}</a:t>
            </a:r>
          </a:p>
          <a:p>
            <a:r>
              <a:rPr lang="en-US" sz="2800" dirty="0" smtClean="0"/>
              <a:t>   </a:t>
            </a:r>
            <a:r>
              <a:rPr lang="en-US" sz="2800" dirty="0"/>
              <a:t>//mark next to first link as first </a:t>
            </a:r>
          </a:p>
        </p:txBody>
      </p:sp>
    </p:spTree>
    <p:extLst>
      <p:ext uri="{BB962C8B-B14F-4D97-AF65-F5344CB8AC3E}">
        <p14:creationId xmlns:p14="http://schemas.microsoft.com/office/powerpoint/2010/main" val="747356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21" y="123151"/>
            <a:ext cx="8534400" cy="624995"/>
          </a:xfrm>
        </p:spPr>
        <p:txBody>
          <a:bodyPr>
            <a:normAutofit/>
          </a:bodyPr>
          <a:lstStyle/>
          <a:p>
            <a:r>
              <a:rPr lang="en-US" sz="3200" b="1" dirty="0" err="1" smtClean="0">
                <a:solidFill>
                  <a:srgbClr val="FFFF00"/>
                </a:solidFill>
              </a:rPr>
              <a:t>Cont</a:t>
            </a:r>
            <a:r>
              <a:rPr lang="en-US" sz="3200" b="1" dirty="0" smtClean="0">
                <a:solidFill>
                  <a:srgbClr val="FFFF00"/>
                </a:solidFill>
              </a:rPr>
              <a:t>…. From previous page</a:t>
            </a:r>
            <a:endParaRPr lang="en-US" sz="3200" dirty="0">
              <a:solidFill>
                <a:srgbClr val="FFFF00"/>
              </a:solidFill>
            </a:endParaRPr>
          </a:p>
        </p:txBody>
      </p:sp>
      <p:sp>
        <p:nvSpPr>
          <p:cNvPr id="7" name="TextBox 6"/>
          <p:cNvSpPr txBox="1"/>
          <p:nvPr/>
        </p:nvSpPr>
        <p:spPr>
          <a:xfrm>
            <a:off x="552594" y="1169925"/>
            <a:ext cx="11639406" cy="2246769"/>
          </a:xfrm>
          <a:prstGeom prst="rect">
            <a:avLst/>
          </a:prstGeom>
          <a:noFill/>
        </p:spPr>
        <p:txBody>
          <a:bodyPr wrap="square" rtlCol="0">
            <a:spAutoFit/>
          </a:bodyPr>
          <a:lstStyle/>
          <a:p>
            <a:r>
              <a:rPr lang="en-US" sz="2800" dirty="0"/>
              <a:t> head = head-&gt;next;</a:t>
            </a:r>
          </a:p>
          <a:p>
            <a:r>
              <a:rPr lang="en-US" sz="2800" dirty="0"/>
              <a:t>	</a:t>
            </a:r>
          </a:p>
          <a:p>
            <a:r>
              <a:rPr lang="en-US" sz="2800" dirty="0"/>
              <a:t>   //return the deleted link</a:t>
            </a:r>
          </a:p>
          <a:p>
            <a:r>
              <a:rPr lang="en-US" sz="2800" dirty="0"/>
              <a:t>   return </a:t>
            </a:r>
            <a:r>
              <a:rPr lang="en-US" sz="2800" dirty="0" err="1"/>
              <a:t>tempLink</a:t>
            </a:r>
            <a:r>
              <a:rPr lang="en-US" sz="2800" dirty="0"/>
              <a:t>;</a:t>
            </a:r>
          </a:p>
          <a:p>
            <a:r>
              <a:rPr lang="en-US" sz="2800" dirty="0"/>
              <a:t>}</a:t>
            </a:r>
          </a:p>
        </p:txBody>
      </p:sp>
    </p:spTree>
    <p:extLst>
      <p:ext uri="{BB962C8B-B14F-4D97-AF65-F5344CB8AC3E}">
        <p14:creationId xmlns:p14="http://schemas.microsoft.com/office/powerpoint/2010/main" val="34608648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89</TotalTime>
  <Words>291</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Circular Linked list</vt:lpstr>
      <vt:lpstr>Circular Linked List</vt:lpstr>
      <vt:lpstr>Singly Linked List as Circular</vt:lpstr>
      <vt:lpstr>Doubly Linked List as Circular</vt:lpstr>
      <vt:lpstr>Basic Operations</vt:lpstr>
      <vt:lpstr>Insertion Operation</vt:lpstr>
      <vt:lpstr>Cont…. From previous page</vt:lpstr>
      <vt:lpstr>Deletion Operation</vt:lpstr>
      <vt:lpstr>Cont…. From previous page</vt:lpstr>
      <vt:lpstr>Display List Operation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Darling gopi</dc:creator>
  <cp:lastModifiedBy>Darling gopi</cp:lastModifiedBy>
  <cp:revision>95</cp:revision>
  <dcterms:created xsi:type="dcterms:W3CDTF">2016-06-08T01:17:39Z</dcterms:created>
  <dcterms:modified xsi:type="dcterms:W3CDTF">2016-06-08T16:05:26Z</dcterms:modified>
</cp:coreProperties>
</file>