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6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964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290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201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3331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895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022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0913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0020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721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540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69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657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62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302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54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713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497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9292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Graphs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gopi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71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394" y="382923"/>
            <a:ext cx="8534400" cy="832813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FFFF00"/>
                </a:solidFill>
              </a:rPr>
              <a:t>Graphs</a:t>
            </a:r>
            <a:endParaRPr lang="en-US" sz="4800" b="1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6394" y="1299475"/>
            <a:ext cx="1163940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						A </a:t>
            </a:r>
            <a:r>
              <a:rPr lang="en-US" sz="2800" dirty="0"/>
              <a:t>graph is a pictorial representation of a set of objects where some pairs of objects are connected by links. The interconnected objects are represented by points termed as </a:t>
            </a:r>
            <a:r>
              <a:rPr lang="en-US" sz="2800" b="1" dirty="0"/>
              <a:t>vertices,</a:t>
            </a:r>
            <a:r>
              <a:rPr lang="en-US" sz="2800" dirty="0"/>
              <a:t> and the links that connect the vertices are called </a:t>
            </a:r>
            <a:r>
              <a:rPr lang="en-US" sz="2800" b="1" dirty="0"/>
              <a:t>edges</a:t>
            </a:r>
            <a:r>
              <a:rPr lang="en-US" sz="2800" dirty="0"/>
              <a:t>.</a:t>
            </a:r>
          </a:p>
          <a:p>
            <a:r>
              <a:rPr lang="en-US" sz="2800" dirty="0" smtClean="0"/>
              <a:t>						Formally</a:t>
            </a:r>
            <a:r>
              <a:rPr lang="en-US" sz="2800" dirty="0"/>
              <a:t>, a graph is a pair of sets </a:t>
            </a:r>
            <a:r>
              <a:rPr lang="en-US" sz="2800" b="1" dirty="0"/>
              <a:t>(V, E),</a:t>
            </a:r>
            <a:r>
              <a:rPr lang="en-US" sz="2800" dirty="0"/>
              <a:t> where </a:t>
            </a:r>
            <a:r>
              <a:rPr lang="en-US" sz="2800" b="1" dirty="0"/>
              <a:t>V</a:t>
            </a:r>
            <a:r>
              <a:rPr lang="en-US" sz="2800" dirty="0"/>
              <a:t> is the set of vertices and </a:t>
            </a:r>
            <a:r>
              <a:rPr lang="en-US" sz="2800" b="1" dirty="0"/>
              <a:t>E</a:t>
            </a:r>
            <a:r>
              <a:rPr lang="en-US" sz="2800" dirty="0"/>
              <a:t> is the set of edges, connecting the pairs of vertices.</a:t>
            </a:r>
            <a:endParaRPr lang="en-US" sz="2800" dirty="0"/>
          </a:p>
        </p:txBody>
      </p:sp>
      <p:pic>
        <p:nvPicPr>
          <p:cNvPr id="4" name="Picture 3" descr="Graph Exampl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366" y="4491758"/>
            <a:ext cx="3122548" cy="198177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7505700" y="5404302"/>
            <a:ext cx="3217718" cy="787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 = {a, b, c, d, e}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 = {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ac,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bd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cd, de}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73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394" y="382923"/>
            <a:ext cx="8534400" cy="83281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FFFF00"/>
                </a:solidFill>
              </a:rPr>
              <a:t>Graph Data Structure</a:t>
            </a:r>
            <a:endParaRPr lang="en-US" sz="4800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6394" y="1215736"/>
            <a:ext cx="1163940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Vertex</a:t>
            </a:r>
            <a:r>
              <a:rPr lang="en-US" sz="2800" dirty="0"/>
              <a:t> − Each node of the graph is represented as a vertex. 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Edge</a:t>
            </a:r>
            <a:r>
              <a:rPr lang="en-US" sz="2800" dirty="0" smtClean="0"/>
              <a:t> </a:t>
            </a:r>
            <a:r>
              <a:rPr lang="en-US" sz="2800" dirty="0"/>
              <a:t>− Edge represents a path between two vertices or a line between two </a:t>
            </a:r>
            <a:r>
              <a:rPr lang="en-US" sz="2800" dirty="0" smtClean="0"/>
              <a:t>vertices.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Adjacency</a:t>
            </a:r>
            <a:r>
              <a:rPr lang="en-US" sz="2800" dirty="0" smtClean="0"/>
              <a:t> </a:t>
            </a:r>
            <a:r>
              <a:rPr lang="en-US" sz="2800" dirty="0"/>
              <a:t>− Two node or vertices are adjacent if they are connected to each other through an edge. 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Path</a:t>
            </a:r>
            <a:r>
              <a:rPr lang="en-US" sz="2800" dirty="0" smtClean="0"/>
              <a:t> </a:t>
            </a:r>
            <a:r>
              <a:rPr lang="en-US" sz="2800" dirty="0"/>
              <a:t>− Path represents a sequence of edges between two vertices. </a:t>
            </a:r>
            <a:endParaRPr lang="en-US" sz="2800" dirty="0"/>
          </a:p>
        </p:txBody>
      </p:sp>
      <p:pic>
        <p:nvPicPr>
          <p:cNvPr id="4" name="Picture 3" descr="graph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859" y="4042063"/>
            <a:ext cx="2425700" cy="26332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777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394" y="382923"/>
            <a:ext cx="8534400" cy="83281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FFFF00"/>
                </a:solidFill>
              </a:rPr>
              <a:t>Basic Operations</a:t>
            </a:r>
            <a:endParaRPr lang="en-US" sz="4800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4603" y="1814161"/>
            <a:ext cx="116394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Add Vertex</a:t>
            </a:r>
            <a:r>
              <a:rPr lang="en-US" sz="2800" dirty="0"/>
              <a:t> − add a vertex to a </a:t>
            </a:r>
            <a:r>
              <a:rPr lang="en-US" sz="2800" dirty="0" smtClean="0"/>
              <a:t>graph.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Add </a:t>
            </a:r>
            <a:r>
              <a:rPr lang="en-US" sz="2800" b="1" dirty="0"/>
              <a:t>Edge</a:t>
            </a:r>
            <a:r>
              <a:rPr lang="en-US" sz="2800" dirty="0"/>
              <a:t> − add an edge between two vertices of a </a:t>
            </a:r>
            <a:r>
              <a:rPr lang="en-US" sz="2800" dirty="0" smtClean="0"/>
              <a:t>graph.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Display </a:t>
            </a:r>
            <a:r>
              <a:rPr lang="en-US" sz="2800" b="1" dirty="0"/>
              <a:t>Vertex</a:t>
            </a:r>
            <a:r>
              <a:rPr lang="en-US" sz="2800" dirty="0"/>
              <a:t> − display a vertex of a graph.</a:t>
            </a:r>
          </a:p>
        </p:txBody>
      </p:sp>
    </p:spTree>
    <p:extLst>
      <p:ext uri="{BB962C8B-B14F-4D97-AF65-F5344CB8AC3E}">
        <p14:creationId xmlns:p14="http://schemas.microsoft.com/office/powerpoint/2010/main" val="250213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394" y="382923"/>
            <a:ext cx="8534400" cy="832813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FFFF00"/>
                </a:solidFill>
              </a:rPr>
              <a:t>Inserting</a:t>
            </a:r>
            <a:endParaRPr lang="en-US" sz="4800" dirty="0">
              <a:solidFill>
                <a:srgbClr val="FFFF00"/>
              </a:solidFill>
            </a:endParaRPr>
          </a:p>
        </p:txBody>
      </p:sp>
      <p:pic>
        <p:nvPicPr>
          <p:cNvPr id="4" name="Picture 3" descr="Depth First Search Step On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640" y="1483590"/>
            <a:ext cx="2990850" cy="190384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4743594" y="2153288"/>
            <a:ext cx="31951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Initialize the stack</a:t>
            </a:r>
            <a:endParaRPr lang="en-US" sz="3200" dirty="0"/>
          </a:p>
        </p:txBody>
      </p:sp>
      <p:pic>
        <p:nvPicPr>
          <p:cNvPr id="9" name="Picture 8" descr="Depth First Search Step Two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315" y="3811154"/>
            <a:ext cx="2857500" cy="18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9"/>
          <p:cNvSpPr/>
          <p:nvPr/>
        </p:nvSpPr>
        <p:spPr>
          <a:xfrm>
            <a:off x="4402868" y="3707203"/>
            <a:ext cx="7576113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Mark </a:t>
            </a:r>
            <a:r>
              <a:rPr lang="en-US" sz="3200" b="1" dirty="0"/>
              <a:t>S</a:t>
            </a:r>
            <a:r>
              <a:rPr lang="en-US" sz="3200" dirty="0"/>
              <a:t> as visited and put it onto the </a:t>
            </a:r>
            <a:endParaRPr lang="en-US" sz="3200" dirty="0" smtClean="0"/>
          </a:p>
          <a:p>
            <a:r>
              <a:rPr lang="en-US" sz="3200" dirty="0" smtClean="0"/>
              <a:t>stack</a:t>
            </a:r>
            <a:r>
              <a:rPr lang="en-US" sz="3200" dirty="0"/>
              <a:t>. Explore any unvisited </a:t>
            </a:r>
            <a:r>
              <a:rPr lang="en-US" sz="3200" dirty="0" smtClean="0"/>
              <a:t>adjacent</a:t>
            </a:r>
          </a:p>
          <a:p>
            <a:r>
              <a:rPr lang="en-US" sz="3200" dirty="0" smtClean="0"/>
              <a:t>node </a:t>
            </a:r>
            <a:r>
              <a:rPr lang="en-US" sz="3200" dirty="0"/>
              <a:t>from </a:t>
            </a:r>
            <a:r>
              <a:rPr lang="en-US" sz="3200" b="1" dirty="0"/>
              <a:t>S</a:t>
            </a:r>
            <a:r>
              <a:rPr lang="en-US" sz="3200" dirty="0"/>
              <a:t>. We have three nodes </a:t>
            </a:r>
            <a:endParaRPr lang="en-US" sz="3200" dirty="0" smtClean="0"/>
          </a:p>
          <a:p>
            <a:r>
              <a:rPr lang="en-US" sz="3200" dirty="0" smtClean="0"/>
              <a:t>and </a:t>
            </a:r>
            <a:r>
              <a:rPr lang="en-US" sz="3200" dirty="0"/>
              <a:t>we can pick any of them. </a:t>
            </a:r>
            <a:endParaRPr lang="en-US" sz="3200" dirty="0"/>
          </a:p>
        </p:txBody>
      </p:sp>
      <p:sp>
        <p:nvSpPr>
          <p:cNvPr id="12" name="Arc 11"/>
          <p:cNvSpPr/>
          <p:nvPr/>
        </p:nvSpPr>
        <p:spPr>
          <a:xfrm>
            <a:off x="2119313" y="3900488"/>
            <a:ext cx="209550" cy="247650"/>
          </a:xfrm>
          <a:prstGeom prst="arc">
            <a:avLst>
              <a:gd name="adj1" fmla="val 9346290"/>
              <a:gd name="adj2" fmla="val 81596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07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394" y="382923"/>
            <a:ext cx="8534400" cy="832813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FFFF00"/>
                </a:solidFill>
              </a:rPr>
              <a:t>Conti….</a:t>
            </a:r>
            <a:endParaRPr lang="en-US" sz="4800" dirty="0">
              <a:solidFill>
                <a:srgbClr val="FFFF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72815" y="4233189"/>
            <a:ext cx="8193269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Visit </a:t>
            </a:r>
            <a:r>
              <a:rPr lang="en-US" sz="3200" b="1" dirty="0"/>
              <a:t>D</a:t>
            </a:r>
            <a:r>
              <a:rPr lang="en-US" sz="3200" dirty="0"/>
              <a:t> and mark it visited and put </a:t>
            </a:r>
            <a:r>
              <a:rPr lang="en-US" sz="3200" dirty="0" smtClean="0"/>
              <a:t>onto</a:t>
            </a:r>
          </a:p>
          <a:p>
            <a:r>
              <a:rPr lang="en-US" sz="3200" dirty="0" smtClean="0"/>
              <a:t>the </a:t>
            </a:r>
            <a:r>
              <a:rPr lang="en-US" sz="3200" dirty="0"/>
              <a:t>stack. Here we have </a:t>
            </a:r>
            <a:r>
              <a:rPr lang="en-US" sz="3200" b="1" dirty="0"/>
              <a:t>B</a:t>
            </a:r>
            <a:r>
              <a:rPr lang="en-US" sz="3200" dirty="0"/>
              <a:t> and </a:t>
            </a:r>
            <a:r>
              <a:rPr lang="en-US" sz="3200" b="1" dirty="0"/>
              <a:t>C</a:t>
            </a:r>
            <a:r>
              <a:rPr lang="en-US" sz="3200" dirty="0"/>
              <a:t> nodes </a:t>
            </a:r>
            <a:endParaRPr lang="en-US" sz="3200" dirty="0" smtClean="0"/>
          </a:p>
          <a:p>
            <a:r>
              <a:rPr lang="en-US" sz="3200" dirty="0" smtClean="0"/>
              <a:t>which </a:t>
            </a:r>
            <a:r>
              <a:rPr lang="en-US" sz="3200" dirty="0"/>
              <a:t>are adjacent to </a:t>
            </a:r>
            <a:r>
              <a:rPr lang="en-US" sz="3200" b="1" dirty="0"/>
              <a:t>D</a:t>
            </a:r>
            <a:r>
              <a:rPr lang="en-US" sz="3200" dirty="0"/>
              <a:t> and both are </a:t>
            </a:r>
            <a:endParaRPr lang="en-US" sz="3200" dirty="0" smtClean="0"/>
          </a:p>
          <a:p>
            <a:r>
              <a:rPr lang="en-US" sz="3200" dirty="0" smtClean="0"/>
              <a:t>unvisited</a:t>
            </a:r>
            <a:r>
              <a:rPr lang="en-US" sz="3200" dirty="0"/>
              <a:t>. </a:t>
            </a:r>
            <a:endParaRPr lang="en-US" sz="3200" dirty="0"/>
          </a:p>
        </p:txBody>
      </p:sp>
      <p:sp>
        <p:nvSpPr>
          <p:cNvPr id="12" name="Arc 11"/>
          <p:cNvSpPr/>
          <p:nvPr/>
        </p:nvSpPr>
        <p:spPr>
          <a:xfrm>
            <a:off x="2087216" y="2076244"/>
            <a:ext cx="209550" cy="247650"/>
          </a:xfrm>
          <a:prstGeom prst="arc">
            <a:avLst>
              <a:gd name="adj1" fmla="val 9346290"/>
              <a:gd name="adj2" fmla="val 81596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pic>
        <p:nvPicPr>
          <p:cNvPr id="11" name="Picture 10" descr="Depth First Search Step Thre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315" y="1579995"/>
            <a:ext cx="2857500" cy="18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Depth First Search Step Four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315" y="4431228"/>
            <a:ext cx="2857500" cy="186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Arc 14"/>
          <p:cNvSpPr/>
          <p:nvPr/>
        </p:nvSpPr>
        <p:spPr>
          <a:xfrm>
            <a:off x="2120840" y="1666648"/>
            <a:ext cx="209550" cy="247650"/>
          </a:xfrm>
          <a:prstGeom prst="arc">
            <a:avLst>
              <a:gd name="adj1" fmla="val 9346290"/>
              <a:gd name="adj2" fmla="val 81596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Arc 15"/>
          <p:cNvSpPr/>
          <p:nvPr/>
        </p:nvSpPr>
        <p:spPr>
          <a:xfrm>
            <a:off x="1396940" y="2396898"/>
            <a:ext cx="209550" cy="247650"/>
          </a:xfrm>
          <a:prstGeom prst="arc">
            <a:avLst>
              <a:gd name="adj1" fmla="val 9346290"/>
              <a:gd name="adj2" fmla="val 81596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8" name="Arc 17"/>
          <p:cNvSpPr/>
          <p:nvPr/>
        </p:nvSpPr>
        <p:spPr>
          <a:xfrm>
            <a:off x="1409640" y="5254398"/>
            <a:ext cx="209550" cy="247650"/>
          </a:xfrm>
          <a:prstGeom prst="arc">
            <a:avLst>
              <a:gd name="adj1" fmla="val 9346290"/>
              <a:gd name="adj2" fmla="val 81596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9" name="Arc 18"/>
          <p:cNvSpPr/>
          <p:nvPr/>
        </p:nvSpPr>
        <p:spPr>
          <a:xfrm>
            <a:off x="2114490" y="5959248"/>
            <a:ext cx="209550" cy="247650"/>
          </a:xfrm>
          <a:prstGeom prst="arc">
            <a:avLst>
              <a:gd name="adj1" fmla="val 9346290"/>
              <a:gd name="adj2" fmla="val 81596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Arc 19"/>
          <p:cNvSpPr/>
          <p:nvPr/>
        </p:nvSpPr>
        <p:spPr>
          <a:xfrm>
            <a:off x="2120840" y="4524148"/>
            <a:ext cx="209550" cy="247650"/>
          </a:xfrm>
          <a:prstGeom prst="arc">
            <a:avLst>
              <a:gd name="adj1" fmla="val 9346290"/>
              <a:gd name="adj2" fmla="val 81596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Rectangle 20"/>
          <p:cNvSpPr/>
          <p:nvPr/>
        </p:nvSpPr>
        <p:spPr>
          <a:xfrm>
            <a:off x="4402867" y="1489671"/>
            <a:ext cx="7689926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Mark </a:t>
            </a:r>
            <a:r>
              <a:rPr lang="en-US" sz="3200" b="1" dirty="0"/>
              <a:t>A</a:t>
            </a:r>
            <a:r>
              <a:rPr lang="en-US" sz="3200" dirty="0"/>
              <a:t> as visited and put it onto the </a:t>
            </a:r>
            <a:endParaRPr lang="en-US" sz="3200" dirty="0" smtClean="0"/>
          </a:p>
          <a:p>
            <a:r>
              <a:rPr lang="en-US" sz="3200" dirty="0" smtClean="0"/>
              <a:t>stack</a:t>
            </a:r>
            <a:r>
              <a:rPr lang="en-US" sz="3200" dirty="0"/>
              <a:t>. Explore any unvisited adjacent </a:t>
            </a:r>
            <a:endParaRPr lang="en-US" sz="3200" dirty="0" smtClean="0"/>
          </a:p>
          <a:p>
            <a:r>
              <a:rPr lang="en-US" sz="3200" dirty="0" smtClean="0"/>
              <a:t>node </a:t>
            </a:r>
            <a:r>
              <a:rPr lang="en-US" sz="3200" dirty="0"/>
              <a:t>from A. Both </a:t>
            </a:r>
            <a:r>
              <a:rPr lang="en-US" sz="3200" b="1" dirty="0"/>
              <a:t>S</a:t>
            </a:r>
            <a:r>
              <a:rPr lang="en-US" sz="3200" dirty="0"/>
              <a:t> and </a:t>
            </a:r>
            <a:r>
              <a:rPr lang="en-US" sz="3200" b="1" dirty="0"/>
              <a:t>D</a:t>
            </a:r>
            <a:r>
              <a:rPr lang="en-US" sz="3200" dirty="0"/>
              <a:t> are </a:t>
            </a:r>
            <a:r>
              <a:rPr lang="en-US" sz="3200" dirty="0" err="1" smtClean="0"/>
              <a:t>adja</a:t>
            </a:r>
            <a:r>
              <a:rPr lang="en-US" sz="3200" dirty="0" smtClean="0"/>
              <a:t>-</a:t>
            </a:r>
          </a:p>
          <a:p>
            <a:r>
              <a:rPr lang="en-US" sz="3200" dirty="0" smtClean="0"/>
              <a:t>cent </a:t>
            </a:r>
            <a:r>
              <a:rPr lang="en-US" sz="3200" dirty="0"/>
              <a:t>to </a:t>
            </a:r>
            <a:r>
              <a:rPr lang="en-US" sz="3200" b="1" dirty="0"/>
              <a:t>A</a:t>
            </a:r>
            <a:r>
              <a:rPr lang="en-US" sz="3200" dirty="0"/>
              <a:t> but we are concerned </a:t>
            </a:r>
            <a:r>
              <a:rPr lang="en-US" sz="3200" dirty="0" smtClean="0"/>
              <a:t>for</a:t>
            </a:r>
          </a:p>
          <a:p>
            <a:r>
              <a:rPr lang="en-US" sz="3200" dirty="0" smtClean="0"/>
              <a:t> </a:t>
            </a:r>
            <a:r>
              <a:rPr lang="en-US" sz="3200" dirty="0"/>
              <a:t>unvisited nodes only.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6054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394" y="382923"/>
            <a:ext cx="8534400" cy="832813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FFFF00"/>
                </a:solidFill>
              </a:rPr>
              <a:t>Conti….</a:t>
            </a:r>
            <a:endParaRPr lang="en-US" sz="4800" dirty="0">
              <a:solidFill>
                <a:srgbClr val="FFFF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14890" y="3789811"/>
            <a:ext cx="1124538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We choose </a:t>
            </a:r>
            <a:r>
              <a:rPr lang="en-US" sz="3200" b="1" dirty="0"/>
              <a:t>B</a:t>
            </a:r>
            <a:r>
              <a:rPr lang="en-US" sz="3200" dirty="0"/>
              <a:t>, mark it visited and put onto stack. Here </a:t>
            </a:r>
            <a:r>
              <a:rPr lang="en-US" sz="3200" b="1" dirty="0"/>
              <a:t>B</a:t>
            </a:r>
            <a:r>
              <a:rPr lang="en-US" sz="3200" dirty="0"/>
              <a:t> </a:t>
            </a:r>
            <a:endParaRPr lang="en-US" sz="3200" dirty="0" smtClean="0"/>
          </a:p>
          <a:p>
            <a:r>
              <a:rPr lang="en-US" sz="3200" dirty="0" smtClean="0"/>
              <a:t>does </a:t>
            </a:r>
            <a:r>
              <a:rPr lang="en-US" sz="3200" dirty="0"/>
              <a:t>not have any unvisited adjacent node. </a:t>
            </a:r>
            <a:endParaRPr lang="en-US" sz="3200" dirty="0"/>
          </a:p>
        </p:txBody>
      </p:sp>
      <p:pic>
        <p:nvPicPr>
          <p:cNvPr id="14" name="Picture 13" descr="Depth First Search Step Fiv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352" y="1658846"/>
            <a:ext cx="2857500" cy="186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Arc 16"/>
          <p:cNvSpPr/>
          <p:nvPr/>
        </p:nvSpPr>
        <p:spPr>
          <a:xfrm>
            <a:off x="4807412" y="1737615"/>
            <a:ext cx="209550" cy="247650"/>
          </a:xfrm>
          <a:prstGeom prst="arc">
            <a:avLst>
              <a:gd name="adj1" fmla="val 9346290"/>
              <a:gd name="adj2" fmla="val 81596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Arc 21"/>
          <p:cNvSpPr/>
          <p:nvPr/>
        </p:nvSpPr>
        <p:spPr>
          <a:xfrm>
            <a:off x="4803947" y="2461520"/>
            <a:ext cx="209550" cy="247650"/>
          </a:xfrm>
          <a:prstGeom prst="arc">
            <a:avLst>
              <a:gd name="adj1" fmla="val 9346290"/>
              <a:gd name="adj2" fmla="val 81596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3" name="Arc 22"/>
          <p:cNvSpPr/>
          <p:nvPr/>
        </p:nvSpPr>
        <p:spPr>
          <a:xfrm>
            <a:off x="4810873" y="3175034"/>
            <a:ext cx="209550" cy="247650"/>
          </a:xfrm>
          <a:prstGeom prst="arc">
            <a:avLst>
              <a:gd name="adj1" fmla="val 9346290"/>
              <a:gd name="adj2" fmla="val 81596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4" name="Arc 23"/>
          <p:cNvSpPr/>
          <p:nvPr/>
        </p:nvSpPr>
        <p:spPr>
          <a:xfrm>
            <a:off x="4090437" y="2464989"/>
            <a:ext cx="209550" cy="247650"/>
          </a:xfrm>
          <a:prstGeom prst="arc">
            <a:avLst>
              <a:gd name="adj1" fmla="val 9346290"/>
              <a:gd name="adj2" fmla="val 81596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94747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394" y="382923"/>
            <a:ext cx="8534400" cy="832813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FFFF00"/>
                </a:solidFill>
              </a:rPr>
              <a:t>Binary tree</a:t>
            </a:r>
            <a:endParaRPr lang="en-US" sz="4800" dirty="0">
              <a:solidFill>
                <a:srgbClr val="FFFF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76394" y="5441966"/>
            <a:ext cx="1124538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We choose </a:t>
            </a:r>
            <a:r>
              <a:rPr lang="en-US" sz="3200" b="1" dirty="0"/>
              <a:t>B</a:t>
            </a:r>
            <a:r>
              <a:rPr lang="en-US" sz="3200" dirty="0"/>
              <a:t>, mark it visited and put onto stack. Here </a:t>
            </a:r>
            <a:r>
              <a:rPr lang="en-US" sz="3200" b="1" dirty="0"/>
              <a:t>B</a:t>
            </a:r>
            <a:r>
              <a:rPr lang="en-US" sz="3200" dirty="0"/>
              <a:t> </a:t>
            </a:r>
            <a:endParaRPr lang="en-US" sz="3200" dirty="0" smtClean="0"/>
          </a:p>
          <a:p>
            <a:r>
              <a:rPr lang="en-US" sz="3200" dirty="0" smtClean="0"/>
              <a:t>does </a:t>
            </a:r>
            <a:r>
              <a:rPr lang="en-US" sz="3200" dirty="0"/>
              <a:t>not have any unvisited adjacent node. </a:t>
            </a:r>
            <a:endParaRPr lang="en-US" sz="3200" dirty="0"/>
          </a:p>
        </p:txBody>
      </p:sp>
      <p:pic>
        <p:nvPicPr>
          <p:cNvPr id="9" name="Picture 8" descr="Binary Tre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782" y="1298574"/>
            <a:ext cx="6796976" cy="39800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86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394" y="382923"/>
            <a:ext cx="8534400" cy="832813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FFFF00"/>
                </a:solidFill>
              </a:rPr>
              <a:t>Binary Search tree</a:t>
            </a:r>
            <a:endParaRPr lang="en-US" sz="4800" dirty="0">
              <a:solidFill>
                <a:srgbClr val="FFFF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76394" y="1348431"/>
            <a:ext cx="11719875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Binary Search tree exhibits a special </a:t>
            </a:r>
            <a:r>
              <a:rPr lang="en-US" sz="3200" dirty="0" smtClean="0"/>
              <a:t>behavior. </a:t>
            </a:r>
            <a:r>
              <a:rPr lang="en-US" sz="3200" dirty="0"/>
              <a:t>A node's </a:t>
            </a:r>
            <a:endParaRPr lang="en-US" sz="3200" dirty="0" smtClean="0"/>
          </a:p>
          <a:p>
            <a:r>
              <a:rPr lang="en-US" sz="3200" dirty="0" smtClean="0"/>
              <a:t>left </a:t>
            </a:r>
            <a:r>
              <a:rPr lang="en-US" sz="3200" dirty="0"/>
              <a:t>child must have value less than its parent's value and </a:t>
            </a:r>
            <a:endParaRPr lang="en-US" sz="3200" dirty="0" smtClean="0"/>
          </a:p>
          <a:p>
            <a:r>
              <a:rPr lang="en-US" sz="3200" dirty="0" smtClean="0"/>
              <a:t>node's </a:t>
            </a:r>
            <a:r>
              <a:rPr lang="en-US" sz="3200" dirty="0"/>
              <a:t>right child must have value greater than it's parent </a:t>
            </a:r>
            <a:endParaRPr lang="en-US" sz="3200" dirty="0" smtClean="0"/>
          </a:p>
          <a:p>
            <a:r>
              <a:rPr lang="en-US" sz="3200" dirty="0" smtClean="0"/>
              <a:t>value</a:t>
            </a:r>
            <a:r>
              <a:rPr lang="en-US" sz="3200" dirty="0"/>
              <a:t>.</a:t>
            </a:r>
          </a:p>
        </p:txBody>
      </p:sp>
      <p:pic>
        <p:nvPicPr>
          <p:cNvPr id="5" name="Picture 4" descr="Binary Search Tre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752" y="3410534"/>
            <a:ext cx="5603195" cy="27215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326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215</TotalTime>
  <Words>315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Times New Roman</vt:lpstr>
      <vt:lpstr>Wingdings 3</vt:lpstr>
      <vt:lpstr>Ion</vt:lpstr>
      <vt:lpstr>Graphs</vt:lpstr>
      <vt:lpstr>Graphs</vt:lpstr>
      <vt:lpstr>Graph Data Structure</vt:lpstr>
      <vt:lpstr>Basic Operations</vt:lpstr>
      <vt:lpstr>Inserting</vt:lpstr>
      <vt:lpstr>Conti….</vt:lpstr>
      <vt:lpstr>Conti….</vt:lpstr>
      <vt:lpstr>Binary tree</vt:lpstr>
      <vt:lpstr>Binary Search tree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Darling gopi</dc:creator>
  <cp:lastModifiedBy>Darling gopi</cp:lastModifiedBy>
  <cp:revision>207</cp:revision>
  <dcterms:created xsi:type="dcterms:W3CDTF">2016-06-08T01:17:39Z</dcterms:created>
  <dcterms:modified xsi:type="dcterms:W3CDTF">2016-06-19T14:54:23Z</dcterms:modified>
</cp:coreProperties>
</file>