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96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29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20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3333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1689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802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09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00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72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054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569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65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6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130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55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71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049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192921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Arrays</a:t>
            </a:r>
            <a:endParaRPr lang="en-US" dirty="0"/>
          </a:p>
        </p:txBody>
      </p:sp>
      <p:sp>
        <p:nvSpPr>
          <p:cNvPr id="3" name="Subtitle 2"/>
          <p:cNvSpPr>
            <a:spLocks noGrp="1"/>
          </p:cNvSpPr>
          <p:nvPr>
            <p:ph type="subTitle" idx="1"/>
          </p:nvPr>
        </p:nvSpPr>
        <p:spPr/>
        <p:txBody>
          <a:bodyPr/>
          <a:lstStyle/>
          <a:p>
            <a:r>
              <a:rPr lang="en-US" dirty="0" smtClean="0"/>
              <a:t>gopi</a:t>
            </a:r>
            <a:endParaRPr lang="en-US" dirty="0"/>
          </a:p>
        </p:txBody>
      </p:sp>
    </p:spTree>
    <p:extLst>
      <p:ext uri="{BB962C8B-B14F-4D97-AF65-F5344CB8AC3E}">
        <p14:creationId xmlns:p14="http://schemas.microsoft.com/office/powerpoint/2010/main" val="1795716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Autofit/>
          </a:bodyPr>
          <a:lstStyle/>
          <a:p>
            <a:r>
              <a:rPr lang="en-US" sz="2400" b="1" dirty="0" err="1" smtClean="0">
                <a:solidFill>
                  <a:srgbClr val="FFFF00"/>
                </a:solidFill>
              </a:rPr>
              <a:t>Cont</a:t>
            </a:r>
            <a:r>
              <a:rPr lang="en-US" sz="2400" b="1" dirty="0" smtClean="0">
                <a:solidFill>
                  <a:srgbClr val="FFFF00"/>
                </a:solidFill>
              </a:rPr>
              <a:t>………… from previous page</a:t>
            </a:r>
            <a:endParaRPr lang="en-US" sz="2400" b="1" dirty="0">
              <a:solidFill>
                <a:srgbClr val="FFFF00"/>
              </a:solidFill>
            </a:endParaRPr>
          </a:p>
        </p:txBody>
      </p:sp>
      <p:sp>
        <p:nvSpPr>
          <p:cNvPr id="4" name="TextBox 3"/>
          <p:cNvSpPr txBox="1"/>
          <p:nvPr/>
        </p:nvSpPr>
        <p:spPr>
          <a:xfrm>
            <a:off x="424439" y="540927"/>
            <a:ext cx="11639406" cy="5693866"/>
          </a:xfrm>
          <a:prstGeom prst="rect">
            <a:avLst/>
          </a:prstGeom>
          <a:noFill/>
        </p:spPr>
        <p:txBody>
          <a:bodyPr wrap="square" rtlCol="0">
            <a:spAutoFit/>
          </a:bodyPr>
          <a:lstStyle/>
          <a:p>
            <a:r>
              <a:rPr lang="en-US" sz="2800" dirty="0"/>
              <a:t>while( j &lt; n){</a:t>
            </a:r>
          </a:p>
          <a:p>
            <a:r>
              <a:rPr lang="en-US" sz="2800" dirty="0"/>
              <a:t>      LA[j-1] = LA[j];</a:t>
            </a:r>
          </a:p>
          <a:p>
            <a:r>
              <a:rPr lang="en-US" sz="2800" dirty="0"/>
              <a:t>      j = j + 1;</a:t>
            </a:r>
          </a:p>
          <a:p>
            <a:r>
              <a:rPr lang="en-US" sz="2800" dirty="0"/>
              <a:t>   }</a:t>
            </a:r>
          </a:p>
          <a:p>
            <a:r>
              <a:rPr lang="en-US" sz="2800" dirty="0"/>
              <a:t>	</a:t>
            </a:r>
          </a:p>
          <a:p>
            <a:r>
              <a:rPr lang="en-US" sz="2800" dirty="0"/>
              <a:t>   n = n -1;</a:t>
            </a:r>
          </a:p>
          <a:p>
            <a:r>
              <a:rPr lang="en-US" sz="2800" dirty="0"/>
              <a:t>   </a:t>
            </a:r>
          </a:p>
          <a:p>
            <a:r>
              <a:rPr lang="en-US" sz="2800" dirty="0"/>
              <a:t>   </a:t>
            </a:r>
            <a:r>
              <a:rPr lang="en-US" sz="2800" dirty="0" err="1"/>
              <a:t>printf</a:t>
            </a:r>
            <a:r>
              <a:rPr lang="en-US" sz="2800" dirty="0"/>
              <a:t>("The array elements after deletion :\n");</a:t>
            </a:r>
          </a:p>
          <a:p>
            <a:r>
              <a:rPr lang="en-US" sz="2800" dirty="0"/>
              <a:t>	</a:t>
            </a:r>
          </a:p>
          <a:p>
            <a:r>
              <a:rPr lang="en-US" sz="2800" dirty="0"/>
              <a:t>   for(</a:t>
            </a:r>
            <a:r>
              <a:rPr lang="en-US" sz="2800" dirty="0" err="1"/>
              <a:t>i</a:t>
            </a:r>
            <a:r>
              <a:rPr lang="en-US" sz="2800" dirty="0"/>
              <a:t> = 0; </a:t>
            </a:r>
            <a:r>
              <a:rPr lang="en-US" sz="2800" dirty="0" err="1"/>
              <a:t>i</a:t>
            </a:r>
            <a:r>
              <a:rPr lang="en-US" sz="2800" dirty="0"/>
              <a:t>&lt;n; </a:t>
            </a:r>
            <a:r>
              <a:rPr lang="en-US" sz="2800" dirty="0" err="1"/>
              <a:t>i</a:t>
            </a:r>
            <a:r>
              <a:rPr lang="en-US" sz="2800" dirty="0"/>
              <a:t>++) {</a:t>
            </a:r>
          </a:p>
          <a:p>
            <a:r>
              <a:rPr lang="en-US" sz="2800" dirty="0"/>
              <a:t>      </a:t>
            </a:r>
            <a:r>
              <a:rPr lang="en-US" sz="2800" dirty="0" err="1"/>
              <a:t>printf</a:t>
            </a:r>
            <a:r>
              <a:rPr lang="en-US" sz="2800" dirty="0"/>
              <a:t>("LA[%d] = %d \n", </a:t>
            </a:r>
            <a:r>
              <a:rPr lang="en-US" sz="2800" dirty="0" err="1"/>
              <a:t>i</a:t>
            </a:r>
            <a:r>
              <a:rPr lang="en-US" sz="2800" dirty="0"/>
              <a:t>, LA[</a:t>
            </a:r>
            <a:r>
              <a:rPr lang="en-US" sz="2800" dirty="0" err="1"/>
              <a:t>i</a:t>
            </a:r>
            <a:r>
              <a:rPr lang="en-US" sz="2800" dirty="0"/>
              <a:t>]);</a:t>
            </a:r>
          </a:p>
          <a:p>
            <a:r>
              <a:rPr lang="en-US" sz="2800" dirty="0"/>
              <a:t>   }</a:t>
            </a:r>
          </a:p>
          <a:p>
            <a:r>
              <a:rPr lang="en-US" sz="2800" dirty="0"/>
              <a:t>}</a:t>
            </a:r>
            <a:endParaRPr lang="en-US" sz="2800" dirty="0"/>
          </a:p>
        </p:txBody>
      </p:sp>
    </p:spTree>
    <p:extLst>
      <p:ext uri="{BB962C8B-B14F-4D97-AF65-F5344CB8AC3E}">
        <p14:creationId xmlns:p14="http://schemas.microsoft.com/office/powerpoint/2010/main" val="4279924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01" y="510350"/>
            <a:ext cx="11441979" cy="549523"/>
          </a:xfrm>
        </p:spPr>
        <p:txBody>
          <a:bodyPr>
            <a:noAutofit/>
          </a:bodyPr>
          <a:lstStyle/>
          <a:p>
            <a:r>
              <a:rPr lang="en-US" sz="2400" b="1" dirty="0">
                <a:solidFill>
                  <a:srgbClr val="FFFF00"/>
                </a:solidFill>
              </a:rPr>
              <a:t>When compile and execute, above program produces the following result </a:t>
            </a:r>
            <a:endParaRPr lang="en-US" sz="2400" b="1" dirty="0">
              <a:solidFill>
                <a:srgbClr val="FFFF00"/>
              </a:solidFill>
            </a:endParaRPr>
          </a:p>
        </p:txBody>
      </p:sp>
      <p:sp>
        <p:nvSpPr>
          <p:cNvPr id="4" name="TextBox 3"/>
          <p:cNvSpPr txBox="1"/>
          <p:nvPr/>
        </p:nvSpPr>
        <p:spPr>
          <a:xfrm>
            <a:off x="819294" y="955965"/>
            <a:ext cx="11639406" cy="4832092"/>
          </a:xfrm>
          <a:prstGeom prst="rect">
            <a:avLst/>
          </a:prstGeom>
          <a:noFill/>
        </p:spPr>
        <p:txBody>
          <a:bodyPr wrap="square" rtlCol="0">
            <a:spAutoFit/>
          </a:bodyPr>
          <a:lstStyle/>
          <a:p>
            <a:r>
              <a:rPr lang="en-US" sz="2800" dirty="0"/>
              <a:t>The original array elements are :</a:t>
            </a:r>
          </a:p>
          <a:p>
            <a:r>
              <a:rPr lang="en-US" sz="2800" dirty="0"/>
              <a:t>LA[0]=1 </a:t>
            </a:r>
          </a:p>
          <a:p>
            <a:r>
              <a:rPr lang="en-US" sz="2800" dirty="0"/>
              <a:t>LA[1]=3 </a:t>
            </a:r>
          </a:p>
          <a:p>
            <a:r>
              <a:rPr lang="en-US" sz="2800" dirty="0"/>
              <a:t>LA[2]=5 </a:t>
            </a:r>
          </a:p>
          <a:p>
            <a:r>
              <a:rPr lang="en-US" sz="2800" dirty="0"/>
              <a:t>LA[3]=7 </a:t>
            </a:r>
          </a:p>
          <a:p>
            <a:r>
              <a:rPr lang="en-US" sz="2800" dirty="0"/>
              <a:t>LA[4]=8 </a:t>
            </a:r>
          </a:p>
          <a:p>
            <a:r>
              <a:rPr lang="en-US" sz="2800" dirty="0"/>
              <a:t>The array elements after deletion :</a:t>
            </a:r>
          </a:p>
          <a:p>
            <a:r>
              <a:rPr lang="en-US" sz="2800" dirty="0"/>
              <a:t>LA[0]=1 </a:t>
            </a:r>
          </a:p>
          <a:p>
            <a:r>
              <a:rPr lang="en-US" sz="2800" dirty="0"/>
              <a:t>LA[1]=3 </a:t>
            </a:r>
          </a:p>
          <a:p>
            <a:r>
              <a:rPr lang="en-US" sz="2800" dirty="0"/>
              <a:t>LA[2]=7 </a:t>
            </a:r>
          </a:p>
          <a:p>
            <a:r>
              <a:rPr lang="en-US" sz="2800" dirty="0"/>
              <a:t>LA[3]=8 </a:t>
            </a:r>
          </a:p>
        </p:txBody>
      </p:sp>
    </p:spTree>
    <p:extLst>
      <p:ext uri="{BB962C8B-B14F-4D97-AF65-F5344CB8AC3E}">
        <p14:creationId xmlns:p14="http://schemas.microsoft.com/office/powerpoint/2010/main" val="23728585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rmAutofit/>
          </a:bodyPr>
          <a:lstStyle/>
          <a:p>
            <a:r>
              <a:rPr lang="en-US" sz="4400" b="1" dirty="0">
                <a:solidFill>
                  <a:srgbClr val="FFFF00"/>
                </a:solidFill>
              </a:rPr>
              <a:t>Search Operation</a:t>
            </a:r>
            <a:endParaRPr lang="en-US" sz="4400" dirty="0">
              <a:solidFill>
                <a:srgbClr val="FFFF00"/>
              </a:solidFill>
            </a:endParaRPr>
          </a:p>
        </p:txBody>
      </p:sp>
      <p:sp>
        <p:nvSpPr>
          <p:cNvPr id="4" name="TextBox 3"/>
          <p:cNvSpPr txBox="1"/>
          <p:nvPr/>
        </p:nvSpPr>
        <p:spPr>
          <a:xfrm>
            <a:off x="121100" y="955965"/>
            <a:ext cx="11639406" cy="954107"/>
          </a:xfrm>
          <a:prstGeom prst="rect">
            <a:avLst/>
          </a:prstGeom>
          <a:noFill/>
        </p:spPr>
        <p:txBody>
          <a:bodyPr wrap="square" rtlCol="0">
            <a:spAutoFit/>
          </a:bodyPr>
          <a:lstStyle/>
          <a:p>
            <a:r>
              <a:rPr lang="en-US" sz="2800" dirty="0" smtClean="0"/>
              <a:t>		You </a:t>
            </a:r>
            <a:r>
              <a:rPr lang="en-US" sz="2800" dirty="0"/>
              <a:t>can perform a search for array element based on its value or its index.</a:t>
            </a:r>
          </a:p>
        </p:txBody>
      </p:sp>
      <p:sp>
        <p:nvSpPr>
          <p:cNvPr id="5" name="Title 1"/>
          <p:cNvSpPr txBox="1">
            <a:spLocks/>
          </p:cNvSpPr>
          <p:nvPr/>
        </p:nvSpPr>
        <p:spPr>
          <a:xfrm>
            <a:off x="424439" y="2207364"/>
            <a:ext cx="8534400" cy="89242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US" sz="44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Algorithm</a:t>
            </a:r>
            <a:endParaRPr lang="en-US" sz="3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1717837" y="3099788"/>
            <a:ext cx="7966490" cy="3108543"/>
          </a:xfrm>
          <a:prstGeom prst="rect">
            <a:avLst/>
          </a:prstGeom>
          <a:noFill/>
        </p:spPr>
        <p:txBody>
          <a:bodyPr wrap="square" rtlCol="0">
            <a:spAutoFit/>
          </a:bodyPr>
          <a:lstStyle/>
          <a:p>
            <a:r>
              <a:rPr lang="en-US" sz="2800" dirty="0"/>
              <a:t>1. Start</a:t>
            </a:r>
          </a:p>
          <a:p>
            <a:r>
              <a:rPr lang="en-US" sz="2800" dirty="0"/>
              <a:t>2. Set J=0</a:t>
            </a:r>
          </a:p>
          <a:p>
            <a:r>
              <a:rPr lang="en-US" sz="2800" dirty="0"/>
              <a:t>3. Repeat steps 4 and 5 while J &lt; N</a:t>
            </a:r>
          </a:p>
          <a:p>
            <a:r>
              <a:rPr lang="en-US" sz="2800" dirty="0"/>
              <a:t>4. IF LA[J] is equal ITEM THEN GOTO STEP 6</a:t>
            </a:r>
          </a:p>
          <a:p>
            <a:r>
              <a:rPr lang="en-US" sz="2800" dirty="0"/>
              <a:t>5. Set J = J +1</a:t>
            </a:r>
          </a:p>
          <a:p>
            <a:r>
              <a:rPr lang="en-US" sz="2800" dirty="0"/>
              <a:t>6. PRINT J, ITEM</a:t>
            </a:r>
          </a:p>
          <a:p>
            <a:r>
              <a:rPr lang="en-US" sz="2800" dirty="0"/>
              <a:t>7. Stop</a:t>
            </a:r>
          </a:p>
        </p:txBody>
      </p:sp>
    </p:spTree>
    <p:extLst>
      <p:ext uri="{BB962C8B-B14F-4D97-AF65-F5344CB8AC3E}">
        <p14:creationId xmlns:p14="http://schemas.microsoft.com/office/powerpoint/2010/main" val="2857818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Autofit/>
          </a:bodyPr>
          <a:lstStyle/>
          <a:p>
            <a:r>
              <a:rPr lang="en-US" sz="2400" b="1" dirty="0">
                <a:solidFill>
                  <a:srgbClr val="FFFF00"/>
                </a:solidFill>
              </a:rPr>
              <a:t>Below is the implementation of the above algorithm</a:t>
            </a:r>
            <a:endParaRPr lang="en-US" sz="2400" b="1" dirty="0">
              <a:solidFill>
                <a:srgbClr val="FFFF00"/>
              </a:solidFill>
            </a:endParaRPr>
          </a:p>
        </p:txBody>
      </p:sp>
      <p:sp>
        <p:nvSpPr>
          <p:cNvPr id="4" name="TextBox 3"/>
          <p:cNvSpPr txBox="1"/>
          <p:nvPr/>
        </p:nvSpPr>
        <p:spPr>
          <a:xfrm>
            <a:off x="424439" y="540927"/>
            <a:ext cx="11639406" cy="6124754"/>
          </a:xfrm>
          <a:prstGeom prst="rect">
            <a:avLst/>
          </a:prstGeom>
          <a:noFill/>
        </p:spPr>
        <p:txBody>
          <a:bodyPr wrap="square" rtlCol="0">
            <a:spAutoFit/>
          </a:bodyPr>
          <a:lstStyle/>
          <a:p>
            <a:r>
              <a:rPr lang="en-US" sz="2800" dirty="0"/>
              <a:t>#include &lt;</a:t>
            </a:r>
            <a:r>
              <a:rPr lang="en-US" sz="2800" dirty="0" err="1"/>
              <a:t>stdio.h</a:t>
            </a:r>
            <a:r>
              <a:rPr lang="en-US" sz="2800" dirty="0" smtClean="0"/>
              <a:t>&gt;</a:t>
            </a:r>
          </a:p>
          <a:p>
            <a:r>
              <a:rPr lang="en-US" sz="2800" dirty="0" smtClean="0"/>
              <a:t>#include&lt;</a:t>
            </a:r>
            <a:r>
              <a:rPr lang="en-US" sz="2800" dirty="0" err="1" smtClean="0"/>
              <a:t>conio.h</a:t>
            </a:r>
            <a:r>
              <a:rPr lang="en-US" sz="2800" dirty="0" smtClean="0"/>
              <a:t>&gt;</a:t>
            </a:r>
            <a:endParaRPr lang="en-US" sz="2800" dirty="0"/>
          </a:p>
          <a:p>
            <a:r>
              <a:rPr lang="en-US" sz="2800" dirty="0" smtClean="0"/>
              <a:t> void main</a:t>
            </a:r>
            <a:r>
              <a:rPr lang="en-US" sz="2800" dirty="0"/>
              <a:t>() </a:t>
            </a:r>
            <a:endParaRPr lang="en-US" sz="2800" dirty="0"/>
          </a:p>
          <a:p>
            <a:r>
              <a:rPr lang="en-US" sz="2800" dirty="0" smtClean="0"/>
              <a:t>{</a:t>
            </a:r>
            <a:endParaRPr lang="en-US" sz="2800" dirty="0"/>
          </a:p>
          <a:p>
            <a:r>
              <a:rPr lang="en-US" sz="2800" dirty="0"/>
              <a:t>   </a:t>
            </a:r>
            <a:r>
              <a:rPr lang="en-US" sz="2800" dirty="0" err="1"/>
              <a:t>int</a:t>
            </a:r>
            <a:r>
              <a:rPr lang="en-US" sz="2800" dirty="0"/>
              <a:t> LA[] = {1,3,5,7,8};</a:t>
            </a:r>
          </a:p>
          <a:p>
            <a:r>
              <a:rPr lang="en-US" sz="2800" dirty="0"/>
              <a:t>   </a:t>
            </a:r>
            <a:r>
              <a:rPr lang="en-US" sz="2800" dirty="0" err="1"/>
              <a:t>int</a:t>
            </a:r>
            <a:r>
              <a:rPr lang="en-US" sz="2800" dirty="0"/>
              <a:t> item = 5, n = 5;</a:t>
            </a:r>
          </a:p>
          <a:p>
            <a:r>
              <a:rPr lang="en-US" sz="2800" dirty="0"/>
              <a:t>   </a:t>
            </a:r>
            <a:r>
              <a:rPr lang="en-US" sz="2800" dirty="0" err="1"/>
              <a:t>int</a:t>
            </a:r>
            <a:r>
              <a:rPr lang="en-US" sz="2800" dirty="0"/>
              <a:t> </a:t>
            </a:r>
            <a:r>
              <a:rPr lang="en-US" sz="2800" dirty="0" err="1"/>
              <a:t>i</a:t>
            </a:r>
            <a:r>
              <a:rPr lang="en-US" sz="2800" dirty="0"/>
              <a:t> = 0, j = 0</a:t>
            </a:r>
            <a:r>
              <a:rPr lang="en-US" sz="2800" dirty="0" smtClean="0"/>
              <a:t>;</a:t>
            </a:r>
          </a:p>
          <a:p>
            <a:r>
              <a:rPr lang="en-US" sz="2800" dirty="0"/>
              <a:t> </a:t>
            </a:r>
            <a:r>
              <a:rPr lang="en-US" sz="2800" dirty="0" smtClean="0"/>
              <a:t>  </a:t>
            </a:r>
            <a:r>
              <a:rPr lang="en-US" sz="2800" dirty="0" err="1" smtClean="0"/>
              <a:t>clrscr</a:t>
            </a:r>
            <a:r>
              <a:rPr lang="en-US" sz="2800" dirty="0" smtClean="0"/>
              <a:t>();   </a:t>
            </a:r>
            <a:endParaRPr lang="en-US" sz="2800" dirty="0"/>
          </a:p>
          <a:p>
            <a:r>
              <a:rPr lang="en-US" sz="2800" dirty="0"/>
              <a:t>   </a:t>
            </a:r>
            <a:r>
              <a:rPr lang="en-US" sz="2800" dirty="0" err="1"/>
              <a:t>printf</a:t>
            </a:r>
            <a:r>
              <a:rPr lang="en-US" sz="2800" dirty="0"/>
              <a:t>("The original array elements are :\n");</a:t>
            </a:r>
          </a:p>
          <a:p>
            <a:r>
              <a:rPr lang="en-US" sz="2800" dirty="0"/>
              <a:t>	</a:t>
            </a:r>
            <a:r>
              <a:rPr lang="en-US" sz="2800" dirty="0" smtClean="0"/>
              <a:t>   </a:t>
            </a:r>
            <a:r>
              <a:rPr lang="en-US" sz="2800" dirty="0"/>
              <a:t>for(</a:t>
            </a:r>
            <a:r>
              <a:rPr lang="en-US" sz="2800" dirty="0" err="1"/>
              <a:t>i</a:t>
            </a:r>
            <a:r>
              <a:rPr lang="en-US" sz="2800" dirty="0"/>
              <a:t> = 0; </a:t>
            </a:r>
            <a:r>
              <a:rPr lang="en-US" sz="2800" dirty="0" err="1"/>
              <a:t>i</a:t>
            </a:r>
            <a:r>
              <a:rPr lang="en-US" sz="2800" dirty="0"/>
              <a:t>&lt;n; </a:t>
            </a:r>
            <a:r>
              <a:rPr lang="en-US" sz="2800" dirty="0" err="1"/>
              <a:t>i</a:t>
            </a:r>
            <a:r>
              <a:rPr lang="en-US" sz="2800" dirty="0"/>
              <a:t>++) </a:t>
            </a:r>
            <a:endParaRPr lang="en-US" sz="2800" dirty="0" smtClean="0"/>
          </a:p>
          <a:p>
            <a:r>
              <a:rPr lang="en-US" sz="2800" dirty="0"/>
              <a:t>	</a:t>
            </a:r>
            <a:r>
              <a:rPr lang="en-US" sz="2800" dirty="0" smtClean="0"/>
              <a:t>{</a:t>
            </a:r>
            <a:endParaRPr lang="en-US" sz="2800" dirty="0"/>
          </a:p>
          <a:p>
            <a:r>
              <a:rPr lang="en-US" sz="2800" dirty="0"/>
              <a:t>      </a:t>
            </a:r>
            <a:r>
              <a:rPr lang="en-US" sz="2800" dirty="0" err="1"/>
              <a:t>printf</a:t>
            </a:r>
            <a:r>
              <a:rPr lang="en-US" sz="2800" dirty="0"/>
              <a:t>("LA[%d] = %d \n", </a:t>
            </a:r>
            <a:r>
              <a:rPr lang="en-US" sz="2800" dirty="0" err="1"/>
              <a:t>i</a:t>
            </a:r>
            <a:r>
              <a:rPr lang="en-US" sz="2800" dirty="0"/>
              <a:t>, LA[</a:t>
            </a:r>
            <a:r>
              <a:rPr lang="en-US" sz="2800" dirty="0" err="1"/>
              <a:t>i</a:t>
            </a:r>
            <a:r>
              <a:rPr lang="en-US" sz="2800" dirty="0"/>
              <a:t>]);</a:t>
            </a:r>
          </a:p>
          <a:p>
            <a:r>
              <a:rPr lang="en-US" sz="2800" dirty="0"/>
              <a:t>   </a:t>
            </a:r>
            <a:r>
              <a:rPr lang="en-US" sz="2800" dirty="0" smtClean="0"/>
              <a:t>}    </a:t>
            </a:r>
            <a:endParaRPr lang="en-US" sz="2800" dirty="0"/>
          </a:p>
          <a:p>
            <a:r>
              <a:rPr lang="en-US" sz="2800" dirty="0"/>
              <a:t>   </a:t>
            </a:r>
          </a:p>
        </p:txBody>
      </p:sp>
    </p:spTree>
    <p:extLst>
      <p:ext uri="{BB962C8B-B14F-4D97-AF65-F5344CB8AC3E}">
        <p14:creationId xmlns:p14="http://schemas.microsoft.com/office/powerpoint/2010/main" val="2145750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Autofit/>
          </a:bodyPr>
          <a:lstStyle/>
          <a:p>
            <a:r>
              <a:rPr lang="en-US" sz="2400" b="1" dirty="0" err="1" smtClean="0">
                <a:solidFill>
                  <a:srgbClr val="FFFF00"/>
                </a:solidFill>
              </a:rPr>
              <a:t>Cont</a:t>
            </a:r>
            <a:r>
              <a:rPr lang="en-US" sz="2400" b="1" dirty="0" smtClean="0">
                <a:solidFill>
                  <a:srgbClr val="FFFF00"/>
                </a:solidFill>
              </a:rPr>
              <a:t>………… from previous page</a:t>
            </a:r>
            <a:endParaRPr lang="en-US" sz="2400" b="1" dirty="0">
              <a:solidFill>
                <a:srgbClr val="FFFF00"/>
              </a:solidFill>
            </a:endParaRPr>
          </a:p>
        </p:txBody>
      </p:sp>
      <p:sp>
        <p:nvSpPr>
          <p:cNvPr id="4" name="TextBox 3"/>
          <p:cNvSpPr txBox="1"/>
          <p:nvPr/>
        </p:nvSpPr>
        <p:spPr>
          <a:xfrm>
            <a:off x="424439" y="540927"/>
            <a:ext cx="11639406" cy="4832092"/>
          </a:xfrm>
          <a:prstGeom prst="rect">
            <a:avLst/>
          </a:prstGeom>
          <a:noFill/>
        </p:spPr>
        <p:txBody>
          <a:bodyPr wrap="square" rtlCol="0">
            <a:spAutoFit/>
          </a:bodyPr>
          <a:lstStyle/>
          <a:p>
            <a:r>
              <a:rPr lang="en-US" sz="2800" dirty="0"/>
              <a:t>while( j &lt; n){</a:t>
            </a:r>
          </a:p>
          <a:p>
            <a:r>
              <a:rPr lang="en-US" sz="2800" dirty="0"/>
              <a:t>	</a:t>
            </a:r>
          </a:p>
          <a:p>
            <a:r>
              <a:rPr lang="en-US" sz="2800" dirty="0"/>
              <a:t>      if( LA[j] == item ){</a:t>
            </a:r>
          </a:p>
          <a:p>
            <a:r>
              <a:rPr lang="en-US" sz="2800" dirty="0"/>
              <a:t>         break;</a:t>
            </a:r>
          </a:p>
          <a:p>
            <a:r>
              <a:rPr lang="en-US" sz="2800" dirty="0"/>
              <a:t>      }</a:t>
            </a:r>
          </a:p>
          <a:p>
            <a:r>
              <a:rPr lang="en-US" sz="2800" dirty="0"/>
              <a:t>		</a:t>
            </a:r>
          </a:p>
          <a:p>
            <a:r>
              <a:rPr lang="en-US" sz="2800" dirty="0"/>
              <a:t>      j = j + 1;</a:t>
            </a:r>
          </a:p>
          <a:p>
            <a:r>
              <a:rPr lang="en-US" sz="2800" dirty="0"/>
              <a:t>   }</a:t>
            </a:r>
          </a:p>
          <a:p>
            <a:r>
              <a:rPr lang="en-US" sz="2800" dirty="0"/>
              <a:t>	</a:t>
            </a:r>
          </a:p>
          <a:p>
            <a:r>
              <a:rPr lang="en-US" sz="2800" dirty="0"/>
              <a:t>   </a:t>
            </a:r>
            <a:r>
              <a:rPr lang="en-US" sz="2800" dirty="0" err="1"/>
              <a:t>printf</a:t>
            </a:r>
            <a:r>
              <a:rPr lang="en-US" sz="2800" dirty="0"/>
              <a:t>("Found element %d at position %d\n", item, j+1);</a:t>
            </a:r>
          </a:p>
          <a:p>
            <a:r>
              <a:rPr lang="en-US" sz="2800" dirty="0"/>
              <a:t>}</a:t>
            </a:r>
            <a:endParaRPr lang="en-US" sz="2800" dirty="0"/>
          </a:p>
        </p:txBody>
      </p:sp>
    </p:spTree>
    <p:extLst>
      <p:ext uri="{BB962C8B-B14F-4D97-AF65-F5344CB8AC3E}">
        <p14:creationId xmlns:p14="http://schemas.microsoft.com/office/powerpoint/2010/main" val="782910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01" y="510350"/>
            <a:ext cx="11441979" cy="549523"/>
          </a:xfrm>
        </p:spPr>
        <p:txBody>
          <a:bodyPr>
            <a:noAutofit/>
          </a:bodyPr>
          <a:lstStyle/>
          <a:p>
            <a:r>
              <a:rPr lang="en-US" sz="2400" b="1" dirty="0">
                <a:solidFill>
                  <a:srgbClr val="FFFF00"/>
                </a:solidFill>
              </a:rPr>
              <a:t>When compile and execute, above program produces the following result </a:t>
            </a:r>
            <a:endParaRPr lang="en-US" sz="2400" b="1" dirty="0">
              <a:solidFill>
                <a:srgbClr val="FFFF00"/>
              </a:solidFill>
            </a:endParaRPr>
          </a:p>
        </p:txBody>
      </p:sp>
      <p:sp>
        <p:nvSpPr>
          <p:cNvPr id="4" name="TextBox 3"/>
          <p:cNvSpPr txBox="1"/>
          <p:nvPr/>
        </p:nvSpPr>
        <p:spPr>
          <a:xfrm>
            <a:off x="819294" y="955965"/>
            <a:ext cx="11639406" cy="3108543"/>
          </a:xfrm>
          <a:prstGeom prst="rect">
            <a:avLst/>
          </a:prstGeom>
          <a:noFill/>
        </p:spPr>
        <p:txBody>
          <a:bodyPr wrap="square" rtlCol="0">
            <a:spAutoFit/>
          </a:bodyPr>
          <a:lstStyle/>
          <a:p>
            <a:r>
              <a:rPr lang="en-US" sz="2800" dirty="0"/>
              <a:t>The original array elements are :</a:t>
            </a:r>
          </a:p>
          <a:p>
            <a:r>
              <a:rPr lang="en-US" sz="2800" dirty="0"/>
              <a:t>LA[0]=1 </a:t>
            </a:r>
          </a:p>
          <a:p>
            <a:r>
              <a:rPr lang="en-US" sz="2800" dirty="0"/>
              <a:t>LA[1]=3 </a:t>
            </a:r>
          </a:p>
          <a:p>
            <a:r>
              <a:rPr lang="en-US" sz="2800" dirty="0"/>
              <a:t>LA[2]=5 </a:t>
            </a:r>
          </a:p>
          <a:p>
            <a:r>
              <a:rPr lang="en-US" sz="2800" dirty="0"/>
              <a:t>LA[3]=7 </a:t>
            </a:r>
          </a:p>
          <a:p>
            <a:r>
              <a:rPr lang="en-US" sz="2800" dirty="0"/>
              <a:t>LA[4]=8 </a:t>
            </a:r>
          </a:p>
          <a:p>
            <a:r>
              <a:rPr lang="en-US" sz="2800" dirty="0"/>
              <a:t>Found element 5 at position 3</a:t>
            </a:r>
          </a:p>
        </p:txBody>
      </p:sp>
    </p:spTree>
    <p:extLst>
      <p:ext uri="{BB962C8B-B14F-4D97-AF65-F5344CB8AC3E}">
        <p14:creationId xmlns:p14="http://schemas.microsoft.com/office/powerpoint/2010/main" val="1886636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rmAutofit/>
          </a:bodyPr>
          <a:lstStyle/>
          <a:p>
            <a:r>
              <a:rPr lang="en-US" sz="4400" b="1" dirty="0">
                <a:solidFill>
                  <a:srgbClr val="FFFF00"/>
                </a:solidFill>
              </a:rPr>
              <a:t>Update Operation</a:t>
            </a:r>
            <a:endParaRPr lang="en-US" sz="4400" dirty="0">
              <a:solidFill>
                <a:srgbClr val="FFFF00"/>
              </a:solidFill>
            </a:endParaRPr>
          </a:p>
        </p:txBody>
      </p:sp>
      <p:sp>
        <p:nvSpPr>
          <p:cNvPr id="4" name="TextBox 3"/>
          <p:cNvSpPr txBox="1"/>
          <p:nvPr/>
        </p:nvSpPr>
        <p:spPr>
          <a:xfrm>
            <a:off x="121100" y="955965"/>
            <a:ext cx="11639406" cy="954107"/>
          </a:xfrm>
          <a:prstGeom prst="rect">
            <a:avLst/>
          </a:prstGeom>
          <a:noFill/>
        </p:spPr>
        <p:txBody>
          <a:bodyPr wrap="square" rtlCol="0">
            <a:spAutoFit/>
          </a:bodyPr>
          <a:lstStyle/>
          <a:p>
            <a:r>
              <a:rPr lang="en-US" sz="2800" dirty="0" smtClean="0"/>
              <a:t>			Update </a:t>
            </a:r>
            <a:r>
              <a:rPr lang="en-US" sz="2800" dirty="0"/>
              <a:t>operation refers to updating an existing element from the array at a given index.</a:t>
            </a:r>
          </a:p>
        </p:txBody>
      </p:sp>
      <p:sp>
        <p:nvSpPr>
          <p:cNvPr id="5" name="Title 1"/>
          <p:cNvSpPr txBox="1">
            <a:spLocks/>
          </p:cNvSpPr>
          <p:nvPr/>
        </p:nvSpPr>
        <p:spPr>
          <a:xfrm>
            <a:off x="424439" y="2207364"/>
            <a:ext cx="8534400" cy="89242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US" sz="44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Algorithm</a:t>
            </a:r>
            <a:endParaRPr lang="en-US" sz="3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1717837" y="3099788"/>
            <a:ext cx="7966490" cy="1384995"/>
          </a:xfrm>
          <a:prstGeom prst="rect">
            <a:avLst/>
          </a:prstGeom>
          <a:noFill/>
        </p:spPr>
        <p:txBody>
          <a:bodyPr wrap="square" rtlCol="0">
            <a:spAutoFit/>
          </a:bodyPr>
          <a:lstStyle/>
          <a:p>
            <a:r>
              <a:rPr lang="en-US" sz="2800" dirty="0"/>
              <a:t>1. Start</a:t>
            </a:r>
          </a:p>
          <a:p>
            <a:r>
              <a:rPr lang="en-US" sz="2800" dirty="0"/>
              <a:t>2. Set LA[K-1] = ITEM</a:t>
            </a:r>
          </a:p>
          <a:p>
            <a:r>
              <a:rPr lang="en-US" sz="2800" dirty="0"/>
              <a:t>3. Stop</a:t>
            </a:r>
          </a:p>
        </p:txBody>
      </p:sp>
    </p:spTree>
    <p:extLst>
      <p:ext uri="{BB962C8B-B14F-4D97-AF65-F5344CB8AC3E}">
        <p14:creationId xmlns:p14="http://schemas.microsoft.com/office/powerpoint/2010/main" val="1355330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Autofit/>
          </a:bodyPr>
          <a:lstStyle/>
          <a:p>
            <a:r>
              <a:rPr lang="en-US" sz="2400" b="1" dirty="0">
                <a:solidFill>
                  <a:srgbClr val="FFFF00"/>
                </a:solidFill>
              </a:rPr>
              <a:t>Below is the implementation of the above algorithm</a:t>
            </a:r>
            <a:endParaRPr lang="en-US" sz="2400" b="1" dirty="0">
              <a:solidFill>
                <a:srgbClr val="FFFF00"/>
              </a:solidFill>
            </a:endParaRPr>
          </a:p>
        </p:txBody>
      </p:sp>
      <p:sp>
        <p:nvSpPr>
          <p:cNvPr id="4" name="TextBox 3"/>
          <p:cNvSpPr txBox="1"/>
          <p:nvPr/>
        </p:nvSpPr>
        <p:spPr>
          <a:xfrm>
            <a:off x="424439" y="540927"/>
            <a:ext cx="11639406" cy="6124754"/>
          </a:xfrm>
          <a:prstGeom prst="rect">
            <a:avLst/>
          </a:prstGeom>
          <a:noFill/>
        </p:spPr>
        <p:txBody>
          <a:bodyPr wrap="square" rtlCol="0">
            <a:spAutoFit/>
          </a:bodyPr>
          <a:lstStyle/>
          <a:p>
            <a:r>
              <a:rPr lang="en-US" sz="2800" dirty="0"/>
              <a:t>#include &lt;</a:t>
            </a:r>
            <a:r>
              <a:rPr lang="en-US" sz="2800" dirty="0" err="1"/>
              <a:t>stdio.h</a:t>
            </a:r>
            <a:r>
              <a:rPr lang="en-US" sz="2800" dirty="0" smtClean="0"/>
              <a:t>&gt;</a:t>
            </a:r>
          </a:p>
          <a:p>
            <a:r>
              <a:rPr lang="en-US" sz="2800" dirty="0" smtClean="0"/>
              <a:t>#include&lt;</a:t>
            </a:r>
            <a:r>
              <a:rPr lang="en-US" sz="2800" dirty="0" err="1" smtClean="0"/>
              <a:t>conio.h</a:t>
            </a:r>
            <a:r>
              <a:rPr lang="en-US" sz="2800" dirty="0" smtClean="0"/>
              <a:t>&gt;</a:t>
            </a:r>
            <a:endParaRPr lang="en-US" sz="2800" dirty="0"/>
          </a:p>
          <a:p>
            <a:r>
              <a:rPr lang="en-US" sz="2800" dirty="0" smtClean="0"/>
              <a:t> void main</a:t>
            </a:r>
            <a:r>
              <a:rPr lang="en-US" sz="2800" dirty="0"/>
              <a:t>() </a:t>
            </a:r>
            <a:endParaRPr lang="en-US" sz="2800" dirty="0" smtClean="0"/>
          </a:p>
          <a:p>
            <a:r>
              <a:rPr lang="en-US" sz="2800" dirty="0" smtClean="0"/>
              <a:t>{</a:t>
            </a:r>
            <a:endParaRPr lang="en-US" sz="2800" dirty="0"/>
          </a:p>
          <a:p>
            <a:r>
              <a:rPr lang="en-US" sz="2800" dirty="0"/>
              <a:t>   </a:t>
            </a:r>
            <a:r>
              <a:rPr lang="en-US" sz="2800" dirty="0" err="1"/>
              <a:t>int</a:t>
            </a:r>
            <a:r>
              <a:rPr lang="en-US" sz="2800" dirty="0"/>
              <a:t> LA[] = {1,3,5,7,8};</a:t>
            </a:r>
          </a:p>
          <a:p>
            <a:r>
              <a:rPr lang="en-US" sz="2800" dirty="0"/>
              <a:t>   </a:t>
            </a:r>
            <a:r>
              <a:rPr lang="en-US" sz="2800" dirty="0" err="1"/>
              <a:t>int</a:t>
            </a:r>
            <a:r>
              <a:rPr lang="en-US" sz="2800" dirty="0"/>
              <a:t> k = 3, n = 5, item = 10;</a:t>
            </a:r>
          </a:p>
          <a:p>
            <a:r>
              <a:rPr lang="en-US" sz="2800" dirty="0"/>
              <a:t>   </a:t>
            </a:r>
            <a:r>
              <a:rPr lang="en-US" sz="2800" dirty="0" err="1"/>
              <a:t>int</a:t>
            </a:r>
            <a:r>
              <a:rPr lang="en-US" sz="2800" dirty="0"/>
              <a:t> </a:t>
            </a:r>
            <a:r>
              <a:rPr lang="en-US" sz="2800" dirty="0" err="1"/>
              <a:t>i</a:t>
            </a:r>
            <a:r>
              <a:rPr lang="en-US" sz="2800" dirty="0"/>
              <a:t>, j</a:t>
            </a:r>
            <a:r>
              <a:rPr lang="en-US" sz="2800" dirty="0" smtClean="0"/>
              <a:t>;</a:t>
            </a:r>
          </a:p>
          <a:p>
            <a:r>
              <a:rPr lang="en-US" sz="2800" dirty="0"/>
              <a:t> </a:t>
            </a:r>
            <a:r>
              <a:rPr lang="en-US" sz="2800" dirty="0" smtClean="0"/>
              <a:t>   </a:t>
            </a:r>
            <a:r>
              <a:rPr lang="en-US" sz="2800" dirty="0" err="1" smtClean="0"/>
              <a:t>clrscr</a:t>
            </a:r>
            <a:r>
              <a:rPr lang="en-US" sz="2800" dirty="0" smtClean="0"/>
              <a:t>();   </a:t>
            </a:r>
            <a:endParaRPr lang="en-US" sz="2800" dirty="0"/>
          </a:p>
          <a:p>
            <a:r>
              <a:rPr lang="en-US" sz="2800" dirty="0"/>
              <a:t>   </a:t>
            </a:r>
            <a:r>
              <a:rPr lang="en-US" sz="2800" dirty="0" err="1"/>
              <a:t>printf</a:t>
            </a:r>
            <a:r>
              <a:rPr lang="en-US" sz="2800" dirty="0"/>
              <a:t>("The original array elements are :\n</a:t>
            </a:r>
            <a:r>
              <a:rPr lang="en-US" sz="2800" dirty="0" smtClean="0"/>
              <a:t>");</a:t>
            </a:r>
          </a:p>
          <a:p>
            <a:r>
              <a:rPr lang="en-US" sz="2800" dirty="0" smtClean="0"/>
              <a:t>   </a:t>
            </a:r>
            <a:r>
              <a:rPr lang="en-US" sz="2800" dirty="0"/>
              <a:t>for(</a:t>
            </a:r>
            <a:r>
              <a:rPr lang="en-US" sz="2800" dirty="0" err="1"/>
              <a:t>i</a:t>
            </a:r>
            <a:r>
              <a:rPr lang="en-US" sz="2800" dirty="0"/>
              <a:t> = 0; </a:t>
            </a:r>
            <a:r>
              <a:rPr lang="en-US" sz="2800" dirty="0" err="1"/>
              <a:t>i</a:t>
            </a:r>
            <a:r>
              <a:rPr lang="en-US" sz="2800" dirty="0"/>
              <a:t>&lt;n; </a:t>
            </a:r>
            <a:r>
              <a:rPr lang="en-US" sz="2800" dirty="0" err="1"/>
              <a:t>i</a:t>
            </a:r>
            <a:r>
              <a:rPr lang="en-US" sz="2800" dirty="0"/>
              <a:t>++) </a:t>
            </a:r>
            <a:endParaRPr lang="en-US" sz="2800" dirty="0" smtClean="0"/>
          </a:p>
          <a:p>
            <a:r>
              <a:rPr lang="en-US" sz="2800" dirty="0" smtClean="0"/>
              <a:t>{</a:t>
            </a:r>
            <a:endParaRPr lang="en-US" sz="2800" dirty="0"/>
          </a:p>
          <a:p>
            <a:r>
              <a:rPr lang="en-US" sz="2800" dirty="0"/>
              <a:t>      </a:t>
            </a:r>
            <a:r>
              <a:rPr lang="en-US" sz="2800" dirty="0" err="1"/>
              <a:t>printf</a:t>
            </a:r>
            <a:r>
              <a:rPr lang="en-US" sz="2800" dirty="0"/>
              <a:t>("LA[%d] = %d \n", </a:t>
            </a:r>
            <a:r>
              <a:rPr lang="en-US" sz="2800" dirty="0" err="1"/>
              <a:t>i</a:t>
            </a:r>
            <a:r>
              <a:rPr lang="en-US" sz="2800" dirty="0"/>
              <a:t>, LA[</a:t>
            </a:r>
            <a:r>
              <a:rPr lang="en-US" sz="2800" dirty="0" err="1"/>
              <a:t>i</a:t>
            </a:r>
            <a:r>
              <a:rPr lang="en-US" sz="2800" dirty="0"/>
              <a:t>]);</a:t>
            </a:r>
          </a:p>
          <a:p>
            <a:r>
              <a:rPr lang="en-US" sz="2800" dirty="0"/>
              <a:t>   </a:t>
            </a:r>
            <a:r>
              <a:rPr lang="en-US" sz="2800" dirty="0" smtClean="0"/>
              <a:t>}    </a:t>
            </a:r>
            <a:endParaRPr lang="en-US" sz="2800" dirty="0"/>
          </a:p>
          <a:p>
            <a:r>
              <a:rPr lang="en-US" sz="2800" dirty="0"/>
              <a:t>   LA[k-1] = item</a:t>
            </a:r>
            <a:r>
              <a:rPr lang="en-US" sz="2800" dirty="0" smtClean="0"/>
              <a:t>;</a:t>
            </a:r>
            <a:r>
              <a:rPr lang="en-US" sz="2800" dirty="0"/>
              <a:t> </a:t>
            </a:r>
          </a:p>
        </p:txBody>
      </p:sp>
    </p:spTree>
    <p:extLst>
      <p:ext uri="{BB962C8B-B14F-4D97-AF65-F5344CB8AC3E}">
        <p14:creationId xmlns:p14="http://schemas.microsoft.com/office/powerpoint/2010/main" val="2702342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Autofit/>
          </a:bodyPr>
          <a:lstStyle/>
          <a:p>
            <a:r>
              <a:rPr lang="en-US" sz="2400" b="1" dirty="0" err="1" smtClean="0">
                <a:solidFill>
                  <a:srgbClr val="FFFF00"/>
                </a:solidFill>
              </a:rPr>
              <a:t>Cont</a:t>
            </a:r>
            <a:r>
              <a:rPr lang="en-US" sz="2400" b="1" dirty="0" smtClean="0">
                <a:solidFill>
                  <a:srgbClr val="FFFF00"/>
                </a:solidFill>
              </a:rPr>
              <a:t>………… from previous page</a:t>
            </a:r>
            <a:endParaRPr lang="en-US" sz="2400" b="1" dirty="0">
              <a:solidFill>
                <a:srgbClr val="FFFF00"/>
              </a:solidFill>
            </a:endParaRPr>
          </a:p>
        </p:txBody>
      </p:sp>
      <p:sp>
        <p:nvSpPr>
          <p:cNvPr id="4" name="TextBox 3"/>
          <p:cNvSpPr txBox="1"/>
          <p:nvPr/>
        </p:nvSpPr>
        <p:spPr>
          <a:xfrm>
            <a:off x="424439" y="540927"/>
            <a:ext cx="11639406" cy="2677656"/>
          </a:xfrm>
          <a:prstGeom prst="rect">
            <a:avLst/>
          </a:prstGeom>
          <a:noFill/>
        </p:spPr>
        <p:txBody>
          <a:bodyPr wrap="square" rtlCol="0">
            <a:spAutoFit/>
          </a:bodyPr>
          <a:lstStyle/>
          <a:p>
            <a:r>
              <a:rPr lang="en-US" sz="2800" dirty="0"/>
              <a:t> </a:t>
            </a:r>
            <a:r>
              <a:rPr lang="en-US" sz="2800" dirty="0" err="1"/>
              <a:t>printf</a:t>
            </a:r>
            <a:r>
              <a:rPr lang="en-US" sz="2800" dirty="0"/>
              <a:t>("The array elements after </a:t>
            </a:r>
            <a:r>
              <a:rPr lang="en-US" sz="2800" dirty="0" err="1"/>
              <a:t>updation</a:t>
            </a:r>
            <a:r>
              <a:rPr lang="en-US" sz="2800" dirty="0"/>
              <a:t> :\n");</a:t>
            </a:r>
          </a:p>
          <a:p>
            <a:r>
              <a:rPr lang="en-US" sz="2800" dirty="0"/>
              <a:t>	</a:t>
            </a:r>
          </a:p>
          <a:p>
            <a:r>
              <a:rPr lang="en-US" sz="2800" dirty="0"/>
              <a:t>   for(</a:t>
            </a:r>
            <a:r>
              <a:rPr lang="en-US" sz="2800" dirty="0" err="1"/>
              <a:t>i</a:t>
            </a:r>
            <a:r>
              <a:rPr lang="en-US" sz="2800" dirty="0"/>
              <a:t> = 0; </a:t>
            </a:r>
            <a:r>
              <a:rPr lang="en-US" sz="2800" dirty="0" err="1"/>
              <a:t>i</a:t>
            </a:r>
            <a:r>
              <a:rPr lang="en-US" sz="2800" dirty="0"/>
              <a:t>&lt;n; </a:t>
            </a:r>
            <a:r>
              <a:rPr lang="en-US" sz="2800" dirty="0" err="1"/>
              <a:t>i</a:t>
            </a:r>
            <a:r>
              <a:rPr lang="en-US" sz="2800" dirty="0"/>
              <a:t>++) {</a:t>
            </a:r>
          </a:p>
          <a:p>
            <a:r>
              <a:rPr lang="en-US" sz="2800" dirty="0"/>
              <a:t>      </a:t>
            </a:r>
            <a:r>
              <a:rPr lang="en-US" sz="2800" dirty="0" err="1"/>
              <a:t>printf</a:t>
            </a:r>
            <a:r>
              <a:rPr lang="en-US" sz="2800" dirty="0"/>
              <a:t>("LA[%d] = %d \n", </a:t>
            </a:r>
            <a:r>
              <a:rPr lang="en-US" sz="2800" dirty="0" err="1"/>
              <a:t>i</a:t>
            </a:r>
            <a:r>
              <a:rPr lang="en-US" sz="2800" dirty="0"/>
              <a:t>, LA[</a:t>
            </a:r>
            <a:r>
              <a:rPr lang="en-US" sz="2800" dirty="0" err="1"/>
              <a:t>i</a:t>
            </a:r>
            <a:r>
              <a:rPr lang="en-US" sz="2800" dirty="0"/>
              <a:t>]);</a:t>
            </a:r>
          </a:p>
          <a:p>
            <a:r>
              <a:rPr lang="en-US" sz="2800" dirty="0"/>
              <a:t>   }</a:t>
            </a:r>
          </a:p>
          <a:p>
            <a:r>
              <a:rPr lang="en-US" sz="2800" dirty="0"/>
              <a:t>}</a:t>
            </a:r>
            <a:endParaRPr lang="en-US" sz="2800" dirty="0"/>
          </a:p>
        </p:txBody>
      </p:sp>
    </p:spTree>
    <p:extLst>
      <p:ext uri="{BB962C8B-B14F-4D97-AF65-F5344CB8AC3E}">
        <p14:creationId xmlns:p14="http://schemas.microsoft.com/office/powerpoint/2010/main" val="1518222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01" y="510350"/>
            <a:ext cx="11441979" cy="549523"/>
          </a:xfrm>
        </p:spPr>
        <p:txBody>
          <a:bodyPr>
            <a:noAutofit/>
          </a:bodyPr>
          <a:lstStyle/>
          <a:p>
            <a:r>
              <a:rPr lang="en-US" sz="2400" b="1" dirty="0">
                <a:solidFill>
                  <a:srgbClr val="FFFF00"/>
                </a:solidFill>
              </a:rPr>
              <a:t>When compile and execute, above program produces the following result </a:t>
            </a:r>
            <a:endParaRPr lang="en-US" sz="2400" b="1" dirty="0">
              <a:solidFill>
                <a:srgbClr val="FFFF00"/>
              </a:solidFill>
            </a:endParaRPr>
          </a:p>
        </p:txBody>
      </p:sp>
      <p:sp>
        <p:nvSpPr>
          <p:cNvPr id="4" name="TextBox 3"/>
          <p:cNvSpPr txBox="1"/>
          <p:nvPr/>
        </p:nvSpPr>
        <p:spPr>
          <a:xfrm>
            <a:off x="819294" y="955965"/>
            <a:ext cx="11639406" cy="5262979"/>
          </a:xfrm>
          <a:prstGeom prst="rect">
            <a:avLst/>
          </a:prstGeom>
          <a:noFill/>
        </p:spPr>
        <p:txBody>
          <a:bodyPr wrap="square" rtlCol="0">
            <a:spAutoFit/>
          </a:bodyPr>
          <a:lstStyle/>
          <a:p>
            <a:r>
              <a:rPr lang="en-US" sz="2800" dirty="0"/>
              <a:t>The original array elements are :</a:t>
            </a:r>
          </a:p>
          <a:p>
            <a:r>
              <a:rPr lang="en-US" sz="2800" dirty="0"/>
              <a:t>LA[0]=1 </a:t>
            </a:r>
          </a:p>
          <a:p>
            <a:r>
              <a:rPr lang="en-US" sz="2800" dirty="0"/>
              <a:t>LA[1]=3 </a:t>
            </a:r>
          </a:p>
          <a:p>
            <a:r>
              <a:rPr lang="en-US" sz="2800" dirty="0"/>
              <a:t>LA[2]=5 </a:t>
            </a:r>
          </a:p>
          <a:p>
            <a:r>
              <a:rPr lang="en-US" sz="2800" dirty="0"/>
              <a:t>LA[3]=7 </a:t>
            </a:r>
          </a:p>
          <a:p>
            <a:r>
              <a:rPr lang="en-US" sz="2800" dirty="0"/>
              <a:t>LA[4]=8 </a:t>
            </a:r>
          </a:p>
          <a:p>
            <a:r>
              <a:rPr lang="en-US" sz="2800" dirty="0"/>
              <a:t>The array elements after </a:t>
            </a:r>
            <a:r>
              <a:rPr lang="en-US" sz="2800" dirty="0" err="1"/>
              <a:t>updation</a:t>
            </a:r>
            <a:r>
              <a:rPr lang="en-US" sz="2800" dirty="0"/>
              <a:t> :</a:t>
            </a:r>
          </a:p>
          <a:p>
            <a:r>
              <a:rPr lang="en-US" sz="2800" dirty="0"/>
              <a:t>LA[0]=1 </a:t>
            </a:r>
          </a:p>
          <a:p>
            <a:r>
              <a:rPr lang="en-US" sz="2800" dirty="0"/>
              <a:t>LA[1]=3 </a:t>
            </a:r>
          </a:p>
          <a:p>
            <a:r>
              <a:rPr lang="en-US" sz="2800" dirty="0"/>
              <a:t>LA[2]=10 </a:t>
            </a:r>
          </a:p>
          <a:p>
            <a:r>
              <a:rPr lang="en-US" sz="2800" dirty="0"/>
              <a:t>LA[3]=7 </a:t>
            </a:r>
          </a:p>
          <a:p>
            <a:r>
              <a:rPr lang="en-US" sz="2800" dirty="0"/>
              <a:t>LA[4]=8 </a:t>
            </a:r>
          </a:p>
        </p:txBody>
      </p:sp>
    </p:spTree>
    <p:extLst>
      <p:ext uri="{BB962C8B-B14F-4D97-AF65-F5344CB8AC3E}">
        <p14:creationId xmlns:p14="http://schemas.microsoft.com/office/powerpoint/2010/main" val="1740238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smtClean="0">
                <a:solidFill>
                  <a:srgbClr val="FFFF00"/>
                </a:solidFill>
              </a:rPr>
              <a:t>Array</a:t>
            </a:r>
            <a:endParaRPr lang="en-US" sz="4400" dirty="0">
              <a:solidFill>
                <a:srgbClr val="FFFF00"/>
              </a:solidFill>
            </a:endParaRPr>
          </a:p>
        </p:txBody>
      </p:sp>
      <p:sp>
        <p:nvSpPr>
          <p:cNvPr id="4" name="TextBox 3"/>
          <p:cNvSpPr txBox="1"/>
          <p:nvPr/>
        </p:nvSpPr>
        <p:spPr>
          <a:xfrm>
            <a:off x="476394" y="1693718"/>
            <a:ext cx="11639406" cy="2062103"/>
          </a:xfrm>
          <a:prstGeom prst="rect">
            <a:avLst/>
          </a:prstGeom>
          <a:noFill/>
        </p:spPr>
        <p:txBody>
          <a:bodyPr wrap="square" rtlCol="0">
            <a:spAutoFit/>
          </a:bodyPr>
          <a:lstStyle/>
          <a:p>
            <a:r>
              <a:rPr lang="en-US" sz="3200" dirty="0"/>
              <a:t>An array is a collection of similar data type value in a single variable. An array is a derived data type in C, which is constructed from fundamental data type of C language.</a:t>
            </a:r>
          </a:p>
        </p:txBody>
      </p:sp>
    </p:spTree>
    <p:extLst>
      <p:ext uri="{BB962C8B-B14F-4D97-AF65-F5344CB8AC3E}">
        <p14:creationId xmlns:p14="http://schemas.microsoft.com/office/powerpoint/2010/main" val="3434836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34830" y="513857"/>
            <a:ext cx="8534400" cy="86821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rgbClr val="FFFF00"/>
                </a:solidFill>
              </a:rPr>
              <a:t>Basic operations on array</a:t>
            </a:r>
            <a:endParaRPr lang="en-US" sz="4400" dirty="0">
              <a:solidFill>
                <a:srgbClr val="FFFF00"/>
              </a:solidFill>
            </a:endParaRPr>
          </a:p>
        </p:txBody>
      </p:sp>
      <p:sp>
        <p:nvSpPr>
          <p:cNvPr id="6" name="TextBox 5"/>
          <p:cNvSpPr txBox="1"/>
          <p:nvPr/>
        </p:nvSpPr>
        <p:spPr>
          <a:xfrm>
            <a:off x="659967" y="1529894"/>
            <a:ext cx="11639406" cy="4524315"/>
          </a:xfrm>
          <a:prstGeom prst="rect">
            <a:avLst/>
          </a:prstGeom>
          <a:noFill/>
        </p:spPr>
        <p:txBody>
          <a:bodyPr wrap="square" rtlCol="0">
            <a:spAutoFit/>
          </a:bodyPr>
          <a:lstStyle/>
          <a:p>
            <a:r>
              <a:rPr lang="en-US" sz="3200" dirty="0"/>
              <a:t>Following are the basic operations supported by an array</a:t>
            </a:r>
            <a:r>
              <a:rPr lang="en-US" sz="3200" dirty="0" smtClean="0"/>
              <a:t>.</a:t>
            </a:r>
          </a:p>
          <a:p>
            <a:endParaRPr lang="en-US" sz="3200" dirty="0" smtClean="0"/>
          </a:p>
          <a:p>
            <a:pPr marL="457200" lvl="0" indent="-457200">
              <a:buFont typeface="Wingdings" panose="05000000000000000000" pitchFamily="2" charset="2"/>
              <a:buChar char="ü"/>
            </a:pPr>
            <a:r>
              <a:rPr lang="en-US" sz="3200" dirty="0">
                <a:solidFill>
                  <a:schemeClr val="accent6">
                    <a:lumMod val="40000"/>
                    <a:lumOff val="60000"/>
                  </a:schemeClr>
                </a:solidFill>
              </a:rPr>
              <a:t>Traverse</a:t>
            </a:r>
            <a:r>
              <a:rPr lang="en-US" sz="3200" dirty="0">
                <a:solidFill>
                  <a:srgbClr val="FFFF00"/>
                </a:solidFill>
              </a:rPr>
              <a:t> </a:t>
            </a:r>
            <a:r>
              <a:rPr lang="en-US" sz="3200" dirty="0"/>
              <a:t>− print all the array elements one by one.</a:t>
            </a:r>
          </a:p>
          <a:p>
            <a:pPr marL="457200" lvl="0" indent="-457200">
              <a:buFont typeface="Wingdings" panose="05000000000000000000" pitchFamily="2" charset="2"/>
              <a:buChar char="ü"/>
            </a:pPr>
            <a:r>
              <a:rPr lang="en-US" sz="3200" dirty="0">
                <a:solidFill>
                  <a:schemeClr val="accent6">
                    <a:lumMod val="40000"/>
                    <a:lumOff val="60000"/>
                  </a:schemeClr>
                </a:solidFill>
              </a:rPr>
              <a:t>Insertion</a:t>
            </a:r>
            <a:r>
              <a:rPr lang="en-US" sz="3200" dirty="0"/>
              <a:t> − add an element at given index.</a:t>
            </a:r>
          </a:p>
          <a:p>
            <a:pPr marL="457200" lvl="0" indent="-457200">
              <a:buFont typeface="Wingdings" panose="05000000000000000000" pitchFamily="2" charset="2"/>
              <a:buChar char="ü"/>
            </a:pPr>
            <a:r>
              <a:rPr lang="en-US" sz="3200" dirty="0">
                <a:solidFill>
                  <a:schemeClr val="accent6">
                    <a:lumMod val="40000"/>
                    <a:lumOff val="60000"/>
                  </a:schemeClr>
                </a:solidFill>
              </a:rPr>
              <a:t>Deletion</a:t>
            </a:r>
            <a:r>
              <a:rPr lang="en-US" sz="3200" dirty="0"/>
              <a:t> − delete an element at given index.</a:t>
            </a:r>
          </a:p>
          <a:p>
            <a:pPr marL="457200" lvl="0" indent="-457200">
              <a:buFont typeface="Wingdings" panose="05000000000000000000" pitchFamily="2" charset="2"/>
              <a:buChar char="ü"/>
            </a:pPr>
            <a:r>
              <a:rPr lang="en-US" sz="3200" dirty="0">
                <a:solidFill>
                  <a:schemeClr val="accent6">
                    <a:lumMod val="40000"/>
                    <a:lumOff val="60000"/>
                  </a:schemeClr>
                </a:solidFill>
              </a:rPr>
              <a:t>Search</a:t>
            </a:r>
            <a:r>
              <a:rPr lang="en-US" sz="3200" dirty="0"/>
              <a:t> − search an element using given index or by value.</a:t>
            </a:r>
          </a:p>
          <a:p>
            <a:pPr marL="457200" lvl="0" indent="-457200">
              <a:buFont typeface="Wingdings" panose="05000000000000000000" pitchFamily="2" charset="2"/>
              <a:buChar char="ü"/>
            </a:pPr>
            <a:r>
              <a:rPr lang="en-US" sz="3200" dirty="0">
                <a:solidFill>
                  <a:schemeClr val="accent6">
                    <a:lumMod val="40000"/>
                    <a:lumOff val="60000"/>
                  </a:schemeClr>
                </a:solidFill>
              </a:rPr>
              <a:t>Update</a:t>
            </a:r>
            <a:r>
              <a:rPr lang="en-US" sz="3200" dirty="0"/>
              <a:t> − update an element at given index.</a:t>
            </a:r>
          </a:p>
          <a:p>
            <a:pPr marL="457200" indent="-457200">
              <a:buFont typeface="Wingdings" panose="05000000000000000000" pitchFamily="2" charset="2"/>
              <a:buChar char="ü"/>
            </a:pPr>
            <a:endParaRPr lang="en-US" sz="3200" dirty="0"/>
          </a:p>
        </p:txBody>
      </p:sp>
    </p:spTree>
    <p:extLst>
      <p:ext uri="{BB962C8B-B14F-4D97-AF65-F5344CB8AC3E}">
        <p14:creationId xmlns:p14="http://schemas.microsoft.com/office/powerpoint/2010/main" val="2424235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rmAutofit/>
          </a:bodyPr>
          <a:lstStyle/>
          <a:p>
            <a:r>
              <a:rPr lang="en-US" sz="4400" b="1" dirty="0">
                <a:solidFill>
                  <a:srgbClr val="FFFF00"/>
                </a:solidFill>
              </a:rPr>
              <a:t>Insertion Operation</a:t>
            </a:r>
            <a:endParaRPr lang="en-US" sz="4400" dirty="0">
              <a:solidFill>
                <a:srgbClr val="FFFF00"/>
              </a:solidFill>
            </a:endParaRPr>
          </a:p>
        </p:txBody>
      </p:sp>
      <p:sp>
        <p:nvSpPr>
          <p:cNvPr id="4" name="TextBox 3"/>
          <p:cNvSpPr txBox="1"/>
          <p:nvPr/>
        </p:nvSpPr>
        <p:spPr>
          <a:xfrm>
            <a:off x="121100" y="955965"/>
            <a:ext cx="11639406" cy="1384995"/>
          </a:xfrm>
          <a:prstGeom prst="rect">
            <a:avLst/>
          </a:prstGeom>
          <a:noFill/>
        </p:spPr>
        <p:txBody>
          <a:bodyPr wrap="square" rtlCol="0">
            <a:spAutoFit/>
          </a:bodyPr>
          <a:lstStyle/>
          <a:p>
            <a:r>
              <a:rPr lang="en-US" sz="2800" dirty="0" smtClean="0"/>
              <a:t>			Insert </a:t>
            </a:r>
            <a:r>
              <a:rPr lang="en-US" sz="2800" dirty="0"/>
              <a:t>operation is to insert one or more data elements into an array. Based on the requirement, new element can be added at the beginning, end or any given index of array</a:t>
            </a:r>
            <a:r>
              <a:rPr lang="en-US" sz="2800" dirty="0" smtClean="0"/>
              <a:t>.</a:t>
            </a:r>
            <a:endParaRPr lang="en-US" sz="2800" dirty="0"/>
          </a:p>
        </p:txBody>
      </p:sp>
      <p:sp>
        <p:nvSpPr>
          <p:cNvPr id="5" name="Title 1"/>
          <p:cNvSpPr txBox="1">
            <a:spLocks/>
          </p:cNvSpPr>
          <p:nvPr/>
        </p:nvSpPr>
        <p:spPr>
          <a:xfrm>
            <a:off x="424439" y="2484913"/>
            <a:ext cx="8534400" cy="89242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US" sz="44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Algorithm</a:t>
            </a:r>
            <a:endParaRPr lang="en-US" sz="3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1717837" y="3099788"/>
            <a:ext cx="7966490" cy="3539430"/>
          </a:xfrm>
          <a:prstGeom prst="rect">
            <a:avLst/>
          </a:prstGeom>
          <a:noFill/>
        </p:spPr>
        <p:txBody>
          <a:bodyPr wrap="square" rtlCol="0">
            <a:spAutoFit/>
          </a:bodyPr>
          <a:lstStyle/>
          <a:p>
            <a:r>
              <a:rPr lang="en-US" sz="2800" dirty="0"/>
              <a:t>1. Start</a:t>
            </a:r>
          </a:p>
          <a:p>
            <a:r>
              <a:rPr lang="en-US" sz="2800" dirty="0"/>
              <a:t>2. Set J=N</a:t>
            </a:r>
          </a:p>
          <a:p>
            <a:r>
              <a:rPr lang="en-US" sz="2800" dirty="0"/>
              <a:t>3. Set N = N+1</a:t>
            </a:r>
          </a:p>
          <a:p>
            <a:r>
              <a:rPr lang="en-US" sz="2800" dirty="0"/>
              <a:t>4. Repeat steps 5 and 6 while J &gt;= K</a:t>
            </a:r>
          </a:p>
          <a:p>
            <a:r>
              <a:rPr lang="en-US" sz="2800" dirty="0"/>
              <a:t>5. Set LA[J+1] = LA[J]</a:t>
            </a:r>
          </a:p>
          <a:p>
            <a:r>
              <a:rPr lang="en-US" sz="2800" dirty="0"/>
              <a:t>6. Set J = J-1</a:t>
            </a:r>
          </a:p>
          <a:p>
            <a:r>
              <a:rPr lang="en-US" sz="2800" dirty="0"/>
              <a:t>7. Set LA[K] = ITEM</a:t>
            </a:r>
          </a:p>
          <a:p>
            <a:r>
              <a:rPr lang="en-US" sz="2800" dirty="0"/>
              <a:t>8. Stop</a:t>
            </a:r>
          </a:p>
        </p:txBody>
      </p:sp>
    </p:spTree>
    <p:extLst>
      <p:ext uri="{BB962C8B-B14F-4D97-AF65-F5344CB8AC3E}">
        <p14:creationId xmlns:p14="http://schemas.microsoft.com/office/powerpoint/2010/main" val="142290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Autofit/>
          </a:bodyPr>
          <a:lstStyle/>
          <a:p>
            <a:r>
              <a:rPr lang="en-US" sz="2400" b="1" dirty="0">
                <a:solidFill>
                  <a:srgbClr val="FFFF00"/>
                </a:solidFill>
              </a:rPr>
              <a:t>Below is the implementation of the above algorithm</a:t>
            </a:r>
            <a:endParaRPr lang="en-US" sz="2400" b="1" dirty="0">
              <a:solidFill>
                <a:srgbClr val="FFFF00"/>
              </a:solidFill>
            </a:endParaRPr>
          </a:p>
        </p:txBody>
      </p:sp>
      <p:sp>
        <p:nvSpPr>
          <p:cNvPr id="4" name="TextBox 3"/>
          <p:cNvSpPr txBox="1"/>
          <p:nvPr/>
        </p:nvSpPr>
        <p:spPr>
          <a:xfrm>
            <a:off x="424439" y="540927"/>
            <a:ext cx="11639406" cy="6555641"/>
          </a:xfrm>
          <a:prstGeom prst="rect">
            <a:avLst/>
          </a:prstGeom>
          <a:noFill/>
        </p:spPr>
        <p:txBody>
          <a:bodyPr wrap="square" rtlCol="0">
            <a:spAutoFit/>
          </a:bodyPr>
          <a:lstStyle/>
          <a:p>
            <a:r>
              <a:rPr lang="en-US" sz="2800" dirty="0"/>
              <a:t>#include &lt;</a:t>
            </a:r>
            <a:r>
              <a:rPr lang="en-US" sz="2800" dirty="0" err="1"/>
              <a:t>stdio.h</a:t>
            </a:r>
            <a:r>
              <a:rPr lang="en-US" sz="2800" dirty="0" smtClean="0"/>
              <a:t>&gt;</a:t>
            </a:r>
          </a:p>
          <a:p>
            <a:r>
              <a:rPr lang="en-US" sz="2800" dirty="0" smtClean="0"/>
              <a:t>#include&lt;</a:t>
            </a:r>
            <a:r>
              <a:rPr lang="en-US" sz="2800" dirty="0" err="1" smtClean="0"/>
              <a:t>conio.h</a:t>
            </a:r>
            <a:r>
              <a:rPr lang="en-US" sz="2800" dirty="0" smtClean="0"/>
              <a:t>&gt;</a:t>
            </a:r>
            <a:endParaRPr lang="en-US" sz="2800" dirty="0"/>
          </a:p>
          <a:p>
            <a:r>
              <a:rPr lang="en-US" sz="2800" dirty="0"/>
              <a:t>main() </a:t>
            </a:r>
            <a:endParaRPr lang="en-US" sz="2800" dirty="0" smtClean="0"/>
          </a:p>
          <a:p>
            <a:r>
              <a:rPr lang="en-US" sz="2800" dirty="0" smtClean="0"/>
              <a:t>{</a:t>
            </a:r>
            <a:endParaRPr lang="en-US" sz="2800" dirty="0"/>
          </a:p>
          <a:p>
            <a:r>
              <a:rPr lang="en-US" sz="2800" dirty="0"/>
              <a:t>   </a:t>
            </a:r>
            <a:r>
              <a:rPr lang="en-US" sz="2800" dirty="0" err="1"/>
              <a:t>int</a:t>
            </a:r>
            <a:r>
              <a:rPr lang="en-US" sz="2800" dirty="0"/>
              <a:t> LA[] = {1,3,5,7,8};</a:t>
            </a:r>
          </a:p>
          <a:p>
            <a:r>
              <a:rPr lang="en-US" sz="2800" dirty="0"/>
              <a:t>   </a:t>
            </a:r>
            <a:r>
              <a:rPr lang="en-US" sz="2800" dirty="0" err="1"/>
              <a:t>int</a:t>
            </a:r>
            <a:r>
              <a:rPr lang="en-US" sz="2800" dirty="0"/>
              <a:t> item = 10, k = 3, n = 5;</a:t>
            </a:r>
          </a:p>
          <a:p>
            <a:r>
              <a:rPr lang="en-US" sz="2800" dirty="0"/>
              <a:t>   </a:t>
            </a:r>
            <a:r>
              <a:rPr lang="en-US" sz="2800" dirty="0" err="1"/>
              <a:t>int</a:t>
            </a:r>
            <a:r>
              <a:rPr lang="en-US" sz="2800" dirty="0"/>
              <a:t> </a:t>
            </a:r>
            <a:r>
              <a:rPr lang="en-US" sz="2800" dirty="0" err="1"/>
              <a:t>i</a:t>
            </a:r>
            <a:r>
              <a:rPr lang="en-US" sz="2800" dirty="0"/>
              <a:t> = 0, j = n</a:t>
            </a:r>
            <a:r>
              <a:rPr lang="en-US" sz="2800" dirty="0" smtClean="0"/>
              <a:t>;   </a:t>
            </a:r>
          </a:p>
          <a:p>
            <a:r>
              <a:rPr lang="en-US" sz="2800" dirty="0" err="1" smtClean="0"/>
              <a:t>clrscr</a:t>
            </a:r>
            <a:r>
              <a:rPr lang="en-US" sz="2800" dirty="0" smtClean="0"/>
              <a:t>();</a:t>
            </a:r>
            <a:endParaRPr lang="en-US" sz="2800" dirty="0"/>
          </a:p>
          <a:p>
            <a:r>
              <a:rPr lang="en-US" sz="2800" dirty="0"/>
              <a:t>   </a:t>
            </a:r>
            <a:r>
              <a:rPr lang="en-US" sz="2800" dirty="0" err="1"/>
              <a:t>printf</a:t>
            </a:r>
            <a:r>
              <a:rPr lang="en-US" sz="2800" dirty="0"/>
              <a:t>("The original array elements are :\n");</a:t>
            </a:r>
          </a:p>
          <a:p>
            <a:r>
              <a:rPr lang="en-US" sz="2800" dirty="0"/>
              <a:t>	</a:t>
            </a:r>
            <a:r>
              <a:rPr lang="en-US" sz="2800" dirty="0" smtClean="0"/>
              <a:t>   </a:t>
            </a:r>
            <a:r>
              <a:rPr lang="en-US" sz="2800" dirty="0"/>
              <a:t>for(</a:t>
            </a:r>
            <a:r>
              <a:rPr lang="en-US" sz="2800" dirty="0" err="1"/>
              <a:t>i</a:t>
            </a:r>
            <a:r>
              <a:rPr lang="en-US" sz="2800" dirty="0"/>
              <a:t> = 0; </a:t>
            </a:r>
            <a:r>
              <a:rPr lang="en-US" sz="2800" dirty="0" err="1"/>
              <a:t>i</a:t>
            </a:r>
            <a:r>
              <a:rPr lang="en-US" sz="2800" dirty="0"/>
              <a:t>&lt;n; </a:t>
            </a:r>
            <a:r>
              <a:rPr lang="en-US" sz="2800" dirty="0" err="1"/>
              <a:t>i</a:t>
            </a:r>
            <a:r>
              <a:rPr lang="en-US" sz="2800" dirty="0" smtClean="0"/>
              <a:t>++)</a:t>
            </a:r>
          </a:p>
          <a:p>
            <a:r>
              <a:rPr lang="en-US" sz="2800" dirty="0" smtClean="0"/>
              <a:t> </a:t>
            </a:r>
            <a:r>
              <a:rPr lang="en-US" sz="2800" dirty="0"/>
              <a:t>{</a:t>
            </a:r>
          </a:p>
          <a:p>
            <a:r>
              <a:rPr lang="en-US" sz="2800" dirty="0"/>
              <a:t>      </a:t>
            </a:r>
            <a:r>
              <a:rPr lang="en-US" sz="2800" dirty="0" err="1"/>
              <a:t>printf</a:t>
            </a:r>
            <a:r>
              <a:rPr lang="en-US" sz="2800" dirty="0"/>
              <a:t>("LA[%d] = %d \n", </a:t>
            </a:r>
            <a:r>
              <a:rPr lang="en-US" sz="2800" dirty="0" err="1"/>
              <a:t>i</a:t>
            </a:r>
            <a:r>
              <a:rPr lang="en-US" sz="2800" dirty="0"/>
              <a:t>, LA[</a:t>
            </a:r>
            <a:r>
              <a:rPr lang="en-US" sz="2800" dirty="0" err="1"/>
              <a:t>i</a:t>
            </a:r>
            <a:r>
              <a:rPr lang="en-US" sz="2800" dirty="0"/>
              <a:t>]);</a:t>
            </a:r>
          </a:p>
          <a:p>
            <a:r>
              <a:rPr lang="en-US" sz="2800" dirty="0"/>
              <a:t>   </a:t>
            </a:r>
            <a:r>
              <a:rPr lang="en-US" sz="2800" dirty="0" smtClean="0"/>
              <a:t>}    </a:t>
            </a:r>
            <a:endParaRPr lang="en-US" sz="2800" dirty="0"/>
          </a:p>
          <a:p>
            <a:r>
              <a:rPr lang="en-US" sz="2800" dirty="0"/>
              <a:t>   n = n + 1</a:t>
            </a:r>
            <a:r>
              <a:rPr lang="en-US" sz="2800" dirty="0" smtClean="0"/>
              <a:t>;</a:t>
            </a:r>
            <a:r>
              <a:rPr lang="en-US" sz="2800" dirty="0"/>
              <a:t>	</a:t>
            </a:r>
          </a:p>
          <a:p>
            <a:r>
              <a:rPr lang="en-US" sz="2800" dirty="0"/>
              <a:t>  </a:t>
            </a:r>
          </a:p>
        </p:txBody>
      </p:sp>
    </p:spTree>
    <p:extLst>
      <p:ext uri="{BB962C8B-B14F-4D97-AF65-F5344CB8AC3E}">
        <p14:creationId xmlns:p14="http://schemas.microsoft.com/office/powerpoint/2010/main" val="468670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Autofit/>
          </a:bodyPr>
          <a:lstStyle/>
          <a:p>
            <a:r>
              <a:rPr lang="en-US" sz="2400" b="1" dirty="0" err="1" smtClean="0">
                <a:solidFill>
                  <a:srgbClr val="FFFF00"/>
                </a:solidFill>
              </a:rPr>
              <a:t>Cont</a:t>
            </a:r>
            <a:r>
              <a:rPr lang="en-US" sz="2400" b="1" dirty="0" smtClean="0">
                <a:solidFill>
                  <a:srgbClr val="FFFF00"/>
                </a:solidFill>
              </a:rPr>
              <a:t>………… from previous page</a:t>
            </a:r>
            <a:endParaRPr lang="en-US" sz="2400" b="1" dirty="0">
              <a:solidFill>
                <a:srgbClr val="FFFF00"/>
              </a:solidFill>
            </a:endParaRPr>
          </a:p>
        </p:txBody>
      </p:sp>
      <p:sp>
        <p:nvSpPr>
          <p:cNvPr id="4" name="TextBox 3"/>
          <p:cNvSpPr txBox="1"/>
          <p:nvPr/>
        </p:nvSpPr>
        <p:spPr>
          <a:xfrm>
            <a:off x="424439" y="540927"/>
            <a:ext cx="11639406" cy="6124754"/>
          </a:xfrm>
          <a:prstGeom prst="rect">
            <a:avLst/>
          </a:prstGeom>
          <a:noFill/>
        </p:spPr>
        <p:txBody>
          <a:bodyPr wrap="square" rtlCol="0">
            <a:spAutoFit/>
          </a:bodyPr>
          <a:lstStyle/>
          <a:p>
            <a:r>
              <a:rPr lang="en-US" sz="2800" dirty="0"/>
              <a:t> while( j &gt;= k)</a:t>
            </a:r>
          </a:p>
          <a:p>
            <a:r>
              <a:rPr lang="en-US" sz="2800" dirty="0" smtClean="0"/>
              <a:t>{</a:t>
            </a:r>
            <a:endParaRPr lang="en-US" sz="2800" dirty="0"/>
          </a:p>
          <a:p>
            <a:r>
              <a:rPr lang="en-US" sz="2800" dirty="0"/>
              <a:t>      LA[j+1] = LA[j];</a:t>
            </a:r>
          </a:p>
          <a:p>
            <a:r>
              <a:rPr lang="en-US" sz="2800" dirty="0"/>
              <a:t>      j = j - 1;</a:t>
            </a:r>
          </a:p>
          <a:p>
            <a:r>
              <a:rPr lang="en-US" sz="2800" dirty="0"/>
              <a:t>   }</a:t>
            </a:r>
          </a:p>
          <a:p>
            <a:r>
              <a:rPr lang="en-US" sz="2800" dirty="0"/>
              <a:t>	</a:t>
            </a:r>
          </a:p>
          <a:p>
            <a:r>
              <a:rPr lang="en-US" sz="2800" dirty="0"/>
              <a:t>   LA[k] = item</a:t>
            </a:r>
            <a:r>
              <a:rPr lang="en-US" sz="2800" dirty="0" smtClean="0"/>
              <a:t>;   </a:t>
            </a:r>
            <a:endParaRPr lang="en-US" sz="2800" dirty="0"/>
          </a:p>
          <a:p>
            <a:r>
              <a:rPr lang="en-US" sz="2800" dirty="0"/>
              <a:t>   </a:t>
            </a:r>
            <a:r>
              <a:rPr lang="en-US" sz="2800" dirty="0" err="1"/>
              <a:t>printf</a:t>
            </a:r>
            <a:r>
              <a:rPr lang="en-US" sz="2800" dirty="0"/>
              <a:t>("The array elements after insertion :\n</a:t>
            </a:r>
            <a:r>
              <a:rPr lang="en-US" sz="2800" dirty="0" smtClean="0"/>
              <a:t>");</a:t>
            </a:r>
            <a:r>
              <a:rPr lang="en-US" sz="2800" dirty="0"/>
              <a:t>	</a:t>
            </a:r>
          </a:p>
          <a:p>
            <a:r>
              <a:rPr lang="en-US" sz="2800" dirty="0"/>
              <a:t>   for(</a:t>
            </a:r>
            <a:r>
              <a:rPr lang="en-US" sz="2800" dirty="0" err="1"/>
              <a:t>i</a:t>
            </a:r>
            <a:r>
              <a:rPr lang="en-US" sz="2800" dirty="0"/>
              <a:t> = 0; </a:t>
            </a:r>
            <a:r>
              <a:rPr lang="en-US" sz="2800" dirty="0" err="1"/>
              <a:t>i</a:t>
            </a:r>
            <a:r>
              <a:rPr lang="en-US" sz="2800" dirty="0"/>
              <a:t>&lt;n; </a:t>
            </a:r>
            <a:r>
              <a:rPr lang="en-US" sz="2800" dirty="0" err="1"/>
              <a:t>i</a:t>
            </a:r>
            <a:r>
              <a:rPr lang="en-US" sz="2800" dirty="0" smtClean="0"/>
              <a:t>++)</a:t>
            </a:r>
          </a:p>
          <a:p>
            <a:r>
              <a:rPr lang="en-US" sz="2800" dirty="0" smtClean="0"/>
              <a:t> </a:t>
            </a:r>
            <a:r>
              <a:rPr lang="en-US" sz="2800" dirty="0"/>
              <a:t>{</a:t>
            </a:r>
          </a:p>
          <a:p>
            <a:r>
              <a:rPr lang="en-US" sz="2800" dirty="0"/>
              <a:t>      </a:t>
            </a:r>
            <a:r>
              <a:rPr lang="en-US" sz="2800" dirty="0" err="1"/>
              <a:t>printf</a:t>
            </a:r>
            <a:r>
              <a:rPr lang="en-US" sz="2800" dirty="0"/>
              <a:t>("LA[%d] = %d \n", </a:t>
            </a:r>
            <a:r>
              <a:rPr lang="en-US" sz="2800" dirty="0" err="1"/>
              <a:t>i</a:t>
            </a:r>
            <a:r>
              <a:rPr lang="en-US" sz="2800" dirty="0"/>
              <a:t>, LA[</a:t>
            </a:r>
            <a:r>
              <a:rPr lang="en-US" sz="2800" dirty="0" err="1"/>
              <a:t>i</a:t>
            </a:r>
            <a:r>
              <a:rPr lang="en-US" sz="2800" dirty="0"/>
              <a:t>]);</a:t>
            </a:r>
          </a:p>
          <a:p>
            <a:r>
              <a:rPr lang="en-US" sz="2800" dirty="0"/>
              <a:t>   </a:t>
            </a:r>
            <a:r>
              <a:rPr lang="en-US" sz="2800" dirty="0" smtClean="0"/>
              <a:t>}</a:t>
            </a:r>
          </a:p>
          <a:p>
            <a:r>
              <a:rPr lang="en-US" sz="2800" dirty="0" err="1" smtClean="0"/>
              <a:t>getch</a:t>
            </a:r>
            <a:r>
              <a:rPr lang="en-US" sz="2800" dirty="0" smtClean="0"/>
              <a:t>();</a:t>
            </a:r>
            <a:endParaRPr lang="en-US" sz="2800" dirty="0"/>
          </a:p>
          <a:p>
            <a:r>
              <a:rPr lang="en-US" sz="2800" dirty="0"/>
              <a:t>}</a:t>
            </a:r>
            <a:endParaRPr lang="en-US" sz="2800" dirty="0"/>
          </a:p>
        </p:txBody>
      </p:sp>
    </p:spTree>
    <p:extLst>
      <p:ext uri="{BB962C8B-B14F-4D97-AF65-F5344CB8AC3E}">
        <p14:creationId xmlns:p14="http://schemas.microsoft.com/office/powerpoint/2010/main" val="1669092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01" y="510350"/>
            <a:ext cx="11441979" cy="549523"/>
          </a:xfrm>
        </p:spPr>
        <p:txBody>
          <a:bodyPr>
            <a:noAutofit/>
          </a:bodyPr>
          <a:lstStyle/>
          <a:p>
            <a:r>
              <a:rPr lang="en-US" sz="2400" b="1" dirty="0">
                <a:solidFill>
                  <a:srgbClr val="FFFF00"/>
                </a:solidFill>
              </a:rPr>
              <a:t>When compile and execute, above program produces the following result </a:t>
            </a:r>
            <a:endParaRPr lang="en-US" sz="2400" b="1" dirty="0">
              <a:solidFill>
                <a:srgbClr val="FFFF00"/>
              </a:solidFill>
            </a:endParaRPr>
          </a:p>
        </p:txBody>
      </p:sp>
      <p:sp>
        <p:nvSpPr>
          <p:cNvPr id="4" name="TextBox 3"/>
          <p:cNvSpPr txBox="1"/>
          <p:nvPr/>
        </p:nvSpPr>
        <p:spPr>
          <a:xfrm>
            <a:off x="819294" y="955965"/>
            <a:ext cx="11639406" cy="5693866"/>
          </a:xfrm>
          <a:prstGeom prst="rect">
            <a:avLst/>
          </a:prstGeom>
          <a:noFill/>
        </p:spPr>
        <p:txBody>
          <a:bodyPr wrap="square" rtlCol="0">
            <a:spAutoFit/>
          </a:bodyPr>
          <a:lstStyle/>
          <a:p>
            <a:r>
              <a:rPr lang="en-US" sz="2800" dirty="0" smtClean="0"/>
              <a:t>The </a:t>
            </a:r>
            <a:r>
              <a:rPr lang="en-US" sz="2800" dirty="0"/>
              <a:t>original array elements are :</a:t>
            </a:r>
          </a:p>
          <a:p>
            <a:r>
              <a:rPr lang="en-US" sz="2800" dirty="0"/>
              <a:t>LA[0]=1 </a:t>
            </a:r>
          </a:p>
          <a:p>
            <a:r>
              <a:rPr lang="en-US" sz="2800" dirty="0"/>
              <a:t>LA[1]=3 </a:t>
            </a:r>
          </a:p>
          <a:p>
            <a:r>
              <a:rPr lang="en-US" sz="2800" dirty="0"/>
              <a:t>LA[2]=5 </a:t>
            </a:r>
          </a:p>
          <a:p>
            <a:r>
              <a:rPr lang="en-US" sz="2800" dirty="0"/>
              <a:t>LA[3]=7 </a:t>
            </a:r>
          </a:p>
          <a:p>
            <a:r>
              <a:rPr lang="en-US" sz="2800" dirty="0"/>
              <a:t>LA[4]=8 </a:t>
            </a:r>
          </a:p>
          <a:p>
            <a:r>
              <a:rPr lang="en-US" sz="2800" dirty="0"/>
              <a:t>The array elements after insertion :</a:t>
            </a:r>
          </a:p>
          <a:p>
            <a:r>
              <a:rPr lang="en-US" sz="2800" dirty="0"/>
              <a:t>LA[0]=1 </a:t>
            </a:r>
          </a:p>
          <a:p>
            <a:r>
              <a:rPr lang="en-US" sz="2800" dirty="0"/>
              <a:t>LA[1]=3 </a:t>
            </a:r>
          </a:p>
          <a:p>
            <a:r>
              <a:rPr lang="en-US" sz="2800" dirty="0"/>
              <a:t>LA[2]=5 </a:t>
            </a:r>
          </a:p>
          <a:p>
            <a:r>
              <a:rPr lang="en-US" sz="2800" dirty="0"/>
              <a:t>LA[3]=10 </a:t>
            </a:r>
          </a:p>
          <a:p>
            <a:r>
              <a:rPr lang="en-US" sz="2800" dirty="0"/>
              <a:t>LA[4]=7 </a:t>
            </a:r>
          </a:p>
          <a:p>
            <a:r>
              <a:rPr lang="en-US" sz="2800" dirty="0"/>
              <a:t>LA[5]=8 </a:t>
            </a:r>
          </a:p>
        </p:txBody>
      </p:sp>
    </p:spTree>
    <p:extLst>
      <p:ext uri="{BB962C8B-B14F-4D97-AF65-F5344CB8AC3E}">
        <p14:creationId xmlns:p14="http://schemas.microsoft.com/office/powerpoint/2010/main" val="3793629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rmAutofit/>
          </a:bodyPr>
          <a:lstStyle/>
          <a:p>
            <a:r>
              <a:rPr lang="en-US" sz="4400" b="1" dirty="0">
                <a:solidFill>
                  <a:srgbClr val="FFFF00"/>
                </a:solidFill>
              </a:rPr>
              <a:t>Deletion Operation</a:t>
            </a:r>
            <a:endParaRPr lang="en-US" sz="4400" dirty="0">
              <a:solidFill>
                <a:srgbClr val="FFFF00"/>
              </a:solidFill>
            </a:endParaRPr>
          </a:p>
        </p:txBody>
      </p:sp>
      <p:sp>
        <p:nvSpPr>
          <p:cNvPr id="4" name="TextBox 3"/>
          <p:cNvSpPr txBox="1"/>
          <p:nvPr/>
        </p:nvSpPr>
        <p:spPr>
          <a:xfrm>
            <a:off x="121100" y="955965"/>
            <a:ext cx="11639406" cy="954107"/>
          </a:xfrm>
          <a:prstGeom prst="rect">
            <a:avLst/>
          </a:prstGeom>
          <a:noFill/>
        </p:spPr>
        <p:txBody>
          <a:bodyPr wrap="square" rtlCol="0">
            <a:spAutoFit/>
          </a:bodyPr>
          <a:lstStyle/>
          <a:p>
            <a:r>
              <a:rPr lang="en-US" sz="2800" dirty="0" smtClean="0"/>
              <a:t>		Deletion </a:t>
            </a:r>
            <a:r>
              <a:rPr lang="en-US" sz="2800" dirty="0"/>
              <a:t>refers to removing an existing element from the array and re-organizing all elements of an array</a:t>
            </a:r>
            <a:endParaRPr lang="en-US" sz="2800" dirty="0"/>
          </a:p>
        </p:txBody>
      </p:sp>
      <p:sp>
        <p:nvSpPr>
          <p:cNvPr id="5" name="Title 1"/>
          <p:cNvSpPr txBox="1">
            <a:spLocks/>
          </p:cNvSpPr>
          <p:nvPr/>
        </p:nvSpPr>
        <p:spPr>
          <a:xfrm>
            <a:off x="424439" y="2207364"/>
            <a:ext cx="8534400" cy="89242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US" sz="44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Algorithm</a:t>
            </a:r>
            <a:endParaRPr lang="en-US" sz="36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1717837" y="3099788"/>
            <a:ext cx="7966490" cy="3108543"/>
          </a:xfrm>
          <a:prstGeom prst="rect">
            <a:avLst/>
          </a:prstGeom>
          <a:noFill/>
        </p:spPr>
        <p:txBody>
          <a:bodyPr wrap="square" rtlCol="0">
            <a:spAutoFit/>
          </a:bodyPr>
          <a:lstStyle/>
          <a:p>
            <a:r>
              <a:rPr lang="en-US" sz="2800" dirty="0"/>
              <a:t>1. Start</a:t>
            </a:r>
          </a:p>
          <a:p>
            <a:r>
              <a:rPr lang="en-US" sz="2800" dirty="0"/>
              <a:t>2. Set J=K</a:t>
            </a:r>
          </a:p>
          <a:p>
            <a:r>
              <a:rPr lang="en-US" sz="2800" dirty="0"/>
              <a:t>3. Repeat steps 4 and 5 while J &lt; N</a:t>
            </a:r>
          </a:p>
          <a:p>
            <a:r>
              <a:rPr lang="en-US" sz="2800" dirty="0"/>
              <a:t>4. Set LA[J-1] = LA[J]</a:t>
            </a:r>
          </a:p>
          <a:p>
            <a:r>
              <a:rPr lang="en-US" sz="2800" dirty="0"/>
              <a:t>5. Set J = J+1</a:t>
            </a:r>
          </a:p>
          <a:p>
            <a:r>
              <a:rPr lang="en-US" sz="2800" dirty="0"/>
              <a:t>6. Set N = N-1</a:t>
            </a:r>
          </a:p>
          <a:p>
            <a:r>
              <a:rPr lang="en-US" sz="2800" dirty="0"/>
              <a:t>7. Stop</a:t>
            </a:r>
          </a:p>
        </p:txBody>
      </p:sp>
    </p:spTree>
    <p:extLst>
      <p:ext uri="{BB962C8B-B14F-4D97-AF65-F5344CB8AC3E}">
        <p14:creationId xmlns:p14="http://schemas.microsoft.com/office/powerpoint/2010/main" val="2495053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Autofit/>
          </a:bodyPr>
          <a:lstStyle/>
          <a:p>
            <a:r>
              <a:rPr lang="en-US" sz="2400" b="1" dirty="0">
                <a:solidFill>
                  <a:srgbClr val="FFFF00"/>
                </a:solidFill>
              </a:rPr>
              <a:t>Below is the implementation of the above algorithm</a:t>
            </a:r>
            <a:endParaRPr lang="en-US" sz="2400" b="1" dirty="0">
              <a:solidFill>
                <a:srgbClr val="FFFF00"/>
              </a:solidFill>
            </a:endParaRPr>
          </a:p>
        </p:txBody>
      </p:sp>
      <p:sp>
        <p:nvSpPr>
          <p:cNvPr id="4" name="TextBox 3"/>
          <p:cNvSpPr txBox="1"/>
          <p:nvPr/>
        </p:nvSpPr>
        <p:spPr>
          <a:xfrm>
            <a:off x="424439" y="540927"/>
            <a:ext cx="11639406" cy="6555641"/>
          </a:xfrm>
          <a:prstGeom prst="rect">
            <a:avLst/>
          </a:prstGeom>
          <a:noFill/>
        </p:spPr>
        <p:txBody>
          <a:bodyPr wrap="square" rtlCol="0">
            <a:spAutoFit/>
          </a:bodyPr>
          <a:lstStyle/>
          <a:p>
            <a:r>
              <a:rPr lang="en-US" sz="2800" dirty="0"/>
              <a:t>#include &lt;</a:t>
            </a:r>
            <a:r>
              <a:rPr lang="en-US" sz="2800" dirty="0" err="1"/>
              <a:t>stdio.h</a:t>
            </a:r>
            <a:r>
              <a:rPr lang="en-US" sz="2800" dirty="0" smtClean="0"/>
              <a:t>&gt;</a:t>
            </a:r>
          </a:p>
          <a:p>
            <a:r>
              <a:rPr lang="en-US" sz="2800" dirty="0" smtClean="0"/>
              <a:t>#include&lt;</a:t>
            </a:r>
            <a:r>
              <a:rPr lang="en-US" sz="2800" dirty="0" err="1" smtClean="0"/>
              <a:t>conio.h</a:t>
            </a:r>
            <a:r>
              <a:rPr lang="en-US" sz="2800" dirty="0" smtClean="0"/>
              <a:t>&gt;</a:t>
            </a:r>
            <a:endParaRPr lang="en-US" sz="2800" dirty="0"/>
          </a:p>
          <a:p>
            <a:r>
              <a:rPr lang="en-US" sz="2800" dirty="0" smtClean="0"/>
              <a:t>void main</a:t>
            </a:r>
            <a:r>
              <a:rPr lang="en-US" sz="2800" dirty="0"/>
              <a:t>() </a:t>
            </a:r>
            <a:endParaRPr lang="en-US" sz="2800" dirty="0" smtClean="0"/>
          </a:p>
          <a:p>
            <a:r>
              <a:rPr lang="en-US" sz="2800" dirty="0" smtClean="0"/>
              <a:t>{</a:t>
            </a:r>
            <a:endParaRPr lang="en-US" sz="2800" dirty="0"/>
          </a:p>
          <a:p>
            <a:r>
              <a:rPr lang="en-US" sz="2800" dirty="0"/>
              <a:t>   </a:t>
            </a:r>
            <a:r>
              <a:rPr lang="en-US" sz="2800" dirty="0" err="1"/>
              <a:t>int</a:t>
            </a:r>
            <a:r>
              <a:rPr lang="en-US" sz="2800" dirty="0"/>
              <a:t> LA[] = {1,3,5,7,8};</a:t>
            </a:r>
          </a:p>
          <a:p>
            <a:r>
              <a:rPr lang="en-US" sz="2800" dirty="0"/>
              <a:t>   </a:t>
            </a:r>
            <a:r>
              <a:rPr lang="en-US" sz="2800" dirty="0" err="1"/>
              <a:t>int</a:t>
            </a:r>
            <a:r>
              <a:rPr lang="en-US" sz="2800" dirty="0"/>
              <a:t> k = 3, n = 5;</a:t>
            </a:r>
          </a:p>
          <a:p>
            <a:r>
              <a:rPr lang="en-US" sz="2800" dirty="0"/>
              <a:t>   </a:t>
            </a:r>
            <a:r>
              <a:rPr lang="en-US" sz="2800" dirty="0" err="1"/>
              <a:t>int</a:t>
            </a:r>
            <a:r>
              <a:rPr lang="en-US" sz="2800" dirty="0"/>
              <a:t> </a:t>
            </a:r>
            <a:r>
              <a:rPr lang="en-US" sz="2800" dirty="0" err="1"/>
              <a:t>i</a:t>
            </a:r>
            <a:r>
              <a:rPr lang="en-US" sz="2800" dirty="0"/>
              <a:t>, j</a:t>
            </a:r>
            <a:r>
              <a:rPr lang="en-US" sz="2800" dirty="0" smtClean="0"/>
              <a:t>;   </a:t>
            </a:r>
          </a:p>
          <a:p>
            <a:r>
              <a:rPr lang="en-US" sz="2800" dirty="0"/>
              <a:t> </a:t>
            </a:r>
            <a:r>
              <a:rPr lang="en-US" sz="2800" dirty="0" smtClean="0"/>
              <a:t> </a:t>
            </a:r>
            <a:r>
              <a:rPr lang="en-US" sz="2800" dirty="0" err="1" smtClean="0"/>
              <a:t>clrscr</a:t>
            </a:r>
            <a:r>
              <a:rPr lang="en-US" sz="2800" dirty="0" smtClean="0"/>
              <a:t>();</a:t>
            </a:r>
            <a:endParaRPr lang="en-US" sz="2800" dirty="0"/>
          </a:p>
          <a:p>
            <a:r>
              <a:rPr lang="en-US" sz="2800" dirty="0"/>
              <a:t>   </a:t>
            </a:r>
            <a:r>
              <a:rPr lang="en-US" sz="2800" dirty="0" err="1"/>
              <a:t>printf</a:t>
            </a:r>
            <a:r>
              <a:rPr lang="en-US" sz="2800" dirty="0"/>
              <a:t>("The original array elements are :\n");</a:t>
            </a:r>
          </a:p>
          <a:p>
            <a:r>
              <a:rPr lang="en-US" sz="2800" dirty="0"/>
              <a:t>	</a:t>
            </a:r>
            <a:r>
              <a:rPr lang="en-US" sz="2800" dirty="0" smtClean="0"/>
              <a:t>   </a:t>
            </a:r>
            <a:r>
              <a:rPr lang="en-US" sz="2800" dirty="0"/>
              <a:t>for(</a:t>
            </a:r>
            <a:r>
              <a:rPr lang="en-US" sz="2800" dirty="0" err="1"/>
              <a:t>i</a:t>
            </a:r>
            <a:r>
              <a:rPr lang="en-US" sz="2800" dirty="0"/>
              <a:t> = 0; </a:t>
            </a:r>
            <a:r>
              <a:rPr lang="en-US" sz="2800" dirty="0" err="1"/>
              <a:t>i</a:t>
            </a:r>
            <a:r>
              <a:rPr lang="en-US" sz="2800" dirty="0"/>
              <a:t>&lt;n; </a:t>
            </a:r>
            <a:r>
              <a:rPr lang="en-US" sz="2800" dirty="0" err="1"/>
              <a:t>i</a:t>
            </a:r>
            <a:r>
              <a:rPr lang="en-US" sz="2800" dirty="0" smtClean="0"/>
              <a:t>++)</a:t>
            </a:r>
          </a:p>
          <a:p>
            <a:r>
              <a:rPr lang="en-US" sz="2800" dirty="0" smtClean="0"/>
              <a:t> </a:t>
            </a:r>
            <a:r>
              <a:rPr lang="en-US" sz="2800" dirty="0"/>
              <a:t>{</a:t>
            </a:r>
          </a:p>
          <a:p>
            <a:r>
              <a:rPr lang="en-US" sz="2800" dirty="0"/>
              <a:t>      </a:t>
            </a:r>
            <a:r>
              <a:rPr lang="en-US" sz="2800" dirty="0" err="1"/>
              <a:t>printf</a:t>
            </a:r>
            <a:r>
              <a:rPr lang="en-US" sz="2800" dirty="0"/>
              <a:t>("LA[%d] = %d \n", </a:t>
            </a:r>
            <a:r>
              <a:rPr lang="en-US" sz="2800" dirty="0" err="1"/>
              <a:t>i</a:t>
            </a:r>
            <a:r>
              <a:rPr lang="en-US" sz="2800" dirty="0"/>
              <a:t>, LA[</a:t>
            </a:r>
            <a:r>
              <a:rPr lang="en-US" sz="2800" dirty="0" err="1"/>
              <a:t>i</a:t>
            </a:r>
            <a:r>
              <a:rPr lang="en-US" sz="2800" dirty="0"/>
              <a:t>]);</a:t>
            </a:r>
          </a:p>
          <a:p>
            <a:r>
              <a:rPr lang="en-US" sz="2800" dirty="0"/>
              <a:t>   }</a:t>
            </a:r>
          </a:p>
          <a:p>
            <a:r>
              <a:rPr lang="en-US" sz="2800" dirty="0"/>
              <a:t>    </a:t>
            </a:r>
            <a:r>
              <a:rPr lang="en-US" sz="2800" dirty="0" smtClean="0"/>
              <a:t>  </a:t>
            </a:r>
            <a:r>
              <a:rPr lang="en-US" sz="2800" dirty="0"/>
              <a:t>j = k</a:t>
            </a:r>
            <a:r>
              <a:rPr lang="en-US" sz="2800" dirty="0" smtClean="0"/>
              <a:t>;</a:t>
            </a:r>
            <a:r>
              <a:rPr lang="en-US" sz="2800" dirty="0"/>
              <a:t>	</a:t>
            </a:r>
          </a:p>
          <a:p>
            <a:r>
              <a:rPr lang="en-US" sz="2800" dirty="0"/>
              <a:t>   </a:t>
            </a:r>
          </a:p>
        </p:txBody>
      </p:sp>
    </p:spTree>
    <p:extLst>
      <p:ext uri="{BB962C8B-B14F-4D97-AF65-F5344CB8AC3E}">
        <p14:creationId xmlns:p14="http://schemas.microsoft.com/office/powerpoint/2010/main" val="26387716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TotalTime>
  <Words>825</Words>
  <Application>Microsoft Office PowerPoint</Application>
  <PresentationFormat>Widescreen</PresentationFormat>
  <Paragraphs>206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Times New Roman</vt:lpstr>
      <vt:lpstr>Wingdings</vt:lpstr>
      <vt:lpstr>Wingdings 3</vt:lpstr>
      <vt:lpstr>Ion</vt:lpstr>
      <vt:lpstr>Arrays</vt:lpstr>
      <vt:lpstr>Array</vt:lpstr>
      <vt:lpstr>PowerPoint Presentation</vt:lpstr>
      <vt:lpstr>Insertion Operation</vt:lpstr>
      <vt:lpstr>Below is the implementation of the above algorithm</vt:lpstr>
      <vt:lpstr>Cont………… from previous page</vt:lpstr>
      <vt:lpstr>When compile and execute, above program produces the following result </vt:lpstr>
      <vt:lpstr>Deletion Operation</vt:lpstr>
      <vt:lpstr>Below is the implementation of the above algorithm</vt:lpstr>
      <vt:lpstr>Cont………… from previous page</vt:lpstr>
      <vt:lpstr>When compile and execute, above program produces the following result </vt:lpstr>
      <vt:lpstr>Search Operation</vt:lpstr>
      <vt:lpstr>Below is the implementation of the above algorithm</vt:lpstr>
      <vt:lpstr>Cont………… from previous page</vt:lpstr>
      <vt:lpstr>When compile and execute, above program produces the following result </vt:lpstr>
      <vt:lpstr>Update Operation</vt:lpstr>
      <vt:lpstr>Below is the implementation of the above algorithm</vt:lpstr>
      <vt:lpstr>Cont………… from previous page</vt:lpstr>
      <vt:lpstr>When compile and execute, above program produces the following result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Darling gopi</dc:creator>
  <cp:lastModifiedBy>Darling gopi</cp:lastModifiedBy>
  <cp:revision>43</cp:revision>
  <dcterms:created xsi:type="dcterms:W3CDTF">2016-06-08T01:17:39Z</dcterms:created>
  <dcterms:modified xsi:type="dcterms:W3CDTF">2016-06-08T04:29:28Z</dcterms:modified>
</cp:coreProperties>
</file>