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6"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4"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457964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718290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637201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xmlns="" val="2333331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681689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12/11/2017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84802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12/11/2017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788091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194002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705721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910540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035698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39465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92662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12/11/2017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611302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12/11/2017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72554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12/11/2017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881713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300497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12/11/2017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131929218"/>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Selection </a:t>
            </a:r>
            <a:r>
              <a:rPr lang="en-US" smtClean="0"/>
              <a:t>Sort</a:t>
            </a:r>
            <a:endParaRPr lang="en-US" dirty="0"/>
          </a:p>
        </p:txBody>
      </p:sp>
      <p:sp>
        <p:nvSpPr>
          <p:cNvPr id="3" name="Subtitle 2"/>
          <p:cNvSpPr>
            <a:spLocks noGrp="1"/>
          </p:cNvSpPr>
          <p:nvPr>
            <p:ph type="subTitle" idx="1"/>
          </p:nvPr>
        </p:nvSpPr>
        <p:spPr/>
        <p:txBody>
          <a:bodyPr/>
          <a:lstStyle/>
          <a:p>
            <a:r>
              <a:rPr lang="en-US" dirty="0" smtClean="0"/>
              <a:t>gopi</a:t>
            </a:r>
            <a:endParaRPr lang="en-US" dirty="0"/>
          </a:p>
        </p:txBody>
      </p:sp>
    </p:spTree>
    <p:extLst>
      <p:ext uri="{BB962C8B-B14F-4D97-AF65-F5344CB8AC3E}">
        <p14:creationId xmlns:p14="http://schemas.microsoft.com/office/powerpoint/2010/main" xmlns="" val="17957169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394" y="382923"/>
            <a:ext cx="8534400" cy="832813"/>
          </a:xfrm>
        </p:spPr>
        <p:txBody>
          <a:bodyPr>
            <a:normAutofit/>
          </a:bodyPr>
          <a:lstStyle/>
          <a:p>
            <a:r>
              <a:rPr lang="en-US" sz="4800" b="1" dirty="0" smtClean="0">
                <a:solidFill>
                  <a:srgbClr val="FFFF00"/>
                </a:solidFill>
              </a:rPr>
              <a:t>Selection </a:t>
            </a:r>
            <a:r>
              <a:rPr lang="en-US" sz="4800" b="1" dirty="0">
                <a:solidFill>
                  <a:srgbClr val="FFFF00"/>
                </a:solidFill>
              </a:rPr>
              <a:t>sort </a:t>
            </a:r>
          </a:p>
        </p:txBody>
      </p:sp>
      <p:sp>
        <p:nvSpPr>
          <p:cNvPr id="7" name="TextBox 6"/>
          <p:cNvSpPr txBox="1"/>
          <p:nvPr/>
        </p:nvSpPr>
        <p:spPr>
          <a:xfrm>
            <a:off x="476394" y="1585561"/>
            <a:ext cx="11639406" cy="1815882"/>
          </a:xfrm>
          <a:prstGeom prst="rect">
            <a:avLst/>
          </a:prstGeom>
          <a:noFill/>
        </p:spPr>
        <p:txBody>
          <a:bodyPr wrap="square" rtlCol="0">
            <a:spAutoFit/>
          </a:bodyPr>
          <a:lstStyle/>
          <a:p>
            <a:r>
              <a:rPr lang="en-US" sz="2800" dirty="0" smtClean="0"/>
              <a:t>			Selection </a:t>
            </a:r>
            <a:r>
              <a:rPr lang="en-US" sz="2800" dirty="0"/>
              <a:t>sort is a simple sorting algorithm. This sorting algorithm is a in-place comparison based algorithm in which the list is divided into two parts, sorted part at left end and unsorted part at right end.</a:t>
            </a:r>
          </a:p>
        </p:txBody>
      </p:sp>
    </p:spTree>
    <p:extLst>
      <p:ext uri="{BB962C8B-B14F-4D97-AF65-F5344CB8AC3E}">
        <p14:creationId xmlns:p14="http://schemas.microsoft.com/office/powerpoint/2010/main" xmlns="" val="1769731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394" y="382923"/>
            <a:ext cx="8534400" cy="832813"/>
          </a:xfrm>
        </p:spPr>
        <p:txBody>
          <a:bodyPr>
            <a:normAutofit/>
          </a:bodyPr>
          <a:lstStyle/>
          <a:p>
            <a:r>
              <a:rPr lang="en-US" sz="4800" b="1" dirty="0" smtClean="0">
                <a:solidFill>
                  <a:srgbClr val="FFFF00"/>
                </a:solidFill>
              </a:rPr>
              <a:t>Example for Technique</a:t>
            </a:r>
            <a:endParaRPr lang="en-US" sz="4800" b="1" dirty="0">
              <a:solidFill>
                <a:srgbClr val="FFFF00"/>
              </a:solidFill>
            </a:endParaRPr>
          </a:p>
        </p:txBody>
      </p:sp>
      <p:sp>
        <p:nvSpPr>
          <p:cNvPr id="7" name="TextBox 6"/>
          <p:cNvSpPr txBox="1"/>
          <p:nvPr/>
        </p:nvSpPr>
        <p:spPr>
          <a:xfrm>
            <a:off x="1660958" y="1606027"/>
            <a:ext cx="7877897" cy="523220"/>
          </a:xfrm>
          <a:prstGeom prst="rect">
            <a:avLst/>
          </a:prstGeom>
          <a:noFill/>
        </p:spPr>
        <p:txBody>
          <a:bodyPr wrap="square" rtlCol="0">
            <a:spAutoFit/>
          </a:bodyPr>
          <a:lstStyle/>
          <a:p>
            <a:r>
              <a:rPr lang="en-US" sz="2800" dirty="0"/>
              <a:t>We take an unsorted array for our example.</a:t>
            </a:r>
          </a:p>
        </p:txBody>
      </p:sp>
      <p:sp>
        <p:nvSpPr>
          <p:cNvPr id="5" name="TextBox 4"/>
          <p:cNvSpPr txBox="1"/>
          <p:nvPr/>
        </p:nvSpPr>
        <p:spPr>
          <a:xfrm>
            <a:off x="561110" y="3022355"/>
            <a:ext cx="11419608" cy="1384995"/>
          </a:xfrm>
          <a:prstGeom prst="rect">
            <a:avLst/>
          </a:prstGeom>
          <a:noFill/>
        </p:spPr>
        <p:txBody>
          <a:bodyPr wrap="square" rtlCol="0">
            <a:spAutoFit/>
          </a:bodyPr>
          <a:lstStyle/>
          <a:p>
            <a:r>
              <a:rPr lang="en-US" sz="2800" dirty="0"/>
              <a:t>For the first position in the sorted list, the whole list is scanned sequentially. The first position where 14 is stored presently, we search the whole list and find that 10 is the lowest value.</a:t>
            </a:r>
          </a:p>
        </p:txBody>
      </p:sp>
      <p:sp>
        <p:nvSpPr>
          <p:cNvPr id="6" name="TextBox 5"/>
          <p:cNvSpPr txBox="1"/>
          <p:nvPr/>
        </p:nvSpPr>
        <p:spPr>
          <a:xfrm>
            <a:off x="476394" y="5253055"/>
            <a:ext cx="11639406" cy="1384995"/>
          </a:xfrm>
          <a:prstGeom prst="rect">
            <a:avLst/>
          </a:prstGeom>
          <a:noFill/>
        </p:spPr>
        <p:txBody>
          <a:bodyPr wrap="square" rtlCol="0">
            <a:spAutoFit/>
          </a:bodyPr>
          <a:lstStyle/>
          <a:p>
            <a:r>
              <a:rPr lang="en-US" sz="2800" dirty="0"/>
              <a:t>So we replace 14 with 10. After one iteration 10, which happens to be the minimum value in the list, appears in the first position of sorted list.</a:t>
            </a:r>
          </a:p>
        </p:txBody>
      </p:sp>
      <p:pic>
        <p:nvPicPr>
          <p:cNvPr id="8" name="Picture 7" descr="Unsorted Array"/>
          <p:cNvPicPr/>
          <p:nvPr/>
        </p:nvPicPr>
        <p:blipFill>
          <a:blip r:embed="rId2">
            <a:extLst>
              <a:ext uri="{28A0092B-C50C-407E-A947-70E740481C1C}">
                <a14:useLocalDpi xmlns:a14="http://schemas.microsoft.com/office/drawing/2010/main" xmlns="" val="0"/>
              </a:ext>
            </a:extLst>
          </a:blip>
          <a:srcRect/>
          <a:stretch>
            <a:fillRect/>
          </a:stretch>
        </p:blipFill>
        <p:spPr bwMode="auto">
          <a:xfrm>
            <a:off x="3089274" y="2190193"/>
            <a:ext cx="5389331" cy="771216"/>
          </a:xfrm>
          <a:prstGeom prst="rect">
            <a:avLst/>
          </a:prstGeom>
          <a:noFill/>
          <a:ln>
            <a:noFill/>
          </a:ln>
        </p:spPr>
      </p:pic>
      <p:pic>
        <p:nvPicPr>
          <p:cNvPr id="11" name="Picture 10" descr="Selection Sort"/>
          <p:cNvPicPr/>
          <p:nvPr/>
        </p:nvPicPr>
        <p:blipFill>
          <a:blip r:embed="rId3">
            <a:extLst>
              <a:ext uri="{28A0092B-C50C-407E-A947-70E740481C1C}">
                <a14:useLocalDpi xmlns:a14="http://schemas.microsoft.com/office/drawing/2010/main" xmlns="" val="0"/>
              </a:ext>
            </a:extLst>
          </a:blip>
          <a:srcRect/>
          <a:stretch>
            <a:fillRect/>
          </a:stretch>
        </p:blipFill>
        <p:spPr bwMode="auto">
          <a:xfrm>
            <a:off x="2644972" y="4454753"/>
            <a:ext cx="5909867" cy="845705"/>
          </a:xfrm>
          <a:prstGeom prst="rect">
            <a:avLst/>
          </a:prstGeom>
          <a:noFill/>
          <a:ln>
            <a:noFill/>
          </a:ln>
        </p:spPr>
      </p:pic>
    </p:spTree>
    <p:extLst>
      <p:ext uri="{BB962C8B-B14F-4D97-AF65-F5344CB8AC3E}">
        <p14:creationId xmlns:p14="http://schemas.microsoft.com/office/powerpoint/2010/main" xmlns="" val="24703960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394" y="382923"/>
            <a:ext cx="8534400" cy="832813"/>
          </a:xfrm>
        </p:spPr>
        <p:txBody>
          <a:bodyPr>
            <a:normAutofit/>
          </a:bodyPr>
          <a:lstStyle/>
          <a:p>
            <a:r>
              <a:rPr lang="en-US" sz="4800" b="1" dirty="0" smtClean="0">
                <a:solidFill>
                  <a:srgbClr val="FFFF00"/>
                </a:solidFill>
              </a:rPr>
              <a:t>Conti…</a:t>
            </a:r>
            <a:endParaRPr lang="en-US" sz="4800" b="1" dirty="0">
              <a:solidFill>
                <a:srgbClr val="FFFF00"/>
              </a:solidFill>
            </a:endParaRPr>
          </a:p>
        </p:txBody>
      </p:sp>
      <p:sp>
        <p:nvSpPr>
          <p:cNvPr id="5" name="TextBox 4"/>
          <p:cNvSpPr txBox="1"/>
          <p:nvPr/>
        </p:nvSpPr>
        <p:spPr>
          <a:xfrm>
            <a:off x="623456" y="2336555"/>
            <a:ext cx="11419608" cy="954107"/>
          </a:xfrm>
          <a:prstGeom prst="rect">
            <a:avLst/>
          </a:prstGeom>
          <a:noFill/>
        </p:spPr>
        <p:txBody>
          <a:bodyPr wrap="square" rtlCol="0">
            <a:spAutoFit/>
          </a:bodyPr>
          <a:lstStyle/>
          <a:p>
            <a:r>
              <a:rPr lang="en-US" sz="2800" dirty="0"/>
              <a:t>For the second position, where 33 is residing, we start scanning the rest of the list in linear manner.</a:t>
            </a:r>
          </a:p>
        </p:txBody>
      </p:sp>
      <p:sp>
        <p:nvSpPr>
          <p:cNvPr id="6" name="TextBox 5"/>
          <p:cNvSpPr txBox="1"/>
          <p:nvPr/>
        </p:nvSpPr>
        <p:spPr>
          <a:xfrm>
            <a:off x="476394" y="4407350"/>
            <a:ext cx="11639406" cy="954107"/>
          </a:xfrm>
          <a:prstGeom prst="rect">
            <a:avLst/>
          </a:prstGeom>
          <a:noFill/>
        </p:spPr>
        <p:txBody>
          <a:bodyPr wrap="square" rtlCol="0">
            <a:spAutoFit/>
          </a:bodyPr>
          <a:lstStyle/>
          <a:p>
            <a:r>
              <a:rPr lang="en-US" sz="2800" dirty="0"/>
              <a:t>We find that 14 is the second lowest value in the list and it should appear at the second place. We swap these values.</a:t>
            </a:r>
          </a:p>
        </p:txBody>
      </p:sp>
      <p:pic>
        <p:nvPicPr>
          <p:cNvPr id="9" name="Picture 8" descr="Selection Sort"/>
          <p:cNvPicPr/>
          <p:nvPr/>
        </p:nvPicPr>
        <p:blipFill>
          <a:blip r:embed="rId2">
            <a:extLst>
              <a:ext uri="{28A0092B-C50C-407E-A947-70E740481C1C}">
                <a14:useLocalDpi xmlns:a14="http://schemas.microsoft.com/office/drawing/2010/main" xmlns="" val="0"/>
              </a:ext>
            </a:extLst>
          </a:blip>
          <a:srcRect/>
          <a:stretch>
            <a:fillRect/>
          </a:stretch>
        </p:blipFill>
        <p:spPr bwMode="auto">
          <a:xfrm>
            <a:off x="2537113" y="1215735"/>
            <a:ext cx="5919935" cy="845705"/>
          </a:xfrm>
          <a:prstGeom prst="rect">
            <a:avLst/>
          </a:prstGeom>
          <a:noFill/>
          <a:ln>
            <a:noFill/>
          </a:ln>
        </p:spPr>
      </p:pic>
      <p:pic>
        <p:nvPicPr>
          <p:cNvPr id="10" name="Picture 9" descr="Selection Sort"/>
          <p:cNvPicPr/>
          <p:nvPr/>
        </p:nvPicPr>
        <p:blipFill>
          <a:blip r:embed="rId3">
            <a:extLst>
              <a:ext uri="{28A0092B-C50C-407E-A947-70E740481C1C}">
                <a14:useLocalDpi xmlns:a14="http://schemas.microsoft.com/office/drawing/2010/main" xmlns="" val="0"/>
              </a:ext>
            </a:extLst>
          </a:blip>
          <a:srcRect/>
          <a:stretch>
            <a:fillRect/>
          </a:stretch>
        </p:blipFill>
        <p:spPr bwMode="auto">
          <a:xfrm>
            <a:off x="2424256" y="3426154"/>
            <a:ext cx="5909860" cy="845704"/>
          </a:xfrm>
          <a:prstGeom prst="rect">
            <a:avLst/>
          </a:prstGeom>
          <a:noFill/>
          <a:ln>
            <a:noFill/>
          </a:ln>
        </p:spPr>
      </p:pic>
      <p:pic>
        <p:nvPicPr>
          <p:cNvPr id="12" name="Picture 11" descr="Selection Sort"/>
          <p:cNvPicPr/>
          <p:nvPr/>
        </p:nvPicPr>
        <p:blipFill>
          <a:blip r:embed="rId4">
            <a:extLst>
              <a:ext uri="{28A0092B-C50C-407E-A947-70E740481C1C}">
                <a14:useLocalDpi xmlns:a14="http://schemas.microsoft.com/office/drawing/2010/main" xmlns="" val="0"/>
              </a:ext>
            </a:extLst>
          </a:blip>
          <a:srcRect/>
          <a:stretch>
            <a:fillRect/>
          </a:stretch>
        </p:blipFill>
        <p:spPr bwMode="auto">
          <a:xfrm>
            <a:off x="2599460" y="5535667"/>
            <a:ext cx="5692246" cy="813178"/>
          </a:xfrm>
          <a:prstGeom prst="rect">
            <a:avLst/>
          </a:prstGeom>
          <a:noFill/>
          <a:ln>
            <a:noFill/>
          </a:ln>
        </p:spPr>
      </p:pic>
    </p:spTree>
    <p:extLst>
      <p:ext uri="{BB962C8B-B14F-4D97-AF65-F5344CB8AC3E}">
        <p14:creationId xmlns:p14="http://schemas.microsoft.com/office/powerpoint/2010/main" xmlns="" val="23131151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394" y="382923"/>
            <a:ext cx="8534400" cy="832813"/>
          </a:xfrm>
        </p:spPr>
        <p:txBody>
          <a:bodyPr>
            <a:normAutofit/>
          </a:bodyPr>
          <a:lstStyle/>
          <a:p>
            <a:r>
              <a:rPr lang="en-US" sz="4800" b="1" dirty="0" smtClean="0">
                <a:solidFill>
                  <a:srgbClr val="FFFF00"/>
                </a:solidFill>
              </a:rPr>
              <a:t>Conti…</a:t>
            </a:r>
            <a:endParaRPr lang="en-US" sz="4800" b="1" dirty="0">
              <a:solidFill>
                <a:srgbClr val="FFFF00"/>
              </a:solidFill>
            </a:endParaRPr>
          </a:p>
        </p:txBody>
      </p:sp>
      <p:sp>
        <p:nvSpPr>
          <p:cNvPr id="5" name="TextBox 4"/>
          <p:cNvSpPr txBox="1"/>
          <p:nvPr/>
        </p:nvSpPr>
        <p:spPr>
          <a:xfrm>
            <a:off x="696192" y="1215736"/>
            <a:ext cx="11419608" cy="954107"/>
          </a:xfrm>
          <a:prstGeom prst="rect">
            <a:avLst/>
          </a:prstGeom>
          <a:noFill/>
        </p:spPr>
        <p:txBody>
          <a:bodyPr wrap="square" rtlCol="0">
            <a:spAutoFit/>
          </a:bodyPr>
          <a:lstStyle/>
          <a:p>
            <a:r>
              <a:rPr lang="en-US" sz="2800" dirty="0"/>
              <a:t>After two iterations, two least values are positioned at the </a:t>
            </a:r>
            <a:r>
              <a:rPr lang="en-US" sz="2800" dirty="0" err="1"/>
              <a:t>the</a:t>
            </a:r>
            <a:r>
              <a:rPr lang="en-US" sz="2800" dirty="0"/>
              <a:t> beginning in the sorted manner.</a:t>
            </a:r>
          </a:p>
        </p:txBody>
      </p:sp>
      <p:sp>
        <p:nvSpPr>
          <p:cNvPr id="6" name="TextBox 5"/>
          <p:cNvSpPr txBox="1"/>
          <p:nvPr/>
        </p:nvSpPr>
        <p:spPr>
          <a:xfrm>
            <a:off x="586293" y="3513731"/>
            <a:ext cx="11639406" cy="954107"/>
          </a:xfrm>
          <a:prstGeom prst="rect">
            <a:avLst/>
          </a:prstGeom>
          <a:noFill/>
        </p:spPr>
        <p:txBody>
          <a:bodyPr wrap="square" rtlCol="0">
            <a:spAutoFit/>
          </a:bodyPr>
          <a:lstStyle/>
          <a:p>
            <a:r>
              <a:rPr lang="en-US" sz="2800" dirty="0"/>
              <a:t>The same process is applied on the rest of the items in the array. We shall see an pictorial depiction of entire sorting process</a:t>
            </a:r>
          </a:p>
        </p:txBody>
      </p:sp>
      <p:pic>
        <p:nvPicPr>
          <p:cNvPr id="8" name="Picture 7" descr="Selection Sort"/>
          <p:cNvPicPr/>
          <p:nvPr/>
        </p:nvPicPr>
        <p:blipFill>
          <a:blip r:embed="rId2">
            <a:extLst>
              <a:ext uri="{28A0092B-C50C-407E-A947-70E740481C1C}">
                <a14:useLocalDpi xmlns:a14="http://schemas.microsoft.com/office/drawing/2010/main" xmlns="" val="0"/>
              </a:ext>
            </a:extLst>
          </a:blip>
          <a:srcRect/>
          <a:stretch>
            <a:fillRect/>
          </a:stretch>
        </p:blipFill>
        <p:spPr bwMode="auto">
          <a:xfrm>
            <a:off x="2524990" y="2278143"/>
            <a:ext cx="6092114" cy="870302"/>
          </a:xfrm>
          <a:prstGeom prst="rect">
            <a:avLst/>
          </a:prstGeom>
          <a:noFill/>
          <a:ln>
            <a:noFill/>
          </a:ln>
        </p:spPr>
      </p:pic>
    </p:spTree>
    <p:extLst>
      <p:ext uri="{BB962C8B-B14F-4D97-AF65-F5344CB8AC3E}">
        <p14:creationId xmlns:p14="http://schemas.microsoft.com/office/powerpoint/2010/main" xmlns="" val="28900996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394" y="382923"/>
            <a:ext cx="8534400" cy="832813"/>
          </a:xfrm>
        </p:spPr>
        <p:txBody>
          <a:bodyPr>
            <a:normAutofit/>
          </a:bodyPr>
          <a:lstStyle/>
          <a:p>
            <a:r>
              <a:rPr lang="en-US" sz="4800" b="1" dirty="0" smtClean="0">
                <a:solidFill>
                  <a:srgbClr val="FFFF00"/>
                </a:solidFill>
              </a:rPr>
              <a:t>Overview</a:t>
            </a:r>
            <a:endParaRPr lang="en-US" sz="4800" b="1" dirty="0">
              <a:solidFill>
                <a:srgbClr val="FFFF00"/>
              </a:solidFill>
            </a:endParaRPr>
          </a:p>
        </p:txBody>
      </p:sp>
      <p:pic>
        <p:nvPicPr>
          <p:cNvPr id="7" name="Picture 6" descr="Selection Sort"/>
          <p:cNvPicPr/>
          <p:nvPr/>
        </p:nvPicPr>
        <p:blipFill>
          <a:blip r:embed="rId2">
            <a:extLst>
              <a:ext uri="{28A0092B-C50C-407E-A947-70E740481C1C}">
                <a14:useLocalDpi xmlns:a14="http://schemas.microsoft.com/office/drawing/2010/main" xmlns="" val="0"/>
              </a:ext>
            </a:extLst>
          </a:blip>
          <a:srcRect/>
          <a:stretch>
            <a:fillRect/>
          </a:stretch>
        </p:blipFill>
        <p:spPr bwMode="auto">
          <a:xfrm>
            <a:off x="4229100" y="339725"/>
            <a:ext cx="3733800" cy="6178550"/>
          </a:xfrm>
          <a:prstGeom prst="rect">
            <a:avLst/>
          </a:prstGeom>
          <a:noFill/>
          <a:ln>
            <a:noFill/>
          </a:ln>
        </p:spPr>
      </p:pic>
    </p:spTree>
    <p:extLst>
      <p:ext uri="{BB962C8B-B14F-4D97-AF65-F5344CB8AC3E}">
        <p14:creationId xmlns:p14="http://schemas.microsoft.com/office/powerpoint/2010/main" xmlns="" val="15866741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394" y="382923"/>
            <a:ext cx="8534400" cy="832813"/>
          </a:xfrm>
        </p:spPr>
        <p:txBody>
          <a:bodyPr>
            <a:normAutofit/>
          </a:bodyPr>
          <a:lstStyle/>
          <a:p>
            <a:r>
              <a:rPr lang="en-US" sz="4800" b="1" dirty="0" smtClean="0">
                <a:solidFill>
                  <a:srgbClr val="FFFF00"/>
                </a:solidFill>
              </a:rPr>
              <a:t>Algorithm</a:t>
            </a:r>
            <a:endParaRPr lang="en-US" sz="4800" b="1" dirty="0">
              <a:solidFill>
                <a:srgbClr val="FFFF00"/>
              </a:solidFill>
            </a:endParaRPr>
          </a:p>
        </p:txBody>
      </p:sp>
      <p:sp>
        <p:nvSpPr>
          <p:cNvPr id="3" name="Rectangle 1"/>
          <p:cNvSpPr>
            <a:spLocks noChangeArrowheads="1"/>
          </p:cNvSpPr>
          <p:nvPr/>
        </p:nvSpPr>
        <p:spPr bwMode="auto">
          <a:xfrm>
            <a:off x="920432" y="1988103"/>
            <a:ext cx="7646324" cy="21544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Step 1</a:t>
            </a:r>
            <a:r>
              <a:rPr kumimoji="0" lang="en-US" sz="28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 Set MIN to location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Step 2</a:t>
            </a:r>
            <a:r>
              <a:rPr kumimoji="0" lang="en-US" sz="28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 Search the minimum element in the 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Step 3</a:t>
            </a:r>
            <a:r>
              <a:rPr kumimoji="0" lang="en-US" sz="28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 Swap with value at location MIN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Step 4</a:t>
            </a:r>
            <a:r>
              <a:rPr kumimoji="0" lang="en-US" sz="28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 Increment MIN to point to next element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Step 5</a:t>
            </a:r>
            <a:r>
              <a:rPr kumimoji="0" lang="en-US" sz="28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 Repeat until list is sorted</a:t>
            </a:r>
            <a:r>
              <a:rPr kumimoji="0" lang="en-US" sz="2400" b="0" i="0" u="none" strike="noStrike" cap="none" normalizeH="0" baseline="0" dirty="0" smtClean="0">
                <a:ln>
                  <a:noFill/>
                </a:ln>
                <a:solidFill>
                  <a:schemeClr val="tx1"/>
                </a:solidFill>
                <a:effectLst/>
              </a:rPr>
              <a:t> </a:t>
            </a:r>
            <a:endParaRPr kumimoji="0" lang="en-US" sz="5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8649608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176" y="0"/>
            <a:ext cx="8534400" cy="832813"/>
          </a:xfrm>
        </p:spPr>
        <p:txBody>
          <a:bodyPr>
            <a:normAutofit/>
          </a:bodyPr>
          <a:lstStyle/>
          <a:p>
            <a:r>
              <a:rPr lang="en-US" sz="4800" b="1" dirty="0" smtClean="0">
                <a:solidFill>
                  <a:srgbClr val="FFFF00"/>
                </a:solidFill>
              </a:rPr>
              <a:t>Program</a:t>
            </a:r>
            <a:endParaRPr lang="en-US" sz="4800" b="1" dirty="0">
              <a:solidFill>
                <a:srgbClr val="FFFF00"/>
              </a:solidFill>
            </a:endParaRPr>
          </a:p>
        </p:txBody>
      </p:sp>
      <p:sp>
        <p:nvSpPr>
          <p:cNvPr id="3" name="Rectangle 1"/>
          <p:cNvSpPr>
            <a:spLocks noChangeArrowheads="1"/>
          </p:cNvSpPr>
          <p:nvPr/>
        </p:nvSpPr>
        <p:spPr bwMode="auto">
          <a:xfrm>
            <a:off x="951604" y="890374"/>
            <a:ext cx="9428863" cy="60324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r>
              <a:rPr lang="en-US" sz="2800" dirty="0"/>
              <a:t>#include &lt;</a:t>
            </a:r>
            <a:r>
              <a:rPr lang="en-US" sz="2800" dirty="0" err="1"/>
              <a:t>stdio.h</a:t>
            </a:r>
            <a:r>
              <a:rPr lang="en-US" sz="2800" dirty="0"/>
              <a:t>&gt;</a:t>
            </a:r>
          </a:p>
          <a:p>
            <a:r>
              <a:rPr lang="en-US" sz="2800" dirty="0" err="1"/>
              <a:t>int</a:t>
            </a:r>
            <a:r>
              <a:rPr lang="en-US" sz="2800" dirty="0"/>
              <a:t> main()</a:t>
            </a:r>
          </a:p>
          <a:p>
            <a:r>
              <a:rPr lang="en-US" sz="2800" dirty="0"/>
              <a:t> {</a:t>
            </a:r>
          </a:p>
          <a:p>
            <a:r>
              <a:rPr lang="en-US" sz="2800" dirty="0"/>
              <a:t>    </a:t>
            </a:r>
            <a:r>
              <a:rPr lang="en-US" sz="2800" dirty="0" err="1"/>
              <a:t>int</a:t>
            </a:r>
            <a:r>
              <a:rPr lang="en-US" sz="2800" dirty="0"/>
              <a:t> data[100],</a:t>
            </a:r>
            <a:r>
              <a:rPr lang="en-US" sz="2800" dirty="0" err="1"/>
              <a:t>i,n,steps,temp</a:t>
            </a:r>
            <a:r>
              <a:rPr lang="en-US" sz="2800" dirty="0"/>
              <a:t>;</a:t>
            </a:r>
          </a:p>
          <a:p>
            <a:r>
              <a:rPr lang="en-US" sz="2800" dirty="0"/>
              <a:t>    </a:t>
            </a:r>
            <a:r>
              <a:rPr lang="en-US" sz="2800" dirty="0" err="1"/>
              <a:t>printf</a:t>
            </a:r>
            <a:r>
              <a:rPr lang="en-US" sz="2800" dirty="0"/>
              <a:t>("Enter the number of elements to be sorted: ");</a:t>
            </a:r>
          </a:p>
          <a:p>
            <a:r>
              <a:rPr lang="en-US" sz="2800" dirty="0"/>
              <a:t>    </a:t>
            </a:r>
            <a:r>
              <a:rPr lang="en-US" sz="2800" dirty="0" err="1"/>
              <a:t>scanf</a:t>
            </a:r>
            <a:r>
              <a:rPr lang="en-US" sz="2800" dirty="0"/>
              <a:t>("%</a:t>
            </a:r>
            <a:r>
              <a:rPr lang="en-US" sz="2800" dirty="0" err="1"/>
              <a:t>d",&amp;n</a:t>
            </a:r>
            <a:r>
              <a:rPr lang="en-US" sz="2800" dirty="0"/>
              <a:t>);</a:t>
            </a:r>
          </a:p>
          <a:p>
            <a:r>
              <a:rPr lang="en-US" sz="2800" dirty="0"/>
              <a:t>    for(</a:t>
            </a:r>
            <a:r>
              <a:rPr lang="en-US" sz="2800" dirty="0" err="1"/>
              <a:t>i</a:t>
            </a:r>
            <a:r>
              <a:rPr lang="en-US" sz="2800" dirty="0"/>
              <a:t>=0;i&lt;n;++</a:t>
            </a:r>
            <a:r>
              <a:rPr lang="en-US" sz="2800" dirty="0" err="1"/>
              <a:t>i</a:t>
            </a:r>
            <a:r>
              <a:rPr lang="en-US" sz="2800" dirty="0"/>
              <a:t>)</a:t>
            </a:r>
          </a:p>
          <a:p>
            <a:r>
              <a:rPr lang="en-US" sz="2800" dirty="0"/>
              <a:t>      {</a:t>
            </a:r>
          </a:p>
          <a:p>
            <a:r>
              <a:rPr lang="en-US" sz="2800" dirty="0"/>
              <a:t>       </a:t>
            </a:r>
            <a:r>
              <a:rPr lang="en-US" sz="2800" dirty="0" err="1"/>
              <a:t>printf</a:t>
            </a:r>
            <a:r>
              <a:rPr lang="en-US" sz="2800" dirty="0"/>
              <a:t>("%d. Enter element: ",i+1);</a:t>
            </a:r>
          </a:p>
          <a:p>
            <a:r>
              <a:rPr lang="en-US" sz="2800" dirty="0"/>
              <a:t>       </a:t>
            </a:r>
            <a:r>
              <a:rPr lang="en-US" sz="2800" dirty="0" err="1"/>
              <a:t>scanf</a:t>
            </a:r>
            <a:r>
              <a:rPr lang="en-US" sz="2800" dirty="0"/>
              <a:t>("%</a:t>
            </a:r>
            <a:r>
              <a:rPr lang="en-US" sz="2800" dirty="0" err="1"/>
              <a:t>d",&amp;data</a:t>
            </a:r>
            <a:r>
              <a:rPr lang="en-US" sz="2800" dirty="0"/>
              <a:t>[</a:t>
            </a:r>
            <a:r>
              <a:rPr lang="en-US" sz="2800" dirty="0" err="1"/>
              <a:t>i</a:t>
            </a:r>
            <a:r>
              <a:rPr lang="en-US" sz="2800" dirty="0"/>
              <a:t>]);</a:t>
            </a:r>
          </a:p>
          <a:p>
            <a:r>
              <a:rPr lang="en-US" sz="2800" dirty="0"/>
              <a:t>    }</a:t>
            </a:r>
          </a:p>
          <a:p>
            <a:r>
              <a:rPr lang="en-US" sz="2800" dirty="0"/>
              <a:t>    for(steps=0;steps&lt;n;++steps)</a:t>
            </a:r>
          </a:p>
          <a:p>
            <a:r>
              <a:rPr lang="en-US" sz="2800" dirty="0"/>
              <a:t>    for(</a:t>
            </a:r>
            <a:r>
              <a:rPr lang="en-US" sz="2800" dirty="0" err="1"/>
              <a:t>i</a:t>
            </a:r>
            <a:r>
              <a:rPr lang="en-US" sz="2800" dirty="0"/>
              <a:t>=steps+1;i&lt;n;++</a:t>
            </a:r>
            <a:r>
              <a:rPr lang="en-US" sz="2800" dirty="0" err="1"/>
              <a:t>i</a:t>
            </a:r>
            <a:r>
              <a:rPr lang="en-US" sz="2800" dirty="0"/>
              <a:t>)</a:t>
            </a:r>
          </a:p>
          <a:p>
            <a:r>
              <a:rPr lang="en-US" sz="2800" dirty="0"/>
              <a:t>     </a:t>
            </a:r>
            <a:endParaRPr kumimoji="0" lang="en-US" sz="5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7988249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176" y="0"/>
            <a:ext cx="8534400" cy="832813"/>
          </a:xfrm>
        </p:spPr>
        <p:txBody>
          <a:bodyPr>
            <a:normAutofit/>
          </a:bodyPr>
          <a:lstStyle/>
          <a:p>
            <a:r>
              <a:rPr lang="en-US" sz="4800" b="1" dirty="0" smtClean="0">
                <a:solidFill>
                  <a:srgbClr val="FFFF00"/>
                </a:solidFill>
              </a:rPr>
              <a:t>Conti..</a:t>
            </a:r>
            <a:endParaRPr lang="en-US" sz="4800" b="1" dirty="0">
              <a:solidFill>
                <a:srgbClr val="FFFF00"/>
              </a:solidFill>
            </a:endParaRPr>
          </a:p>
        </p:txBody>
      </p:sp>
      <p:sp>
        <p:nvSpPr>
          <p:cNvPr id="3" name="Rectangle 1"/>
          <p:cNvSpPr>
            <a:spLocks noChangeArrowheads="1"/>
          </p:cNvSpPr>
          <p:nvPr/>
        </p:nvSpPr>
        <p:spPr bwMode="auto">
          <a:xfrm>
            <a:off x="920432" y="661779"/>
            <a:ext cx="8295541" cy="60324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r>
              <a:rPr lang="en-US" sz="2800" dirty="0"/>
              <a:t>{</a:t>
            </a:r>
          </a:p>
          <a:p>
            <a:r>
              <a:rPr lang="en-US" sz="2800" dirty="0"/>
              <a:t>         if(data[steps]&gt;data[</a:t>
            </a:r>
            <a:r>
              <a:rPr lang="en-US" sz="2800" dirty="0" err="1"/>
              <a:t>i</a:t>
            </a:r>
            <a:r>
              <a:rPr lang="en-US" sz="2800" dirty="0"/>
              <a:t>])  </a:t>
            </a:r>
          </a:p>
          <a:p>
            <a:r>
              <a:rPr lang="en-US" sz="2800" dirty="0"/>
              <a:t>/* To sort in descending order, change &gt; to &lt;. */</a:t>
            </a:r>
          </a:p>
          <a:p>
            <a:r>
              <a:rPr lang="en-US" sz="2800" dirty="0"/>
              <a:t>          {</a:t>
            </a:r>
          </a:p>
          <a:p>
            <a:r>
              <a:rPr lang="en-US" sz="2800" dirty="0"/>
              <a:t>             temp=data[steps];</a:t>
            </a:r>
          </a:p>
          <a:p>
            <a:r>
              <a:rPr lang="en-US" sz="2800" dirty="0"/>
              <a:t>             data[steps]=data[</a:t>
            </a:r>
            <a:r>
              <a:rPr lang="en-US" sz="2800" dirty="0" err="1"/>
              <a:t>i</a:t>
            </a:r>
            <a:r>
              <a:rPr lang="en-US" sz="2800" dirty="0"/>
              <a:t>]; </a:t>
            </a:r>
          </a:p>
          <a:p>
            <a:r>
              <a:rPr lang="en-US" sz="2800" dirty="0"/>
              <a:t>             data[</a:t>
            </a:r>
            <a:r>
              <a:rPr lang="en-US" sz="2800" dirty="0" err="1"/>
              <a:t>i</a:t>
            </a:r>
            <a:r>
              <a:rPr lang="en-US" sz="2800" dirty="0"/>
              <a:t>]=temp;</a:t>
            </a:r>
          </a:p>
          <a:p>
            <a:r>
              <a:rPr lang="en-US" sz="2800" dirty="0"/>
              <a:t>         }</a:t>
            </a:r>
          </a:p>
          <a:p>
            <a:r>
              <a:rPr lang="en-US" sz="2800" dirty="0"/>
              <a:t>    }</a:t>
            </a:r>
          </a:p>
          <a:p>
            <a:r>
              <a:rPr lang="en-US" sz="2800" dirty="0"/>
              <a:t>    </a:t>
            </a:r>
            <a:r>
              <a:rPr lang="en-US" sz="2800" dirty="0" err="1"/>
              <a:t>printf</a:t>
            </a:r>
            <a:r>
              <a:rPr lang="en-US" sz="2800" dirty="0"/>
              <a:t>("In ascending order: ");</a:t>
            </a:r>
          </a:p>
          <a:p>
            <a:r>
              <a:rPr lang="en-US" sz="2800" dirty="0"/>
              <a:t>    for(</a:t>
            </a:r>
            <a:r>
              <a:rPr lang="en-US" sz="2800" dirty="0" err="1"/>
              <a:t>i</a:t>
            </a:r>
            <a:r>
              <a:rPr lang="en-US" sz="2800" dirty="0"/>
              <a:t>=0;i&lt;n;++</a:t>
            </a:r>
            <a:r>
              <a:rPr lang="en-US" sz="2800" dirty="0" err="1"/>
              <a:t>i</a:t>
            </a:r>
            <a:r>
              <a:rPr lang="en-US" sz="2800" dirty="0"/>
              <a:t>)</a:t>
            </a:r>
          </a:p>
          <a:p>
            <a:r>
              <a:rPr lang="en-US" sz="2800" dirty="0"/>
              <a:t>        </a:t>
            </a:r>
            <a:r>
              <a:rPr lang="en-US" sz="2800" dirty="0" err="1"/>
              <a:t>printf</a:t>
            </a:r>
            <a:r>
              <a:rPr lang="en-US" sz="2800" dirty="0"/>
              <a:t>("%d  ",data[</a:t>
            </a:r>
            <a:r>
              <a:rPr lang="en-US" sz="2800" dirty="0" err="1"/>
              <a:t>i</a:t>
            </a:r>
            <a:r>
              <a:rPr lang="en-US" sz="2800" dirty="0"/>
              <a:t>]);</a:t>
            </a:r>
          </a:p>
          <a:p>
            <a:r>
              <a:rPr lang="en-US" sz="2800" dirty="0"/>
              <a:t>    return 0;</a:t>
            </a:r>
          </a:p>
          <a:p>
            <a:r>
              <a:rPr lang="en-US" sz="2800" dirty="0"/>
              <a:t>}</a:t>
            </a:r>
            <a:endParaRPr lang="en-US" sz="5400" dirty="0">
              <a:latin typeface="Arial" panose="020B0604020202020204" pitchFamily="34" charset="0"/>
            </a:endParaRPr>
          </a:p>
        </p:txBody>
      </p:sp>
    </p:spTree>
    <p:extLst>
      <p:ext uri="{BB962C8B-B14F-4D97-AF65-F5344CB8AC3E}">
        <p14:creationId xmlns:p14="http://schemas.microsoft.com/office/powerpoint/2010/main" xmlns="" val="9043027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190</TotalTime>
  <Words>369</Words>
  <Application>Microsoft Office PowerPoint</Application>
  <PresentationFormat>Custom</PresentationFormat>
  <Paragraphs>51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Ion</vt:lpstr>
      <vt:lpstr>Selection Sort</vt:lpstr>
      <vt:lpstr>Selection sort </vt:lpstr>
      <vt:lpstr>Example for Technique</vt:lpstr>
      <vt:lpstr>Conti…</vt:lpstr>
      <vt:lpstr>Conti…</vt:lpstr>
      <vt:lpstr>Overview</vt:lpstr>
      <vt:lpstr>Algorithm</vt:lpstr>
      <vt:lpstr>Program</vt:lpstr>
      <vt:lpstr>Conti..</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Darling gopi</dc:creator>
  <cp:lastModifiedBy>user</cp:lastModifiedBy>
  <cp:revision>190</cp:revision>
  <dcterms:created xsi:type="dcterms:W3CDTF">2016-06-08T01:17:39Z</dcterms:created>
  <dcterms:modified xsi:type="dcterms:W3CDTF">2017-12-11T12:23:16Z</dcterms:modified>
</cp:coreProperties>
</file>