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6"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4" autoAdjust="0"/>
    <p:restoredTop sz="94660"/>
  </p:normalViewPr>
  <p:slideViewPr>
    <p:cSldViewPr snapToGrid="0">
      <p:cViewPr varScale="1">
        <p:scale>
          <a:sx n="73" d="100"/>
          <a:sy n="73" d="100"/>
        </p:scale>
        <p:origin x="-612"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457964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718290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6372019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xmlns="" val="23333315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16816895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6/11/2017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1848022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6/11/2017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17880913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1940020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705721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6/11/2017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910540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035698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1394657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6/11/2017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92662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6/11/2017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611302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6/11/2017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72554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6/11/2017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881713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300497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xmlns=""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xmlns=""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xmlns=""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xmlns=""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6/11/2017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131929218"/>
      </p:ext>
    </p:extLst>
  </p:cSld>
  <p:clrMap bg1="dk1" tx1="lt1" bg2="dk2" tx2="lt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 id="214748378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Linked list</a:t>
            </a:r>
            <a:endParaRPr lang="en-US" dirty="0"/>
          </a:p>
        </p:txBody>
      </p:sp>
      <p:sp>
        <p:nvSpPr>
          <p:cNvPr id="3" name="Subtitle 2"/>
          <p:cNvSpPr>
            <a:spLocks noGrp="1"/>
          </p:cNvSpPr>
          <p:nvPr>
            <p:ph type="subTitle" idx="1"/>
          </p:nvPr>
        </p:nvSpPr>
        <p:spPr/>
        <p:txBody>
          <a:bodyPr/>
          <a:lstStyle/>
          <a:p>
            <a:r>
              <a:rPr lang="en-US" dirty="0" smtClean="0"/>
              <a:t>Presented by </a:t>
            </a:r>
            <a:r>
              <a:rPr lang="en-US" dirty="0" err="1" smtClean="0"/>
              <a:t>s.r.zameer</a:t>
            </a:r>
            <a:endParaRPr lang="en-US" dirty="0" smtClean="0"/>
          </a:p>
        </p:txBody>
      </p:sp>
    </p:spTree>
    <p:extLst>
      <p:ext uri="{BB962C8B-B14F-4D97-AF65-F5344CB8AC3E}">
        <p14:creationId xmlns:p14="http://schemas.microsoft.com/office/powerpoint/2010/main" xmlns="" val="17957169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93602" y="2566893"/>
            <a:ext cx="11639406" cy="1200329"/>
          </a:xfrm>
          <a:prstGeom prst="rect">
            <a:avLst/>
          </a:prstGeom>
          <a:noFill/>
        </p:spPr>
        <p:txBody>
          <a:bodyPr wrap="square" rtlCol="0">
            <a:spAutoFit/>
          </a:bodyPr>
          <a:lstStyle/>
          <a:p>
            <a:r>
              <a:rPr lang="en-US" sz="2400" dirty="0"/>
              <a:t>This will remove the link that was pointing to target node. Now we shall remove to what target node is pointing.</a:t>
            </a:r>
          </a:p>
          <a:p>
            <a:pPr algn="ctr"/>
            <a:r>
              <a:rPr lang="en-US" sz="2400" dirty="0" err="1"/>
              <a:t>TargetNode.next</a:t>
            </a:r>
            <a:r>
              <a:rPr lang="en-US" sz="2400" dirty="0"/>
              <a:t> −&gt; NULL;</a:t>
            </a:r>
          </a:p>
        </p:txBody>
      </p:sp>
      <p:pic>
        <p:nvPicPr>
          <p:cNvPr id="7" name="Picture 6" descr="Linked List Deletion"/>
          <p:cNvPicPr/>
          <p:nvPr/>
        </p:nvPicPr>
        <p:blipFill>
          <a:blip r:embed="rId2">
            <a:extLst>
              <a:ext uri="{28A0092B-C50C-407E-A947-70E740481C1C}">
                <a14:useLocalDpi xmlns:a14="http://schemas.microsoft.com/office/drawing/2010/main" xmlns="" val="0"/>
              </a:ext>
            </a:extLst>
          </a:blip>
          <a:srcRect/>
          <a:stretch>
            <a:fillRect/>
          </a:stretch>
        </p:blipFill>
        <p:spPr bwMode="auto">
          <a:xfrm>
            <a:off x="693602" y="538181"/>
            <a:ext cx="10786567" cy="1929597"/>
          </a:xfrm>
          <a:prstGeom prst="rect">
            <a:avLst/>
          </a:prstGeom>
          <a:noFill/>
          <a:ln>
            <a:noFill/>
          </a:ln>
        </p:spPr>
      </p:pic>
      <p:pic>
        <p:nvPicPr>
          <p:cNvPr id="9" name="Picture 8" descr="Linked List Deletion"/>
          <p:cNvPicPr/>
          <p:nvPr/>
        </p:nvPicPr>
        <p:blipFill>
          <a:blip r:embed="rId3">
            <a:extLst>
              <a:ext uri="{28A0092B-C50C-407E-A947-70E740481C1C}">
                <a14:useLocalDpi xmlns:a14="http://schemas.microsoft.com/office/drawing/2010/main" xmlns="" val="0"/>
              </a:ext>
            </a:extLst>
          </a:blip>
          <a:srcRect/>
          <a:stretch>
            <a:fillRect/>
          </a:stretch>
        </p:blipFill>
        <p:spPr bwMode="auto">
          <a:xfrm>
            <a:off x="816773" y="3778201"/>
            <a:ext cx="10663396" cy="1907563"/>
          </a:xfrm>
          <a:prstGeom prst="rect">
            <a:avLst/>
          </a:prstGeom>
          <a:noFill/>
          <a:ln>
            <a:noFill/>
          </a:ln>
        </p:spPr>
      </p:pic>
      <p:sp>
        <p:nvSpPr>
          <p:cNvPr id="10" name="TextBox 9"/>
          <p:cNvSpPr txBox="1"/>
          <p:nvPr/>
        </p:nvSpPr>
        <p:spPr>
          <a:xfrm>
            <a:off x="693602" y="5718815"/>
            <a:ext cx="11391902" cy="1200329"/>
          </a:xfrm>
          <a:prstGeom prst="rect">
            <a:avLst/>
          </a:prstGeom>
          <a:noFill/>
        </p:spPr>
        <p:txBody>
          <a:bodyPr wrap="square" rtlCol="0">
            <a:spAutoFit/>
          </a:bodyPr>
          <a:lstStyle/>
          <a:p>
            <a:r>
              <a:rPr lang="en-US" sz="2400" dirty="0"/>
              <a:t>We need to use the deleted node we can keep that in memory otherwise we can simply </a:t>
            </a:r>
            <a:r>
              <a:rPr lang="en-US" sz="2400" dirty="0" smtClean="0"/>
              <a:t>de allocate </a:t>
            </a:r>
            <a:r>
              <a:rPr lang="en-US" sz="2400" dirty="0"/>
              <a:t>memory and wipe off the target node completely.</a:t>
            </a:r>
          </a:p>
        </p:txBody>
      </p:sp>
    </p:spTree>
    <p:extLst>
      <p:ext uri="{BB962C8B-B14F-4D97-AF65-F5344CB8AC3E}">
        <p14:creationId xmlns:p14="http://schemas.microsoft.com/office/powerpoint/2010/main" xmlns="" val="36764294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Linked List Deletion"/>
          <p:cNvPicPr/>
          <p:nvPr/>
        </p:nvPicPr>
        <p:blipFill>
          <a:blip r:embed="rId2">
            <a:extLst>
              <a:ext uri="{28A0092B-C50C-407E-A947-70E740481C1C}">
                <a14:useLocalDpi xmlns:a14="http://schemas.microsoft.com/office/drawing/2010/main" xmlns="" val="0"/>
              </a:ext>
            </a:extLst>
          </a:blip>
          <a:srcRect/>
          <a:stretch>
            <a:fillRect/>
          </a:stretch>
        </p:blipFill>
        <p:spPr bwMode="auto">
          <a:xfrm>
            <a:off x="222225" y="1882239"/>
            <a:ext cx="11742093" cy="2800707"/>
          </a:xfrm>
          <a:prstGeom prst="rect">
            <a:avLst/>
          </a:prstGeom>
          <a:noFill/>
          <a:ln>
            <a:noFill/>
          </a:ln>
        </p:spPr>
      </p:pic>
    </p:spTree>
    <p:extLst>
      <p:ext uri="{BB962C8B-B14F-4D97-AF65-F5344CB8AC3E}">
        <p14:creationId xmlns:p14="http://schemas.microsoft.com/office/powerpoint/2010/main" xmlns="" val="35285792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394" y="382923"/>
            <a:ext cx="8534400" cy="832813"/>
          </a:xfrm>
        </p:spPr>
        <p:txBody>
          <a:bodyPr>
            <a:normAutofit/>
          </a:bodyPr>
          <a:lstStyle/>
          <a:p>
            <a:r>
              <a:rPr lang="en-US" sz="4400" b="1" dirty="0" smtClean="0">
                <a:solidFill>
                  <a:srgbClr val="FFFF00"/>
                </a:solidFill>
              </a:rPr>
              <a:t>Linked List</a:t>
            </a:r>
            <a:endParaRPr lang="en-US" sz="4400" dirty="0">
              <a:solidFill>
                <a:srgbClr val="FFFF00"/>
              </a:solidFill>
            </a:endParaRPr>
          </a:p>
        </p:txBody>
      </p:sp>
      <p:sp>
        <p:nvSpPr>
          <p:cNvPr id="4" name="TextBox 3"/>
          <p:cNvSpPr txBox="1"/>
          <p:nvPr/>
        </p:nvSpPr>
        <p:spPr>
          <a:xfrm>
            <a:off x="476394" y="1693718"/>
            <a:ext cx="11639406" cy="1569660"/>
          </a:xfrm>
          <a:prstGeom prst="rect">
            <a:avLst/>
          </a:prstGeom>
          <a:noFill/>
        </p:spPr>
        <p:txBody>
          <a:bodyPr wrap="square" rtlCol="0">
            <a:spAutoFit/>
          </a:bodyPr>
          <a:lstStyle/>
          <a:p>
            <a:r>
              <a:rPr lang="en-US" sz="3200" dirty="0" smtClean="0"/>
              <a:t>		Linked </a:t>
            </a:r>
            <a:r>
              <a:rPr lang="en-US" sz="3200" dirty="0"/>
              <a:t>List is a sequence of links which contains items. Each link contains a connection to another link. Linked list the second most used data structure after array. </a:t>
            </a:r>
          </a:p>
        </p:txBody>
      </p:sp>
      <p:sp>
        <p:nvSpPr>
          <p:cNvPr id="5" name="TextBox 4"/>
          <p:cNvSpPr txBox="1"/>
          <p:nvPr/>
        </p:nvSpPr>
        <p:spPr>
          <a:xfrm>
            <a:off x="628794" y="3622963"/>
            <a:ext cx="11639406" cy="3046988"/>
          </a:xfrm>
          <a:prstGeom prst="rect">
            <a:avLst/>
          </a:prstGeom>
          <a:noFill/>
        </p:spPr>
        <p:txBody>
          <a:bodyPr wrap="square" rtlCol="0">
            <a:spAutoFit/>
          </a:bodyPr>
          <a:lstStyle/>
          <a:p>
            <a:pPr marL="457200" lvl="0" indent="-457200">
              <a:buFont typeface="Wingdings" panose="05000000000000000000" pitchFamily="2" charset="2"/>
              <a:buChar char="Ø"/>
            </a:pPr>
            <a:r>
              <a:rPr lang="en-US" sz="3200" b="1" dirty="0">
                <a:solidFill>
                  <a:schemeClr val="accent6">
                    <a:lumMod val="60000"/>
                    <a:lumOff val="40000"/>
                  </a:schemeClr>
                </a:solidFill>
              </a:rPr>
              <a:t>Link</a:t>
            </a:r>
            <a:r>
              <a:rPr lang="en-US" sz="3200" dirty="0"/>
              <a:t> − Each Link of a linked list can store a data called an </a:t>
            </a:r>
            <a:r>
              <a:rPr lang="en-US" sz="3200" dirty="0" smtClean="0"/>
              <a:t>element.</a:t>
            </a:r>
          </a:p>
          <a:p>
            <a:pPr marL="457200" lvl="0" indent="-457200">
              <a:buFont typeface="Wingdings" panose="05000000000000000000" pitchFamily="2" charset="2"/>
              <a:buChar char="Ø"/>
            </a:pPr>
            <a:r>
              <a:rPr lang="en-US" sz="3200" b="1" dirty="0" smtClean="0">
                <a:solidFill>
                  <a:schemeClr val="accent6">
                    <a:lumMod val="60000"/>
                    <a:lumOff val="40000"/>
                  </a:schemeClr>
                </a:solidFill>
              </a:rPr>
              <a:t>Next</a:t>
            </a:r>
            <a:r>
              <a:rPr lang="en-US" sz="3200" dirty="0" smtClean="0"/>
              <a:t> </a:t>
            </a:r>
            <a:r>
              <a:rPr lang="en-US" sz="3200" dirty="0"/>
              <a:t>− Each Link of a linked list contain a link to next link </a:t>
            </a:r>
            <a:r>
              <a:rPr lang="en-US" sz="3200" dirty="0" smtClean="0"/>
              <a:t>called Next.</a:t>
            </a:r>
          </a:p>
          <a:p>
            <a:pPr marL="457200" lvl="0" indent="-457200">
              <a:buFont typeface="Wingdings" panose="05000000000000000000" pitchFamily="2" charset="2"/>
              <a:buChar char="Ø"/>
            </a:pPr>
            <a:r>
              <a:rPr lang="en-US" sz="3200" b="1" dirty="0" smtClean="0">
                <a:solidFill>
                  <a:schemeClr val="accent6">
                    <a:lumMod val="60000"/>
                    <a:lumOff val="40000"/>
                  </a:schemeClr>
                </a:solidFill>
              </a:rPr>
              <a:t>Linked List</a:t>
            </a:r>
            <a:r>
              <a:rPr lang="en-US" sz="3200" dirty="0" smtClean="0">
                <a:solidFill>
                  <a:schemeClr val="accent6">
                    <a:lumMod val="60000"/>
                    <a:lumOff val="40000"/>
                  </a:schemeClr>
                </a:solidFill>
              </a:rPr>
              <a:t> </a:t>
            </a:r>
            <a:r>
              <a:rPr lang="en-US" sz="3200" dirty="0"/>
              <a:t>− A </a:t>
            </a:r>
            <a:r>
              <a:rPr lang="en-US" sz="3200" dirty="0" smtClean="0"/>
              <a:t>Linked List </a:t>
            </a:r>
            <a:r>
              <a:rPr lang="en-US" sz="3200" dirty="0"/>
              <a:t>contains the connection link to the first Link called First.</a:t>
            </a:r>
          </a:p>
        </p:txBody>
      </p:sp>
    </p:spTree>
    <p:extLst>
      <p:ext uri="{BB962C8B-B14F-4D97-AF65-F5344CB8AC3E}">
        <p14:creationId xmlns:p14="http://schemas.microsoft.com/office/powerpoint/2010/main" xmlns="" val="34348366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394" y="382923"/>
            <a:ext cx="8534400" cy="832813"/>
          </a:xfrm>
        </p:spPr>
        <p:txBody>
          <a:bodyPr>
            <a:normAutofit/>
          </a:bodyPr>
          <a:lstStyle/>
          <a:p>
            <a:r>
              <a:rPr lang="en-US" sz="4400" b="1" dirty="0">
                <a:solidFill>
                  <a:srgbClr val="FFFF00"/>
                </a:solidFill>
              </a:rPr>
              <a:t>Linked List Representation</a:t>
            </a:r>
            <a:endParaRPr lang="en-US" sz="4400" dirty="0">
              <a:solidFill>
                <a:srgbClr val="FFFF00"/>
              </a:solidFill>
            </a:endParaRPr>
          </a:p>
        </p:txBody>
      </p:sp>
      <p:sp>
        <p:nvSpPr>
          <p:cNvPr id="4" name="TextBox 3"/>
          <p:cNvSpPr txBox="1"/>
          <p:nvPr/>
        </p:nvSpPr>
        <p:spPr>
          <a:xfrm>
            <a:off x="756949" y="1243472"/>
            <a:ext cx="11639406" cy="1077218"/>
          </a:xfrm>
          <a:prstGeom prst="rect">
            <a:avLst/>
          </a:prstGeom>
          <a:noFill/>
        </p:spPr>
        <p:txBody>
          <a:bodyPr wrap="square" rtlCol="0">
            <a:spAutoFit/>
          </a:bodyPr>
          <a:lstStyle/>
          <a:p>
            <a:r>
              <a:rPr lang="en-US" sz="3200" dirty="0" smtClean="0"/>
              <a:t>		Linked </a:t>
            </a:r>
            <a:r>
              <a:rPr lang="en-US" sz="3200" dirty="0"/>
              <a:t>list can be visualized as a chain of nodes, where every node points to the next node.</a:t>
            </a:r>
          </a:p>
        </p:txBody>
      </p:sp>
      <p:pic>
        <p:nvPicPr>
          <p:cNvPr id="6" name="Picture 5" descr="Linked List"/>
          <p:cNvPicPr/>
          <p:nvPr/>
        </p:nvPicPr>
        <p:blipFill>
          <a:blip r:embed="rId2">
            <a:extLst>
              <a:ext uri="{28A0092B-C50C-407E-A947-70E740481C1C}">
                <a14:useLocalDpi xmlns:a14="http://schemas.microsoft.com/office/drawing/2010/main" xmlns="" val="0"/>
              </a:ext>
            </a:extLst>
          </a:blip>
          <a:srcRect/>
          <a:stretch>
            <a:fillRect/>
          </a:stretch>
        </p:blipFill>
        <p:spPr bwMode="auto">
          <a:xfrm>
            <a:off x="1061484" y="2500772"/>
            <a:ext cx="9806323" cy="1776034"/>
          </a:xfrm>
          <a:prstGeom prst="rect">
            <a:avLst/>
          </a:prstGeom>
          <a:noFill/>
          <a:ln>
            <a:noFill/>
          </a:ln>
        </p:spPr>
      </p:pic>
      <p:sp>
        <p:nvSpPr>
          <p:cNvPr id="7" name="TextBox 6"/>
          <p:cNvSpPr txBox="1"/>
          <p:nvPr/>
        </p:nvSpPr>
        <p:spPr>
          <a:xfrm>
            <a:off x="756949" y="4567752"/>
            <a:ext cx="11639406" cy="1815882"/>
          </a:xfrm>
          <a:prstGeom prst="rect">
            <a:avLst/>
          </a:prstGeom>
          <a:noFill/>
        </p:spPr>
        <p:txBody>
          <a:bodyPr wrap="square" rtlCol="0">
            <a:spAutoFit/>
          </a:bodyPr>
          <a:lstStyle/>
          <a:p>
            <a:pPr marL="514350" lvl="0" indent="-514350">
              <a:buFont typeface="Arial" panose="020B0604020202020204" pitchFamily="34" charset="0"/>
              <a:buChar char="•"/>
            </a:pPr>
            <a:r>
              <a:rPr lang="en-US" sz="2800" dirty="0" smtClean="0"/>
              <a:t>Linked List </a:t>
            </a:r>
            <a:r>
              <a:rPr lang="en-US" sz="2800" dirty="0"/>
              <a:t>contains an link element called </a:t>
            </a:r>
            <a:r>
              <a:rPr lang="en-US" sz="2800" dirty="0" smtClean="0"/>
              <a:t>first.</a:t>
            </a:r>
          </a:p>
          <a:p>
            <a:pPr marL="514350" lvl="0" indent="-514350">
              <a:buFont typeface="Arial" panose="020B0604020202020204" pitchFamily="34" charset="0"/>
              <a:buChar char="•"/>
            </a:pPr>
            <a:r>
              <a:rPr lang="en-US" sz="2800" dirty="0" smtClean="0"/>
              <a:t>Each </a:t>
            </a:r>
            <a:r>
              <a:rPr lang="en-US" sz="2800" dirty="0"/>
              <a:t>Link carries a data field(s) and a Link Field called </a:t>
            </a:r>
            <a:r>
              <a:rPr lang="en-US" sz="2800" dirty="0" smtClean="0"/>
              <a:t>next.</a:t>
            </a:r>
          </a:p>
          <a:p>
            <a:pPr marL="514350" lvl="0" indent="-514350">
              <a:buFont typeface="Arial" panose="020B0604020202020204" pitchFamily="34" charset="0"/>
              <a:buChar char="•"/>
            </a:pPr>
            <a:r>
              <a:rPr lang="en-US" sz="2800" dirty="0" smtClean="0"/>
              <a:t>Each </a:t>
            </a:r>
            <a:r>
              <a:rPr lang="en-US" sz="2800" dirty="0"/>
              <a:t>Link is linked with its next link using its next </a:t>
            </a:r>
            <a:r>
              <a:rPr lang="en-US" sz="2800" dirty="0" smtClean="0"/>
              <a:t>link.</a:t>
            </a:r>
          </a:p>
          <a:p>
            <a:pPr marL="514350" lvl="0" indent="-514350">
              <a:buFont typeface="Arial" panose="020B0604020202020204" pitchFamily="34" charset="0"/>
              <a:buChar char="•"/>
            </a:pPr>
            <a:r>
              <a:rPr lang="en-US" sz="2800" dirty="0" smtClean="0"/>
              <a:t>Last </a:t>
            </a:r>
            <a:r>
              <a:rPr lang="en-US" sz="2800" dirty="0"/>
              <a:t>Link carries a Link as null to mark the end of the list.</a:t>
            </a:r>
          </a:p>
        </p:txBody>
      </p:sp>
    </p:spTree>
    <p:extLst>
      <p:ext uri="{BB962C8B-B14F-4D97-AF65-F5344CB8AC3E}">
        <p14:creationId xmlns:p14="http://schemas.microsoft.com/office/powerpoint/2010/main" xmlns="" val="17697312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394" y="382923"/>
            <a:ext cx="8534400" cy="832813"/>
          </a:xfrm>
        </p:spPr>
        <p:txBody>
          <a:bodyPr>
            <a:normAutofit/>
          </a:bodyPr>
          <a:lstStyle/>
          <a:p>
            <a:r>
              <a:rPr lang="en-US" sz="4400" b="1" dirty="0">
                <a:solidFill>
                  <a:srgbClr val="FFFF00"/>
                </a:solidFill>
              </a:rPr>
              <a:t>Types of Linked List</a:t>
            </a:r>
            <a:endParaRPr lang="en-US" sz="4400" dirty="0">
              <a:solidFill>
                <a:srgbClr val="FFFF00"/>
              </a:solidFill>
            </a:endParaRPr>
          </a:p>
        </p:txBody>
      </p:sp>
      <p:sp>
        <p:nvSpPr>
          <p:cNvPr id="4" name="TextBox 3"/>
          <p:cNvSpPr txBox="1"/>
          <p:nvPr/>
        </p:nvSpPr>
        <p:spPr>
          <a:xfrm>
            <a:off x="476394" y="1693718"/>
            <a:ext cx="11639406" cy="3539430"/>
          </a:xfrm>
          <a:prstGeom prst="rect">
            <a:avLst/>
          </a:prstGeom>
          <a:noFill/>
        </p:spPr>
        <p:txBody>
          <a:bodyPr wrap="square" rtlCol="0">
            <a:spAutoFit/>
          </a:bodyPr>
          <a:lstStyle/>
          <a:p>
            <a:pPr lvl="0"/>
            <a:r>
              <a:rPr lang="en-US" sz="3200" dirty="0" smtClean="0"/>
              <a:t>There are 3 types of linked lists</a:t>
            </a:r>
          </a:p>
          <a:p>
            <a:pPr marL="514350" lvl="0" indent="-514350">
              <a:buFont typeface="+mj-lt"/>
              <a:buAutoNum type="arabicPeriod"/>
            </a:pPr>
            <a:r>
              <a:rPr lang="en-US" sz="3200" b="1" dirty="0" smtClean="0">
                <a:solidFill>
                  <a:schemeClr val="accent6">
                    <a:lumMod val="40000"/>
                    <a:lumOff val="60000"/>
                  </a:schemeClr>
                </a:solidFill>
              </a:rPr>
              <a:t>Simple </a:t>
            </a:r>
            <a:r>
              <a:rPr lang="en-US" sz="3200" b="1" dirty="0">
                <a:solidFill>
                  <a:schemeClr val="accent6">
                    <a:lumMod val="40000"/>
                    <a:lumOff val="60000"/>
                  </a:schemeClr>
                </a:solidFill>
              </a:rPr>
              <a:t>Linked List</a:t>
            </a:r>
            <a:r>
              <a:rPr lang="en-US" sz="3200" dirty="0">
                <a:solidFill>
                  <a:schemeClr val="accent6">
                    <a:lumMod val="40000"/>
                    <a:lumOff val="60000"/>
                  </a:schemeClr>
                </a:solidFill>
              </a:rPr>
              <a:t> </a:t>
            </a:r>
            <a:r>
              <a:rPr lang="en-US" sz="3200" dirty="0"/>
              <a:t>− Item Navigation is forward </a:t>
            </a:r>
            <a:r>
              <a:rPr lang="en-US" sz="3200" dirty="0" smtClean="0"/>
              <a:t>only.</a:t>
            </a:r>
          </a:p>
          <a:p>
            <a:pPr marL="514350" lvl="0" indent="-514350">
              <a:buFont typeface="+mj-lt"/>
              <a:buAutoNum type="arabicPeriod"/>
            </a:pPr>
            <a:r>
              <a:rPr lang="en-US" sz="3200" b="1" dirty="0" smtClean="0">
                <a:solidFill>
                  <a:schemeClr val="accent6">
                    <a:lumMod val="40000"/>
                    <a:lumOff val="60000"/>
                  </a:schemeClr>
                </a:solidFill>
              </a:rPr>
              <a:t>Doubly </a:t>
            </a:r>
            <a:r>
              <a:rPr lang="en-US" sz="3200" b="1" dirty="0">
                <a:solidFill>
                  <a:schemeClr val="accent6">
                    <a:lumMod val="40000"/>
                    <a:lumOff val="60000"/>
                  </a:schemeClr>
                </a:solidFill>
              </a:rPr>
              <a:t>Linked List</a:t>
            </a:r>
            <a:r>
              <a:rPr lang="en-US" sz="3200" dirty="0">
                <a:solidFill>
                  <a:schemeClr val="accent6">
                    <a:lumMod val="40000"/>
                    <a:lumOff val="60000"/>
                  </a:schemeClr>
                </a:solidFill>
              </a:rPr>
              <a:t> </a:t>
            </a:r>
            <a:r>
              <a:rPr lang="en-US" sz="3200" dirty="0"/>
              <a:t>− Items can be navigated forward and backward </a:t>
            </a:r>
            <a:r>
              <a:rPr lang="en-US" sz="3200" dirty="0" smtClean="0"/>
              <a:t>way.</a:t>
            </a:r>
          </a:p>
          <a:p>
            <a:pPr marL="514350" lvl="0" indent="-514350">
              <a:buFont typeface="+mj-lt"/>
              <a:buAutoNum type="arabicPeriod"/>
            </a:pPr>
            <a:r>
              <a:rPr lang="en-US" sz="3200" b="1" dirty="0" smtClean="0">
                <a:solidFill>
                  <a:schemeClr val="accent6">
                    <a:lumMod val="40000"/>
                    <a:lumOff val="60000"/>
                  </a:schemeClr>
                </a:solidFill>
              </a:rPr>
              <a:t>Circular </a:t>
            </a:r>
            <a:r>
              <a:rPr lang="en-US" sz="3200" b="1" dirty="0">
                <a:solidFill>
                  <a:schemeClr val="accent6">
                    <a:lumMod val="40000"/>
                    <a:lumOff val="60000"/>
                  </a:schemeClr>
                </a:solidFill>
              </a:rPr>
              <a:t>Linked List</a:t>
            </a:r>
            <a:r>
              <a:rPr lang="en-US" sz="3200" dirty="0">
                <a:solidFill>
                  <a:schemeClr val="accent6">
                    <a:lumMod val="40000"/>
                    <a:lumOff val="60000"/>
                  </a:schemeClr>
                </a:solidFill>
              </a:rPr>
              <a:t> </a:t>
            </a:r>
            <a:r>
              <a:rPr lang="en-US" sz="3200" dirty="0"/>
              <a:t>− Last item contains link of the first element as next </a:t>
            </a:r>
            <a:r>
              <a:rPr lang="en-US" sz="3200" dirty="0" smtClean="0"/>
              <a:t>and first </a:t>
            </a:r>
            <a:r>
              <a:rPr lang="en-US" sz="3200" dirty="0"/>
              <a:t>element has link to last element as prev.</a:t>
            </a:r>
          </a:p>
        </p:txBody>
      </p:sp>
    </p:spTree>
    <p:extLst>
      <p:ext uri="{BB962C8B-B14F-4D97-AF65-F5344CB8AC3E}">
        <p14:creationId xmlns:p14="http://schemas.microsoft.com/office/powerpoint/2010/main" xmlns="" val="30568691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394" y="382923"/>
            <a:ext cx="8534400" cy="832813"/>
          </a:xfrm>
        </p:spPr>
        <p:txBody>
          <a:bodyPr>
            <a:normAutofit/>
          </a:bodyPr>
          <a:lstStyle/>
          <a:p>
            <a:r>
              <a:rPr lang="en-US" sz="4400" b="1" dirty="0">
                <a:solidFill>
                  <a:srgbClr val="FFFF00"/>
                </a:solidFill>
              </a:rPr>
              <a:t>Basic Operations</a:t>
            </a:r>
            <a:endParaRPr lang="en-US" sz="4400" dirty="0">
              <a:solidFill>
                <a:srgbClr val="FFFF00"/>
              </a:solidFill>
            </a:endParaRPr>
          </a:p>
        </p:txBody>
      </p:sp>
      <p:sp>
        <p:nvSpPr>
          <p:cNvPr id="4" name="TextBox 3"/>
          <p:cNvSpPr txBox="1"/>
          <p:nvPr/>
        </p:nvSpPr>
        <p:spPr>
          <a:xfrm>
            <a:off x="476394" y="1693718"/>
            <a:ext cx="11639406" cy="3539430"/>
          </a:xfrm>
          <a:prstGeom prst="rect">
            <a:avLst/>
          </a:prstGeom>
          <a:noFill/>
        </p:spPr>
        <p:txBody>
          <a:bodyPr wrap="square" rtlCol="0">
            <a:spAutoFit/>
          </a:bodyPr>
          <a:lstStyle/>
          <a:p>
            <a:r>
              <a:rPr lang="en-US" sz="3200" dirty="0"/>
              <a:t>Following are the basic operations supported by a list.</a:t>
            </a:r>
          </a:p>
          <a:p>
            <a:pPr marL="457200" lvl="0" indent="-457200">
              <a:buFont typeface="Wingdings" panose="05000000000000000000" pitchFamily="2" charset="2"/>
              <a:buChar char="ü"/>
            </a:pPr>
            <a:r>
              <a:rPr lang="en-US" sz="3200" b="1" dirty="0">
                <a:solidFill>
                  <a:schemeClr val="accent6">
                    <a:lumMod val="40000"/>
                    <a:lumOff val="60000"/>
                  </a:schemeClr>
                </a:solidFill>
              </a:rPr>
              <a:t>Insertion</a:t>
            </a:r>
            <a:r>
              <a:rPr lang="en-US" sz="3200" dirty="0"/>
              <a:t> − add an element at the beginning of the </a:t>
            </a:r>
            <a:r>
              <a:rPr lang="en-US" sz="3200" dirty="0" smtClean="0"/>
              <a:t>list.</a:t>
            </a:r>
          </a:p>
          <a:p>
            <a:pPr marL="457200" lvl="0" indent="-457200">
              <a:buFont typeface="Wingdings" panose="05000000000000000000" pitchFamily="2" charset="2"/>
              <a:buChar char="ü"/>
            </a:pPr>
            <a:r>
              <a:rPr lang="en-US" sz="3200" b="1" dirty="0" smtClean="0">
                <a:solidFill>
                  <a:schemeClr val="accent6">
                    <a:lumMod val="40000"/>
                    <a:lumOff val="60000"/>
                  </a:schemeClr>
                </a:solidFill>
              </a:rPr>
              <a:t>Deletion</a:t>
            </a:r>
            <a:r>
              <a:rPr lang="en-US" sz="3200" dirty="0" smtClean="0"/>
              <a:t> </a:t>
            </a:r>
            <a:r>
              <a:rPr lang="en-US" sz="3200" dirty="0"/>
              <a:t>− delete an element at the beginning of the </a:t>
            </a:r>
            <a:r>
              <a:rPr lang="en-US" sz="3200" dirty="0" smtClean="0"/>
              <a:t>list.</a:t>
            </a:r>
          </a:p>
          <a:p>
            <a:pPr marL="457200" lvl="0" indent="-457200">
              <a:buFont typeface="Wingdings" panose="05000000000000000000" pitchFamily="2" charset="2"/>
              <a:buChar char="ü"/>
            </a:pPr>
            <a:r>
              <a:rPr lang="en-US" sz="3200" b="1" dirty="0" smtClean="0">
                <a:solidFill>
                  <a:schemeClr val="accent6">
                    <a:lumMod val="40000"/>
                    <a:lumOff val="60000"/>
                  </a:schemeClr>
                </a:solidFill>
              </a:rPr>
              <a:t>Display</a:t>
            </a:r>
            <a:r>
              <a:rPr lang="en-US" sz="3200" dirty="0" smtClean="0"/>
              <a:t> </a:t>
            </a:r>
            <a:r>
              <a:rPr lang="en-US" sz="3200" dirty="0"/>
              <a:t>− displaying complete </a:t>
            </a:r>
            <a:r>
              <a:rPr lang="en-US" sz="3200" dirty="0" smtClean="0"/>
              <a:t>list.</a:t>
            </a:r>
          </a:p>
          <a:p>
            <a:pPr marL="457200" lvl="0" indent="-457200">
              <a:buFont typeface="Wingdings" panose="05000000000000000000" pitchFamily="2" charset="2"/>
              <a:buChar char="ü"/>
            </a:pPr>
            <a:r>
              <a:rPr lang="en-US" sz="3200" b="1" dirty="0" smtClean="0">
                <a:solidFill>
                  <a:schemeClr val="accent6">
                    <a:lumMod val="40000"/>
                    <a:lumOff val="60000"/>
                  </a:schemeClr>
                </a:solidFill>
              </a:rPr>
              <a:t>Search</a:t>
            </a:r>
            <a:r>
              <a:rPr lang="en-US" sz="3200" dirty="0" smtClean="0"/>
              <a:t> </a:t>
            </a:r>
            <a:r>
              <a:rPr lang="en-US" sz="3200" dirty="0"/>
              <a:t>− search an element using given </a:t>
            </a:r>
            <a:r>
              <a:rPr lang="en-US" sz="3200" dirty="0" smtClean="0"/>
              <a:t>key.</a:t>
            </a:r>
          </a:p>
          <a:p>
            <a:pPr marL="457200" lvl="0" indent="-457200">
              <a:buFont typeface="Wingdings" panose="05000000000000000000" pitchFamily="2" charset="2"/>
              <a:buChar char="ü"/>
            </a:pPr>
            <a:r>
              <a:rPr lang="en-US" sz="3200" b="1" dirty="0" smtClean="0">
                <a:solidFill>
                  <a:schemeClr val="accent6">
                    <a:lumMod val="40000"/>
                    <a:lumOff val="60000"/>
                  </a:schemeClr>
                </a:solidFill>
              </a:rPr>
              <a:t>Delete</a:t>
            </a:r>
            <a:r>
              <a:rPr lang="en-US" sz="3200" dirty="0" smtClean="0"/>
              <a:t> </a:t>
            </a:r>
            <a:r>
              <a:rPr lang="en-US" sz="3200" dirty="0"/>
              <a:t>− delete an element using given key.</a:t>
            </a:r>
          </a:p>
        </p:txBody>
      </p:sp>
    </p:spTree>
    <p:extLst>
      <p:ext uri="{BB962C8B-B14F-4D97-AF65-F5344CB8AC3E}">
        <p14:creationId xmlns:p14="http://schemas.microsoft.com/office/powerpoint/2010/main" xmlns="" val="7741310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394" y="85467"/>
            <a:ext cx="8534400" cy="832813"/>
          </a:xfrm>
        </p:spPr>
        <p:txBody>
          <a:bodyPr>
            <a:normAutofit/>
          </a:bodyPr>
          <a:lstStyle/>
          <a:p>
            <a:r>
              <a:rPr lang="en-US" sz="4400" b="1" dirty="0">
                <a:solidFill>
                  <a:srgbClr val="FFFF00"/>
                </a:solidFill>
              </a:rPr>
              <a:t>Insertion Operation</a:t>
            </a:r>
            <a:endParaRPr lang="en-US" sz="4400" dirty="0">
              <a:solidFill>
                <a:srgbClr val="FFFF00"/>
              </a:solidFill>
            </a:endParaRPr>
          </a:p>
        </p:txBody>
      </p:sp>
      <p:sp>
        <p:nvSpPr>
          <p:cNvPr id="4" name="TextBox 3"/>
          <p:cNvSpPr txBox="1"/>
          <p:nvPr/>
        </p:nvSpPr>
        <p:spPr>
          <a:xfrm>
            <a:off x="526802" y="918280"/>
            <a:ext cx="11639406" cy="1569660"/>
          </a:xfrm>
          <a:prstGeom prst="rect">
            <a:avLst/>
          </a:prstGeom>
          <a:noFill/>
        </p:spPr>
        <p:txBody>
          <a:bodyPr wrap="square" rtlCol="0">
            <a:spAutoFit/>
          </a:bodyPr>
          <a:lstStyle/>
          <a:p>
            <a:r>
              <a:rPr lang="en-US" sz="3200" dirty="0" smtClean="0"/>
              <a:t>		Adding </a:t>
            </a:r>
            <a:r>
              <a:rPr lang="en-US" sz="3200" dirty="0"/>
              <a:t>a new node in linked list is a more than one step activity. </a:t>
            </a:r>
            <a:r>
              <a:rPr lang="en-US" sz="3200" dirty="0" smtClean="0"/>
              <a:t>First</a:t>
            </a:r>
            <a:r>
              <a:rPr lang="en-US" sz="3200" dirty="0"/>
              <a:t>, create a node using the same structure and find the location where it has to be inserted.</a:t>
            </a:r>
          </a:p>
        </p:txBody>
      </p:sp>
      <p:pic>
        <p:nvPicPr>
          <p:cNvPr id="5" name="Picture 4" descr="Linked List Insertion"/>
          <p:cNvPicPr/>
          <p:nvPr/>
        </p:nvPicPr>
        <p:blipFill>
          <a:blip r:embed="rId2">
            <a:extLst>
              <a:ext uri="{28A0092B-C50C-407E-A947-70E740481C1C}">
                <a14:useLocalDpi xmlns:a14="http://schemas.microsoft.com/office/drawing/2010/main" xmlns="" val="0"/>
              </a:ext>
            </a:extLst>
          </a:blip>
          <a:srcRect/>
          <a:stretch>
            <a:fillRect/>
          </a:stretch>
        </p:blipFill>
        <p:spPr bwMode="auto">
          <a:xfrm>
            <a:off x="1002075" y="2600324"/>
            <a:ext cx="9951983" cy="1927609"/>
          </a:xfrm>
          <a:prstGeom prst="rect">
            <a:avLst/>
          </a:prstGeom>
          <a:noFill/>
          <a:ln>
            <a:noFill/>
          </a:ln>
        </p:spPr>
      </p:pic>
      <p:sp>
        <p:nvSpPr>
          <p:cNvPr id="6" name="TextBox 5"/>
          <p:cNvSpPr txBox="1"/>
          <p:nvPr/>
        </p:nvSpPr>
        <p:spPr>
          <a:xfrm>
            <a:off x="679202" y="4599767"/>
            <a:ext cx="11639406" cy="2246769"/>
          </a:xfrm>
          <a:prstGeom prst="rect">
            <a:avLst/>
          </a:prstGeom>
          <a:noFill/>
        </p:spPr>
        <p:txBody>
          <a:bodyPr wrap="square" rtlCol="0">
            <a:spAutoFit/>
          </a:bodyPr>
          <a:lstStyle/>
          <a:p>
            <a:r>
              <a:rPr lang="en-US" sz="2800" dirty="0" smtClean="0"/>
              <a:t>		Imagine </a:t>
            </a:r>
            <a:r>
              <a:rPr lang="en-US" sz="2800" dirty="0"/>
              <a:t>that we are inserting a node B (</a:t>
            </a:r>
            <a:r>
              <a:rPr lang="en-US" sz="2800" dirty="0" smtClean="0"/>
              <a:t>NewNode</a:t>
            </a:r>
            <a:r>
              <a:rPr lang="en-US" sz="2800" dirty="0"/>
              <a:t>), between A (</a:t>
            </a:r>
            <a:r>
              <a:rPr lang="en-US" sz="2800" dirty="0" smtClean="0"/>
              <a:t>LeftNode</a:t>
            </a:r>
            <a:r>
              <a:rPr lang="en-US" sz="2800" dirty="0"/>
              <a:t>) and C (</a:t>
            </a:r>
            <a:r>
              <a:rPr lang="en-US" sz="2800" dirty="0" smtClean="0"/>
              <a:t>RightNode</a:t>
            </a:r>
            <a:r>
              <a:rPr lang="en-US" sz="2800" dirty="0"/>
              <a:t>). Then point </a:t>
            </a:r>
            <a:r>
              <a:rPr lang="en-US" sz="2800" dirty="0" smtClean="0"/>
              <a:t>B.next </a:t>
            </a:r>
            <a:r>
              <a:rPr lang="en-US" sz="2800" dirty="0"/>
              <a:t>to </a:t>
            </a:r>
            <a:r>
              <a:rPr lang="en-US" sz="2800" dirty="0" smtClean="0"/>
              <a:t>C</a:t>
            </a:r>
          </a:p>
          <a:p>
            <a:pPr algn="ctr"/>
            <a:endParaRPr lang="en-US" sz="2800" dirty="0" smtClean="0"/>
          </a:p>
          <a:p>
            <a:pPr algn="ctr"/>
            <a:r>
              <a:rPr lang="en-US" sz="2800" dirty="0" smtClean="0"/>
              <a:t>NewNode.next </a:t>
            </a:r>
            <a:r>
              <a:rPr lang="en-US" sz="2800" dirty="0"/>
              <a:t>−&gt; </a:t>
            </a:r>
            <a:r>
              <a:rPr lang="en-US" sz="2800" dirty="0" smtClean="0"/>
              <a:t>RightNode</a:t>
            </a:r>
            <a:r>
              <a:rPr lang="en-US" sz="2800" dirty="0"/>
              <a:t>;</a:t>
            </a:r>
          </a:p>
          <a:p>
            <a:pPr algn="ctr"/>
            <a:endParaRPr lang="en-US" sz="2800" dirty="0"/>
          </a:p>
        </p:txBody>
      </p:sp>
    </p:spTree>
    <p:extLst>
      <p:ext uri="{BB962C8B-B14F-4D97-AF65-F5344CB8AC3E}">
        <p14:creationId xmlns:p14="http://schemas.microsoft.com/office/powerpoint/2010/main" xmlns="" val="6109500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Linked List Insertion"/>
          <p:cNvPicPr/>
          <p:nvPr/>
        </p:nvPicPr>
        <p:blipFill>
          <a:blip r:embed="rId2">
            <a:extLst>
              <a:ext uri="{28A0092B-C50C-407E-A947-70E740481C1C}">
                <a14:useLocalDpi xmlns:a14="http://schemas.microsoft.com/office/drawing/2010/main" xmlns="" val="0"/>
              </a:ext>
            </a:extLst>
          </a:blip>
          <a:srcRect/>
          <a:stretch>
            <a:fillRect/>
          </a:stretch>
        </p:blipFill>
        <p:spPr bwMode="auto">
          <a:xfrm>
            <a:off x="1850375" y="242715"/>
            <a:ext cx="8020738" cy="2326014"/>
          </a:xfrm>
          <a:prstGeom prst="rect">
            <a:avLst/>
          </a:prstGeom>
          <a:noFill/>
          <a:ln>
            <a:noFill/>
          </a:ln>
        </p:spPr>
      </p:pic>
      <p:sp>
        <p:nvSpPr>
          <p:cNvPr id="8" name="TextBox 7"/>
          <p:cNvSpPr txBox="1"/>
          <p:nvPr/>
        </p:nvSpPr>
        <p:spPr>
          <a:xfrm>
            <a:off x="394599" y="2568729"/>
            <a:ext cx="11639406" cy="1569660"/>
          </a:xfrm>
          <a:prstGeom prst="rect">
            <a:avLst/>
          </a:prstGeom>
          <a:noFill/>
        </p:spPr>
        <p:txBody>
          <a:bodyPr wrap="square" rtlCol="0">
            <a:spAutoFit/>
          </a:bodyPr>
          <a:lstStyle/>
          <a:p>
            <a:r>
              <a:rPr lang="en-US" sz="3200" dirty="0"/>
              <a:t>Now the next of the node at left should point to the new node</a:t>
            </a:r>
            <a:r>
              <a:rPr lang="en-US" sz="3200" dirty="0" smtClean="0"/>
              <a:t>.</a:t>
            </a:r>
          </a:p>
          <a:p>
            <a:pPr algn="ctr"/>
            <a:r>
              <a:rPr lang="en-US" sz="3200" dirty="0"/>
              <a:t>LeftNode.next −&gt; NewNode</a:t>
            </a:r>
            <a:r>
              <a:rPr lang="en-US" sz="3200" dirty="0" smtClean="0"/>
              <a:t>;</a:t>
            </a:r>
            <a:endParaRPr lang="en-US" sz="3200" dirty="0"/>
          </a:p>
        </p:txBody>
      </p:sp>
      <p:pic>
        <p:nvPicPr>
          <p:cNvPr id="9" name="Picture 8" descr="Linked List Insertion"/>
          <p:cNvPicPr/>
          <p:nvPr/>
        </p:nvPicPr>
        <p:blipFill>
          <a:blip r:embed="rId3">
            <a:extLst>
              <a:ext uri="{28A0092B-C50C-407E-A947-70E740481C1C}">
                <a14:useLocalDpi xmlns:a14="http://schemas.microsoft.com/office/drawing/2010/main" xmlns="" val="0"/>
              </a:ext>
            </a:extLst>
          </a:blip>
          <a:srcRect/>
          <a:stretch>
            <a:fillRect/>
          </a:stretch>
        </p:blipFill>
        <p:spPr bwMode="auto">
          <a:xfrm>
            <a:off x="1850375" y="4138389"/>
            <a:ext cx="8020738" cy="2326014"/>
          </a:xfrm>
          <a:prstGeom prst="rect">
            <a:avLst/>
          </a:prstGeom>
          <a:noFill/>
          <a:ln>
            <a:noFill/>
          </a:ln>
        </p:spPr>
      </p:pic>
    </p:spTree>
    <p:extLst>
      <p:ext uri="{BB962C8B-B14F-4D97-AF65-F5344CB8AC3E}">
        <p14:creationId xmlns:p14="http://schemas.microsoft.com/office/powerpoint/2010/main" xmlns="" val="30493292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83582" y="1202638"/>
            <a:ext cx="11639406" cy="1077218"/>
          </a:xfrm>
          <a:prstGeom prst="rect">
            <a:avLst/>
          </a:prstGeom>
          <a:noFill/>
        </p:spPr>
        <p:txBody>
          <a:bodyPr wrap="square" rtlCol="0">
            <a:spAutoFit/>
          </a:bodyPr>
          <a:lstStyle/>
          <a:p>
            <a:r>
              <a:rPr lang="en-US" sz="3200" dirty="0" smtClean="0"/>
              <a:t>	This </a:t>
            </a:r>
            <a:r>
              <a:rPr lang="en-US" sz="3200" dirty="0"/>
              <a:t>will put the new node in the middle of the two. The new list should look like this</a:t>
            </a:r>
          </a:p>
        </p:txBody>
      </p:sp>
      <p:pic>
        <p:nvPicPr>
          <p:cNvPr id="5" name="Picture 4" descr="Linked List Insertion"/>
          <p:cNvPicPr/>
          <p:nvPr/>
        </p:nvPicPr>
        <p:blipFill>
          <a:blip r:embed="rId2">
            <a:extLst>
              <a:ext uri="{28A0092B-C50C-407E-A947-70E740481C1C}">
                <a14:useLocalDpi xmlns:a14="http://schemas.microsoft.com/office/drawing/2010/main" xmlns="" val="0"/>
              </a:ext>
            </a:extLst>
          </a:blip>
          <a:srcRect/>
          <a:stretch>
            <a:fillRect/>
          </a:stretch>
        </p:blipFill>
        <p:spPr bwMode="auto">
          <a:xfrm>
            <a:off x="383582" y="2829691"/>
            <a:ext cx="11678338" cy="2089125"/>
          </a:xfrm>
          <a:prstGeom prst="rect">
            <a:avLst/>
          </a:prstGeom>
          <a:noFill/>
          <a:ln>
            <a:noFill/>
          </a:ln>
        </p:spPr>
      </p:pic>
      <p:sp>
        <p:nvSpPr>
          <p:cNvPr id="6" name="TextBox 5"/>
          <p:cNvSpPr txBox="1"/>
          <p:nvPr/>
        </p:nvSpPr>
        <p:spPr>
          <a:xfrm>
            <a:off x="552594" y="5155857"/>
            <a:ext cx="11639406" cy="1200329"/>
          </a:xfrm>
          <a:prstGeom prst="rect">
            <a:avLst/>
          </a:prstGeom>
          <a:noFill/>
        </p:spPr>
        <p:txBody>
          <a:bodyPr wrap="square" rtlCol="0">
            <a:spAutoFit/>
          </a:bodyPr>
          <a:lstStyle/>
          <a:p>
            <a:r>
              <a:rPr lang="en-US" sz="2400" dirty="0" smtClean="0"/>
              <a:t>Note: Similar </a:t>
            </a:r>
            <a:r>
              <a:rPr lang="en-US" sz="2400" dirty="0"/>
              <a:t>steps should be taken if the node being inserted at the beginning of the list. While putting it at the end, then the second last node of list should point to new node and the new node will point to NULL.</a:t>
            </a:r>
          </a:p>
        </p:txBody>
      </p:sp>
    </p:spTree>
    <p:extLst>
      <p:ext uri="{BB962C8B-B14F-4D97-AF65-F5344CB8AC3E}">
        <p14:creationId xmlns:p14="http://schemas.microsoft.com/office/powerpoint/2010/main" xmlns="" val="25592068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394" y="85467"/>
            <a:ext cx="8534400" cy="832813"/>
          </a:xfrm>
        </p:spPr>
        <p:txBody>
          <a:bodyPr>
            <a:normAutofit/>
          </a:bodyPr>
          <a:lstStyle/>
          <a:p>
            <a:r>
              <a:rPr lang="en-US" sz="4400" b="1" dirty="0">
                <a:solidFill>
                  <a:srgbClr val="FFFF00"/>
                </a:solidFill>
              </a:rPr>
              <a:t>Deletion Operation</a:t>
            </a:r>
            <a:endParaRPr lang="en-US" sz="4400" dirty="0">
              <a:solidFill>
                <a:srgbClr val="FFFF00"/>
              </a:solidFill>
            </a:endParaRPr>
          </a:p>
        </p:txBody>
      </p:sp>
      <p:sp>
        <p:nvSpPr>
          <p:cNvPr id="4" name="TextBox 3"/>
          <p:cNvSpPr txBox="1"/>
          <p:nvPr/>
        </p:nvSpPr>
        <p:spPr>
          <a:xfrm>
            <a:off x="526802" y="918280"/>
            <a:ext cx="11639406" cy="1569660"/>
          </a:xfrm>
          <a:prstGeom prst="rect">
            <a:avLst/>
          </a:prstGeom>
          <a:noFill/>
        </p:spPr>
        <p:txBody>
          <a:bodyPr wrap="square" rtlCol="0">
            <a:spAutoFit/>
          </a:bodyPr>
          <a:lstStyle/>
          <a:p>
            <a:r>
              <a:rPr lang="en-US" sz="3200" dirty="0" smtClean="0"/>
              <a:t>		Deletion </a:t>
            </a:r>
            <a:r>
              <a:rPr lang="en-US" sz="3200" dirty="0"/>
              <a:t>is also a more than one step process</a:t>
            </a:r>
            <a:r>
              <a:rPr lang="en-US" sz="3200" dirty="0" smtClean="0"/>
              <a:t>. First</a:t>
            </a:r>
            <a:r>
              <a:rPr lang="en-US" sz="3200" dirty="0"/>
              <a:t>, locate the target node to be removed, by using searching algorithms.</a:t>
            </a:r>
          </a:p>
        </p:txBody>
      </p:sp>
      <p:sp>
        <p:nvSpPr>
          <p:cNvPr id="6" name="TextBox 5"/>
          <p:cNvSpPr txBox="1"/>
          <p:nvPr/>
        </p:nvSpPr>
        <p:spPr>
          <a:xfrm>
            <a:off x="679202" y="4599767"/>
            <a:ext cx="11639406" cy="1384995"/>
          </a:xfrm>
          <a:prstGeom prst="rect">
            <a:avLst/>
          </a:prstGeom>
          <a:noFill/>
        </p:spPr>
        <p:txBody>
          <a:bodyPr wrap="square" rtlCol="0">
            <a:spAutoFit/>
          </a:bodyPr>
          <a:lstStyle/>
          <a:p>
            <a:r>
              <a:rPr lang="en-US" sz="2800" dirty="0"/>
              <a:t>The left (previous) node of the target node now should point to the next node of the target node −</a:t>
            </a:r>
          </a:p>
          <a:p>
            <a:pPr algn="ctr"/>
            <a:r>
              <a:rPr lang="en-US" sz="2800" dirty="0"/>
              <a:t>LeftNode.next −&gt; </a:t>
            </a:r>
            <a:r>
              <a:rPr lang="en-US" sz="2800" dirty="0" err="1"/>
              <a:t>TargetNode.next</a:t>
            </a:r>
            <a:r>
              <a:rPr lang="en-US" sz="2800" dirty="0"/>
              <a:t>;</a:t>
            </a:r>
          </a:p>
        </p:txBody>
      </p:sp>
      <p:pic>
        <p:nvPicPr>
          <p:cNvPr id="7" name="Picture 6" descr="Linked List Deletion"/>
          <p:cNvPicPr/>
          <p:nvPr/>
        </p:nvPicPr>
        <p:blipFill>
          <a:blip r:embed="rId2">
            <a:extLst>
              <a:ext uri="{28A0092B-C50C-407E-A947-70E740481C1C}">
                <a14:useLocalDpi xmlns:a14="http://schemas.microsoft.com/office/drawing/2010/main" xmlns="" val="0"/>
              </a:ext>
            </a:extLst>
          </a:blip>
          <a:srcRect/>
          <a:stretch>
            <a:fillRect/>
          </a:stretch>
        </p:blipFill>
        <p:spPr bwMode="auto">
          <a:xfrm>
            <a:off x="969025" y="2610963"/>
            <a:ext cx="10429832" cy="1865781"/>
          </a:xfrm>
          <a:prstGeom prst="rect">
            <a:avLst/>
          </a:prstGeom>
          <a:noFill/>
          <a:ln>
            <a:noFill/>
          </a:ln>
        </p:spPr>
      </p:pic>
    </p:spTree>
    <p:extLst>
      <p:ext uri="{BB962C8B-B14F-4D97-AF65-F5344CB8AC3E}">
        <p14:creationId xmlns:p14="http://schemas.microsoft.com/office/powerpoint/2010/main" xmlns="" val="426020334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72</TotalTime>
  <Words>384</Words>
  <Application>Microsoft Office PowerPoint</Application>
  <PresentationFormat>Custom</PresentationFormat>
  <Paragraphs>41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Ion</vt:lpstr>
      <vt:lpstr>Linked list</vt:lpstr>
      <vt:lpstr>Linked List</vt:lpstr>
      <vt:lpstr>Linked List Representation</vt:lpstr>
      <vt:lpstr>Types of Linked List</vt:lpstr>
      <vt:lpstr>Basic Operations</vt:lpstr>
      <vt:lpstr>Insertion Operation</vt:lpstr>
      <vt:lpstr>Slide 7</vt:lpstr>
      <vt:lpstr>Slide 8</vt:lpstr>
      <vt:lpstr>Deletion Operation</vt:lpstr>
      <vt:lpstr>Slide 10</vt:lpstr>
      <vt:lpstr>Slide 11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dc:title>
  <dc:creator>Darling gopi</dc:creator>
  <cp:lastModifiedBy>user</cp:lastModifiedBy>
  <cp:revision>74</cp:revision>
  <dcterms:created xsi:type="dcterms:W3CDTF">2016-06-08T01:17:39Z</dcterms:created>
  <dcterms:modified xsi:type="dcterms:W3CDTF">2017-06-11T07:12:38Z</dcterms:modified>
</cp:coreProperties>
</file>