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Graphs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299475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			A </a:t>
            </a:r>
            <a:r>
              <a:rPr lang="en-US" sz="2800" dirty="0"/>
              <a:t>graph is a pictorial representation of a set of objects where some pairs of objects are connected by links. The interconnected objects are represented by points termed as </a:t>
            </a:r>
            <a:r>
              <a:rPr lang="en-US" sz="2800" b="1" dirty="0"/>
              <a:t>vertices,</a:t>
            </a:r>
            <a:r>
              <a:rPr lang="en-US" sz="2800" dirty="0"/>
              <a:t> and the links that connect the vertices are called </a:t>
            </a:r>
            <a:r>
              <a:rPr lang="en-US" sz="2800" b="1" dirty="0"/>
              <a:t>edges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						Formally</a:t>
            </a:r>
            <a:r>
              <a:rPr lang="en-US" sz="2800" dirty="0"/>
              <a:t>, a graph is a pair of sets </a:t>
            </a:r>
            <a:r>
              <a:rPr lang="en-US" sz="2800" b="1" dirty="0"/>
              <a:t>(V, E),</a:t>
            </a:r>
            <a:r>
              <a:rPr lang="en-US" sz="2800" dirty="0"/>
              <a:t> where </a:t>
            </a:r>
            <a:r>
              <a:rPr lang="en-US" sz="2800" b="1" dirty="0"/>
              <a:t>V</a:t>
            </a:r>
            <a:r>
              <a:rPr lang="en-US" sz="2800" dirty="0"/>
              <a:t> is the set of vertices and </a:t>
            </a:r>
            <a:r>
              <a:rPr lang="en-US" sz="2800" b="1" dirty="0"/>
              <a:t>E</a:t>
            </a:r>
            <a:r>
              <a:rPr lang="en-US" sz="2800" dirty="0"/>
              <a:t> is the set of edges, connecting the pairs of vertices.</a:t>
            </a:r>
          </a:p>
        </p:txBody>
      </p:sp>
      <p:pic>
        <p:nvPicPr>
          <p:cNvPr id="4" name="Picture 3" descr="Grap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1366" y="4491758"/>
            <a:ext cx="3122548" cy="19817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505700" y="5404302"/>
            <a:ext cx="3217718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= {a, b, c, d, e}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{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cd, de}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Graph Data Structure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215736"/>
            <a:ext cx="11639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Vertex</a:t>
            </a:r>
            <a:r>
              <a:rPr lang="en-US" sz="2800" dirty="0"/>
              <a:t> − Each node of the graph is represented as a vertex.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Edge</a:t>
            </a:r>
            <a:r>
              <a:rPr lang="en-US" sz="2800" dirty="0" smtClean="0"/>
              <a:t> </a:t>
            </a:r>
            <a:r>
              <a:rPr lang="en-US" sz="2800" dirty="0"/>
              <a:t>− Edge represents a path between two vertices or a line between two </a:t>
            </a:r>
            <a:r>
              <a:rPr lang="en-US" sz="2800" dirty="0" smtClean="0"/>
              <a:t>vertices.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Adjacency</a:t>
            </a:r>
            <a:r>
              <a:rPr lang="en-US" sz="2800" dirty="0" smtClean="0"/>
              <a:t> </a:t>
            </a:r>
            <a:r>
              <a:rPr lang="en-US" sz="2800" dirty="0"/>
              <a:t>− Two node or vertices are adjacent if they are connected to each other through an edge.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Path</a:t>
            </a:r>
            <a:r>
              <a:rPr lang="en-US" sz="2800" dirty="0" smtClean="0"/>
              <a:t> </a:t>
            </a:r>
            <a:r>
              <a:rPr lang="en-US" sz="2800" dirty="0"/>
              <a:t>− Path represents a sequence of edges between two vertices. </a:t>
            </a:r>
          </a:p>
        </p:txBody>
      </p:sp>
      <p:pic>
        <p:nvPicPr>
          <p:cNvPr id="4" name="Picture 3" descr="grap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9859" y="4042063"/>
            <a:ext cx="2425700" cy="2633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0677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Basic Operations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603" y="1814161"/>
            <a:ext cx="11639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Vertex</a:t>
            </a:r>
            <a:r>
              <a:rPr lang="en-US" sz="2800" dirty="0"/>
              <a:t> − add a vertex to a </a:t>
            </a:r>
            <a:r>
              <a:rPr lang="en-US" sz="2800" dirty="0" smtClean="0"/>
              <a:t>graph.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Add </a:t>
            </a:r>
            <a:r>
              <a:rPr lang="en-US" sz="2800" b="1" dirty="0"/>
              <a:t>Edge</a:t>
            </a:r>
            <a:r>
              <a:rPr lang="en-US" sz="2800" dirty="0"/>
              <a:t> − add an edge between two vertices of a </a:t>
            </a:r>
            <a:r>
              <a:rPr lang="en-US" sz="2800" dirty="0" smtClean="0"/>
              <a:t>graph.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Display </a:t>
            </a:r>
            <a:r>
              <a:rPr lang="en-US" sz="2800" b="1" dirty="0"/>
              <a:t>Vertex</a:t>
            </a:r>
            <a:r>
              <a:rPr lang="en-US" sz="2800" dirty="0"/>
              <a:t> − display a vertex of a 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25021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Inserting</a:t>
            </a:r>
            <a:endParaRPr lang="en-US" sz="4800" dirty="0">
              <a:solidFill>
                <a:srgbClr val="FFFF00"/>
              </a:solidFill>
            </a:endParaRPr>
          </a:p>
        </p:txBody>
      </p:sp>
      <p:pic>
        <p:nvPicPr>
          <p:cNvPr id="4" name="Picture 3" descr="Depth First Search Step On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8640" y="1483590"/>
            <a:ext cx="2990850" cy="19038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743594" y="2153288"/>
            <a:ext cx="3195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stack</a:t>
            </a:r>
            <a:endParaRPr lang="en-US" sz="3200" dirty="0"/>
          </a:p>
        </p:txBody>
      </p:sp>
      <p:pic>
        <p:nvPicPr>
          <p:cNvPr id="9" name="Picture 8" descr="Depth First Search Step Tw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5315" y="3811154"/>
            <a:ext cx="285750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402868" y="3707203"/>
            <a:ext cx="75761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Mark </a:t>
            </a:r>
            <a:r>
              <a:rPr lang="en-US" sz="3200" b="1" dirty="0"/>
              <a:t>S</a:t>
            </a:r>
            <a:r>
              <a:rPr lang="en-US" sz="3200" dirty="0"/>
              <a:t> as visited and put it onto the </a:t>
            </a:r>
            <a:endParaRPr lang="en-US" sz="3200" dirty="0" smtClean="0"/>
          </a:p>
          <a:p>
            <a:r>
              <a:rPr lang="en-US" sz="3200" dirty="0" smtClean="0"/>
              <a:t>stack</a:t>
            </a:r>
            <a:r>
              <a:rPr lang="en-US" sz="3200" dirty="0"/>
              <a:t>. Explore any unvisited </a:t>
            </a:r>
            <a:r>
              <a:rPr lang="en-US" sz="3200" dirty="0" smtClean="0"/>
              <a:t>adjacent</a:t>
            </a:r>
          </a:p>
          <a:p>
            <a:r>
              <a:rPr lang="en-US" sz="3200" dirty="0" smtClean="0"/>
              <a:t>node </a:t>
            </a:r>
            <a:r>
              <a:rPr lang="en-US" sz="3200" dirty="0"/>
              <a:t>from </a:t>
            </a:r>
            <a:r>
              <a:rPr lang="en-US" sz="3200" b="1" dirty="0"/>
              <a:t>S</a:t>
            </a:r>
            <a:r>
              <a:rPr lang="en-US" sz="3200" dirty="0"/>
              <a:t>. We have three nodes </a:t>
            </a:r>
            <a:endParaRPr lang="en-US" sz="3200" dirty="0" smtClean="0"/>
          </a:p>
          <a:p>
            <a:r>
              <a:rPr lang="en-US" sz="3200" dirty="0" smtClean="0"/>
              <a:t>and </a:t>
            </a:r>
            <a:r>
              <a:rPr lang="en-US" sz="3200" dirty="0"/>
              <a:t>we can pick any of them. </a:t>
            </a:r>
          </a:p>
        </p:txBody>
      </p:sp>
      <p:sp>
        <p:nvSpPr>
          <p:cNvPr id="12" name="Arc 11"/>
          <p:cNvSpPr/>
          <p:nvPr/>
        </p:nvSpPr>
        <p:spPr>
          <a:xfrm>
            <a:off x="2119313" y="390048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Conti….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2815" y="4233189"/>
            <a:ext cx="819326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Visit </a:t>
            </a:r>
            <a:r>
              <a:rPr lang="en-US" sz="3200" b="1" dirty="0"/>
              <a:t>D</a:t>
            </a:r>
            <a:r>
              <a:rPr lang="en-US" sz="3200" dirty="0"/>
              <a:t> and mark it visited and put </a:t>
            </a:r>
            <a:r>
              <a:rPr lang="en-US" sz="3200" dirty="0" smtClean="0"/>
              <a:t>onto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stack. Here we have </a:t>
            </a:r>
            <a:r>
              <a:rPr lang="en-US" sz="3200" b="1" dirty="0"/>
              <a:t>B</a:t>
            </a:r>
            <a:r>
              <a:rPr lang="en-US" sz="3200" dirty="0"/>
              <a:t> and </a:t>
            </a:r>
            <a:r>
              <a:rPr lang="en-US" sz="3200" b="1" dirty="0"/>
              <a:t>C</a:t>
            </a:r>
            <a:r>
              <a:rPr lang="en-US" sz="3200" dirty="0"/>
              <a:t> nodes </a:t>
            </a:r>
            <a:endParaRPr lang="en-US" sz="3200" dirty="0" smtClean="0"/>
          </a:p>
          <a:p>
            <a:r>
              <a:rPr lang="en-US" sz="3200" dirty="0" smtClean="0"/>
              <a:t>which </a:t>
            </a:r>
            <a:r>
              <a:rPr lang="en-US" sz="3200" dirty="0"/>
              <a:t>are adjacent to </a:t>
            </a:r>
            <a:r>
              <a:rPr lang="en-US" sz="3200" b="1" dirty="0"/>
              <a:t>D</a:t>
            </a:r>
            <a:r>
              <a:rPr lang="en-US" sz="3200" dirty="0"/>
              <a:t> and both are </a:t>
            </a:r>
            <a:endParaRPr lang="en-US" sz="3200" dirty="0" smtClean="0"/>
          </a:p>
          <a:p>
            <a:r>
              <a:rPr lang="en-US" sz="3200" dirty="0" smtClean="0"/>
              <a:t>unvisited</a:t>
            </a:r>
            <a:r>
              <a:rPr lang="en-US" sz="3200" dirty="0"/>
              <a:t>. </a:t>
            </a:r>
          </a:p>
        </p:txBody>
      </p:sp>
      <p:sp>
        <p:nvSpPr>
          <p:cNvPr id="12" name="Arc 11"/>
          <p:cNvSpPr/>
          <p:nvPr/>
        </p:nvSpPr>
        <p:spPr>
          <a:xfrm>
            <a:off x="2087216" y="2076244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1" name="Picture 10" descr="Depth First Search Step Th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5315" y="1579995"/>
            <a:ext cx="28575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epth First Search Step Fou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5315" y="4431228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Arc 14"/>
          <p:cNvSpPr/>
          <p:nvPr/>
        </p:nvSpPr>
        <p:spPr>
          <a:xfrm>
            <a:off x="2120840" y="16666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Arc 15"/>
          <p:cNvSpPr/>
          <p:nvPr/>
        </p:nvSpPr>
        <p:spPr>
          <a:xfrm>
            <a:off x="1396940" y="239689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Arc 17"/>
          <p:cNvSpPr/>
          <p:nvPr/>
        </p:nvSpPr>
        <p:spPr>
          <a:xfrm>
            <a:off x="1409640" y="525439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c 18"/>
          <p:cNvSpPr/>
          <p:nvPr/>
        </p:nvSpPr>
        <p:spPr>
          <a:xfrm>
            <a:off x="2114490" y="59592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c 19"/>
          <p:cNvSpPr/>
          <p:nvPr/>
        </p:nvSpPr>
        <p:spPr>
          <a:xfrm>
            <a:off x="2120840" y="4524148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/>
          <p:cNvSpPr/>
          <p:nvPr/>
        </p:nvSpPr>
        <p:spPr>
          <a:xfrm>
            <a:off x="4402867" y="1489671"/>
            <a:ext cx="768992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Mark </a:t>
            </a:r>
            <a:r>
              <a:rPr lang="en-US" sz="3200" b="1" dirty="0"/>
              <a:t>A</a:t>
            </a:r>
            <a:r>
              <a:rPr lang="en-US" sz="3200" dirty="0"/>
              <a:t> as visited and put it onto the </a:t>
            </a:r>
            <a:endParaRPr lang="en-US" sz="3200" dirty="0" smtClean="0"/>
          </a:p>
          <a:p>
            <a:r>
              <a:rPr lang="en-US" sz="3200" dirty="0" smtClean="0"/>
              <a:t>stack</a:t>
            </a:r>
            <a:r>
              <a:rPr lang="en-US" sz="3200" dirty="0"/>
              <a:t>. Explore any unvisited adjacent </a:t>
            </a:r>
            <a:endParaRPr lang="en-US" sz="3200" dirty="0" smtClean="0"/>
          </a:p>
          <a:p>
            <a:r>
              <a:rPr lang="en-US" sz="3200" dirty="0" smtClean="0"/>
              <a:t>node </a:t>
            </a:r>
            <a:r>
              <a:rPr lang="en-US" sz="3200" dirty="0"/>
              <a:t>from A. Both </a:t>
            </a:r>
            <a:r>
              <a:rPr lang="en-US" sz="3200" b="1" dirty="0"/>
              <a:t>S</a:t>
            </a:r>
            <a:r>
              <a:rPr lang="en-US" sz="3200" dirty="0"/>
              <a:t> and </a:t>
            </a:r>
            <a:r>
              <a:rPr lang="en-US" sz="3200" b="1" dirty="0"/>
              <a:t>D</a:t>
            </a:r>
            <a:r>
              <a:rPr lang="en-US" sz="3200" dirty="0"/>
              <a:t> are </a:t>
            </a:r>
            <a:r>
              <a:rPr lang="en-US" sz="3200" dirty="0" err="1" smtClean="0"/>
              <a:t>adja</a:t>
            </a:r>
            <a:r>
              <a:rPr lang="en-US" sz="3200" dirty="0" smtClean="0"/>
              <a:t>-</a:t>
            </a:r>
          </a:p>
          <a:p>
            <a:r>
              <a:rPr lang="en-US" sz="3200" dirty="0" smtClean="0"/>
              <a:t>cent </a:t>
            </a:r>
            <a:r>
              <a:rPr lang="en-US" sz="3200" dirty="0"/>
              <a:t>to </a:t>
            </a:r>
            <a:r>
              <a:rPr lang="en-US" sz="3200" b="1" dirty="0"/>
              <a:t>A</a:t>
            </a:r>
            <a:r>
              <a:rPr lang="en-US" sz="3200" dirty="0"/>
              <a:t> but we are concerned </a:t>
            </a:r>
            <a:r>
              <a:rPr lang="en-US" sz="3200" dirty="0" smtClean="0"/>
              <a:t>for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unvisited nodes only.</a:t>
            </a:r>
          </a:p>
        </p:txBody>
      </p:sp>
    </p:spTree>
    <p:extLst>
      <p:ext uri="{BB962C8B-B14F-4D97-AF65-F5344CB8AC3E}">
        <p14:creationId xmlns:p14="http://schemas.microsoft.com/office/powerpoint/2010/main" xmlns="" val="38605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Conti….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4890" y="3789811"/>
            <a:ext cx="112453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 choose </a:t>
            </a:r>
            <a:r>
              <a:rPr lang="en-US" sz="3200" b="1" dirty="0"/>
              <a:t>B</a:t>
            </a:r>
            <a:r>
              <a:rPr lang="en-US" sz="3200" dirty="0"/>
              <a:t>, mark it visited and put onto stack. Here </a:t>
            </a:r>
            <a:r>
              <a:rPr lang="en-US" sz="3200" b="1" dirty="0"/>
              <a:t>B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does </a:t>
            </a:r>
            <a:r>
              <a:rPr lang="en-US" sz="3200" dirty="0"/>
              <a:t>not have any unvisited adjacent node. </a:t>
            </a:r>
          </a:p>
        </p:txBody>
      </p:sp>
      <p:pic>
        <p:nvPicPr>
          <p:cNvPr id="14" name="Picture 13" descr="Depth First Search Step Fiv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5352" y="1658846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Arc 16"/>
          <p:cNvSpPr/>
          <p:nvPr/>
        </p:nvSpPr>
        <p:spPr>
          <a:xfrm>
            <a:off x="4807412" y="1737615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Arc 21"/>
          <p:cNvSpPr/>
          <p:nvPr/>
        </p:nvSpPr>
        <p:spPr>
          <a:xfrm>
            <a:off x="4803947" y="2461520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Arc 22"/>
          <p:cNvSpPr/>
          <p:nvPr/>
        </p:nvSpPr>
        <p:spPr>
          <a:xfrm>
            <a:off x="4810873" y="3175034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Arc 23"/>
          <p:cNvSpPr/>
          <p:nvPr/>
        </p:nvSpPr>
        <p:spPr>
          <a:xfrm>
            <a:off x="4090437" y="2464989"/>
            <a:ext cx="209550" cy="247650"/>
          </a:xfrm>
          <a:prstGeom prst="arc">
            <a:avLst>
              <a:gd name="adj1" fmla="val 9346290"/>
              <a:gd name="adj2" fmla="val 8159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39474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Binary tree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394" y="5441966"/>
            <a:ext cx="1124538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We choose </a:t>
            </a:r>
            <a:r>
              <a:rPr lang="en-US" sz="3200" b="1" dirty="0"/>
              <a:t>B</a:t>
            </a:r>
            <a:r>
              <a:rPr lang="en-US" sz="3200" dirty="0"/>
              <a:t>, mark it visited and put onto stack. Here </a:t>
            </a:r>
            <a:r>
              <a:rPr lang="en-US" sz="3200" b="1" dirty="0"/>
              <a:t>B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sz="3200" dirty="0" smtClean="0"/>
              <a:t>does </a:t>
            </a:r>
            <a:r>
              <a:rPr lang="en-US" sz="3200" dirty="0"/>
              <a:t>not have any unvisited adjacent node. </a:t>
            </a:r>
          </a:p>
        </p:txBody>
      </p:sp>
      <p:pic>
        <p:nvPicPr>
          <p:cNvPr id="9" name="Picture 8" descr="Binary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298574"/>
            <a:ext cx="6796976" cy="3980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7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Binary Search tree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6394" y="1348431"/>
            <a:ext cx="1171987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Binary Search tree exhibits a special </a:t>
            </a:r>
            <a:r>
              <a:rPr lang="en-US" sz="3200" dirty="0" smtClean="0"/>
              <a:t>behavior. </a:t>
            </a:r>
            <a:r>
              <a:rPr lang="en-US" sz="3200" dirty="0"/>
              <a:t>A node's </a:t>
            </a:r>
            <a:endParaRPr lang="en-US" sz="3200" dirty="0" smtClean="0"/>
          </a:p>
          <a:p>
            <a:r>
              <a:rPr lang="en-US" sz="3200" dirty="0" smtClean="0"/>
              <a:t>left </a:t>
            </a:r>
            <a:r>
              <a:rPr lang="en-US" sz="3200" dirty="0"/>
              <a:t>child must have value less than its parent's value and </a:t>
            </a:r>
            <a:endParaRPr lang="en-US" sz="3200" dirty="0" smtClean="0"/>
          </a:p>
          <a:p>
            <a:r>
              <a:rPr lang="en-US" sz="3200" dirty="0" smtClean="0"/>
              <a:t>node's </a:t>
            </a:r>
            <a:r>
              <a:rPr lang="en-US" sz="3200" dirty="0"/>
              <a:t>right child must have value greater than it's parent </a:t>
            </a:r>
            <a:endParaRPr lang="en-US" sz="3200" dirty="0" smtClean="0"/>
          </a:p>
          <a:p>
            <a:r>
              <a:rPr lang="en-US" sz="3200" dirty="0" smtClean="0"/>
              <a:t>value</a:t>
            </a:r>
            <a:r>
              <a:rPr lang="en-US" sz="3200" dirty="0"/>
              <a:t>.</a:t>
            </a:r>
          </a:p>
        </p:txBody>
      </p:sp>
      <p:pic>
        <p:nvPicPr>
          <p:cNvPr id="5" name="Picture 4" descr="Binary Search T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7752" y="3410534"/>
            <a:ext cx="5603195" cy="2721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232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317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Graphs</vt:lpstr>
      <vt:lpstr>Graphs</vt:lpstr>
      <vt:lpstr>Graph Data Structure</vt:lpstr>
      <vt:lpstr>Basic Operations</vt:lpstr>
      <vt:lpstr>Inserting</vt:lpstr>
      <vt:lpstr>Conti….</vt:lpstr>
      <vt:lpstr>Conti….</vt:lpstr>
      <vt:lpstr>Binary tree</vt:lpstr>
      <vt:lpstr>Binary Search tree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208</cp:revision>
  <dcterms:created xsi:type="dcterms:W3CDTF">2016-06-08T01:17:39Z</dcterms:created>
  <dcterms:modified xsi:type="dcterms:W3CDTF">2017-06-11T07:15:08Z</dcterms:modified>
</cp:coreProperties>
</file>