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A945A97-C39C-426B-B460-EC060EFB1771}" type="datetimeFigureOut">
              <a:rPr lang="ta-IN" smtClean="0"/>
              <a:t>05-12-2017</a:t>
            </a:fld>
            <a:endParaRPr lang="ta-IN"/>
          </a:p>
        </p:txBody>
      </p:sp>
      <p:sp>
        <p:nvSpPr>
          <p:cNvPr id="20" name="Footer Placeholder 19"/>
          <p:cNvSpPr>
            <a:spLocks noGrp="1"/>
          </p:cNvSpPr>
          <p:nvPr>
            <p:ph type="ftr" sz="quarter" idx="11"/>
          </p:nvPr>
        </p:nvSpPr>
        <p:spPr/>
        <p:txBody>
          <a:bodyPr/>
          <a:lstStyle>
            <a:extLst/>
          </a:lstStyle>
          <a:p>
            <a:endParaRPr lang="ta-IN"/>
          </a:p>
        </p:txBody>
      </p:sp>
      <p:sp>
        <p:nvSpPr>
          <p:cNvPr id="10" name="Slide Number Placeholder 9"/>
          <p:cNvSpPr>
            <a:spLocks noGrp="1"/>
          </p:cNvSpPr>
          <p:nvPr>
            <p:ph type="sldNum" sz="quarter" idx="12"/>
          </p:nvPr>
        </p:nvSpPr>
        <p:spPr/>
        <p:txBody>
          <a:bodyPr/>
          <a:lstStyle>
            <a:extLst/>
          </a:lstStyle>
          <a:p>
            <a:fld id="{C2621BFD-27C7-4B48-BB0B-8F25292D997E}" type="slidenum">
              <a:rPr lang="ta-IN" smtClean="0"/>
              <a:t>‹#›</a:t>
            </a:fld>
            <a:endParaRPr lang="ta-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945A97-C39C-426B-B460-EC060EFB1771}" type="datetimeFigureOut">
              <a:rPr lang="ta-IN" smtClean="0"/>
              <a:t>05-12-2017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C2621BFD-27C7-4B48-BB0B-8F25292D997E}"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945A97-C39C-426B-B460-EC060EFB1771}" type="datetimeFigureOut">
              <a:rPr lang="ta-IN" smtClean="0"/>
              <a:t>05-12-2017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C2621BFD-27C7-4B48-BB0B-8F25292D997E}"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945A97-C39C-426B-B460-EC060EFB1771}" type="datetimeFigureOut">
              <a:rPr lang="ta-IN" smtClean="0"/>
              <a:t>05-12-2017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C2621BFD-27C7-4B48-BB0B-8F25292D997E}"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A945A97-C39C-426B-B460-EC060EFB1771}" type="datetimeFigureOut">
              <a:rPr lang="ta-IN" smtClean="0"/>
              <a:t>05-12-2017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C2621BFD-27C7-4B48-BB0B-8F25292D997E}" type="slidenum">
              <a:rPr lang="ta-IN" smtClean="0"/>
              <a:t>‹#›</a:t>
            </a:fld>
            <a:endParaRPr lang="ta-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945A97-C39C-426B-B460-EC060EFB1771}" type="datetimeFigureOut">
              <a:rPr lang="ta-IN" smtClean="0"/>
              <a:t>05-12-2017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C2621BFD-27C7-4B48-BB0B-8F25292D997E}"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A945A97-C39C-426B-B460-EC060EFB1771}" type="datetimeFigureOut">
              <a:rPr lang="ta-IN" smtClean="0"/>
              <a:t>05-12-2017</a:t>
            </a:fld>
            <a:endParaRPr lang="ta-IN"/>
          </a:p>
        </p:txBody>
      </p:sp>
      <p:sp>
        <p:nvSpPr>
          <p:cNvPr id="8" name="Footer Placeholder 7"/>
          <p:cNvSpPr>
            <a:spLocks noGrp="1"/>
          </p:cNvSpPr>
          <p:nvPr>
            <p:ph type="ftr" sz="quarter" idx="11"/>
          </p:nvPr>
        </p:nvSpPr>
        <p:spPr/>
        <p:txBody>
          <a:bodyPr/>
          <a:lstStyle>
            <a:extLst/>
          </a:lstStyle>
          <a:p>
            <a:endParaRPr lang="ta-IN"/>
          </a:p>
        </p:txBody>
      </p:sp>
      <p:sp>
        <p:nvSpPr>
          <p:cNvPr id="9" name="Slide Number Placeholder 8"/>
          <p:cNvSpPr>
            <a:spLocks noGrp="1"/>
          </p:cNvSpPr>
          <p:nvPr>
            <p:ph type="sldNum" sz="quarter" idx="12"/>
          </p:nvPr>
        </p:nvSpPr>
        <p:spPr/>
        <p:txBody>
          <a:bodyPr/>
          <a:lstStyle>
            <a:extLst/>
          </a:lstStyle>
          <a:p>
            <a:fld id="{C2621BFD-27C7-4B48-BB0B-8F25292D997E}"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A945A97-C39C-426B-B460-EC060EFB1771}" type="datetimeFigureOut">
              <a:rPr lang="ta-IN" smtClean="0"/>
              <a:t>05-12-2017</a:t>
            </a:fld>
            <a:endParaRPr lang="ta-IN"/>
          </a:p>
        </p:txBody>
      </p:sp>
      <p:sp>
        <p:nvSpPr>
          <p:cNvPr id="4" name="Footer Placeholder 3"/>
          <p:cNvSpPr>
            <a:spLocks noGrp="1"/>
          </p:cNvSpPr>
          <p:nvPr>
            <p:ph type="ftr" sz="quarter" idx="11"/>
          </p:nvPr>
        </p:nvSpPr>
        <p:spPr/>
        <p:txBody>
          <a:bodyPr/>
          <a:lstStyle>
            <a:extLst/>
          </a:lstStyle>
          <a:p>
            <a:endParaRPr lang="ta-IN"/>
          </a:p>
        </p:txBody>
      </p:sp>
      <p:sp>
        <p:nvSpPr>
          <p:cNvPr id="5" name="Slide Number Placeholder 4"/>
          <p:cNvSpPr>
            <a:spLocks noGrp="1"/>
          </p:cNvSpPr>
          <p:nvPr>
            <p:ph type="sldNum" sz="quarter" idx="12"/>
          </p:nvPr>
        </p:nvSpPr>
        <p:spPr/>
        <p:txBody>
          <a:bodyPr/>
          <a:lstStyle>
            <a:extLst/>
          </a:lstStyle>
          <a:p>
            <a:fld id="{C2621BFD-27C7-4B48-BB0B-8F25292D997E}"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A945A97-C39C-426B-B460-EC060EFB1771}" type="datetimeFigureOut">
              <a:rPr lang="ta-IN" smtClean="0"/>
              <a:t>05-12-2017</a:t>
            </a:fld>
            <a:endParaRPr lang="ta-IN"/>
          </a:p>
        </p:txBody>
      </p:sp>
      <p:sp>
        <p:nvSpPr>
          <p:cNvPr id="3" name="Footer Placeholder 2"/>
          <p:cNvSpPr>
            <a:spLocks noGrp="1"/>
          </p:cNvSpPr>
          <p:nvPr>
            <p:ph type="ftr" sz="quarter" idx="11"/>
          </p:nvPr>
        </p:nvSpPr>
        <p:spPr/>
        <p:txBody>
          <a:bodyPr/>
          <a:lstStyle>
            <a:extLst/>
          </a:lstStyle>
          <a:p>
            <a:endParaRPr lang="ta-IN"/>
          </a:p>
        </p:txBody>
      </p:sp>
      <p:sp>
        <p:nvSpPr>
          <p:cNvPr id="4" name="Slide Number Placeholder 3"/>
          <p:cNvSpPr>
            <a:spLocks noGrp="1"/>
          </p:cNvSpPr>
          <p:nvPr>
            <p:ph type="sldNum" sz="quarter" idx="12"/>
          </p:nvPr>
        </p:nvSpPr>
        <p:spPr/>
        <p:txBody>
          <a:bodyPr/>
          <a:lstStyle>
            <a:extLst/>
          </a:lstStyle>
          <a:p>
            <a:fld id="{C2621BFD-27C7-4B48-BB0B-8F25292D997E}" type="slidenum">
              <a:rPr lang="ta-IN" smtClean="0"/>
              <a:t>‹#›</a:t>
            </a:fld>
            <a:endParaRPr lang="ta-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945A97-C39C-426B-B460-EC060EFB1771}" type="datetimeFigureOut">
              <a:rPr lang="ta-IN" smtClean="0"/>
              <a:t>05-12-2017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C2621BFD-27C7-4B48-BB0B-8F25292D997E}" type="slidenum">
              <a:rPr lang="ta-IN" smtClean="0"/>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A945A97-C39C-426B-B460-EC060EFB1771}" type="datetimeFigureOut">
              <a:rPr lang="ta-IN" smtClean="0"/>
              <a:t>05-12-2017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C2621BFD-27C7-4B48-BB0B-8F25292D997E}" type="slidenum">
              <a:rPr lang="ta-IN" smtClean="0"/>
              <a:t>‹#›</a:t>
            </a:fld>
            <a:endParaRPr lang="ta-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A945A97-C39C-426B-B460-EC060EFB1771}" type="datetimeFigureOut">
              <a:rPr lang="ta-IN" smtClean="0"/>
              <a:t>05-12-2017</a:t>
            </a:fld>
            <a:endParaRPr lang="ta-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a-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2621BFD-27C7-4B48-BB0B-8F25292D997E}" type="slidenum">
              <a:rPr lang="ta-IN" smtClean="0"/>
              <a:t>‹#›</a:t>
            </a:fld>
            <a:endParaRPr lang="ta-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Initialization of Single Dimensional Array</a:t>
            </a:r>
            <a:endParaRPr lang="ta-IN" dirty="0"/>
          </a:p>
        </p:txBody>
      </p:sp>
      <p:sp>
        <p:nvSpPr>
          <p:cNvPr id="3" name="Content Placeholder 2"/>
          <p:cNvSpPr>
            <a:spLocks noGrp="1"/>
          </p:cNvSpPr>
          <p:nvPr>
            <p:ph idx="1"/>
          </p:nvPr>
        </p:nvSpPr>
        <p:spPr/>
        <p:txBody>
          <a:bodyPr/>
          <a:lstStyle/>
          <a:p>
            <a:r>
              <a:rPr lang="en-US" dirty="0" smtClean="0"/>
              <a:t>We use the following general syntax for declaring and initializing a single dimensional array with size and initial values.</a:t>
            </a:r>
          </a:p>
          <a:p>
            <a:r>
              <a:rPr lang="en-US" dirty="0" smtClean="0"/>
              <a:t>datatype </a:t>
            </a:r>
            <a:r>
              <a:rPr lang="en-US" dirty="0" err="1" smtClean="0"/>
              <a:t>arrayName</a:t>
            </a:r>
            <a:r>
              <a:rPr lang="en-US" dirty="0" smtClean="0"/>
              <a:t> [ size ] = {value1, value2, ...} ;</a:t>
            </a:r>
          </a:p>
          <a:p>
            <a:r>
              <a:rPr lang="en-US" dirty="0" smtClean="0"/>
              <a:t>Example</a:t>
            </a:r>
          </a:p>
          <a:p>
            <a:r>
              <a:rPr lang="en-US" dirty="0" smtClean="0"/>
              <a:t>int marks [6] = { 89, 90, 76, 78, 98, 86 } ; </a:t>
            </a:r>
          </a:p>
          <a:p>
            <a:endParaRPr lang="ta-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Way</a:t>
            </a:r>
            <a:endParaRPr lang="ta-IN" dirty="0"/>
          </a:p>
        </p:txBody>
      </p:sp>
      <p:sp>
        <p:nvSpPr>
          <p:cNvPr id="3" name="Content Placeholder 2"/>
          <p:cNvSpPr>
            <a:spLocks noGrp="1"/>
          </p:cNvSpPr>
          <p:nvPr>
            <p:ph idx="1"/>
          </p:nvPr>
        </p:nvSpPr>
        <p:spPr/>
        <p:txBody>
          <a:bodyPr>
            <a:normAutofit/>
          </a:bodyPr>
          <a:lstStyle/>
          <a:p>
            <a:r>
              <a:rPr lang="en-US" dirty="0" smtClean="0"/>
              <a:t>We can also use the following general syntax to </a:t>
            </a:r>
            <a:r>
              <a:rPr lang="en-US" dirty="0" err="1" smtClean="0"/>
              <a:t>intialize</a:t>
            </a:r>
            <a:r>
              <a:rPr lang="en-US" dirty="0" smtClean="0"/>
              <a:t> a single dimensional array without specifying size and with initial values...</a:t>
            </a:r>
          </a:p>
          <a:p>
            <a:r>
              <a:rPr lang="en-US" dirty="0" smtClean="0"/>
              <a:t>datatype </a:t>
            </a:r>
            <a:r>
              <a:rPr lang="en-US" dirty="0" err="1" smtClean="0"/>
              <a:t>arrayName</a:t>
            </a:r>
            <a:r>
              <a:rPr lang="en-US" dirty="0" smtClean="0"/>
              <a:t> [ ] = {value1, value2, ...} </a:t>
            </a:r>
            <a:r>
              <a:rPr lang="en-US" dirty="0" smtClean="0"/>
              <a:t>;</a:t>
            </a:r>
          </a:p>
          <a:p>
            <a:r>
              <a:rPr lang="en-US" dirty="0" smtClean="0"/>
              <a:t>Example</a:t>
            </a:r>
          </a:p>
          <a:p>
            <a:r>
              <a:rPr lang="en-US" dirty="0" smtClean="0"/>
              <a:t>int marks [] = { 89, 90, 76, 78, 98, 86 </a:t>
            </a:r>
            <a:r>
              <a:rPr lang="en-US" dirty="0" smtClean="0"/>
              <a:t>};</a:t>
            </a:r>
          </a:p>
          <a:p>
            <a:r>
              <a:rPr lang="en-US" dirty="0" smtClean="0"/>
              <a:t>char </a:t>
            </a:r>
            <a:r>
              <a:rPr lang="en-US" dirty="0" err="1" smtClean="0"/>
              <a:t>studentName</a:t>
            </a:r>
            <a:r>
              <a:rPr lang="en-US" dirty="0" smtClean="0"/>
              <a:t> [] = </a:t>
            </a:r>
            <a:r>
              <a:rPr lang="en-US" dirty="0" smtClean="0"/>
              <a:t>“</a:t>
            </a:r>
            <a:r>
              <a:rPr lang="en-US" dirty="0" err="1" smtClean="0"/>
              <a:t>zameer</a:t>
            </a:r>
            <a:r>
              <a:rPr lang="en-US" dirty="0" smtClean="0"/>
              <a:t>" </a:t>
            </a:r>
            <a:r>
              <a:rPr lang="en-US" dirty="0" smtClean="0"/>
              <a:t>; </a:t>
            </a:r>
          </a:p>
          <a:p>
            <a:endParaRPr lang="ta-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Accessing Elements of Single Dimensional Array</a:t>
            </a:r>
            <a:endParaRPr lang="ta-IN" dirty="0"/>
          </a:p>
        </p:txBody>
      </p:sp>
      <p:sp>
        <p:nvSpPr>
          <p:cNvPr id="3" name="Content Placeholder 2"/>
          <p:cNvSpPr>
            <a:spLocks noGrp="1"/>
          </p:cNvSpPr>
          <p:nvPr>
            <p:ph idx="1"/>
          </p:nvPr>
        </p:nvSpPr>
        <p:spPr/>
        <p:txBody>
          <a:bodyPr/>
          <a:lstStyle/>
          <a:p>
            <a:r>
              <a:rPr lang="en-US" dirty="0" smtClean="0"/>
              <a:t>We use the following general syntax to access individual elements of single dimensional array...</a:t>
            </a:r>
          </a:p>
          <a:p>
            <a:r>
              <a:rPr lang="en-US" dirty="0" err="1" smtClean="0"/>
              <a:t>arrayName</a:t>
            </a:r>
            <a:r>
              <a:rPr lang="en-US" dirty="0" smtClean="0"/>
              <a:t> [ </a:t>
            </a:r>
            <a:r>
              <a:rPr lang="en-US" dirty="0" err="1" smtClean="0"/>
              <a:t>indexValue</a:t>
            </a:r>
            <a:r>
              <a:rPr lang="en-US" dirty="0" smtClean="0"/>
              <a:t> </a:t>
            </a:r>
            <a:r>
              <a:rPr lang="en-US" dirty="0" smtClean="0"/>
              <a:t>];</a:t>
            </a:r>
            <a:endParaRPr lang="en-US" dirty="0" smtClean="0"/>
          </a:p>
          <a:p>
            <a:r>
              <a:rPr lang="en-US" dirty="0" smtClean="0"/>
              <a:t>Example</a:t>
            </a:r>
          </a:p>
          <a:p>
            <a:r>
              <a:rPr lang="en-US" dirty="0" smtClean="0"/>
              <a:t>marks [2] = 99 ; </a:t>
            </a:r>
          </a:p>
          <a:p>
            <a:endParaRPr lang="ta-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Multi Dimensional </a:t>
            </a:r>
            <a:r>
              <a:rPr lang="en-US" b="1" dirty="0" smtClean="0"/>
              <a:t>Array</a:t>
            </a:r>
            <a:endParaRPr lang="ta-IN" dirty="0"/>
          </a:p>
        </p:txBody>
      </p:sp>
      <p:sp>
        <p:nvSpPr>
          <p:cNvPr id="3" name="Content Placeholder 2"/>
          <p:cNvSpPr>
            <a:spLocks noGrp="1"/>
          </p:cNvSpPr>
          <p:nvPr>
            <p:ph idx="1"/>
          </p:nvPr>
        </p:nvSpPr>
        <p:spPr/>
        <p:txBody>
          <a:bodyPr>
            <a:normAutofit fontScale="85000" lnSpcReduction="20000"/>
          </a:bodyPr>
          <a:lstStyle/>
          <a:p>
            <a:r>
              <a:rPr lang="en-US" dirty="0" smtClean="0"/>
              <a:t>An array of arrays is called as multi dimensional array. In simple words, an array created with more than one dimension (size) is called as multi dimensional array. Multi dimensional array can be of </a:t>
            </a:r>
            <a:r>
              <a:rPr lang="en-US" b="1" dirty="0" smtClean="0"/>
              <a:t>two dimensional array</a:t>
            </a:r>
            <a:r>
              <a:rPr lang="en-US" dirty="0" smtClean="0"/>
              <a:t> or </a:t>
            </a:r>
            <a:r>
              <a:rPr lang="en-US" b="1" dirty="0" smtClean="0"/>
              <a:t>three dimensional array</a:t>
            </a:r>
            <a:r>
              <a:rPr lang="en-US" dirty="0" smtClean="0"/>
              <a:t> or </a:t>
            </a:r>
            <a:r>
              <a:rPr lang="en-US" b="1" dirty="0" smtClean="0"/>
              <a:t>four dimensional array</a:t>
            </a:r>
            <a:r>
              <a:rPr lang="en-US" dirty="0" smtClean="0"/>
              <a:t> or more...</a:t>
            </a:r>
            <a:br>
              <a:rPr lang="en-US" dirty="0" smtClean="0"/>
            </a:br>
            <a:r>
              <a:rPr lang="en-US" dirty="0" smtClean="0"/>
              <a:t/>
            </a:r>
            <a:br>
              <a:rPr lang="en-US" dirty="0" smtClean="0"/>
            </a:br>
            <a:r>
              <a:rPr lang="en-US" dirty="0" smtClean="0"/>
              <a:t>Most popular and commonly used multi dimensional array is </a:t>
            </a:r>
            <a:r>
              <a:rPr lang="en-US" b="1" dirty="0" smtClean="0"/>
              <a:t>two dimensional array</a:t>
            </a:r>
            <a:r>
              <a:rPr lang="en-US" dirty="0" smtClean="0"/>
              <a:t>. The 2-D arrays are used to store data in the form of table. We also use 2-D arrays to create mathematical </a:t>
            </a:r>
            <a:r>
              <a:rPr lang="en-US" b="1" dirty="0" smtClean="0"/>
              <a:t>matrices</a:t>
            </a:r>
            <a:r>
              <a:rPr lang="en-US" dirty="0" smtClean="0"/>
              <a:t>.</a:t>
            </a:r>
            <a:endParaRPr lang="ta-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Declaration of Two Dimensional Array</a:t>
            </a:r>
            <a:endParaRPr lang="ta-IN" dirty="0"/>
          </a:p>
        </p:txBody>
      </p:sp>
      <p:sp>
        <p:nvSpPr>
          <p:cNvPr id="3" name="Content Placeholder 2"/>
          <p:cNvSpPr>
            <a:spLocks noGrp="1"/>
          </p:cNvSpPr>
          <p:nvPr>
            <p:ph idx="1"/>
          </p:nvPr>
        </p:nvSpPr>
        <p:spPr/>
        <p:txBody>
          <a:bodyPr/>
          <a:lstStyle/>
          <a:p>
            <a:r>
              <a:rPr lang="en-US" dirty="0" smtClean="0"/>
              <a:t>datatype </a:t>
            </a:r>
            <a:r>
              <a:rPr lang="en-US" dirty="0" err="1" smtClean="0"/>
              <a:t>arrayName</a:t>
            </a:r>
            <a:r>
              <a:rPr lang="en-US" dirty="0" smtClean="0"/>
              <a:t> [ </a:t>
            </a:r>
            <a:r>
              <a:rPr lang="en-US" dirty="0" err="1" smtClean="0"/>
              <a:t>rowSize</a:t>
            </a:r>
            <a:r>
              <a:rPr lang="en-US" dirty="0" smtClean="0"/>
              <a:t> ] [ </a:t>
            </a:r>
            <a:r>
              <a:rPr lang="en-US" dirty="0" err="1" smtClean="0"/>
              <a:t>columnSize</a:t>
            </a:r>
            <a:r>
              <a:rPr lang="en-US" dirty="0" smtClean="0"/>
              <a:t> ] ;</a:t>
            </a:r>
          </a:p>
          <a:p>
            <a:r>
              <a:rPr lang="en-US" dirty="0" smtClean="0"/>
              <a:t>Example</a:t>
            </a:r>
          </a:p>
          <a:p>
            <a:r>
              <a:rPr lang="en-US" dirty="0" smtClean="0"/>
              <a:t>int </a:t>
            </a:r>
            <a:r>
              <a:rPr lang="en-US" dirty="0" err="1" smtClean="0"/>
              <a:t>matrix_A</a:t>
            </a:r>
            <a:r>
              <a:rPr lang="en-US" dirty="0" smtClean="0"/>
              <a:t> [2][3] ; </a:t>
            </a:r>
            <a:endParaRPr lang="en-US" dirty="0" smtClean="0"/>
          </a:p>
          <a:p>
            <a:r>
              <a:rPr lang="en-US" dirty="0" smtClean="0"/>
              <a:t>The above declaration of two dimensional array reserves 6 continuous memory locations of 2 bytes each in the form of </a:t>
            </a:r>
            <a:r>
              <a:rPr lang="en-US" b="1" dirty="0" smtClean="0"/>
              <a:t>2 rows </a:t>
            </a:r>
            <a:r>
              <a:rPr lang="en-US" dirty="0" smtClean="0"/>
              <a:t>and </a:t>
            </a:r>
            <a:r>
              <a:rPr lang="en-US" b="1" dirty="0" smtClean="0"/>
              <a:t>3 columns</a:t>
            </a:r>
            <a:r>
              <a:rPr lang="en-US" dirty="0" smtClean="0"/>
              <a:t>.</a:t>
            </a:r>
          </a:p>
          <a:p>
            <a:endParaRPr lang="ta-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Initialization of Two Dimensional Array</a:t>
            </a:r>
            <a:endParaRPr lang="ta-IN" dirty="0"/>
          </a:p>
        </p:txBody>
      </p:sp>
      <p:sp>
        <p:nvSpPr>
          <p:cNvPr id="3" name="Content Placeholder 2"/>
          <p:cNvSpPr>
            <a:spLocks noGrp="1"/>
          </p:cNvSpPr>
          <p:nvPr>
            <p:ph idx="1"/>
          </p:nvPr>
        </p:nvSpPr>
        <p:spPr/>
        <p:txBody>
          <a:bodyPr/>
          <a:lstStyle/>
          <a:p>
            <a:r>
              <a:rPr lang="en-US" dirty="0" smtClean="0"/>
              <a:t>datatype </a:t>
            </a:r>
            <a:r>
              <a:rPr lang="en-US" dirty="0" err="1" smtClean="0"/>
              <a:t>arrayName</a:t>
            </a:r>
            <a:r>
              <a:rPr lang="en-US" dirty="0" smtClean="0"/>
              <a:t> [rows][</a:t>
            </a:r>
            <a:r>
              <a:rPr lang="en-US" dirty="0" err="1" smtClean="0"/>
              <a:t>colmns</a:t>
            </a:r>
            <a:r>
              <a:rPr lang="en-US" dirty="0" smtClean="0"/>
              <a:t>] = {{r1c1value, r1c2value, ...},{r2c1, r2c2,...}...} </a:t>
            </a:r>
            <a:r>
              <a:rPr lang="en-US" dirty="0" smtClean="0"/>
              <a:t>;</a:t>
            </a:r>
          </a:p>
          <a:p>
            <a:r>
              <a:rPr lang="fr-FR" dirty="0" err="1" smtClean="0"/>
              <a:t>Example</a:t>
            </a:r>
            <a:endParaRPr lang="fr-FR" dirty="0" smtClean="0"/>
          </a:p>
          <a:p>
            <a:r>
              <a:rPr lang="fr-FR" dirty="0" smtClean="0"/>
              <a:t>int </a:t>
            </a:r>
            <a:r>
              <a:rPr lang="fr-FR" dirty="0" err="1" smtClean="0"/>
              <a:t>matrix_A</a:t>
            </a:r>
            <a:r>
              <a:rPr lang="fr-FR" dirty="0" smtClean="0"/>
              <a:t> [2][3] = { {1, 2, 3},{4, 5, 6} } ; </a:t>
            </a:r>
          </a:p>
          <a:p>
            <a:endParaRPr lang="ta-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Accessing Individual Elements of Two Dimensional Array</a:t>
            </a:r>
            <a:endParaRPr lang="ta-IN" dirty="0"/>
          </a:p>
        </p:txBody>
      </p:sp>
      <p:sp>
        <p:nvSpPr>
          <p:cNvPr id="3" name="Content Placeholder 2"/>
          <p:cNvSpPr>
            <a:spLocks noGrp="1"/>
          </p:cNvSpPr>
          <p:nvPr>
            <p:ph idx="1"/>
          </p:nvPr>
        </p:nvSpPr>
        <p:spPr/>
        <p:txBody>
          <a:bodyPr/>
          <a:lstStyle/>
          <a:p>
            <a:r>
              <a:rPr lang="en-US" dirty="0" err="1" smtClean="0"/>
              <a:t>arrayName</a:t>
            </a:r>
            <a:r>
              <a:rPr lang="en-US" dirty="0" smtClean="0"/>
              <a:t> [ </a:t>
            </a:r>
            <a:r>
              <a:rPr lang="en-US" dirty="0" err="1" smtClean="0"/>
              <a:t>rowIndex</a:t>
            </a:r>
            <a:r>
              <a:rPr lang="en-US" dirty="0" smtClean="0"/>
              <a:t> ] [ </a:t>
            </a:r>
            <a:r>
              <a:rPr lang="en-US" dirty="0" err="1" smtClean="0"/>
              <a:t>columnIndex</a:t>
            </a:r>
            <a:r>
              <a:rPr lang="en-US" dirty="0" smtClean="0"/>
              <a:t> </a:t>
            </a:r>
            <a:r>
              <a:rPr lang="en-US" dirty="0" smtClean="0"/>
              <a:t>];</a:t>
            </a:r>
          </a:p>
          <a:p>
            <a:r>
              <a:rPr lang="fr-FR" dirty="0" err="1" smtClean="0"/>
              <a:t>Example</a:t>
            </a:r>
            <a:endParaRPr lang="fr-FR" dirty="0" smtClean="0"/>
          </a:p>
          <a:p>
            <a:r>
              <a:rPr lang="fr-FR" dirty="0" err="1" smtClean="0"/>
              <a:t>matrix_A</a:t>
            </a:r>
            <a:r>
              <a:rPr lang="fr-FR" dirty="0" smtClean="0"/>
              <a:t> [0][1] = 10 ; </a:t>
            </a:r>
          </a:p>
          <a:p>
            <a:endParaRPr lang="ta-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Arrays</a:t>
            </a:r>
            <a:endParaRPr lang="ta-IN" dirty="0"/>
          </a:p>
        </p:txBody>
      </p:sp>
      <p:sp>
        <p:nvSpPr>
          <p:cNvPr id="3" name="Content Placeholder 2"/>
          <p:cNvSpPr>
            <a:spLocks noGrp="1"/>
          </p:cNvSpPr>
          <p:nvPr>
            <p:ph idx="1"/>
          </p:nvPr>
        </p:nvSpPr>
        <p:spPr/>
        <p:txBody>
          <a:bodyPr/>
          <a:lstStyle/>
          <a:p>
            <a:r>
              <a:rPr lang="en-US" dirty="0" smtClean="0"/>
              <a:t>Arrays are used to Store List of </a:t>
            </a:r>
            <a:r>
              <a:rPr lang="en-US" dirty="0" smtClean="0"/>
              <a:t>values</a:t>
            </a:r>
          </a:p>
          <a:p>
            <a:r>
              <a:rPr lang="en-US" dirty="0" smtClean="0"/>
              <a:t>Arrays are used to Perform Matrix </a:t>
            </a:r>
            <a:r>
              <a:rPr lang="en-US" dirty="0" smtClean="0"/>
              <a:t>Operations</a:t>
            </a:r>
          </a:p>
          <a:p>
            <a:r>
              <a:rPr lang="en-US" dirty="0" smtClean="0"/>
              <a:t>Arrays are used to implement Search </a:t>
            </a:r>
            <a:r>
              <a:rPr lang="en-US" dirty="0" smtClean="0"/>
              <a:t>Algorithms</a:t>
            </a:r>
          </a:p>
          <a:p>
            <a:r>
              <a:rPr lang="en-US" dirty="0" smtClean="0"/>
              <a:t>Arrays are used to implement Sorting </a:t>
            </a:r>
            <a:r>
              <a:rPr lang="en-US" dirty="0" smtClean="0"/>
              <a:t>Algorithms</a:t>
            </a:r>
          </a:p>
          <a:p>
            <a:r>
              <a:rPr lang="en-US" dirty="0" smtClean="0"/>
              <a:t>Arrays are used to implement </a:t>
            </a:r>
            <a:r>
              <a:rPr lang="en-US" dirty="0" err="1" smtClean="0"/>
              <a:t>Datastructures</a:t>
            </a:r>
            <a:endParaRPr lang="ta-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Arrays are used to Store List of values</a:t>
            </a:r>
            <a:endParaRPr lang="ta-IN" dirty="0"/>
          </a:p>
        </p:txBody>
      </p:sp>
      <p:sp>
        <p:nvSpPr>
          <p:cNvPr id="3" name="Content Placeholder 2"/>
          <p:cNvSpPr>
            <a:spLocks noGrp="1"/>
          </p:cNvSpPr>
          <p:nvPr>
            <p:ph idx="1"/>
          </p:nvPr>
        </p:nvSpPr>
        <p:spPr/>
        <p:txBody>
          <a:bodyPr/>
          <a:lstStyle/>
          <a:p>
            <a:r>
              <a:rPr lang="en-US" dirty="0" smtClean="0"/>
              <a:t>single dimensional arrays are used to store list of values of same datatype. In other words, single dimensional arrays are used to store a row of values. In single dimensional array data is stored in linear form.</a:t>
            </a:r>
            <a:endParaRPr lang="ta-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Arrays are used to Perform Matrix Operations</a:t>
            </a:r>
            <a:endParaRPr lang="ta-IN" dirty="0"/>
          </a:p>
        </p:txBody>
      </p:sp>
      <p:sp>
        <p:nvSpPr>
          <p:cNvPr id="3" name="Content Placeholder 2"/>
          <p:cNvSpPr>
            <a:spLocks noGrp="1"/>
          </p:cNvSpPr>
          <p:nvPr>
            <p:ph idx="1"/>
          </p:nvPr>
        </p:nvSpPr>
        <p:spPr/>
        <p:txBody>
          <a:bodyPr/>
          <a:lstStyle/>
          <a:p>
            <a:r>
              <a:rPr lang="en-US" dirty="0" smtClean="0"/>
              <a:t>We use two dimensional arrays to create matrix. We can perform various operations on matrices using two dimensional arrays.</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an Array</a:t>
            </a:r>
            <a:r>
              <a:rPr lang="en-US" b="1" dirty="0" smtClean="0"/>
              <a:t>?</a:t>
            </a:r>
            <a:endParaRPr lang="ta-IN" dirty="0"/>
          </a:p>
        </p:txBody>
      </p:sp>
      <p:sp>
        <p:nvSpPr>
          <p:cNvPr id="3" name="Content Placeholder 2"/>
          <p:cNvSpPr>
            <a:spLocks noGrp="1"/>
          </p:cNvSpPr>
          <p:nvPr>
            <p:ph idx="1"/>
          </p:nvPr>
        </p:nvSpPr>
        <p:spPr/>
        <p:txBody>
          <a:bodyPr/>
          <a:lstStyle/>
          <a:p>
            <a:r>
              <a:rPr lang="en-US" dirty="0" smtClean="0"/>
              <a:t>An array is a variable which can store multiple values of same data type at a time</a:t>
            </a:r>
            <a:r>
              <a:rPr lang="en-US" dirty="0" smtClean="0"/>
              <a:t>.</a:t>
            </a:r>
          </a:p>
          <a:p>
            <a:r>
              <a:rPr lang="en-US" dirty="0" smtClean="0"/>
              <a:t>"Collection of similar data items stored in continuous memory locations with single name".</a:t>
            </a:r>
            <a:endParaRPr lang="ta-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Arrays are used to implement Search Algorithms</a:t>
            </a:r>
            <a:endParaRPr lang="ta-IN" dirty="0"/>
          </a:p>
        </p:txBody>
      </p:sp>
      <p:sp>
        <p:nvSpPr>
          <p:cNvPr id="3" name="Content Placeholder 2"/>
          <p:cNvSpPr>
            <a:spLocks noGrp="1"/>
          </p:cNvSpPr>
          <p:nvPr>
            <p:ph idx="1"/>
          </p:nvPr>
        </p:nvSpPr>
        <p:spPr/>
        <p:txBody>
          <a:bodyPr/>
          <a:lstStyle/>
          <a:p>
            <a:r>
              <a:rPr lang="en-US" dirty="0" smtClean="0"/>
              <a:t>We use single dimensional arrays to implement search </a:t>
            </a:r>
            <a:r>
              <a:rPr lang="en-US" dirty="0" smtClean="0"/>
              <a:t>algorithms </a:t>
            </a:r>
            <a:r>
              <a:rPr lang="en-US" dirty="0" smtClean="0"/>
              <a:t>like ...</a:t>
            </a:r>
          </a:p>
          <a:p>
            <a:r>
              <a:rPr lang="en-US" dirty="0" smtClean="0"/>
              <a:t>Linear Search</a:t>
            </a:r>
          </a:p>
          <a:p>
            <a:r>
              <a:rPr lang="en-US" dirty="0" smtClean="0"/>
              <a:t>Binary Search</a:t>
            </a:r>
          </a:p>
          <a:p>
            <a:endParaRPr lang="ta-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Arrays are used to implement Sorting Algorithms</a:t>
            </a:r>
            <a:endParaRPr lang="ta-IN" dirty="0"/>
          </a:p>
        </p:txBody>
      </p:sp>
      <p:sp>
        <p:nvSpPr>
          <p:cNvPr id="3" name="Content Placeholder 2"/>
          <p:cNvSpPr>
            <a:spLocks noGrp="1"/>
          </p:cNvSpPr>
          <p:nvPr>
            <p:ph idx="1"/>
          </p:nvPr>
        </p:nvSpPr>
        <p:spPr/>
        <p:txBody>
          <a:bodyPr/>
          <a:lstStyle/>
          <a:p>
            <a:r>
              <a:rPr lang="en-US" dirty="0" smtClean="0"/>
              <a:t>We use single dimensional arrays to implement sorting </a:t>
            </a:r>
            <a:r>
              <a:rPr lang="en-US" dirty="0" err="1" smtClean="0"/>
              <a:t>algorihtms</a:t>
            </a:r>
            <a:r>
              <a:rPr lang="en-US" dirty="0" smtClean="0"/>
              <a:t> like ...</a:t>
            </a:r>
          </a:p>
          <a:p>
            <a:r>
              <a:rPr lang="en-US" dirty="0" smtClean="0"/>
              <a:t>Insertion Sort</a:t>
            </a:r>
          </a:p>
          <a:p>
            <a:r>
              <a:rPr lang="en-US" dirty="0" smtClean="0"/>
              <a:t>Bubble Sort</a:t>
            </a:r>
          </a:p>
          <a:p>
            <a:r>
              <a:rPr lang="en-US" dirty="0" smtClean="0"/>
              <a:t>Selection Sort</a:t>
            </a:r>
          </a:p>
          <a:p>
            <a:r>
              <a:rPr lang="en-US" dirty="0" smtClean="0"/>
              <a:t>Quick Sort</a:t>
            </a:r>
          </a:p>
          <a:p>
            <a:r>
              <a:rPr lang="en-US" dirty="0" smtClean="0"/>
              <a:t>Merge Sort, etc.,</a:t>
            </a:r>
          </a:p>
          <a:p>
            <a:endParaRPr lang="ta-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Arrays are used to implement </a:t>
            </a:r>
            <a:r>
              <a:rPr lang="en-US" dirty="0" smtClean="0"/>
              <a:t>Data structures</a:t>
            </a:r>
            <a:endParaRPr lang="ta-IN" dirty="0"/>
          </a:p>
        </p:txBody>
      </p:sp>
      <p:sp>
        <p:nvSpPr>
          <p:cNvPr id="3" name="Content Placeholder 2"/>
          <p:cNvSpPr>
            <a:spLocks noGrp="1"/>
          </p:cNvSpPr>
          <p:nvPr>
            <p:ph idx="1"/>
          </p:nvPr>
        </p:nvSpPr>
        <p:spPr/>
        <p:txBody>
          <a:bodyPr/>
          <a:lstStyle/>
          <a:p>
            <a:r>
              <a:rPr lang="en-US" dirty="0" smtClean="0"/>
              <a:t>We use single dimensional arrays to implement </a:t>
            </a:r>
            <a:r>
              <a:rPr lang="en-US" dirty="0" err="1" smtClean="0"/>
              <a:t>datastructures</a:t>
            </a:r>
            <a:r>
              <a:rPr lang="en-US" dirty="0" smtClean="0"/>
              <a:t> like...</a:t>
            </a:r>
          </a:p>
          <a:p>
            <a:r>
              <a:rPr lang="en-US" dirty="0" smtClean="0"/>
              <a:t>Stack Using Arrays</a:t>
            </a:r>
          </a:p>
          <a:p>
            <a:r>
              <a:rPr lang="en-US" dirty="0" smtClean="0"/>
              <a:t>Queue Using Arrays</a:t>
            </a:r>
          </a:p>
          <a:p>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Declaration</a:t>
            </a:r>
            <a:endParaRPr lang="ta-IN" dirty="0"/>
          </a:p>
        </p:txBody>
      </p:sp>
      <p:sp>
        <p:nvSpPr>
          <p:cNvPr id="3" name="Content Placeholder 2"/>
          <p:cNvSpPr>
            <a:spLocks noGrp="1"/>
          </p:cNvSpPr>
          <p:nvPr>
            <p:ph idx="1"/>
          </p:nvPr>
        </p:nvSpPr>
        <p:spPr/>
        <p:txBody>
          <a:bodyPr/>
          <a:lstStyle/>
          <a:p>
            <a:r>
              <a:rPr lang="en-US" b="1" dirty="0" smtClean="0"/>
              <a:t>int a[3];</a:t>
            </a:r>
          </a:p>
          <a:p>
            <a:r>
              <a:rPr lang="en-US" dirty="0" smtClean="0"/>
              <a:t>Here, the compiler allocates total 6 bytes of continuous memory locations with single name 'a'. But allows to store three different integer values (each in 2 bytes of memory) at a time. And memory is organized as follows</a:t>
            </a:r>
            <a:r>
              <a:rPr lang="en-US" dirty="0" smtClean="0"/>
              <a:t>...</a:t>
            </a:r>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in RAM</a:t>
            </a:r>
            <a:endParaRPr lang="ta-IN" dirty="0"/>
          </a:p>
        </p:txBody>
      </p:sp>
      <p:pic>
        <p:nvPicPr>
          <p:cNvPr id="1026" name="Picture 2" descr="http://www.btechsmartclass.com/DS/images/1d%20Array%201.png"/>
          <p:cNvPicPr>
            <a:picLocks noGrp="1" noChangeAspect="1" noChangeArrowheads="1"/>
          </p:cNvPicPr>
          <p:nvPr>
            <p:ph sz="half" idx="1"/>
          </p:nvPr>
        </p:nvPicPr>
        <p:blipFill>
          <a:blip r:embed="rId2"/>
          <a:srcRect/>
          <a:stretch>
            <a:fillRect/>
          </a:stretch>
        </p:blipFill>
        <p:spPr bwMode="auto">
          <a:xfrm>
            <a:off x="1435100" y="3388327"/>
            <a:ext cx="3657600" cy="935421"/>
          </a:xfrm>
          <a:prstGeom prst="rect">
            <a:avLst/>
          </a:prstGeom>
          <a:noFill/>
        </p:spPr>
      </p:pic>
      <p:pic>
        <p:nvPicPr>
          <p:cNvPr id="1028" name="Picture 4" descr="http://www.btechsmartclass.com/DS/images/1d%20Array%202.png"/>
          <p:cNvPicPr>
            <a:picLocks noGrp="1" noChangeAspect="1" noChangeArrowheads="1"/>
          </p:cNvPicPr>
          <p:nvPr>
            <p:ph sz="half" idx="2"/>
          </p:nvPr>
        </p:nvPicPr>
        <p:blipFill>
          <a:blip r:embed="rId3"/>
          <a:srcRect/>
          <a:stretch>
            <a:fillRect/>
          </a:stretch>
        </p:blipFill>
        <p:spPr bwMode="auto">
          <a:xfrm>
            <a:off x="5276850" y="4138327"/>
            <a:ext cx="3657600" cy="142427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Individual Elements</a:t>
            </a:r>
            <a:endParaRPr lang="ta-IN" dirty="0"/>
          </a:p>
        </p:txBody>
      </p:sp>
      <p:sp>
        <p:nvSpPr>
          <p:cNvPr id="5" name="Content Placeholder 4"/>
          <p:cNvSpPr>
            <a:spLocks noGrp="1"/>
          </p:cNvSpPr>
          <p:nvPr>
            <p:ph idx="1"/>
          </p:nvPr>
        </p:nvSpPr>
        <p:spPr/>
        <p:txBody>
          <a:bodyPr/>
          <a:lstStyle/>
          <a:p>
            <a:r>
              <a:rPr lang="en-US" b="1" dirty="0" err="1" smtClean="0"/>
              <a:t>arrayName</a:t>
            </a:r>
            <a:r>
              <a:rPr lang="en-US" b="1" dirty="0" smtClean="0"/>
              <a:t>[</a:t>
            </a:r>
            <a:r>
              <a:rPr lang="en-US" b="1" dirty="0" err="1" smtClean="0"/>
              <a:t>indexValue</a:t>
            </a:r>
            <a:r>
              <a:rPr lang="en-US" b="1" dirty="0" smtClean="0"/>
              <a:t>]</a:t>
            </a:r>
          </a:p>
          <a:p>
            <a:endParaRPr lang="ta-IN" dirty="0"/>
          </a:p>
        </p:txBody>
      </p:sp>
      <p:pic>
        <p:nvPicPr>
          <p:cNvPr id="29698" name="Picture 2" descr="http://www.btechsmartclass.com/DS/images/1d%20Array%203.png"/>
          <p:cNvPicPr>
            <a:picLocks noChangeAspect="1" noChangeArrowheads="1"/>
          </p:cNvPicPr>
          <p:nvPr/>
        </p:nvPicPr>
        <p:blipFill>
          <a:blip r:embed="rId2"/>
          <a:srcRect/>
          <a:stretch>
            <a:fillRect/>
          </a:stretch>
        </p:blipFill>
        <p:spPr bwMode="auto">
          <a:xfrm>
            <a:off x="2514600" y="2667000"/>
            <a:ext cx="5295900" cy="225742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 a value to an array</a:t>
            </a:r>
            <a:endParaRPr lang="ta-IN" dirty="0"/>
          </a:p>
        </p:txBody>
      </p:sp>
      <p:sp>
        <p:nvSpPr>
          <p:cNvPr id="3" name="Content Placeholder 2"/>
          <p:cNvSpPr>
            <a:spLocks noGrp="1"/>
          </p:cNvSpPr>
          <p:nvPr>
            <p:ph idx="1"/>
          </p:nvPr>
        </p:nvSpPr>
        <p:spPr/>
        <p:txBody>
          <a:bodyPr/>
          <a:lstStyle/>
          <a:p>
            <a:r>
              <a:rPr lang="en-US" b="1" dirty="0" smtClean="0"/>
              <a:t>a[1] = 100;</a:t>
            </a:r>
          </a:p>
          <a:p>
            <a:endParaRPr lang="ta-IN" dirty="0"/>
          </a:p>
        </p:txBody>
      </p:sp>
      <p:pic>
        <p:nvPicPr>
          <p:cNvPr id="30722" name="Picture 2" descr="http://www.btechsmartclass.com/DS/images/1d%20Array%204.png"/>
          <p:cNvPicPr>
            <a:picLocks noChangeAspect="1" noChangeArrowheads="1"/>
          </p:cNvPicPr>
          <p:nvPr/>
        </p:nvPicPr>
        <p:blipFill>
          <a:blip r:embed="rId2"/>
          <a:srcRect/>
          <a:stretch>
            <a:fillRect/>
          </a:stretch>
        </p:blipFill>
        <p:spPr bwMode="auto">
          <a:xfrm>
            <a:off x="2400300" y="2743200"/>
            <a:ext cx="5295900" cy="225742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Arrays in </a:t>
            </a:r>
            <a:r>
              <a:rPr lang="en-US" b="1" dirty="0" smtClean="0"/>
              <a:t>C</a:t>
            </a:r>
            <a:endParaRPr lang="ta-IN" dirty="0"/>
          </a:p>
        </p:txBody>
      </p:sp>
      <p:sp>
        <p:nvSpPr>
          <p:cNvPr id="3" name="Content Placeholder 2"/>
          <p:cNvSpPr>
            <a:spLocks noGrp="1"/>
          </p:cNvSpPr>
          <p:nvPr>
            <p:ph idx="1"/>
          </p:nvPr>
        </p:nvSpPr>
        <p:spPr/>
        <p:txBody>
          <a:bodyPr/>
          <a:lstStyle/>
          <a:p>
            <a:r>
              <a:rPr lang="en-US" dirty="0" smtClean="0"/>
              <a:t>In c programming language, arrays are classified into </a:t>
            </a:r>
            <a:r>
              <a:rPr lang="en-US" b="1" dirty="0" smtClean="0"/>
              <a:t>two types</a:t>
            </a:r>
            <a:r>
              <a:rPr lang="en-US" dirty="0" smtClean="0"/>
              <a:t>. They are as follows...</a:t>
            </a:r>
          </a:p>
          <a:p>
            <a:r>
              <a:rPr lang="en-US" b="1" dirty="0" smtClean="0"/>
              <a:t>Single Dimensional Array / One Dimensional Array</a:t>
            </a:r>
          </a:p>
          <a:p>
            <a:r>
              <a:rPr lang="en-US" b="1" dirty="0" smtClean="0"/>
              <a:t>Multi Dimensional Array</a:t>
            </a:r>
          </a:p>
          <a:p>
            <a:endParaRPr lang="ta-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Single Dimensional </a:t>
            </a:r>
            <a:r>
              <a:rPr lang="en-US" b="1" dirty="0" smtClean="0"/>
              <a:t>Array</a:t>
            </a:r>
            <a:endParaRPr lang="ta-IN" dirty="0"/>
          </a:p>
        </p:txBody>
      </p:sp>
      <p:sp>
        <p:nvSpPr>
          <p:cNvPr id="3" name="Content Placeholder 2"/>
          <p:cNvSpPr>
            <a:spLocks noGrp="1"/>
          </p:cNvSpPr>
          <p:nvPr>
            <p:ph idx="1"/>
          </p:nvPr>
        </p:nvSpPr>
        <p:spPr/>
        <p:txBody>
          <a:bodyPr/>
          <a:lstStyle/>
          <a:p>
            <a:r>
              <a:rPr lang="en-US" dirty="0" smtClean="0"/>
              <a:t>In c programming language, single dimensional arrays are used to store list of values of same datatype. In other words, single dimensional arrays are used to store a row of values. In single dimensional array, data is stored in linear form. Single dimensional arrays are also called as </a:t>
            </a:r>
            <a:r>
              <a:rPr lang="en-US" b="1" dirty="0" smtClean="0"/>
              <a:t>one-dimensional arrays</a:t>
            </a:r>
            <a:r>
              <a:rPr lang="en-US" dirty="0" smtClean="0"/>
              <a:t>, </a:t>
            </a:r>
            <a:r>
              <a:rPr lang="en-US" b="1" dirty="0" smtClean="0"/>
              <a:t>Linear Arrays</a:t>
            </a:r>
            <a:r>
              <a:rPr lang="en-US" dirty="0" smtClean="0"/>
              <a:t> or simply </a:t>
            </a:r>
            <a:r>
              <a:rPr lang="en-US" b="1" dirty="0" smtClean="0"/>
              <a:t>1-D Arrays</a:t>
            </a:r>
            <a:r>
              <a:rPr lang="en-US" dirty="0" smtClean="0"/>
              <a:t>.</a:t>
            </a:r>
            <a:endParaRPr lang="ta-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Declaration of Single Dimensional Array</a:t>
            </a:r>
            <a:endParaRPr lang="ta-IN" dirty="0"/>
          </a:p>
        </p:txBody>
      </p:sp>
      <p:sp>
        <p:nvSpPr>
          <p:cNvPr id="3" name="Content Placeholder 2"/>
          <p:cNvSpPr>
            <a:spLocks noGrp="1"/>
          </p:cNvSpPr>
          <p:nvPr>
            <p:ph idx="1"/>
          </p:nvPr>
        </p:nvSpPr>
        <p:spPr/>
        <p:txBody>
          <a:bodyPr/>
          <a:lstStyle/>
          <a:p>
            <a:r>
              <a:rPr lang="en-US" dirty="0" smtClean="0"/>
              <a:t>We use the following general syntax for declaring a single dimensional array...</a:t>
            </a:r>
          </a:p>
          <a:p>
            <a:r>
              <a:rPr lang="en-US" dirty="0" smtClean="0"/>
              <a:t>datatype </a:t>
            </a:r>
            <a:r>
              <a:rPr lang="en-US" dirty="0" err="1" smtClean="0"/>
              <a:t>arrayName</a:t>
            </a:r>
            <a:r>
              <a:rPr lang="en-US" dirty="0" smtClean="0"/>
              <a:t> [ size ] ;</a:t>
            </a:r>
          </a:p>
          <a:p>
            <a:r>
              <a:rPr lang="en-US" dirty="0" smtClean="0"/>
              <a:t>Example</a:t>
            </a:r>
          </a:p>
          <a:p>
            <a:r>
              <a:rPr lang="en-US" dirty="0" smtClean="0"/>
              <a:t>int </a:t>
            </a:r>
            <a:r>
              <a:rPr lang="en-US" dirty="0" err="1" smtClean="0"/>
              <a:t>rollNumbers</a:t>
            </a:r>
            <a:r>
              <a:rPr lang="en-US" dirty="0" smtClean="0"/>
              <a:t> [60] ;</a:t>
            </a:r>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28</TotalTime>
  <Words>762</Words>
  <Application>Microsoft Office PowerPoint</Application>
  <PresentationFormat>On-screen Show (4:3)</PresentationFormat>
  <Paragraphs>80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Solstice</vt:lpstr>
      <vt:lpstr>Array</vt:lpstr>
      <vt:lpstr>What is an Array?</vt:lpstr>
      <vt:lpstr>Array Declaration</vt:lpstr>
      <vt:lpstr>Process in RAM</vt:lpstr>
      <vt:lpstr>Individual Elements</vt:lpstr>
      <vt:lpstr>Assign a value to an array</vt:lpstr>
      <vt:lpstr>Types of Arrays in C</vt:lpstr>
      <vt:lpstr>Single Dimensional Array</vt:lpstr>
      <vt:lpstr>Declaration of Single Dimensional Array</vt:lpstr>
      <vt:lpstr>Initialization of Single Dimensional Array</vt:lpstr>
      <vt:lpstr>Another Way</vt:lpstr>
      <vt:lpstr>Accessing Elements of Single Dimensional Array</vt:lpstr>
      <vt:lpstr>Multi Dimensional Array</vt:lpstr>
      <vt:lpstr>Declaration of Two Dimensional Array</vt:lpstr>
      <vt:lpstr>Initialization of Two Dimensional Array</vt:lpstr>
      <vt:lpstr>Accessing Individual Elements of Two Dimensional Array</vt:lpstr>
      <vt:lpstr>Applications of Arrays</vt:lpstr>
      <vt:lpstr>Arrays are used to Store List of values</vt:lpstr>
      <vt:lpstr>Arrays are used to Perform Matrix Operations</vt:lpstr>
      <vt:lpstr>Arrays are used to implement Search Algorithms</vt:lpstr>
      <vt:lpstr>Arrays are used to implement Sorting Algorithms</vt:lpstr>
      <vt:lpstr>Arrays are used to implement Data structures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user</dc:creator>
  <cp:lastModifiedBy>user</cp:lastModifiedBy>
  <cp:revision>5</cp:revision>
  <dcterms:created xsi:type="dcterms:W3CDTF">2017-12-05T03:46:41Z</dcterms:created>
  <dcterms:modified xsi:type="dcterms:W3CDTF">2017-12-05T04:15:33Z</dcterms:modified>
</cp:coreProperties>
</file>