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CFF6039-6145-4555-9BA4-20453B4DCD91}" type="datetimeFigureOut">
              <a:rPr lang="en-US" smtClean="0"/>
              <a:pPr/>
              <a:t>1/1/2012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B4E4335-15F7-485B-805A-2A7498B248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FF6039-6145-4555-9BA4-20453B4DCD91}" type="datetimeFigureOut">
              <a:rPr lang="en-US" smtClean="0"/>
              <a:pPr/>
              <a:t>1/1/2012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B4E4335-15F7-485B-805A-2A7498B248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CFF6039-6145-4555-9BA4-20453B4DCD91}" type="datetimeFigureOut">
              <a:rPr lang="en-US" smtClean="0"/>
              <a:pPr/>
              <a:t>1/1/2012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B4E4335-15F7-485B-805A-2A7498B248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FF6039-6145-4555-9BA4-20453B4DCD91}" type="datetimeFigureOut">
              <a:rPr lang="en-US" smtClean="0"/>
              <a:pPr/>
              <a:t>1/1/2012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B4E4335-15F7-485B-805A-2A7498B24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CFF6039-6145-4555-9BA4-20453B4DCD91}" type="datetimeFigureOut">
              <a:rPr lang="en-US" smtClean="0"/>
              <a:pPr/>
              <a:t>1/1/2012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B4E4335-15F7-485B-805A-2A7498B248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FF6039-6145-4555-9BA4-20453B4DCD91}" type="datetimeFigureOut">
              <a:rPr lang="en-US" smtClean="0"/>
              <a:pPr/>
              <a:t>1/1/2012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B4E4335-15F7-485B-805A-2A7498B24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CFF6039-6145-4555-9BA4-20453B4DCD91}" type="datetimeFigureOut">
              <a:rPr lang="en-US" smtClean="0"/>
              <a:pPr/>
              <a:t>1/1/2012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B4E4335-15F7-485B-805A-2A7498B24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CFF6039-6145-4555-9BA4-20453B4DCD91}" type="datetimeFigureOut">
              <a:rPr lang="en-US" smtClean="0"/>
              <a:pPr/>
              <a:t>1/1/2012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B4E4335-15F7-485B-805A-2A7498B248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CFF6039-6145-4555-9BA4-20453B4DCD91}" type="datetimeFigureOut">
              <a:rPr lang="en-US" smtClean="0"/>
              <a:pPr/>
              <a:t>1/1/2012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6B4E4335-15F7-485B-805A-2A7498B24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FF6039-6145-4555-9BA4-20453B4DCD91}" type="datetimeFigureOut">
              <a:rPr lang="en-US" smtClean="0"/>
              <a:pPr/>
              <a:t>1/1/2012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B4E4335-15F7-485B-805A-2A7498B24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CFF6039-6145-4555-9BA4-20453B4DCD91}" type="datetimeFigureOut">
              <a:rPr lang="en-US" smtClean="0"/>
              <a:pPr/>
              <a:t>1/1/2012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B4E4335-15F7-485B-805A-2A7498B24868}"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CFF6039-6145-4555-9BA4-20453B4DCD91}" type="datetimeFigureOut">
              <a:rPr lang="en-US" smtClean="0"/>
              <a:pPr/>
              <a:t>1/1/2012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B4E4335-15F7-485B-805A-2A7498B248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Expressions</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1506" name="Picture 2" descr="prefix expression"/>
          <p:cNvPicPr>
            <a:picLocks noGrp="1" noChangeAspect="1" noChangeArrowheads="1"/>
          </p:cNvPicPr>
          <p:nvPr>
            <p:ph idx="1"/>
          </p:nvPr>
        </p:nvPicPr>
        <p:blipFill>
          <a:blip r:embed="rId2"/>
          <a:srcRect/>
          <a:stretch>
            <a:fillRect/>
          </a:stretch>
        </p:blipFill>
        <p:spPr bwMode="auto">
          <a:xfrm>
            <a:off x="990600" y="2133600"/>
            <a:ext cx="5943600" cy="34289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Infix to Postfix Conversion</a:t>
            </a:r>
            <a:endParaRPr lang="en-US" dirty="0"/>
          </a:p>
        </p:txBody>
      </p:sp>
      <p:sp>
        <p:nvSpPr>
          <p:cNvPr id="3" name="Content Placeholder 2"/>
          <p:cNvSpPr>
            <a:spLocks noGrp="1"/>
          </p:cNvSpPr>
          <p:nvPr>
            <p:ph idx="1"/>
          </p:nvPr>
        </p:nvSpPr>
        <p:spPr/>
        <p:txBody>
          <a:bodyPr>
            <a:normAutofit/>
          </a:bodyPr>
          <a:lstStyle/>
          <a:p>
            <a:r>
              <a:rPr lang="en-US" dirty="0" smtClean="0"/>
              <a:t>Any expression can be represented using three types of expressions (Infix, Postfix and Prefix). We can also convert one type of expression to another type of expression like Infix to Postfix, Infix to Prefix, Postfix to Prefix and vice versa.</a:t>
            </a:r>
            <a:br>
              <a:rPr lang="en-US" dirty="0" smtClean="0"/>
            </a:b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To convert any Infix expression into Postfix or Prefix expression we can use the following procedure...</a:t>
            </a:r>
          </a:p>
          <a:p>
            <a:r>
              <a:rPr lang="en-US" dirty="0" smtClean="0"/>
              <a:t>Find all the operators in the given Infix Expression.</a:t>
            </a:r>
          </a:p>
          <a:p>
            <a:r>
              <a:rPr lang="en-US" dirty="0" smtClean="0"/>
              <a:t>Find the order of operators evaluated according to their Operator precedence.</a:t>
            </a:r>
          </a:p>
          <a:p>
            <a:r>
              <a:rPr lang="en-US" dirty="0" smtClean="0"/>
              <a:t>Convert each operator into required type of expression (Postfix or Prefix) in the same order.</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Consider the following Infix Expression to be converted into Postfix Expression...</a:t>
            </a:r>
          </a:p>
          <a:p>
            <a:pPr>
              <a:buNone/>
            </a:pPr>
            <a:r>
              <a:rPr lang="en-US" b="1" dirty="0" smtClean="0"/>
              <a:t>			D = A + B * C</a:t>
            </a:r>
          </a:p>
          <a:p>
            <a:r>
              <a:rPr lang="en-US" dirty="0" smtClean="0"/>
              <a:t>Step 1 - The Operators in the given Infix Expression : </a:t>
            </a:r>
            <a:r>
              <a:rPr lang="en-US" b="1" dirty="0" smtClean="0"/>
              <a:t>= , + , * </a:t>
            </a:r>
            <a:endParaRPr lang="en-US" dirty="0" smtClean="0"/>
          </a:p>
          <a:p>
            <a:r>
              <a:rPr lang="en-US" dirty="0" smtClean="0"/>
              <a:t>Step 2 - The Order of Operators according to their preference : </a:t>
            </a:r>
            <a:r>
              <a:rPr lang="en-US" b="1" dirty="0" smtClean="0"/>
              <a:t>* , + , = </a:t>
            </a:r>
            <a:endParaRPr lang="en-US" dirty="0" smtClean="0"/>
          </a:p>
          <a:p>
            <a:r>
              <a:rPr lang="en-US" dirty="0" smtClean="0"/>
              <a:t>Step 3 - Now, convert the first operator </a:t>
            </a:r>
            <a:r>
              <a:rPr lang="en-US" b="1" dirty="0" smtClean="0"/>
              <a:t>*</a:t>
            </a:r>
            <a:r>
              <a:rPr lang="en-US" dirty="0" smtClean="0"/>
              <a:t> ----- </a:t>
            </a:r>
            <a:r>
              <a:rPr lang="en-US" b="1" dirty="0" smtClean="0"/>
              <a:t>D = A + B C *</a:t>
            </a:r>
            <a:endParaRPr lang="en-US" dirty="0" smtClean="0"/>
          </a:p>
          <a:p>
            <a:r>
              <a:rPr lang="en-US" dirty="0" smtClean="0"/>
              <a:t>Step 4 - Convert the next operator </a:t>
            </a:r>
            <a:r>
              <a:rPr lang="en-US" b="1" dirty="0" smtClean="0"/>
              <a:t>+</a:t>
            </a:r>
            <a:r>
              <a:rPr lang="en-US" dirty="0" smtClean="0"/>
              <a:t> ----- </a:t>
            </a:r>
            <a:r>
              <a:rPr lang="en-US" b="1" dirty="0" smtClean="0"/>
              <a:t>D = A BC* +</a:t>
            </a:r>
            <a:endParaRPr lang="en-US" dirty="0" smtClean="0"/>
          </a:p>
          <a:p>
            <a:r>
              <a:rPr lang="en-US" dirty="0" smtClean="0"/>
              <a:t>Step 5 - Convert the next operator </a:t>
            </a:r>
            <a:r>
              <a:rPr lang="en-US" b="1" dirty="0" smtClean="0"/>
              <a:t>=</a:t>
            </a:r>
            <a:r>
              <a:rPr lang="en-US" dirty="0" smtClean="0"/>
              <a:t> ----- </a:t>
            </a:r>
            <a:r>
              <a:rPr lang="en-US" b="1" dirty="0" smtClean="0"/>
              <a:t>D ABC*+ =</a:t>
            </a:r>
            <a:endParaRPr lang="en-US" dirty="0" smtClean="0"/>
          </a:p>
          <a:p>
            <a:r>
              <a:rPr lang="en-US" dirty="0" smtClean="0"/>
              <a:t>Finally, given Infix Expression is converted into Postfix Expression as follows...</a:t>
            </a:r>
          </a:p>
          <a:p>
            <a:pPr>
              <a:buNone/>
            </a:pPr>
            <a:r>
              <a:rPr lang="en-US" b="1" dirty="0" smtClean="0"/>
              <a:t>			D A B C * +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Infix to Postfix Conversion using Stack Data Structure</a:t>
            </a:r>
            <a:endParaRPr lang="en-US" dirty="0"/>
          </a:p>
        </p:txBody>
      </p:sp>
      <p:sp>
        <p:nvSpPr>
          <p:cNvPr id="3" name="Content Placeholder 2"/>
          <p:cNvSpPr>
            <a:spLocks noGrp="1"/>
          </p:cNvSpPr>
          <p:nvPr>
            <p:ph idx="1"/>
          </p:nvPr>
        </p:nvSpPr>
        <p:spPr/>
        <p:txBody>
          <a:bodyPr>
            <a:normAutofit/>
          </a:bodyPr>
          <a:lstStyle/>
          <a:p>
            <a:r>
              <a:rPr lang="en-US" dirty="0" smtClean="0"/>
              <a:t>To convert Infix Expression into Postfix Expression using a stack data structure, We can use the following steps...</a:t>
            </a:r>
          </a:p>
          <a:p>
            <a:r>
              <a:rPr lang="en-US" b="1" dirty="0" smtClean="0"/>
              <a:t>Read all the symbols one by one from left to right in the given Infix Expression.</a:t>
            </a:r>
          </a:p>
          <a:p>
            <a:r>
              <a:rPr lang="en-US" b="1" dirty="0" smtClean="0"/>
              <a:t>If the reading symbol is operand, then directly print it to the result (Output).</a:t>
            </a:r>
          </a:p>
          <a:p>
            <a:r>
              <a:rPr lang="en-US" b="1" dirty="0" smtClean="0"/>
              <a:t>If the reading symbol is left parenthesis '(', then Push it on to the Stack.</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smtClean="0"/>
              <a:t>If the reading symbol is right parenthesis ')', then Pop all the contents of stack until respective left parenthesis is </a:t>
            </a:r>
            <a:r>
              <a:rPr lang="en-US" b="1" dirty="0" err="1" smtClean="0"/>
              <a:t>poped</a:t>
            </a:r>
            <a:r>
              <a:rPr lang="en-US" b="1" dirty="0" smtClean="0"/>
              <a:t> and print each </a:t>
            </a:r>
            <a:r>
              <a:rPr lang="en-US" b="1" dirty="0" err="1" smtClean="0"/>
              <a:t>poped</a:t>
            </a:r>
            <a:r>
              <a:rPr lang="en-US" b="1" dirty="0" smtClean="0"/>
              <a:t> symbol to the result.</a:t>
            </a:r>
          </a:p>
          <a:p>
            <a:r>
              <a:rPr lang="en-US" b="1" dirty="0" smtClean="0"/>
              <a:t>If the reading symbol is operator (+ , - , * , / etc.,), then Push it on to the Stack. However, first pop the operators which are already on the stack that have higher or equal precedence than current operator and print them to the result.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Consider the following Infix Expression...</a:t>
            </a:r>
          </a:p>
          <a:p>
            <a:pPr>
              <a:buNone/>
            </a:pPr>
            <a:r>
              <a:rPr lang="en-US" b="1" dirty="0" smtClean="0"/>
              <a:t>		( A + B ) * ( C - D )</a:t>
            </a:r>
          </a:p>
          <a:p>
            <a:r>
              <a:rPr lang="en-US" dirty="0" smtClean="0"/>
              <a:t>The given infix expression can be converted into postfix expression using Stack data Structure as follows...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Picture 6"/>
          <p:cNvPicPr>
            <a:picLocks noChangeAspect="1" noChangeArrowheads="1"/>
          </p:cNvPicPr>
          <p:nvPr/>
        </p:nvPicPr>
        <p:blipFill>
          <a:blip r:embed="rId2"/>
          <a:srcRect/>
          <a:stretch>
            <a:fillRect/>
          </a:stretch>
        </p:blipFill>
        <p:spPr bwMode="auto">
          <a:xfrm>
            <a:off x="685800" y="533400"/>
            <a:ext cx="6648450" cy="51339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a:srcRect/>
          <a:stretch>
            <a:fillRect/>
          </a:stretch>
        </p:blipFill>
        <p:spPr bwMode="auto">
          <a:xfrm>
            <a:off x="838200" y="990600"/>
            <a:ext cx="6667500" cy="44767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914400" y="990600"/>
            <a:ext cx="6629400" cy="4572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Expression?</a:t>
            </a:r>
            <a:endParaRPr lang="en-US" dirty="0"/>
          </a:p>
        </p:txBody>
      </p:sp>
      <p:sp>
        <p:nvSpPr>
          <p:cNvPr id="3" name="Content Placeholder 2"/>
          <p:cNvSpPr>
            <a:spLocks noGrp="1"/>
          </p:cNvSpPr>
          <p:nvPr>
            <p:ph idx="1"/>
          </p:nvPr>
        </p:nvSpPr>
        <p:spPr/>
        <p:txBody>
          <a:bodyPr>
            <a:normAutofit/>
          </a:bodyPr>
          <a:lstStyle/>
          <a:p>
            <a:r>
              <a:rPr lang="en-US" dirty="0" smtClean="0"/>
              <a:t>In any programming language, if we want to perform any calculation or to frame a condition etc., we use a set of symbols to perform the task. These set of symbols makes an expression.</a:t>
            </a:r>
            <a:br>
              <a:rPr lang="en-US" dirty="0" smtClean="0"/>
            </a:br>
            <a:r>
              <a:rPr lang="en-US" dirty="0" smtClean="0"/>
              <a:t/>
            </a:r>
            <a:br>
              <a:rPr lang="en-US" dirty="0" smtClean="0"/>
            </a:br>
            <a:r>
              <a:rPr lang="en-US" dirty="0" smtClean="0"/>
              <a:t>An expression can be defined as follows...</a:t>
            </a:r>
          </a:p>
          <a:p>
            <a:r>
              <a:rPr lang="en-US" dirty="0" smtClean="0"/>
              <a:t>An expression is a collection of operators and operands that represents a specific value.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914400" y="1143000"/>
            <a:ext cx="6638925" cy="45434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762000" y="1219200"/>
            <a:ext cx="6648450" cy="44672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609600" y="914400"/>
            <a:ext cx="6629400" cy="52482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Expression </a:t>
            </a:r>
            <a:r>
              <a:rPr lang="en-US" dirty="0" smtClean="0"/>
              <a:t>Evaluation</a:t>
            </a:r>
            <a:endParaRPr lang="en-US" dirty="0"/>
          </a:p>
        </p:txBody>
      </p:sp>
      <p:sp>
        <p:nvSpPr>
          <p:cNvPr id="3" name="Content Placeholder 2"/>
          <p:cNvSpPr>
            <a:spLocks noGrp="1"/>
          </p:cNvSpPr>
          <p:nvPr>
            <p:ph idx="1"/>
          </p:nvPr>
        </p:nvSpPr>
        <p:spPr/>
        <p:txBody>
          <a:bodyPr/>
          <a:lstStyle/>
          <a:p>
            <a:r>
              <a:rPr lang="en-US" dirty="0" smtClean="0"/>
              <a:t>A postfix expression is a collection of operators and operands in which the operator is placed after the operands. That means, in a postfix expression the operator follows the operands.</a:t>
            </a:r>
            <a:br>
              <a:rPr lang="en-US" dirty="0" smtClean="0"/>
            </a:br>
            <a:r>
              <a:rPr lang="en-US" dirty="0" smtClean="0"/>
              <a:t/>
            </a:r>
            <a:br>
              <a:rPr lang="en-US" dirty="0" smtClean="0"/>
            </a:br>
            <a:r>
              <a:rPr lang="en-US" dirty="0" smtClean="0"/>
              <a:t>Postfix Expression has following general structure...</a:t>
            </a:r>
          </a:p>
          <a:p>
            <a:pPr>
              <a:buNone/>
            </a:pPr>
            <a:r>
              <a:rPr lang="en-US" b="1" dirty="0" smtClean="0"/>
              <a:t>		Operand1 </a:t>
            </a:r>
            <a:r>
              <a:rPr lang="en-US" b="1" dirty="0" smtClean="0"/>
              <a:t>Operand2 Operator</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pic>
        <p:nvPicPr>
          <p:cNvPr id="1026" name="Picture 2" descr="postfix expression evaluation"/>
          <p:cNvPicPr>
            <a:picLocks noGrp="1" noChangeAspect="1" noChangeArrowheads="1"/>
          </p:cNvPicPr>
          <p:nvPr>
            <p:ph idx="1"/>
          </p:nvPr>
        </p:nvPicPr>
        <p:blipFill>
          <a:blip r:embed="rId2"/>
          <a:srcRect/>
          <a:stretch>
            <a:fillRect/>
          </a:stretch>
        </p:blipFill>
        <p:spPr bwMode="auto">
          <a:xfrm>
            <a:off x="1219200" y="2362200"/>
            <a:ext cx="6130373" cy="3124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Expression Evaluation using Stack Data </a:t>
            </a:r>
            <a:r>
              <a:rPr lang="en-US" dirty="0" smtClean="0"/>
              <a:t>Structure</a:t>
            </a:r>
            <a:endParaRPr lang="en-US" dirty="0"/>
          </a:p>
        </p:txBody>
      </p:sp>
      <p:sp>
        <p:nvSpPr>
          <p:cNvPr id="3" name="Content Placeholder 2"/>
          <p:cNvSpPr>
            <a:spLocks noGrp="1"/>
          </p:cNvSpPr>
          <p:nvPr>
            <p:ph idx="1"/>
          </p:nvPr>
        </p:nvSpPr>
        <p:spPr/>
        <p:txBody>
          <a:bodyPr>
            <a:normAutofit/>
          </a:bodyPr>
          <a:lstStyle/>
          <a:p>
            <a:r>
              <a:rPr lang="en-US" dirty="0" smtClean="0"/>
              <a:t>A postfix expression can be evaluated using the Stack data structure. To evaluate a postfix expression using Stack data structure we can use the following steps...</a:t>
            </a:r>
          </a:p>
          <a:p>
            <a:r>
              <a:rPr lang="en-US" b="1" dirty="0" smtClean="0"/>
              <a:t>Read all the symbols one by one from left to right in the given Postfix Expression</a:t>
            </a:r>
          </a:p>
          <a:p>
            <a:r>
              <a:rPr lang="en-US" b="1" dirty="0" smtClean="0"/>
              <a:t>If the reading symbol is operand, then push it on to the Stack.</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smtClean="0"/>
              <a:t>If the reading symbol is operator (+ , - , * , / etc.,), then perform TWO pop operations and store the two popped </a:t>
            </a:r>
            <a:r>
              <a:rPr lang="en-US" b="1" dirty="0" err="1" smtClean="0"/>
              <a:t>oparands</a:t>
            </a:r>
            <a:r>
              <a:rPr lang="en-US" b="1" dirty="0" smtClean="0"/>
              <a:t> in two different variables (operand1 and operand2). Then perform reading symbol operation using operand1 and operand2 and push result back on to the Stack.</a:t>
            </a:r>
          </a:p>
          <a:p>
            <a:r>
              <a:rPr lang="en-US" b="1" dirty="0" smtClean="0"/>
              <a:t>Finally! perform a pop operation and display the popped value as final result.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t>operator</a:t>
            </a:r>
            <a:r>
              <a:rPr lang="en-US" dirty="0" smtClean="0"/>
              <a:t> is a symbol which performs a particular task like arithmetic operation or logical operation or conditional operation etc.,</a:t>
            </a:r>
            <a:br>
              <a:rPr lang="en-US" dirty="0" smtClean="0"/>
            </a:br>
            <a:r>
              <a:rPr lang="en-US" dirty="0" smtClean="0"/>
              <a:t/>
            </a:r>
            <a:br>
              <a:rPr lang="en-US" dirty="0" smtClean="0"/>
            </a:br>
            <a:r>
              <a:rPr lang="en-US" b="1" dirty="0" smtClean="0"/>
              <a:t>Operands</a:t>
            </a:r>
            <a:r>
              <a:rPr lang="en-US" dirty="0" smtClean="0"/>
              <a:t> are the values on which the operators can perform the task. Here operand can be a direct value or variable or address of memory location.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Expression Types</a:t>
            </a:r>
            <a:endParaRPr lang="en-US" dirty="0"/>
          </a:p>
        </p:txBody>
      </p:sp>
      <p:sp>
        <p:nvSpPr>
          <p:cNvPr id="3" name="Content Placeholder 2"/>
          <p:cNvSpPr>
            <a:spLocks noGrp="1"/>
          </p:cNvSpPr>
          <p:nvPr>
            <p:ph idx="1"/>
          </p:nvPr>
        </p:nvSpPr>
        <p:spPr/>
        <p:txBody>
          <a:bodyPr/>
          <a:lstStyle/>
          <a:p>
            <a:r>
              <a:rPr lang="en-US" dirty="0" smtClean="0"/>
              <a:t>Based on the operator position, expressions are divided into THREE types. They are as follows...</a:t>
            </a:r>
          </a:p>
          <a:p>
            <a:r>
              <a:rPr lang="en-US" b="1" dirty="0" smtClean="0"/>
              <a:t>Infix Expression</a:t>
            </a:r>
          </a:p>
          <a:p>
            <a:r>
              <a:rPr lang="en-US" b="1" dirty="0" smtClean="0"/>
              <a:t>Postfix Expression</a:t>
            </a:r>
          </a:p>
          <a:p>
            <a:r>
              <a:rPr lang="en-US" b="1" dirty="0" smtClean="0"/>
              <a:t>Prefix Expression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Infix Expression</a:t>
            </a:r>
            <a:endParaRPr lang="en-US" dirty="0"/>
          </a:p>
        </p:txBody>
      </p:sp>
      <p:sp>
        <p:nvSpPr>
          <p:cNvPr id="3" name="Content Placeholder 2"/>
          <p:cNvSpPr>
            <a:spLocks noGrp="1"/>
          </p:cNvSpPr>
          <p:nvPr>
            <p:ph idx="1"/>
          </p:nvPr>
        </p:nvSpPr>
        <p:spPr/>
        <p:txBody>
          <a:bodyPr/>
          <a:lstStyle/>
          <a:p>
            <a:r>
              <a:rPr lang="en-US" dirty="0" smtClean="0"/>
              <a:t>In infix expression, operator is used in between the operands.</a:t>
            </a:r>
            <a:br>
              <a:rPr lang="en-US" dirty="0" smtClean="0"/>
            </a:br>
            <a:r>
              <a:rPr lang="en-US" dirty="0" smtClean="0"/>
              <a:t/>
            </a:r>
            <a:br>
              <a:rPr lang="en-US" dirty="0" smtClean="0"/>
            </a:br>
            <a:r>
              <a:rPr lang="en-US" dirty="0" smtClean="0"/>
              <a:t>The general structure of an Infix expression is as follows...</a:t>
            </a:r>
          </a:p>
          <a:p>
            <a:pPr>
              <a:buNone/>
            </a:pPr>
            <a:r>
              <a:rPr lang="en-US" dirty="0" smtClean="0"/>
              <a:t>		</a:t>
            </a:r>
          </a:p>
          <a:p>
            <a:pPr>
              <a:buNone/>
            </a:pPr>
            <a:r>
              <a:rPr lang="en-US" dirty="0" smtClean="0"/>
              <a:t>		Operand1 Operator Operand2</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descr="infix expression"/>
          <p:cNvPicPr>
            <a:picLocks noGrp="1" noChangeAspect="1" noChangeArrowheads="1"/>
          </p:cNvPicPr>
          <p:nvPr>
            <p:ph idx="1"/>
          </p:nvPr>
        </p:nvPicPr>
        <p:blipFill>
          <a:blip r:embed="rId2"/>
          <a:srcRect/>
          <a:stretch>
            <a:fillRect/>
          </a:stretch>
        </p:blipFill>
        <p:spPr bwMode="auto">
          <a:xfrm>
            <a:off x="1314450" y="2286000"/>
            <a:ext cx="5524500" cy="32003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Postfix Expression</a:t>
            </a:r>
            <a:endParaRPr lang="en-US" dirty="0"/>
          </a:p>
        </p:txBody>
      </p:sp>
      <p:sp>
        <p:nvSpPr>
          <p:cNvPr id="3" name="Content Placeholder 2"/>
          <p:cNvSpPr>
            <a:spLocks noGrp="1"/>
          </p:cNvSpPr>
          <p:nvPr>
            <p:ph idx="1"/>
          </p:nvPr>
        </p:nvSpPr>
        <p:spPr/>
        <p:txBody>
          <a:bodyPr/>
          <a:lstStyle/>
          <a:p>
            <a:r>
              <a:rPr lang="en-US" dirty="0" smtClean="0"/>
              <a:t>In postfix expression, operator is used after operands. We can say that "</a:t>
            </a:r>
            <a:r>
              <a:rPr lang="en-US" b="1" dirty="0" smtClean="0"/>
              <a:t>Operator follows the Operands</a:t>
            </a:r>
            <a:r>
              <a:rPr lang="en-US" dirty="0" smtClean="0"/>
              <a:t>".</a:t>
            </a:r>
            <a:br>
              <a:rPr lang="en-US" dirty="0" smtClean="0"/>
            </a:br>
            <a:r>
              <a:rPr lang="en-US" dirty="0" smtClean="0"/>
              <a:t/>
            </a:r>
            <a:br>
              <a:rPr lang="en-US" dirty="0" smtClean="0"/>
            </a:br>
            <a:r>
              <a:rPr lang="en-US" dirty="0" smtClean="0"/>
              <a:t>The general structure of Postfix expression is as follows...</a:t>
            </a:r>
          </a:p>
          <a:p>
            <a:pPr>
              <a:buNone/>
            </a:pPr>
            <a:r>
              <a:rPr lang="en-US" dirty="0" smtClean="0"/>
              <a:t>		</a:t>
            </a:r>
          </a:p>
          <a:p>
            <a:pPr>
              <a:buNone/>
            </a:pPr>
            <a:r>
              <a:rPr lang="en-US" dirty="0" smtClean="0"/>
              <a:t>		Operand1 Operand2 Operator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9458" name="Picture 2" descr="postfix exression"/>
          <p:cNvPicPr>
            <a:picLocks noGrp="1" noChangeAspect="1" noChangeArrowheads="1"/>
          </p:cNvPicPr>
          <p:nvPr>
            <p:ph idx="1"/>
          </p:nvPr>
        </p:nvPicPr>
        <p:blipFill>
          <a:blip r:embed="rId2"/>
          <a:srcRect/>
          <a:stretch>
            <a:fillRect/>
          </a:stretch>
        </p:blipFill>
        <p:spPr bwMode="auto">
          <a:xfrm>
            <a:off x="1066800" y="2438400"/>
            <a:ext cx="6539274" cy="297179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Prefix Expression</a:t>
            </a:r>
            <a:endParaRPr lang="en-US" dirty="0"/>
          </a:p>
        </p:txBody>
      </p:sp>
      <p:sp>
        <p:nvSpPr>
          <p:cNvPr id="3" name="Content Placeholder 2"/>
          <p:cNvSpPr>
            <a:spLocks noGrp="1"/>
          </p:cNvSpPr>
          <p:nvPr>
            <p:ph idx="1"/>
          </p:nvPr>
        </p:nvSpPr>
        <p:spPr/>
        <p:txBody>
          <a:bodyPr/>
          <a:lstStyle/>
          <a:p>
            <a:r>
              <a:rPr lang="en-US" dirty="0" smtClean="0"/>
              <a:t>In prefix expression, operator is used before operands. We can say that "</a:t>
            </a:r>
            <a:r>
              <a:rPr lang="en-US" b="1" dirty="0" smtClean="0"/>
              <a:t>Operands follows the Operator</a:t>
            </a:r>
            <a:r>
              <a:rPr lang="en-US" dirty="0" smtClean="0"/>
              <a:t>".</a:t>
            </a:r>
            <a:br>
              <a:rPr lang="en-US" dirty="0" smtClean="0"/>
            </a:br>
            <a:r>
              <a:rPr lang="en-US" dirty="0" smtClean="0"/>
              <a:t/>
            </a:r>
            <a:br>
              <a:rPr lang="en-US" dirty="0" smtClean="0"/>
            </a:br>
            <a:r>
              <a:rPr lang="en-US" dirty="0" smtClean="0"/>
              <a:t>The general structure of Prefix expression is as follows...</a:t>
            </a:r>
          </a:p>
          <a:p>
            <a:pPr>
              <a:buNone/>
            </a:pPr>
            <a:endParaRPr lang="en-US" dirty="0" smtClean="0"/>
          </a:p>
          <a:p>
            <a:pPr>
              <a:buNone/>
            </a:pPr>
            <a:r>
              <a:rPr lang="en-US" dirty="0" smtClean="0"/>
              <a:t>		Operator Operand1 Operand2</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3732524</TotalTime>
  <Words>619</Words>
  <Application>Microsoft Office PowerPoint</Application>
  <PresentationFormat>On-screen Show (4:3)</PresentationFormat>
  <Paragraphs>67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Expressions</vt:lpstr>
      <vt:lpstr>What is an Expression?</vt:lpstr>
      <vt:lpstr>Contd…</vt:lpstr>
      <vt:lpstr>Expression Types</vt:lpstr>
      <vt:lpstr>Infix Expression</vt:lpstr>
      <vt:lpstr>Example</vt:lpstr>
      <vt:lpstr>Postfix Expression</vt:lpstr>
      <vt:lpstr>Example</vt:lpstr>
      <vt:lpstr>Prefix Expression</vt:lpstr>
      <vt:lpstr>Example</vt:lpstr>
      <vt:lpstr>Infix to Postfix Conversion</vt:lpstr>
      <vt:lpstr>Contd..</vt:lpstr>
      <vt:lpstr>Example</vt:lpstr>
      <vt:lpstr>Infix to Postfix Conversion using Stack Data Structure</vt:lpstr>
      <vt:lpstr>Contd..</vt:lpstr>
      <vt:lpstr>Example</vt:lpstr>
      <vt:lpstr>Slide 17</vt:lpstr>
      <vt:lpstr>Slide 18</vt:lpstr>
      <vt:lpstr>Slide 19</vt:lpstr>
      <vt:lpstr>Slide 20</vt:lpstr>
      <vt:lpstr>Slide 21</vt:lpstr>
      <vt:lpstr>Slide 22</vt:lpstr>
      <vt:lpstr>Postfix Expression Evaluation</vt:lpstr>
      <vt:lpstr>Example</vt:lpstr>
      <vt:lpstr>Postfix Expression Evaluation using Stack Data Structure</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Expressions</dc:title>
  <dc:creator>DVN COLLEGE</dc:creator>
  <cp:lastModifiedBy>DVN COLLEGE</cp:lastModifiedBy>
  <cp:revision>25</cp:revision>
  <dcterms:created xsi:type="dcterms:W3CDTF">2019-02-05T04:42:08Z</dcterms:created>
  <dcterms:modified xsi:type="dcterms:W3CDTF">2019-02-05T05:31:51Z</dcterms:modified>
</cp:coreProperties>
</file>