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5E3ED49E-71F9-40D2-881F-85A9A34B21E2}" type="datetimeFigureOut">
              <a:rPr lang="en-US" smtClean="0"/>
              <a:pPr/>
              <a:t>2/8/2019</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27A1F9D2-AA5B-4E29-8606-6354D0C6396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E3ED49E-71F9-40D2-881F-85A9A34B21E2}" type="datetimeFigureOut">
              <a:rPr lang="en-US" smtClean="0"/>
              <a:pPr/>
              <a:t>2/8/2019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7A1F9D2-AA5B-4E29-8606-6354D0C6396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5E3ED49E-71F9-40D2-881F-85A9A34B21E2}" type="datetimeFigureOut">
              <a:rPr lang="en-US" smtClean="0"/>
              <a:pPr/>
              <a:t>2/8/2019</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27A1F9D2-AA5B-4E29-8606-6354D0C6396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E3ED49E-71F9-40D2-881F-85A9A34B21E2}" type="datetimeFigureOut">
              <a:rPr lang="en-US" smtClean="0"/>
              <a:pPr/>
              <a:t>2/8/2019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7A1F9D2-AA5B-4E29-8606-6354D0C6396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5E3ED49E-71F9-40D2-881F-85A9A34B21E2}" type="datetimeFigureOut">
              <a:rPr lang="en-US" smtClean="0"/>
              <a:pPr/>
              <a:t>2/8/2019</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27A1F9D2-AA5B-4E29-8606-6354D0C6396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E3ED49E-71F9-40D2-881F-85A9A34B21E2}" type="datetimeFigureOut">
              <a:rPr lang="en-US" smtClean="0"/>
              <a:pPr/>
              <a:t>2/8/2019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7A1F9D2-AA5B-4E29-8606-6354D0C6396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E3ED49E-71F9-40D2-881F-85A9A34B21E2}" type="datetimeFigureOut">
              <a:rPr lang="en-US" smtClean="0"/>
              <a:pPr/>
              <a:t>2/8/2019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7A1F9D2-AA5B-4E29-8606-6354D0C6396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E3ED49E-71F9-40D2-881F-85A9A34B21E2}" type="datetimeFigureOut">
              <a:rPr lang="en-US" smtClean="0"/>
              <a:pPr/>
              <a:t>2/8/2019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7A1F9D2-AA5B-4E29-8606-6354D0C6396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5E3ED49E-71F9-40D2-881F-85A9A34B21E2}" type="datetimeFigureOut">
              <a:rPr lang="en-US" smtClean="0"/>
              <a:pPr/>
              <a:t>2/8/2019</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27A1F9D2-AA5B-4E29-8606-6354D0C6396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E3ED49E-71F9-40D2-881F-85A9A34B21E2}" type="datetimeFigureOut">
              <a:rPr lang="en-US" smtClean="0"/>
              <a:pPr/>
              <a:t>2/8/2019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7A1F9D2-AA5B-4E29-8606-6354D0C6396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5E3ED49E-71F9-40D2-881F-85A9A34B21E2}" type="datetimeFigureOut">
              <a:rPr lang="en-US" smtClean="0"/>
              <a:pPr/>
              <a:t>2/8/2019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7A1F9D2-AA5B-4E29-8606-6354D0C6396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5E3ED49E-71F9-40D2-881F-85A9A34B21E2}" type="datetimeFigureOut">
              <a:rPr lang="en-US" smtClean="0"/>
              <a:pPr/>
              <a:t>2/8/2019</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27A1F9D2-AA5B-4E29-8606-6354D0C6396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Stacks</a:t>
            </a:r>
            <a:endParaRPr lang="en-US" dirty="0"/>
          </a:p>
        </p:txBody>
      </p:sp>
      <p:sp>
        <p:nvSpPr>
          <p:cNvPr id="3" name="Subtitle 2"/>
          <p:cNvSpPr>
            <a:spLocks noGrp="1"/>
          </p:cNvSpPr>
          <p:nvPr>
            <p:ph type="subTitle" idx="1"/>
          </p:nvPr>
        </p:nvSpPr>
        <p:spPr/>
        <p:txBody>
          <a:bodyPr/>
          <a:lstStyle/>
          <a:p>
            <a:r>
              <a:rPr lang="en-US" dirty="0" smtClean="0"/>
              <a:t>Presented By S.R.Zameer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239000" cy="1143000"/>
          </a:xfrm>
        </p:spPr>
        <p:txBody>
          <a:bodyPr>
            <a:normAutofit fontScale="90000"/>
          </a:bodyPr>
          <a:lstStyle/>
          <a:p>
            <a:r>
              <a:rPr lang="en-US" dirty="0" smtClean="0"/>
              <a:t>Stack Operations using Array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stack can be implemented using array as follows...</a:t>
            </a:r>
            <a:br>
              <a:rPr lang="en-US" dirty="0" smtClean="0"/>
            </a:br>
            <a:r>
              <a:rPr lang="en-US" dirty="0" smtClean="0"/>
              <a:t/>
            </a:r>
            <a:br>
              <a:rPr lang="en-US" dirty="0" smtClean="0"/>
            </a:br>
            <a:r>
              <a:rPr lang="en-US" dirty="0" smtClean="0"/>
              <a:t>Before implementing actual operations, first follow the below steps to create an empty stack.</a:t>
            </a:r>
          </a:p>
          <a:p>
            <a:r>
              <a:rPr lang="en-US" dirty="0" smtClean="0"/>
              <a:t>Step 1 - Declare all the </a:t>
            </a:r>
            <a:r>
              <a:rPr lang="en-US" b="1" dirty="0" smtClean="0"/>
              <a:t>functions</a:t>
            </a:r>
            <a:r>
              <a:rPr lang="en-US" dirty="0" smtClean="0"/>
              <a:t> used in stack implementation.</a:t>
            </a:r>
          </a:p>
          <a:p>
            <a:r>
              <a:rPr lang="en-US" dirty="0" smtClean="0"/>
              <a:t>Step 2 - Create a one dimensional array with fixed size (</a:t>
            </a:r>
            <a:r>
              <a:rPr lang="en-US" b="1" dirty="0" err="1" smtClean="0"/>
              <a:t>int</a:t>
            </a:r>
            <a:r>
              <a:rPr lang="en-US" b="1" dirty="0" smtClean="0"/>
              <a:t> stack[SIZE]</a:t>
            </a:r>
            <a:r>
              <a:rPr lang="en-US" dirty="0" smtClean="0"/>
              <a:t>)</a:t>
            </a:r>
          </a:p>
          <a:p>
            <a:r>
              <a:rPr lang="en-US" dirty="0" smtClean="0"/>
              <a:t>Step 3 - Define a integer variable </a:t>
            </a:r>
            <a:r>
              <a:rPr lang="en-US" b="1" dirty="0" smtClean="0"/>
              <a:t>'top'</a:t>
            </a:r>
            <a:r>
              <a:rPr lang="en-US" dirty="0" smtClean="0"/>
              <a:t> and initialize with </a:t>
            </a:r>
            <a:r>
              <a:rPr lang="en-US" b="1" dirty="0" smtClean="0"/>
              <a:t>'-1'</a:t>
            </a:r>
            <a:r>
              <a:rPr lang="en-US" dirty="0" smtClean="0"/>
              <a:t>. (</a:t>
            </a:r>
            <a:r>
              <a:rPr lang="en-US" b="1" dirty="0" err="1" smtClean="0"/>
              <a:t>int</a:t>
            </a:r>
            <a:r>
              <a:rPr lang="en-US" b="1" dirty="0" smtClean="0"/>
              <a:t> top = -1</a:t>
            </a:r>
            <a:r>
              <a:rPr lang="en-US" dirty="0" smtClean="0"/>
              <a:t>)</a:t>
            </a:r>
          </a:p>
          <a:p>
            <a:r>
              <a:rPr lang="en-US" dirty="0" smtClean="0"/>
              <a:t>Step 4 - In main method, display menu with list of operations and make suitable function calls to perform operation selected by the user on the stack.</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push(value) - Inserting value into the stack</a:t>
            </a:r>
            <a:endParaRPr lang="en-US" dirty="0"/>
          </a:p>
        </p:txBody>
      </p:sp>
      <p:sp>
        <p:nvSpPr>
          <p:cNvPr id="3" name="Content Placeholder 2"/>
          <p:cNvSpPr>
            <a:spLocks noGrp="1"/>
          </p:cNvSpPr>
          <p:nvPr>
            <p:ph idx="1"/>
          </p:nvPr>
        </p:nvSpPr>
        <p:spPr/>
        <p:txBody>
          <a:bodyPr>
            <a:normAutofit/>
          </a:bodyPr>
          <a:lstStyle/>
          <a:p>
            <a:r>
              <a:rPr lang="en-US" dirty="0" smtClean="0"/>
              <a:t>In a stack, push() is a function used to insert an element into the stack. In a stack, the new element is always inserted at </a:t>
            </a:r>
            <a:r>
              <a:rPr lang="en-US" b="1" dirty="0" smtClean="0"/>
              <a:t>top</a:t>
            </a:r>
            <a:r>
              <a:rPr lang="en-US" dirty="0" smtClean="0"/>
              <a:t> position. Push function takes one integer value as parameter and inserts that value into the stack. We can use the following steps to push an element on to the stack...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p:txBody>
          <a:bodyPr/>
          <a:lstStyle/>
          <a:p>
            <a:r>
              <a:rPr lang="en-US" dirty="0" smtClean="0"/>
              <a:t>Step 1 - Check whether </a:t>
            </a:r>
            <a:r>
              <a:rPr lang="en-US" b="1" dirty="0" smtClean="0"/>
              <a:t>stack</a:t>
            </a:r>
            <a:r>
              <a:rPr lang="en-US" dirty="0" smtClean="0"/>
              <a:t> is </a:t>
            </a:r>
            <a:r>
              <a:rPr lang="en-US" b="1" dirty="0" smtClean="0"/>
              <a:t>FULL</a:t>
            </a:r>
            <a:r>
              <a:rPr lang="en-US" dirty="0" smtClean="0"/>
              <a:t>. (</a:t>
            </a:r>
            <a:r>
              <a:rPr lang="en-US" b="1" dirty="0" smtClean="0"/>
              <a:t>top == SIZE-1</a:t>
            </a:r>
            <a:r>
              <a:rPr lang="en-US" dirty="0" smtClean="0"/>
              <a:t>)</a:t>
            </a:r>
          </a:p>
          <a:p>
            <a:r>
              <a:rPr lang="en-US" dirty="0" smtClean="0"/>
              <a:t>Step 2 - If it is </a:t>
            </a:r>
            <a:r>
              <a:rPr lang="en-US" b="1" dirty="0" smtClean="0"/>
              <a:t>FULL</a:t>
            </a:r>
            <a:r>
              <a:rPr lang="en-US" dirty="0" smtClean="0"/>
              <a:t>, then display </a:t>
            </a:r>
            <a:r>
              <a:rPr lang="en-US" b="1" dirty="0" smtClean="0"/>
              <a:t>"Stack is FULL!!! Insertion is not possible!!!"</a:t>
            </a:r>
            <a:r>
              <a:rPr lang="en-US" dirty="0" smtClean="0"/>
              <a:t> and terminate the function.</a:t>
            </a:r>
          </a:p>
          <a:p>
            <a:r>
              <a:rPr lang="en-US" dirty="0" smtClean="0"/>
              <a:t>Step 3 - If it is </a:t>
            </a:r>
            <a:r>
              <a:rPr lang="en-US" b="1" dirty="0" smtClean="0"/>
              <a:t>NOT FULL</a:t>
            </a:r>
            <a:r>
              <a:rPr lang="en-US" dirty="0" smtClean="0"/>
              <a:t>, then increment </a:t>
            </a:r>
            <a:r>
              <a:rPr lang="en-US" b="1" dirty="0" smtClean="0"/>
              <a:t>top</a:t>
            </a:r>
            <a:r>
              <a:rPr lang="en-US" dirty="0" smtClean="0"/>
              <a:t> value by one (</a:t>
            </a:r>
            <a:r>
              <a:rPr lang="en-US" b="1" dirty="0" smtClean="0"/>
              <a:t>top++</a:t>
            </a:r>
            <a:r>
              <a:rPr lang="en-US" dirty="0" smtClean="0"/>
              <a:t>) and set stack[top] to value (</a:t>
            </a:r>
            <a:r>
              <a:rPr lang="en-US" b="1" dirty="0" smtClean="0"/>
              <a:t>stack[top] = value</a:t>
            </a:r>
            <a:r>
              <a:rPr lang="en-US" dirty="0" smtClean="0"/>
              <a: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pop() - Delete a value from the Stack</a:t>
            </a:r>
            <a:endParaRPr lang="en-US" dirty="0"/>
          </a:p>
        </p:txBody>
      </p:sp>
      <p:sp>
        <p:nvSpPr>
          <p:cNvPr id="3" name="Content Placeholder 2"/>
          <p:cNvSpPr>
            <a:spLocks noGrp="1"/>
          </p:cNvSpPr>
          <p:nvPr>
            <p:ph idx="1"/>
          </p:nvPr>
        </p:nvSpPr>
        <p:spPr/>
        <p:txBody>
          <a:bodyPr/>
          <a:lstStyle/>
          <a:p>
            <a:r>
              <a:rPr lang="en-US" dirty="0" smtClean="0"/>
              <a:t>In a stack, pop() is a function used to delete an element from the stack. In a stack, the element is always deleted from </a:t>
            </a:r>
            <a:r>
              <a:rPr lang="en-US" b="1" dirty="0" smtClean="0"/>
              <a:t>top</a:t>
            </a:r>
            <a:r>
              <a:rPr lang="en-US" dirty="0" smtClean="0"/>
              <a:t> position. Pop function does not take any value as parameter. We can use the following steps to pop an element from the stack...</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p:txBody>
          <a:bodyPr/>
          <a:lstStyle/>
          <a:p>
            <a:r>
              <a:rPr lang="en-US" dirty="0" smtClean="0"/>
              <a:t>Step 1 - Check whether </a:t>
            </a:r>
            <a:r>
              <a:rPr lang="en-US" b="1" dirty="0" smtClean="0"/>
              <a:t>stack</a:t>
            </a:r>
            <a:r>
              <a:rPr lang="en-US" dirty="0" smtClean="0"/>
              <a:t> is </a:t>
            </a:r>
            <a:r>
              <a:rPr lang="en-US" b="1" dirty="0" smtClean="0"/>
              <a:t>EMPTY</a:t>
            </a:r>
            <a:r>
              <a:rPr lang="en-US" dirty="0" smtClean="0"/>
              <a:t>. (</a:t>
            </a:r>
            <a:r>
              <a:rPr lang="en-US" b="1" dirty="0" smtClean="0"/>
              <a:t>top == -1</a:t>
            </a:r>
            <a:r>
              <a:rPr lang="en-US" dirty="0" smtClean="0"/>
              <a:t>)</a:t>
            </a:r>
          </a:p>
          <a:p>
            <a:r>
              <a:rPr lang="en-US" dirty="0" smtClean="0"/>
              <a:t>Step 2 - If it is </a:t>
            </a:r>
            <a:r>
              <a:rPr lang="en-US" b="1" dirty="0" smtClean="0"/>
              <a:t>EMPTY</a:t>
            </a:r>
            <a:r>
              <a:rPr lang="en-US" dirty="0" smtClean="0"/>
              <a:t>, then display </a:t>
            </a:r>
            <a:r>
              <a:rPr lang="en-US" b="1" dirty="0" smtClean="0"/>
              <a:t>"Stack is EMPTY!!! Deletion is not possible!!!"</a:t>
            </a:r>
            <a:r>
              <a:rPr lang="en-US" dirty="0" smtClean="0"/>
              <a:t> and terminate the function.</a:t>
            </a:r>
          </a:p>
          <a:p>
            <a:r>
              <a:rPr lang="en-US" dirty="0" smtClean="0"/>
              <a:t>Step 3 - If it is </a:t>
            </a:r>
            <a:r>
              <a:rPr lang="en-US" b="1" dirty="0" smtClean="0"/>
              <a:t>NOT EMPTY</a:t>
            </a:r>
            <a:r>
              <a:rPr lang="en-US" dirty="0" smtClean="0"/>
              <a:t>, then delete </a:t>
            </a:r>
            <a:r>
              <a:rPr lang="en-US" b="1" dirty="0" smtClean="0"/>
              <a:t>stack[top]</a:t>
            </a:r>
            <a:r>
              <a:rPr lang="en-US" dirty="0" smtClean="0"/>
              <a:t> and decrement </a:t>
            </a:r>
            <a:r>
              <a:rPr lang="en-US" b="1" dirty="0" smtClean="0"/>
              <a:t>top</a:t>
            </a:r>
            <a:r>
              <a:rPr lang="en-US" dirty="0" smtClean="0"/>
              <a:t> value by one (</a:t>
            </a:r>
            <a:r>
              <a:rPr lang="en-US" b="1" dirty="0" smtClean="0"/>
              <a:t>top--</a:t>
            </a:r>
            <a:r>
              <a:rPr lang="en-US" dirty="0" smtClean="0"/>
              <a: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display() - Displays the elements of a Stack</a:t>
            </a:r>
            <a:endParaRPr lang="en-US" dirty="0"/>
          </a:p>
        </p:txBody>
      </p:sp>
      <p:sp>
        <p:nvSpPr>
          <p:cNvPr id="3" name="Content Placeholder 2"/>
          <p:cNvSpPr>
            <a:spLocks noGrp="1"/>
          </p:cNvSpPr>
          <p:nvPr>
            <p:ph idx="1"/>
          </p:nvPr>
        </p:nvSpPr>
        <p:spPr/>
        <p:txBody>
          <a:bodyPr>
            <a:normAutofit lnSpcReduction="10000"/>
          </a:bodyPr>
          <a:lstStyle/>
          <a:p>
            <a:r>
              <a:rPr lang="en-US" dirty="0" smtClean="0"/>
              <a:t>We can use the following steps to display the elements of a stack...</a:t>
            </a:r>
          </a:p>
          <a:p>
            <a:r>
              <a:rPr lang="en-US" dirty="0" smtClean="0"/>
              <a:t>Step 1 - Check whether </a:t>
            </a:r>
            <a:r>
              <a:rPr lang="en-US" b="1" dirty="0" smtClean="0"/>
              <a:t>stack</a:t>
            </a:r>
            <a:r>
              <a:rPr lang="en-US" dirty="0" smtClean="0"/>
              <a:t> is </a:t>
            </a:r>
            <a:r>
              <a:rPr lang="en-US" b="1" dirty="0" smtClean="0"/>
              <a:t>EMPTY</a:t>
            </a:r>
            <a:r>
              <a:rPr lang="en-US" dirty="0" smtClean="0"/>
              <a:t>. (</a:t>
            </a:r>
            <a:r>
              <a:rPr lang="en-US" b="1" dirty="0" smtClean="0"/>
              <a:t>top == -1</a:t>
            </a:r>
            <a:r>
              <a:rPr lang="en-US" dirty="0" smtClean="0"/>
              <a:t>)</a:t>
            </a:r>
          </a:p>
          <a:p>
            <a:r>
              <a:rPr lang="en-US" dirty="0" smtClean="0"/>
              <a:t>Step 2 - If it is </a:t>
            </a:r>
            <a:r>
              <a:rPr lang="en-US" b="1" dirty="0" smtClean="0"/>
              <a:t>EMPTY</a:t>
            </a:r>
            <a:r>
              <a:rPr lang="en-US" dirty="0" smtClean="0"/>
              <a:t>, then display </a:t>
            </a:r>
            <a:r>
              <a:rPr lang="en-US" b="1" dirty="0" smtClean="0"/>
              <a:t>"Stack is EMPTY!!!"</a:t>
            </a:r>
            <a:r>
              <a:rPr lang="en-US" dirty="0" smtClean="0"/>
              <a:t> and terminate the function.</a:t>
            </a:r>
          </a:p>
          <a:p>
            <a:r>
              <a:rPr lang="en-US" dirty="0" smtClean="0"/>
              <a:t>Step 3 - If it is </a:t>
            </a:r>
            <a:r>
              <a:rPr lang="en-US" b="1" dirty="0" smtClean="0"/>
              <a:t>NOT EMPTY</a:t>
            </a:r>
            <a:r>
              <a:rPr lang="en-US" dirty="0" smtClean="0"/>
              <a:t>, then define a variable '</a:t>
            </a:r>
            <a:r>
              <a:rPr lang="en-US" b="1" dirty="0" err="1" smtClean="0"/>
              <a:t>i</a:t>
            </a:r>
            <a:r>
              <a:rPr lang="en-US" dirty="0" smtClean="0"/>
              <a:t>' and initialize with top. Display </a:t>
            </a:r>
            <a:r>
              <a:rPr lang="en-US" b="1" dirty="0" smtClean="0"/>
              <a:t>stack[</a:t>
            </a:r>
            <a:r>
              <a:rPr lang="en-US" b="1" dirty="0" err="1" smtClean="0"/>
              <a:t>i</a:t>
            </a:r>
            <a:r>
              <a:rPr lang="en-US" b="1" dirty="0" smtClean="0"/>
              <a:t>]</a:t>
            </a:r>
            <a:r>
              <a:rPr lang="en-US" dirty="0" smtClean="0"/>
              <a:t> value and decrement </a:t>
            </a:r>
            <a:r>
              <a:rPr lang="en-US" b="1" dirty="0" err="1" smtClean="0"/>
              <a:t>i</a:t>
            </a:r>
            <a:r>
              <a:rPr lang="en-US" dirty="0" smtClean="0"/>
              <a:t> value by one (</a:t>
            </a:r>
            <a:r>
              <a:rPr lang="en-US" b="1" dirty="0" err="1" smtClean="0"/>
              <a:t>i</a:t>
            </a:r>
            <a:r>
              <a:rPr lang="en-US" b="1" dirty="0" smtClean="0"/>
              <a:t>--</a:t>
            </a:r>
            <a:r>
              <a:rPr lang="en-US" dirty="0" smtClean="0"/>
              <a:t>).</a:t>
            </a:r>
          </a:p>
          <a:p>
            <a:r>
              <a:rPr lang="en-US" dirty="0" smtClean="0"/>
              <a:t>Step 3 - Repeat above step until </a:t>
            </a:r>
            <a:r>
              <a:rPr lang="en-US" b="1" dirty="0" err="1" smtClean="0"/>
              <a:t>i</a:t>
            </a:r>
            <a:r>
              <a:rPr lang="en-US" dirty="0" smtClean="0"/>
              <a:t> value becomes '0'.</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Stack Using Linked List</a:t>
            </a:r>
            <a:endParaRPr lang="en-US" dirty="0"/>
          </a:p>
        </p:txBody>
      </p:sp>
      <p:sp>
        <p:nvSpPr>
          <p:cNvPr id="3" name="Content Placeholder 2"/>
          <p:cNvSpPr>
            <a:spLocks noGrp="1"/>
          </p:cNvSpPr>
          <p:nvPr>
            <p:ph idx="1"/>
          </p:nvPr>
        </p:nvSpPr>
        <p:spPr/>
        <p:txBody>
          <a:bodyPr>
            <a:normAutofit/>
          </a:bodyPr>
          <a:lstStyle/>
          <a:p>
            <a:r>
              <a:rPr lang="en-US" dirty="0" smtClean="0"/>
              <a:t>The major problem with the stack implemented using array is, it works only for fixed number of data values. That means the amount of data must be specified at the beginning of the implementation itself. Stack implemented using array is not suitable, when we don't know the size of data which we are going to use. A stack data structure can be implemented by using linked list data structure.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stack implemented using linked list can work for unlimited number of values. That means, stack implemented using linked list works for variable size of data. So, there is no need to fix the size at the beginning of the implementation. The Stack implemented using linked list can organize as many data values as we want.</a:t>
            </a:r>
          </a:p>
          <a:p>
            <a:r>
              <a:rPr lang="en-US" dirty="0" smtClean="0"/>
              <a:t>In linked list implementation of a stack, every new element is inserted as '</a:t>
            </a:r>
            <a:r>
              <a:rPr lang="en-US" b="1" dirty="0" smtClean="0"/>
              <a:t>top</a:t>
            </a:r>
            <a:r>
              <a:rPr lang="en-US" dirty="0" smtClean="0"/>
              <a:t>' element. That means every newly inserted element is pointed by '</a:t>
            </a:r>
            <a:r>
              <a:rPr lang="en-US" b="1" dirty="0" smtClean="0"/>
              <a:t>top</a:t>
            </a:r>
            <a:r>
              <a:rPr lang="en-US" dirty="0" smtClean="0"/>
              <a:t>'. Whenever we want to remove an element from the stack, simply remove the node which is pointed by '</a:t>
            </a:r>
            <a:r>
              <a:rPr lang="en-US" b="1" dirty="0" smtClean="0"/>
              <a:t>top</a:t>
            </a:r>
            <a:r>
              <a:rPr lang="en-US" dirty="0" smtClean="0"/>
              <a:t>' by moving '</a:t>
            </a:r>
            <a:r>
              <a:rPr lang="en-US" b="1" dirty="0" smtClean="0"/>
              <a:t>top</a:t>
            </a:r>
            <a:r>
              <a:rPr lang="en-US" dirty="0" smtClean="0"/>
              <a:t>' to its previous node in the list. The </a:t>
            </a:r>
            <a:r>
              <a:rPr lang="en-US" b="1" dirty="0" smtClean="0"/>
              <a:t>next</a:t>
            </a:r>
            <a:r>
              <a:rPr lang="en-US" dirty="0" smtClean="0"/>
              <a:t> field of the first element must be always </a:t>
            </a:r>
            <a:r>
              <a:rPr lang="en-US" b="1" dirty="0" smtClean="0"/>
              <a:t>NULL</a:t>
            </a:r>
            <a:r>
              <a:rPr lang="en-US" dirty="0" smtClean="0"/>
              <a: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31746" name="Picture 2" descr="stack implementation using linked list"/>
          <p:cNvPicPr>
            <a:picLocks noGrp="1" noChangeAspect="1" noChangeArrowheads="1"/>
          </p:cNvPicPr>
          <p:nvPr>
            <p:ph idx="1"/>
          </p:nvPr>
        </p:nvPicPr>
        <p:blipFill>
          <a:blip r:embed="rId2"/>
          <a:srcRect/>
          <a:stretch>
            <a:fillRect/>
          </a:stretch>
        </p:blipFill>
        <p:spPr bwMode="auto">
          <a:xfrm>
            <a:off x="381000" y="1981200"/>
            <a:ext cx="2819400" cy="3962400"/>
          </a:xfrm>
          <a:prstGeom prst="rect">
            <a:avLst/>
          </a:prstGeom>
          <a:noFill/>
        </p:spPr>
      </p:pic>
      <p:sp>
        <p:nvSpPr>
          <p:cNvPr id="5" name="Rectangle 4"/>
          <p:cNvSpPr/>
          <p:nvPr/>
        </p:nvSpPr>
        <p:spPr>
          <a:xfrm>
            <a:off x="3581400" y="4876800"/>
            <a:ext cx="4419600" cy="1200329"/>
          </a:xfrm>
          <a:prstGeom prst="rect">
            <a:avLst/>
          </a:prstGeom>
        </p:spPr>
        <p:txBody>
          <a:bodyPr wrap="square">
            <a:spAutoFit/>
          </a:bodyPr>
          <a:lstStyle/>
          <a:p>
            <a:r>
              <a:rPr lang="en-US" dirty="0" smtClean="0"/>
              <a:t>In above example, the last inserted node is 99 and the first inserted node is 25. The order of elements inserted is 25, 32,50 and 99.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Stack Operations using Linked List</a:t>
            </a:r>
            <a:endParaRPr lang="en-US" dirty="0"/>
          </a:p>
        </p:txBody>
      </p:sp>
      <p:sp>
        <p:nvSpPr>
          <p:cNvPr id="3" name="Content Placeholder 2"/>
          <p:cNvSpPr>
            <a:spLocks noGrp="1"/>
          </p:cNvSpPr>
          <p:nvPr>
            <p:ph idx="1"/>
          </p:nvPr>
        </p:nvSpPr>
        <p:spPr/>
        <p:txBody>
          <a:bodyPr>
            <a:normAutofit fontScale="92500"/>
          </a:bodyPr>
          <a:lstStyle/>
          <a:p>
            <a:r>
              <a:rPr lang="en-US" dirty="0" smtClean="0"/>
              <a:t>To implement stack using linked list, we need to set the following things before implementing actual operations.</a:t>
            </a:r>
          </a:p>
          <a:p>
            <a:r>
              <a:rPr lang="en-US" dirty="0" smtClean="0"/>
              <a:t>Step 1 - And declare all the </a:t>
            </a:r>
            <a:r>
              <a:rPr lang="en-US" b="1" dirty="0" smtClean="0"/>
              <a:t>user defined functions</a:t>
            </a:r>
            <a:r>
              <a:rPr lang="en-US" dirty="0" smtClean="0"/>
              <a:t>.</a:t>
            </a:r>
          </a:p>
          <a:p>
            <a:r>
              <a:rPr lang="en-US" dirty="0" smtClean="0"/>
              <a:t>Step 2 - Define a '</a:t>
            </a:r>
            <a:r>
              <a:rPr lang="en-US" b="1" dirty="0" smtClean="0"/>
              <a:t>Node</a:t>
            </a:r>
            <a:r>
              <a:rPr lang="en-US" dirty="0" smtClean="0"/>
              <a:t>' structure with two members </a:t>
            </a:r>
            <a:r>
              <a:rPr lang="en-US" b="1" dirty="0" smtClean="0"/>
              <a:t>data</a:t>
            </a:r>
            <a:r>
              <a:rPr lang="en-US" dirty="0" smtClean="0"/>
              <a:t> and </a:t>
            </a:r>
            <a:r>
              <a:rPr lang="en-US" b="1" dirty="0" smtClean="0"/>
              <a:t>next</a:t>
            </a:r>
            <a:r>
              <a:rPr lang="en-US" dirty="0" smtClean="0"/>
              <a:t>.</a:t>
            </a:r>
          </a:p>
          <a:p>
            <a:r>
              <a:rPr lang="en-US" dirty="0" smtClean="0"/>
              <a:t>Step 3 - Define a </a:t>
            </a:r>
            <a:r>
              <a:rPr lang="en-US" b="1" dirty="0" smtClean="0"/>
              <a:t>Node</a:t>
            </a:r>
            <a:r>
              <a:rPr lang="en-US" dirty="0" smtClean="0"/>
              <a:t> pointer '</a:t>
            </a:r>
            <a:r>
              <a:rPr lang="en-US" b="1" dirty="0" smtClean="0"/>
              <a:t>top</a:t>
            </a:r>
            <a:r>
              <a:rPr lang="en-US" dirty="0" smtClean="0"/>
              <a:t>' and set it to </a:t>
            </a:r>
            <a:r>
              <a:rPr lang="en-US" b="1" dirty="0" smtClean="0"/>
              <a:t>NULL</a:t>
            </a:r>
            <a:r>
              <a:rPr lang="en-US" dirty="0" smtClean="0"/>
              <a:t>.</a:t>
            </a:r>
          </a:p>
          <a:p>
            <a:r>
              <a:rPr lang="en-US" dirty="0" smtClean="0"/>
              <a:t>Step 4 - Implement the </a:t>
            </a:r>
            <a:r>
              <a:rPr lang="en-US" b="1" dirty="0" smtClean="0"/>
              <a:t>main</a:t>
            </a:r>
            <a:r>
              <a:rPr lang="en-US" dirty="0" smtClean="0"/>
              <a:t> method by displaying Menu with list of operations and make suitable function calls in the </a:t>
            </a:r>
            <a:r>
              <a:rPr lang="en-US" b="1" dirty="0" smtClean="0"/>
              <a:t>main</a:t>
            </a:r>
            <a:r>
              <a:rPr lang="en-US" dirty="0" smtClean="0"/>
              <a:t> method.</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a Stack?</a:t>
            </a:r>
            <a:endParaRPr lang="en-US" dirty="0"/>
          </a:p>
        </p:txBody>
      </p:sp>
      <p:sp>
        <p:nvSpPr>
          <p:cNvPr id="3" name="Content Placeholder 2"/>
          <p:cNvSpPr>
            <a:spLocks noGrp="1"/>
          </p:cNvSpPr>
          <p:nvPr>
            <p:ph idx="1"/>
          </p:nvPr>
        </p:nvSpPr>
        <p:spPr/>
        <p:txBody>
          <a:bodyPr>
            <a:normAutofit lnSpcReduction="10000"/>
          </a:bodyPr>
          <a:lstStyle/>
          <a:p>
            <a:r>
              <a:rPr lang="en-US" dirty="0" smtClean="0"/>
              <a:t>Stack is a linear data structure in which the insertion and deletion operations are performed at only one end. </a:t>
            </a:r>
          </a:p>
          <a:p>
            <a:r>
              <a:rPr lang="en-US" dirty="0" smtClean="0"/>
              <a:t>In a stack, adding and removing of elements are performed at single position which is known as "</a:t>
            </a:r>
            <a:r>
              <a:rPr lang="en-US" b="1" dirty="0" smtClean="0"/>
              <a:t>top</a:t>
            </a:r>
            <a:r>
              <a:rPr lang="en-US" dirty="0" smtClean="0"/>
              <a:t>". </a:t>
            </a:r>
          </a:p>
          <a:p>
            <a:r>
              <a:rPr lang="en-US" dirty="0" smtClean="0"/>
              <a:t>That means, new element is added at top of the stack and an element is removed from the top of the stack. </a:t>
            </a:r>
          </a:p>
          <a:p>
            <a:r>
              <a:rPr lang="en-US" dirty="0" smtClean="0"/>
              <a:t>In stack, the insertion and deletion operations are performed based on </a:t>
            </a:r>
            <a:r>
              <a:rPr lang="en-US" b="1" dirty="0" smtClean="0"/>
              <a:t>LIFO</a:t>
            </a:r>
            <a:r>
              <a:rPr lang="en-US" dirty="0" smtClean="0"/>
              <a:t> (Last In First Out) principle.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push(value) - Inserting an element into the Stack</a:t>
            </a:r>
            <a:endParaRPr lang="en-US" dirty="0"/>
          </a:p>
        </p:txBody>
      </p:sp>
      <p:sp>
        <p:nvSpPr>
          <p:cNvPr id="3" name="Content Placeholder 2"/>
          <p:cNvSpPr>
            <a:spLocks noGrp="1"/>
          </p:cNvSpPr>
          <p:nvPr>
            <p:ph idx="1"/>
          </p:nvPr>
        </p:nvSpPr>
        <p:spPr/>
        <p:txBody>
          <a:bodyPr/>
          <a:lstStyle/>
          <a:p>
            <a:r>
              <a:rPr lang="en-US" dirty="0" smtClean="0"/>
              <a:t>We can use the following steps to insert a new node into the stack...</a:t>
            </a:r>
          </a:p>
          <a:p>
            <a:r>
              <a:rPr lang="en-US" dirty="0" smtClean="0"/>
              <a:t>Step 1 - Create a </a:t>
            </a:r>
            <a:r>
              <a:rPr lang="en-US" b="1" dirty="0" err="1" smtClean="0"/>
              <a:t>newNode</a:t>
            </a:r>
            <a:r>
              <a:rPr lang="en-US" dirty="0" smtClean="0"/>
              <a:t> with given value.</a:t>
            </a:r>
          </a:p>
          <a:p>
            <a:r>
              <a:rPr lang="en-US" dirty="0" smtClean="0"/>
              <a:t>Step 2 - Check whether stack is </a:t>
            </a:r>
            <a:r>
              <a:rPr lang="en-US" b="1" dirty="0" smtClean="0"/>
              <a:t>Empty</a:t>
            </a:r>
            <a:r>
              <a:rPr lang="en-US" dirty="0" smtClean="0"/>
              <a:t> (</a:t>
            </a:r>
            <a:r>
              <a:rPr lang="en-US" b="1" dirty="0" smtClean="0"/>
              <a:t>top</a:t>
            </a:r>
            <a:r>
              <a:rPr lang="en-US" dirty="0" smtClean="0"/>
              <a:t> == </a:t>
            </a:r>
            <a:r>
              <a:rPr lang="en-US" b="1" dirty="0" smtClean="0"/>
              <a:t>NULL</a:t>
            </a:r>
            <a:r>
              <a:rPr lang="en-US" dirty="0" smtClean="0"/>
              <a:t>)</a:t>
            </a:r>
          </a:p>
          <a:p>
            <a:r>
              <a:rPr lang="en-US" dirty="0" smtClean="0"/>
              <a:t>Step 3 - If it is </a:t>
            </a:r>
            <a:r>
              <a:rPr lang="en-US" b="1" dirty="0" smtClean="0"/>
              <a:t>Empty</a:t>
            </a:r>
            <a:r>
              <a:rPr lang="en-US" dirty="0" smtClean="0"/>
              <a:t>, then set </a:t>
            </a:r>
            <a:r>
              <a:rPr lang="en-US" b="1" dirty="0" err="1" smtClean="0"/>
              <a:t>newNode</a:t>
            </a:r>
            <a:r>
              <a:rPr lang="en-US" b="1" dirty="0" smtClean="0"/>
              <a:t> → next</a:t>
            </a:r>
            <a:r>
              <a:rPr lang="en-US" dirty="0" smtClean="0"/>
              <a:t> = </a:t>
            </a:r>
            <a:r>
              <a:rPr lang="en-US" b="1" dirty="0" smtClean="0"/>
              <a:t>NULL</a:t>
            </a:r>
            <a:r>
              <a:rPr lang="en-US" dirty="0" smtClean="0"/>
              <a:t>.</a:t>
            </a:r>
          </a:p>
          <a:p>
            <a:r>
              <a:rPr lang="en-US" dirty="0" smtClean="0"/>
              <a:t>Step 4 - If it is </a:t>
            </a:r>
            <a:r>
              <a:rPr lang="en-US" b="1" dirty="0" smtClean="0"/>
              <a:t>Not Empty</a:t>
            </a:r>
            <a:r>
              <a:rPr lang="en-US" dirty="0" smtClean="0"/>
              <a:t>, then set </a:t>
            </a:r>
            <a:r>
              <a:rPr lang="en-US" b="1" dirty="0" err="1" smtClean="0"/>
              <a:t>newNode</a:t>
            </a:r>
            <a:r>
              <a:rPr lang="en-US" b="1" dirty="0" smtClean="0"/>
              <a:t> → next</a:t>
            </a:r>
            <a:r>
              <a:rPr lang="en-US" dirty="0" smtClean="0"/>
              <a:t> = </a:t>
            </a:r>
            <a:r>
              <a:rPr lang="en-US" b="1" dirty="0" smtClean="0"/>
              <a:t>top</a:t>
            </a:r>
            <a:r>
              <a:rPr lang="en-US" dirty="0" smtClean="0"/>
              <a:t>.</a:t>
            </a:r>
          </a:p>
          <a:p>
            <a:r>
              <a:rPr lang="en-US" dirty="0" smtClean="0"/>
              <a:t>Step 5 - Finally, set </a:t>
            </a:r>
            <a:r>
              <a:rPr lang="en-US" b="1" dirty="0" smtClean="0"/>
              <a:t>top</a:t>
            </a:r>
            <a:r>
              <a:rPr lang="en-US" dirty="0" smtClean="0"/>
              <a:t> = </a:t>
            </a:r>
            <a:r>
              <a:rPr lang="en-US" b="1" dirty="0" err="1" smtClean="0"/>
              <a:t>newNode</a:t>
            </a:r>
            <a:r>
              <a:rPr lang="en-US" dirty="0" smtClean="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pop() - Deleting an Element from a Stack</a:t>
            </a:r>
            <a:endParaRPr lang="en-US" dirty="0"/>
          </a:p>
        </p:txBody>
      </p:sp>
      <p:sp>
        <p:nvSpPr>
          <p:cNvPr id="3" name="Content Placeholder 2"/>
          <p:cNvSpPr>
            <a:spLocks noGrp="1"/>
          </p:cNvSpPr>
          <p:nvPr>
            <p:ph idx="1"/>
          </p:nvPr>
        </p:nvSpPr>
        <p:spPr/>
        <p:txBody>
          <a:bodyPr/>
          <a:lstStyle/>
          <a:p>
            <a:r>
              <a:rPr lang="en-US" dirty="0" smtClean="0"/>
              <a:t>We can use the following steps to delete a node from the stack...</a:t>
            </a:r>
          </a:p>
          <a:p>
            <a:r>
              <a:rPr lang="en-US" dirty="0" smtClean="0"/>
              <a:t>Step 1 - Check whether </a:t>
            </a:r>
            <a:r>
              <a:rPr lang="en-US" b="1" dirty="0" smtClean="0"/>
              <a:t>stack</a:t>
            </a:r>
            <a:r>
              <a:rPr lang="en-US" dirty="0" smtClean="0"/>
              <a:t> is </a:t>
            </a:r>
            <a:r>
              <a:rPr lang="en-US" b="1" dirty="0" smtClean="0"/>
              <a:t>Empty</a:t>
            </a:r>
            <a:r>
              <a:rPr lang="en-US" dirty="0" smtClean="0"/>
              <a:t> (</a:t>
            </a:r>
            <a:r>
              <a:rPr lang="en-US" b="1" dirty="0" smtClean="0"/>
              <a:t>top == NULL</a:t>
            </a:r>
            <a:r>
              <a:rPr lang="en-US" dirty="0" smtClean="0"/>
              <a:t>).</a:t>
            </a:r>
          </a:p>
          <a:p>
            <a:r>
              <a:rPr lang="en-US" dirty="0" smtClean="0"/>
              <a:t>Step 2 - If it is </a:t>
            </a:r>
            <a:r>
              <a:rPr lang="en-US" b="1" dirty="0" smtClean="0"/>
              <a:t>Empty</a:t>
            </a:r>
            <a:r>
              <a:rPr lang="en-US" dirty="0" smtClean="0"/>
              <a:t>, then display </a:t>
            </a:r>
            <a:r>
              <a:rPr lang="en-US" b="1" dirty="0" smtClean="0"/>
              <a:t>"Stack is Empty!!! Deletion is not possible!!!"</a:t>
            </a:r>
            <a:r>
              <a:rPr lang="en-US" dirty="0" smtClean="0"/>
              <a:t> and terminate the function</a:t>
            </a:r>
          </a:p>
          <a:p>
            <a:r>
              <a:rPr lang="en-US" dirty="0" smtClean="0"/>
              <a:t>Step 3 - If it is </a:t>
            </a:r>
            <a:r>
              <a:rPr lang="en-US" b="1" dirty="0" smtClean="0"/>
              <a:t>Not Empty</a:t>
            </a:r>
            <a:r>
              <a:rPr lang="en-US" dirty="0" smtClean="0"/>
              <a:t>, then define a </a:t>
            </a:r>
            <a:r>
              <a:rPr lang="en-US" b="1" dirty="0" smtClean="0"/>
              <a:t>Node</a:t>
            </a:r>
            <a:r>
              <a:rPr lang="en-US" dirty="0" smtClean="0"/>
              <a:t> pointer '</a:t>
            </a:r>
            <a:r>
              <a:rPr lang="en-US" b="1" dirty="0" smtClean="0"/>
              <a:t>temp</a:t>
            </a:r>
            <a:r>
              <a:rPr lang="en-US" dirty="0" smtClean="0"/>
              <a:t>' and set it to '</a:t>
            </a:r>
            <a:r>
              <a:rPr lang="en-US" b="1" dirty="0" smtClean="0"/>
              <a:t>top</a:t>
            </a:r>
            <a:r>
              <a:rPr lang="en-US" dirty="0" smtClean="0"/>
              <a:t>'.</a:t>
            </a:r>
          </a:p>
          <a:p>
            <a:r>
              <a:rPr lang="en-US" dirty="0" smtClean="0"/>
              <a:t>Step 4 - Then set '</a:t>
            </a:r>
            <a:r>
              <a:rPr lang="en-US" b="1" dirty="0" smtClean="0"/>
              <a:t>top</a:t>
            </a:r>
            <a:r>
              <a:rPr lang="en-US" dirty="0" smtClean="0"/>
              <a:t> = </a:t>
            </a:r>
            <a:r>
              <a:rPr lang="en-US" b="1" dirty="0" smtClean="0"/>
              <a:t>top → next</a:t>
            </a:r>
            <a:r>
              <a:rPr lang="en-US" dirty="0" smtClean="0"/>
              <a:t>'.</a:t>
            </a:r>
          </a:p>
          <a:p>
            <a:r>
              <a:rPr lang="en-US" dirty="0" smtClean="0"/>
              <a:t>Step 5 - Finally, delete '</a:t>
            </a:r>
            <a:r>
              <a:rPr lang="en-US" b="1" dirty="0" smtClean="0"/>
              <a:t>temp</a:t>
            </a:r>
            <a:r>
              <a:rPr lang="en-US" dirty="0" smtClean="0"/>
              <a:t>'. (</a:t>
            </a:r>
            <a:r>
              <a:rPr lang="en-US" b="1" dirty="0" smtClean="0"/>
              <a:t>free(temp)</a:t>
            </a:r>
            <a:r>
              <a:rPr lang="en-US" dirty="0" smtClean="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display() - Displaying stack of elements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can use the following steps to display the elements (nodes) of a stack...</a:t>
            </a:r>
          </a:p>
          <a:p>
            <a:r>
              <a:rPr lang="en-US" dirty="0" smtClean="0"/>
              <a:t>Step 1 - Check whether stack is </a:t>
            </a:r>
            <a:r>
              <a:rPr lang="en-US" b="1" dirty="0" smtClean="0"/>
              <a:t>Empty</a:t>
            </a:r>
            <a:r>
              <a:rPr lang="en-US" dirty="0" smtClean="0"/>
              <a:t> (</a:t>
            </a:r>
            <a:r>
              <a:rPr lang="en-US" b="1" dirty="0" smtClean="0"/>
              <a:t>top</a:t>
            </a:r>
            <a:r>
              <a:rPr lang="en-US" dirty="0" smtClean="0"/>
              <a:t> == </a:t>
            </a:r>
            <a:r>
              <a:rPr lang="en-US" b="1" dirty="0" smtClean="0"/>
              <a:t>NULL</a:t>
            </a:r>
            <a:r>
              <a:rPr lang="en-US" dirty="0" smtClean="0"/>
              <a:t>).</a:t>
            </a:r>
          </a:p>
          <a:p>
            <a:r>
              <a:rPr lang="en-US" dirty="0" smtClean="0"/>
              <a:t>Step 2 - If it is </a:t>
            </a:r>
            <a:r>
              <a:rPr lang="en-US" b="1" dirty="0" smtClean="0"/>
              <a:t>Empty</a:t>
            </a:r>
            <a:r>
              <a:rPr lang="en-US" dirty="0" smtClean="0"/>
              <a:t>, then display </a:t>
            </a:r>
            <a:r>
              <a:rPr lang="en-US" b="1" dirty="0" smtClean="0"/>
              <a:t>'Stack is Empty!!!'</a:t>
            </a:r>
            <a:r>
              <a:rPr lang="en-US" dirty="0" smtClean="0"/>
              <a:t> and terminate the function.</a:t>
            </a:r>
          </a:p>
          <a:p>
            <a:r>
              <a:rPr lang="en-US" dirty="0" smtClean="0"/>
              <a:t>Step 3 - If it is </a:t>
            </a:r>
            <a:r>
              <a:rPr lang="en-US" b="1" dirty="0" smtClean="0"/>
              <a:t>Not Empty</a:t>
            </a:r>
            <a:r>
              <a:rPr lang="en-US" dirty="0" smtClean="0"/>
              <a:t>, then define a Node pointer </a:t>
            </a:r>
            <a:r>
              <a:rPr lang="en-US" b="1" dirty="0" smtClean="0"/>
              <a:t>'temp'</a:t>
            </a:r>
            <a:r>
              <a:rPr lang="en-US" dirty="0" smtClean="0"/>
              <a:t> and initialize with </a:t>
            </a:r>
            <a:r>
              <a:rPr lang="en-US" b="1" dirty="0" smtClean="0"/>
              <a:t>top</a:t>
            </a:r>
            <a:r>
              <a:rPr lang="en-US" dirty="0" smtClean="0"/>
              <a:t>.</a:t>
            </a:r>
          </a:p>
          <a:p>
            <a:r>
              <a:rPr lang="en-US" dirty="0" smtClean="0"/>
              <a:t>Step 4 - Display '</a:t>
            </a:r>
            <a:r>
              <a:rPr lang="en-US" b="1" dirty="0" smtClean="0"/>
              <a:t>temp → data</a:t>
            </a:r>
            <a:r>
              <a:rPr lang="en-US" dirty="0" smtClean="0"/>
              <a:t> ---&gt;' and move it to the next node. Repeat the same until </a:t>
            </a:r>
            <a:r>
              <a:rPr lang="en-US" b="1" dirty="0" smtClean="0"/>
              <a:t>temp</a:t>
            </a:r>
            <a:r>
              <a:rPr lang="en-US" dirty="0" smtClean="0"/>
              <a:t> reaches to the first node in the stack. (</a:t>
            </a:r>
            <a:r>
              <a:rPr lang="en-US" b="1" dirty="0" smtClean="0"/>
              <a:t>temp → next</a:t>
            </a:r>
            <a:r>
              <a:rPr lang="en-US" dirty="0" smtClean="0"/>
              <a:t> != </a:t>
            </a:r>
            <a:r>
              <a:rPr lang="en-US" b="1" dirty="0" smtClean="0"/>
              <a:t>NULL</a:t>
            </a:r>
            <a:r>
              <a:rPr lang="en-US" dirty="0" smtClean="0"/>
              <a:t>).</a:t>
            </a:r>
          </a:p>
          <a:p>
            <a:r>
              <a:rPr lang="en-US" dirty="0" smtClean="0"/>
              <a:t>Step 5 - Finally! Display '</a:t>
            </a:r>
            <a:r>
              <a:rPr lang="en-US" b="1" dirty="0" smtClean="0"/>
              <a:t>temp → data</a:t>
            </a:r>
            <a:r>
              <a:rPr lang="en-US" dirty="0" smtClean="0"/>
              <a:t> ---&gt; </a:t>
            </a:r>
            <a:r>
              <a:rPr lang="en-US" b="1" dirty="0" smtClean="0"/>
              <a:t>NULL</a:t>
            </a:r>
            <a:r>
              <a:rPr lang="en-US" dirty="0" smtClean="0"/>
              <a: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ack Representation"/>
          <p:cNvPicPr>
            <a:picLocks noGrp="1" noChangeAspect="1" noChangeArrowheads="1"/>
          </p:cNvPicPr>
          <p:nvPr>
            <p:ph idx="1"/>
          </p:nvPr>
        </p:nvPicPr>
        <p:blipFill>
          <a:blip r:embed="rId2"/>
          <a:srcRect/>
          <a:stretch>
            <a:fillRect/>
          </a:stretch>
        </p:blipFill>
        <p:spPr bwMode="auto">
          <a:xfrm>
            <a:off x="1447800" y="762000"/>
            <a:ext cx="5126636" cy="57912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 a stack, the insertion operation is performed using a function called </a:t>
            </a:r>
            <a:r>
              <a:rPr lang="en-US" b="1" dirty="0" smtClean="0"/>
              <a:t>"push"</a:t>
            </a:r>
            <a:r>
              <a:rPr lang="en-US" dirty="0" smtClean="0"/>
              <a:t> and deletion operation is performed using a function called </a:t>
            </a:r>
            <a:r>
              <a:rPr lang="en-US" b="1" dirty="0" smtClean="0"/>
              <a:t>"pop"</a:t>
            </a:r>
            <a:r>
              <a:rPr lang="en-US" dirty="0" smtClean="0"/>
              <a:t>.</a:t>
            </a:r>
            <a:br>
              <a:rPr lang="en-US" dirty="0" smtClean="0"/>
            </a:br>
            <a:r>
              <a:rPr lang="en-US" dirty="0" smtClean="0"/>
              <a:t/>
            </a:r>
            <a:br>
              <a:rPr lang="en-US" dirty="0" smtClean="0"/>
            </a:br>
            <a:r>
              <a:rPr lang="en-US" dirty="0" smtClean="0"/>
              <a:t>In the figure, PUSH and POP operations are performed at top position in the stack. That means, both the insertion and deletion operations are performed at one end (i.e., at Top)</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If we want to create a stack by inserting 10,45,12,16,35 and 50. Then 10 becomes the bottom most element and 50 is the top most element. The last inserted element 50 is at Top of the stack as shown in the image below...</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Stack ADT Example"/>
          <p:cNvPicPr>
            <a:picLocks noChangeAspect="1" noChangeArrowheads="1"/>
          </p:cNvPicPr>
          <p:nvPr/>
        </p:nvPicPr>
        <p:blipFill>
          <a:blip r:embed="rId2"/>
          <a:srcRect/>
          <a:stretch>
            <a:fillRect/>
          </a:stretch>
        </p:blipFill>
        <p:spPr bwMode="auto">
          <a:xfrm>
            <a:off x="3124200" y="0"/>
            <a:ext cx="2000250" cy="6650182"/>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Operations on a Stack</a:t>
            </a:r>
            <a:endParaRPr lang="en-US" dirty="0"/>
          </a:p>
        </p:txBody>
      </p:sp>
      <p:sp>
        <p:nvSpPr>
          <p:cNvPr id="3" name="Content Placeholder 2"/>
          <p:cNvSpPr>
            <a:spLocks noGrp="1"/>
          </p:cNvSpPr>
          <p:nvPr>
            <p:ph idx="1"/>
          </p:nvPr>
        </p:nvSpPr>
        <p:spPr/>
        <p:txBody>
          <a:bodyPr>
            <a:normAutofit/>
          </a:bodyPr>
          <a:lstStyle/>
          <a:p>
            <a:r>
              <a:rPr lang="en-US" dirty="0" smtClean="0"/>
              <a:t>The following operations are performed on the stack...</a:t>
            </a:r>
          </a:p>
          <a:p>
            <a:r>
              <a:rPr lang="en-US" b="1" dirty="0" smtClean="0"/>
              <a:t>Push (To insert an element on to the stack)</a:t>
            </a:r>
          </a:p>
          <a:p>
            <a:r>
              <a:rPr lang="en-US" b="1" dirty="0" smtClean="0"/>
              <a:t>Pop (To delete an element from the stack)</a:t>
            </a:r>
          </a:p>
          <a:p>
            <a:r>
              <a:rPr lang="en-US" b="1" dirty="0" smtClean="0"/>
              <a:t>Display (To display elements of the stack)</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smtClean="0"/>
              <a:t>Stack data structure can be implemented in two ways. They are as follows...</a:t>
            </a:r>
          </a:p>
          <a:p>
            <a:r>
              <a:rPr lang="en-US" b="1" dirty="0" smtClean="0"/>
              <a:t>Using Array</a:t>
            </a:r>
          </a:p>
          <a:p>
            <a:r>
              <a:rPr lang="en-US" b="1" dirty="0" smtClean="0"/>
              <a:t>Using Linked List</a:t>
            </a:r>
          </a:p>
          <a:p>
            <a:r>
              <a:rPr lang="en-US" dirty="0" smtClean="0"/>
              <a:t>When stack is implemented using array, that stack can organize only limited number of elements. When stack is implemented using linked list, that stack can organize unlimited number of elements.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Stack Using Array</a:t>
            </a:r>
            <a:endParaRPr lang="en-US" dirty="0"/>
          </a:p>
        </p:txBody>
      </p:sp>
      <p:sp>
        <p:nvSpPr>
          <p:cNvPr id="3" name="Content Placeholder 2"/>
          <p:cNvSpPr>
            <a:spLocks noGrp="1"/>
          </p:cNvSpPr>
          <p:nvPr>
            <p:ph idx="1"/>
          </p:nvPr>
        </p:nvSpPr>
        <p:spPr/>
        <p:txBody>
          <a:bodyPr>
            <a:normAutofit fontScale="92500"/>
          </a:bodyPr>
          <a:lstStyle/>
          <a:p>
            <a:r>
              <a:rPr lang="en-US" dirty="0" smtClean="0"/>
              <a:t>A stack data structure can be implemented using one dimensional array. But stack implemented using array stores only fixed number of data values. This implementation is very simple. Just define a one dimensional array of specific size and insert or delete the values into that array by using </a:t>
            </a:r>
            <a:r>
              <a:rPr lang="en-US" b="1" dirty="0" smtClean="0"/>
              <a:t>LIFO principle</a:t>
            </a:r>
            <a:r>
              <a:rPr lang="en-US" dirty="0" smtClean="0"/>
              <a:t> with the help of a variable called </a:t>
            </a:r>
            <a:r>
              <a:rPr lang="en-US" b="1" dirty="0" smtClean="0"/>
              <a:t>'top'</a:t>
            </a:r>
            <a:r>
              <a:rPr lang="en-US" dirty="0" smtClean="0"/>
              <a:t>. Initially top is set to -1. Whenever we want to insert a value into the stack, increment the top value by one and then insert. Whenever we want to delete a value from the stack, then delete the top value and decrement the top value by one.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24</TotalTime>
  <Words>1429</Words>
  <Application>Microsoft Office PowerPoint</Application>
  <PresentationFormat>On-screen Show (4:3)</PresentationFormat>
  <Paragraphs>80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Opulent</vt:lpstr>
      <vt:lpstr>Stacks</vt:lpstr>
      <vt:lpstr>What is a Stack?</vt:lpstr>
      <vt:lpstr>Slide 3</vt:lpstr>
      <vt:lpstr>Slide 4</vt:lpstr>
      <vt:lpstr>Example</vt:lpstr>
      <vt:lpstr>Slide 6</vt:lpstr>
      <vt:lpstr>Operations on a Stack</vt:lpstr>
      <vt:lpstr>Contd..</vt:lpstr>
      <vt:lpstr>Stack Using Array</vt:lpstr>
      <vt:lpstr>Stack Operations using Array</vt:lpstr>
      <vt:lpstr>push(value) - Inserting value into the stack</vt:lpstr>
      <vt:lpstr>Algorithm</vt:lpstr>
      <vt:lpstr>pop() - Delete a value from the Stack</vt:lpstr>
      <vt:lpstr>Algorithm</vt:lpstr>
      <vt:lpstr>display() - Displays the elements of a Stack</vt:lpstr>
      <vt:lpstr>Stack Using Linked List</vt:lpstr>
      <vt:lpstr>Contd..</vt:lpstr>
      <vt:lpstr>example</vt:lpstr>
      <vt:lpstr>Stack Operations using Linked List</vt:lpstr>
      <vt:lpstr>push(value) - Inserting an element into the Stack</vt:lpstr>
      <vt:lpstr>pop() - Deleting an Element from a Stack</vt:lpstr>
      <vt:lpstr>display() - Displaying stack of elements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DVN COLLEGE</dc:creator>
  <cp:lastModifiedBy>SYSTEM 9</cp:lastModifiedBy>
  <cp:revision>22</cp:revision>
  <dcterms:created xsi:type="dcterms:W3CDTF">2019-02-05T04:26:55Z</dcterms:created>
  <dcterms:modified xsi:type="dcterms:W3CDTF">2019-02-08T12:29:50Z</dcterms:modified>
</cp:coreProperties>
</file>