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643C-C3F6-4C08-A21C-D4AC71CEF4AB}" type="datetimeFigureOut">
              <a:rPr lang="en-US" smtClean="0"/>
              <a:pPr/>
              <a:t>9/14/2011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DEBD4-F904-4B9E-B19A-8C6A3F8400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E9399-D2AC-43AE-961F-FF13A11B6578}" type="slidenum">
              <a:rPr lang="en-US"/>
              <a:pPr/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Java was conceived by james gosling,patrick naughton….</a:t>
            </a:r>
          </a:p>
          <a:p>
            <a:r>
              <a:rPr lang="en-US"/>
              <a:t>Java was initially called as Oak..</a:t>
            </a:r>
          </a:p>
          <a:p>
            <a:r>
              <a:rPr lang="en-US"/>
              <a:t>But renamed as java in 1995</a:t>
            </a:r>
          </a:p>
          <a:p>
            <a:r>
              <a:rPr lang="en-US"/>
              <a:t>Standard edition, management edition, enterprise edition (used for adv.. Java concepts)</a:t>
            </a:r>
          </a:p>
          <a:p>
            <a:r>
              <a:rPr lang="en-US"/>
              <a:t>You can write the java program in any editors, notepads. But it will   be easy if you use editplus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D120A-A9D5-44E6-A046-5D152A3AED8E}" type="slidenum">
              <a:rPr lang="en-US"/>
              <a:pPr/>
              <a:t>9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Due to the simillarities of java with C++ it si called “Internet version of C++”</a:t>
            </a:r>
          </a:p>
          <a:p>
            <a:r>
              <a:rPr lang="en-US"/>
              <a:t>Based on C/C++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5630-22C8-4D1F-9BCE-2C27106E1117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9B8E-F7B1-4C58-A08F-F7BB00F90ED0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1B31D-48BD-4056-AC66-615C50A1F581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E1DC-932F-46E6-BAA6-6365DDEDC8BA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1F4A-26B3-4973-85F2-5BFE41BF7F5B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357C-7B67-4590-9BAA-8A21D71BB569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FF48-0C82-4C0D-A157-75F5C5A76407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70A41-9C4D-4764-84FD-444CA204F58A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7354-D450-42F4-BEFC-F59EE2A84482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70-86FB-4F58-BB3C-3920EC14737B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03E4-1A7C-4D9A-A2DE-C2BF8B3E8663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FAA7-FEED-4301-B813-A3876799CA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8153400" cy="251777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0000"/>
                </a:solidFill>
              </a:rPr>
              <a:t>O</a:t>
            </a:r>
            <a:r>
              <a:rPr lang="en-US" sz="6000" dirty="0" smtClean="0"/>
              <a:t>bject </a:t>
            </a:r>
            <a:r>
              <a:rPr lang="en-US" sz="6000" dirty="0" smtClean="0">
                <a:solidFill>
                  <a:srgbClr val="FF0000"/>
                </a:solidFill>
              </a:rPr>
              <a:t>O</a:t>
            </a:r>
            <a:r>
              <a:rPr lang="en-US" sz="6000" dirty="0" smtClean="0"/>
              <a:t>riented </a:t>
            </a:r>
            <a:r>
              <a:rPr lang="en-US" sz="6000" dirty="0" smtClean="0">
                <a:solidFill>
                  <a:srgbClr val="FF0000"/>
                </a:solidFill>
              </a:rPr>
              <a:t>P</a:t>
            </a:r>
            <a:r>
              <a:rPr lang="en-US" sz="6000" dirty="0" smtClean="0"/>
              <a:t>rogramming in </a:t>
            </a:r>
            <a:r>
              <a:rPr lang="en-US" sz="6000" dirty="0" smtClean="0">
                <a:solidFill>
                  <a:srgbClr val="FF0000"/>
                </a:solidFill>
              </a:rPr>
              <a:t>JAVA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different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/>
              <a:t>C </a:t>
            </a:r>
            <a:r>
              <a:rPr lang="en-US" sz="2200" b="1" dirty="0" smtClean="0"/>
              <a:t> Language</a:t>
            </a:r>
            <a:r>
              <a:rPr lang="en-US" sz="2200" b="1" dirty="0"/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Major difference is that C is a </a:t>
            </a:r>
            <a:r>
              <a:rPr lang="en-US" sz="2200" dirty="0">
                <a:solidFill>
                  <a:srgbClr val="FF3300"/>
                </a:solidFill>
              </a:rPr>
              <a:t>structure oriented </a:t>
            </a:r>
            <a:r>
              <a:rPr lang="en-US" sz="2200" dirty="0" smtClean="0">
                <a:solidFill>
                  <a:srgbClr val="FF3300"/>
                </a:solidFill>
              </a:rPr>
              <a:t>language</a:t>
            </a:r>
            <a:r>
              <a:rPr lang="en-US" sz="2200" dirty="0" smtClean="0"/>
              <a:t> </a:t>
            </a:r>
            <a:r>
              <a:rPr lang="en-US" sz="2200" dirty="0"/>
              <a:t>and Java is an </a:t>
            </a:r>
            <a:r>
              <a:rPr lang="en-US" sz="2200" dirty="0">
                <a:solidFill>
                  <a:srgbClr val="FF3300"/>
                </a:solidFill>
              </a:rPr>
              <a:t>object oriented language</a:t>
            </a:r>
            <a:r>
              <a:rPr lang="en-US" sz="2200" dirty="0"/>
              <a:t> and has mechanism to define classes and objects.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Java does not support an explicit </a:t>
            </a:r>
            <a:r>
              <a:rPr lang="en-US" sz="2200" dirty="0">
                <a:solidFill>
                  <a:srgbClr val="FF3300"/>
                </a:solidFill>
              </a:rPr>
              <a:t>pointer</a:t>
            </a:r>
            <a:r>
              <a:rPr lang="en-US" sz="2200" dirty="0"/>
              <a:t> type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does not have </a:t>
            </a:r>
            <a:r>
              <a:rPr lang="en-US" sz="2200" dirty="0">
                <a:solidFill>
                  <a:srgbClr val="FF3300"/>
                </a:solidFill>
              </a:rPr>
              <a:t>preprocessor</a:t>
            </a:r>
            <a:r>
              <a:rPr lang="en-US" sz="2200" dirty="0"/>
              <a:t>, so we cant use #define, #include and #</a:t>
            </a:r>
            <a:r>
              <a:rPr lang="en-US" sz="2200" dirty="0" err="1"/>
              <a:t>ifdef</a:t>
            </a:r>
            <a:r>
              <a:rPr lang="en-US" sz="2200" dirty="0"/>
              <a:t> statements.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does not include structures, unions and </a:t>
            </a:r>
            <a:r>
              <a:rPr lang="en-US" sz="2200" dirty="0" err="1"/>
              <a:t>enum</a:t>
            </a:r>
            <a:r>
              <a:rPr lang="en-US" sz="2200" dirty="0"/>
              <a:t> data types.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does not include keywords like </a:t>
            </a:r>
            <a:r>
              <a:rPr lang="en-US" sz="2200" dirty="0" err="1"/>
              <a:t>goto</a:t>
            </a:r>
            <a:r>
              <a:rPr lang="en-US" sz="2200" dirty="0"/>
              <a:t>, </a:t>
            </a:r>
            <a:r>
              <a:rPr lang="en-US" sz="2200" dirty="0" err="1"/>
              <a:t>sizeof</a:t>
            </a:r>
            <a:r>
              <a:rPr lang="en-US" sz="2200" dirty="0"/>
              <a:t> and </a:t>
            </a:r>
            <a:r>
              <a:rPr lang="en-US" sz="2200" dirty="0" err="1"/>
              <a:t>typedef</a:t>
            </a:r>
            <a:r>
              <a:rPr lang="en-US" sz="2200" dirty="0"/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adds labeled break and continue statements.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Java adds many features required for object oriented programming.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different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C++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language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Features removed in java: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doesn’t support </a:t>
            </a:r>
            <a:r>
              <a:rPr lang="en-US" sz="2400" dirty="0">
                <a:solidFill>
                  <a:srgbClr val="FF0000"/>
                </a:solidFill>
              </a:rPr>
              <a:t>pointers</a:t>
            </a:r>
            <a:r>
              <a:rPr lang="en-US" sz="2400" dirty="0"/>
              <a:t> to avoid </a:t>
            </a:r>
            <a:r>
              <a:rPr lang="en-US" sz="2400" dirty="0">
                <a:solidFill>
                  <a:srgbClr val="FF0000"/>
                </a:solidFill>
              </a:rPr>
              <a:t>unauthorized</a:t>
            </a:r>
            <a:r>
              <a:rPr lang="en-US" sz="2400" dirty="0"/>
              <a:t> access of </a:t>
            </a:r>
            <a:r>
              <a:rPr lang="en-US" sz="2400" dirty="0">
                <a:solidFill>
                  <a:srgbClr val="FF0000"/>
                </a:solidFill>
              </a:rPr>
              <a:t>memory locations</a:t>
            </a:r>
            <a:r>
              <a:rPr lang="en-US" sz="2400" dirty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 not include structures, unions and </a:t>
            </a:r>
            <a:r>
              <a:rPr lang="en-US" sz="2400" dirty="0" err="1"/>
              <a:t>enum</a:t>
            </a:r>
            <a:r>
              <a:rPr lang="en-US" sz="2400" dirty="0"/>
              <a:t> data types.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 not support </a:t>
            </a:r>
            <a:r>
              <a:rPr lang="en-US" sz="2400" dirty="0">
                <a:solidFill>
                  <a:srgbClr val="FF0000"/>
                </a:solidFill>
              </a:rPr>
              <a:t>operator over loading</a:t>
            </a:r>
            <a:r>
              <a:rPr lang="en-US" sz="2400" dirty="0"/>
              <a:t>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Preprocessor plays less important role in C++ and so </a:t>
            </a:r>
            <a:r>
              <a:rPr lang="en-US" sz="2400" dirty="0">
                <a:solidFill>
                  <a:srgbClr val="FF0000"/>
                </a:solidFill>
              </a:rPr>
              <a:t>eliminated </a:t>
            </a:r>
            <a:r>
              <a:rPr lang="en-US" sz="2400" dirty="0"/>
              <a:t>entirely in java.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/>
              <a:t>Java does not perform </a:t>
            </a:r>
            <a:r>
              <a:rPr lang="en-US" sz="2400" dirty="0">
                <a:solidFill>
                  <a:srgbClr val="FF0000"/>
                </a:solidFill>
              </a:rPr>
              <a:t>automatic</a:t>
            </a:r>
            <a:r>
              <a:rPr lang="en-US" sz="2400" dirty="0"/>
              <a:t> type conversions that result in loss of </a:t>
            </a:r>
            <a:r>
              <a:rPr lang="en-US" sz="2400" dirty="0">
                <a:solidFill>
                  <a:srgbClr val="FF0000"/>
                </a:solidFill>
              </a:rPr>
              <a:t>precision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3638"/>
            <a:ext cx="8229600" cy="4530725"/>
          </a:xfrm>
        </p:spPr>
        <p:txBody>
          <a:bodyPr>
            <a:normAutofit fontScale="85000" lnSpcReduction="10000"/>
          </a:bodyPr>
          <a:lstStyle/>
          <a:p>
            <a:pPr lvl="2">
              <a:buFont typeface="Wingdings" pitchFamily="2" charset="2"/>
              <a:buNone/>
            </a:pPr>
            <a:endParaRPr lang="en-US" dirty="0"/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  Java </a:t>
            </a:r>
            <a:r>
              <a:rPr lang="en-US" dirty="0"/>
              <a:t>does not support </a:t>
            </a:r>
            <a:r>
              <a:rPr lang="en-US" dirty="0">
                <a:solidFill>
                  <a:srgbClr val="FF0000"/>
                </a:solidFill>
              </a:rPr>
              <a:t>global variables</a:t>
            </a:r>
            <a:r>
              <a:rPr lang="en-US" dirty="0"/>
              <a:t>. Every method and variable is declared within a </a:t>
            </a:r>
            <a:r>
              <a:rPr lang="en-US" dirty="0">
                <a:solidFill>
                  <a:srgbClr val="FF0000"/>
                </a:solidFill>
              </a:rPr>
              <a:t>class </a:t>
            </a:r>
            <a:r>
              <a:rPr lang="en-US" dirty="0"/>
              <a:t>and forms part of that class.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Java does not allow </a:t>
            </a:r>
            <a:r>
              <a:rPr lang="en-US" dirty="0">
                <a:solidFill>
                  <a:srgbClr val="FF0000"/>
                </a:solidFill>
              </a:rPr>
              <a:t>default arguments</a:t>
            </a:r>
            <a:r>
              <a:rPr lang="en-US" dirty="0"/>
              <a:t>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Java does not support inheritance of </a:t>
            </a:r>
            <a:r>
              <a:rPr lang="en-US" dirty="0">
                <a:solidFill>
                  <a:srgbClr val="FF0000"/>
                </a:solidFill>
              </a:rPr>
              <a:t>multiple</a:t>
            </a:r>
            <a:r>
              <a:rPr lang="en-US" dirty="0"/>
              <a:t> super classes by a sub class (i.e., </a:t>
            </a:r>
            <a:r>
              <a:rPr lang="en-US" dirty="0">
                <a:solidFill>
                  <a:srgbClr val="FF0000"/>
                </a:solidFill>
              </a:rPr>
              <a:t>multiple inheritance</a:t>
            </a:r>
            <a:r>
              <a:rPr lang="en-US" dirty="0"/>
              <a:t>). This is accomplished by using ‘</a:t>
            </a:r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’ concept.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It is not possible to declare </a:t>
            </a:r>
            <a:r>
              <a:rPr lang="en-US" dirty="0">
                <a:solidFill>
                  <a:srgbClr val="FF0000"/>
                </a:solidFill>
              </a:rPr>
              <a:t>unsigned integers </a:t>
            </a:r>
            <a:r>
              <a:rPr lang="en-US" dirty="0"/>
              <a:t>in java.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In java objects are passed by 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/>
              <a:t> only. In C++ objects may be passed by 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 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 typeface="Arial" pitchFamily="34" charset="0"/>
              <a:buNone/>
            </a:pPr>
            <a:r>
              <a:rPr lang="en-US" sz="3300" dirty="0"/>
              <a:t>New features added in Java:</a:t>
            </a:r>
          </a:p>
          <a:p>
            <a:pPr lvl="2">
              <a:buClr>
                <a:schemeClr val="tx1"/>
              </a:buClr>
              <a:buFont typeface="Arial" pitchFamily="34" charset="0"/>
              <a:buNone/>
            </a:pPr>
            <a:endParaRPr lang="en-US" b="1" dirty="0"/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3300"/>
                </a:solidFill>
              </a:rPr>
              <a:t>Multithreading</a:t>
            </a:r>
            <a:r>
              <a:rPr lang="en-US" dirty="0"/>
              <a:t>, that allows two or more pieces of the same program to execute concurrently.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C++ has a set of library functions that use a common header file. But java  replaces it with its own set of </a:t>
            </a:r>
            <a:r>
              <a:rPr lang="en-US" dirty="0">
                <a:solidFill>
                  <a:srgbClr val="FF3300"/>
                </a:solidFill>
              </a:rPr>
              <a:t>API classes.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It adds </a:t>
            </a:r>
            <a:r>
              <a:rPr lang="en-US" dirty="0">
                <a:solidFill>
                  <a:srgbClr val="FF3300"/>
                </a:solidFill>
              </a:rPr>
              <a:t>packages</a:t>
            </a:r>
            <a:r>
              <a:rPr lang="en-US" dirty="0"/>
              <a:t> and </a:t>
            </a:r>
            <a:r>
              <a:rPr lang="en-US" dirty="0">
                <a:solidFill>
                  <a:srgbClr val="FF3300"/>
                </a:solidFill>
              </a:rPr>
              <a:t>interfaces.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Java supports automatic </a:t>
            </a:r>
            <a:r>
              <a:rPr lang="en-US" dirty="0">
                <a:solidFill>
                  <a:srgbClr val="FF3300"/>
                </a:solidFill>
              </a:rPr>
              <a:t>garbage collection.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break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continue</a:t>
            </a:r>
            <a:r>
              <a:rPr lang="en-US" dirty="0"/>
              <a:t> statements have been enhanced in java to accept labels as targets.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/>
              <a:t>The use of </a:t>
            </a:r>
            <a:r>
              <a:rPr lang="en-US" dirty="0" err="1">
                <a:solidFill>
                  <a:srgbClr val="FF0000"/>
                </a:solidFill>
              </a:rPr>
              <a:t>unicode</a:t>
            </a:r>
            <a:r>
              <a:rPr lang="en-US" dirty="0"/>
              <a:t> characters ensures portability.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 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/>
              <a:t>Features that differ:</a:t>
            </a:r>
          </a:p>
          <a:p>
            <a:pPr lvl="2">
              <a:buFont typeface="Wingdings" pitchFamily="2" charset="2"/>
              <a:buNone/>
            </a:pPr>
            <a:endParaRPr lang="en-US" b="1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Though </a:t>
            </a:r>
            <a:r>
              <a:rPr lang="en-US" sz="2400" dirty="0">
                <a:solidFill>
                  <a:srgbClr val="FF0000"/>
                </a:solidFill>
              </a:rPr>
              <a:t>C++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java</a:t>
            </a:r>
            <a:r>
              <a:rPr lang="en-US" sz="2400" dirty="0"/>
              <a:t> supports Boolean data type, C++ takes any </a:t>
            </a:r>
            <a:r>
              <a:rPr lang="en-US" sz="2400" dirty="0">
                <a:solidFill>
                  <a:srgbClr val="FF0000"/>
                </a:solidFill>
              </a:rPr>
              <a:t>nonzero value </a:t>
            </a:r>
            <a:r>
              <a:rPr lang="en-US" sz="2400" dirty="0"/>
              <a:t>as true and </a:t>
            </a:r>
            <a:r>
              <a:rPr lang="en-US" sz="2400" dirty="0">
                <a:solidFill>
                  <a:srgbClr val="FF0000"/>
                </a:solidFill>
              </a:rPr>
              <a:t>zero as </a:t>
            </a:r>
            <a:r>
              <a:rPr lang="en-US" sz="2400" dirty="0"/>
              <a:t>false. True and false in java are predefined literals that are values for a </a:t>
            </a:r>
            <a:r>
              <a:rPr lang="en-US" sz="2400" dirty="0" err="1"/>
              <a:t>boolean</a:t>
            </a:r>
            <a:r>
              <a:rPr lang="en-US" sz="2400" dirty="0"/>
              <a:t> expression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Java has replaced</a:t>
            </a:r>
            <a:r>
              <a:rPr lang="en-US" sz="2400" b="1" dirty="0"/>
              <a:t>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destructor</a:t>
            </a:r>
            <a:r>
              <a:rPr lang="en-US" sz="2400" dirty="0"/>
              <a:t> function with a </a:t>
            </a:r>
            <a:r>
              <a:rPr lang="en-US" sz="2400" dirty="0">
                <a:solidFill>
                  <a:srgbClr val="FF0000"/>
                </a:solidFill>
              </a:rPr>
              <a:t>finalize() </a:t>
            </a:r>
            <a:r>
              <a:rPr lang="en-US" sz="2400" dirty="0"/>
              <a:t>function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C++ supports exception handling that is similar to java's. However, in C++ there is no requirement that a thrown exception be caught.</a:t>
            </a:r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Characteristics</a:t>
            </a:r>
            <a:r>
              <a:rPr lang="en-US" dirty="0"/>
              <a:t> of Java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600200"/>
            <a:ext cx="41910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Java is</a:t>
            </a:r>
            <a:r>
              <a:rPr lang="en-US" dirty="0">
                <a:solidFill>
                  <a:srgbClr val="FF0000"/>
                </a:solidFill>
              </a:rPr>
              <a:t> simple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</a:t>
            </a:r>
            <a:r>
              <a:rPr lang="en-US" dirty="0">
                <a:solidFill>
                  <a:srgbClr val="FF0000"/>
                </a:solidFill>
              </a:rPr>
              <a:t> object-oriented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dirty="0">
                <a:solidFill>
                  <a:srgbClr val="FF0000"/>
                </a:solidFill>
              </a:rPr>
              <a:t>distributed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dirty="0">
                <a:solidFill>
                  <a:srgbClr val="FF0000"/>
                </a:solidFill>
              </a:rPr>
              <a:t>interpreted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robust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19600" cy="45259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architecture-neutral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</a:t>
            </a:r>
            <a:r>
              <a:rPr lang="en-US" dirty="0" smtClean="0">
                <a:solidFill>
                  <a:srgbClr val="FF0000"/>
                </a:solidFill>
              </a:rPr>
              <a:t> portable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Java’s </a:t>
            </a:r>
            <a:r>
              <a:rPr lang="en-US" dirty="0" smtClean="0">
                <a:solidFill>
                  <a:srgbClr val="FF0000"/>
                </a:solidFill>
              </a:rPr>
              <a:t>performance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multithreaded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dynamic</a:t>
            </a:r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200" dirty="0" smtClean="0"/>
              <a:t>Java is</a:t>
            </a:r>
            <a:r>
              <a:rPr lang="en-US" sz="3200" dirty="0" smtClean="0">
                <a:solidFill>
                  <a:srgbClr val="FF0000"/>
                </a:solidFill>
              </a:rPr>
              <a:t> secure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Java includes many development tools, classes and methods</a:t>
            </a:r>
          </a:p>
          <a:p>
            <a:pPr lvl="1"/>
            <a:r>
              <a:rPr lang="en-US" sz="2200" dirty="0"/>
              <a:t>Development tools are part of Java Development Kit (JDK) and</a:t>
            </a:r>
          </a:p>
          <a:p>
            <a:pPr lvl="1"/>
            <a:r>
              <a:rPr lang="en-US" sz="2200" dirty="0"/>
              <a:t>The classes and methods are part of </a:t>
            </a:r>
            <a:r>
              <a:rPr lang="en-US" sz="2200" b="1" dirty="0"/>
              <a:t>Java Standard Library </a:t>
            </a:r>
            <a:r>
              <a:rPr lang="en-US" sz="2200" dirty="0"/>
              <a:t>(JSL), also known as </a:t>
            </a:r>
            <a:r>
              <a:rPr lang="en-US" sz="2200" b="1" dirty="0">
                <a:solidFill>
                  <a:srgbClr val="FF0000"/>
                </a:solidFill>
              </a:rPr>
              <a:t>A</a:t>
            </a:r>
            <a:r>
              <a:rPr lang="en-US" sz="2200" b="1" dirty="0"/>
              <a:t>pplication</a:t>
            </a:r>
            <a:r>
              <a:rPr lang="en-US" sz="2200" b="1" dirty="0">
                <a:solidFill>
                  <a:srgbClr val="FF0000"/>
                </a:solidFill>
              </a:rPr>
              <a:t> P</a:t>
            </a:r>
            <a:r>
              <a:rPr lang="en-US" sz="2200" b="1" dirty="0"/>
              <a:t>rogramming</a:t>
            </a:r>
            <a:r>
              <a:rPr lang="en-US" sz="2200" b="1" dirty="0">
                <a:solidFill>
                  <a:srgbClr val="FF0000"/>
                </a:solidFill>
              </a:rPr>
              <a:t> I</a:t>
            </a:r>
            <a:r>
              <a:rPr lang="en-US" sz="2200" b="1" dirty="0"/>
              <a:t>nterface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(</a:t>
            </a:r>
            <a:r>
              <a:rPr lang="en-US" sz="2200" b="1" dirty="0"/>
              <a:t>API</a:t>
            </a:r>
            <a:r>
              <a:rPr lang="en-US" sz="2200" dirty="0"/>
              <a:t>).</a:t>
            </a:r>
          </a:p>
          <a:p>
            <a:pPr algn="just"/>
            <a:r>
              <a:rPr lang="en-US" sz="2600" dirty="0"/>
              <a:t>JDK constitutes of tools like </a:t>
            </a:r>
            <a:r>
              <a:rPr lang="en-US" sz="2600" dirty="0">
                <a:solidFill>
                  <a:srgbClr val="FF0000"/>
                </a:solidFill>
              </a:rPr>
              <a:t>java compiler</a:t>
            </a:r>
            <a:r>
              <a:rPr lang="en-US" sz="2600" dirty="0"/>
              <a:t>, java interpreter and many.</a:t>
            </a:r>
          </a:p>
          <a:p>
            <a:r>
              <a:rPr lang="en-US" sz="2600" dirty="0">
                <a:solidFill>
                  <a:srgbClr val="FF0000"/>
                </a:solidFill>
              </a:rPr>
              <a:t>API</a:t>
            </a:r>
            <a:r>
              <a:rPr lang="en-US" sz="2600" dirty="0"/>
              <a:t> includes hundreds of </a:t>
            </a:r>
            <a:r>
              <a:rPr lang="en-US" sz="2600" dirty="0">
                <a:solidFill>
                  <a:srgbClr val="FF0000"/>
                </a:solidFill>
              </a:rPr>
              <a:t>classes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methods </a:t>
            </a:r>
            <a:r>
              <a:rPr lang="en-US" sz="2600" dirty="0"/>
              <a:t>grouped into several </a:t>
            </a:r>
            <a:r>
              <a:rPr lang="en-US" sz="2600" dirty="0">
                <a:solidFill>
                  <a:srgbClr val="FF0000"/>
                </a:solidFill>
              </a:rPr>
              <a:t>packages</a:t>
            </a:r>
            <a:r>
              <a:rPr lang="en-US" sz="2600" dirty="0"/>
              <a:t> according to their functionality.</a:t>
            </a:r>
          </a:p>
          <a:p>
            <a:pPr lvl="1">
              <a:buFont typeface="Wingdings" pitchFamily="2" charset="2"/>
              <a:buNone/>
            </a:pP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 is </a:t>
            </a:r>
            <a:r>
              <a:rPr lang="en-US" dirty="0" smtClean="0">
                <a:solidFill>
                  <a:srgbClr val="FF0000"/>
                </a:solidFill>
              </a:rPr>
              <a:t>architecture-neutral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4641" t="27083" r="47877" b="13542"/>
          <a:stretch>
            <a:fillRect/>
          </a:stretch>
        </p:blipFill>
        <p:spPr bwMode="auto">
          <a:xfrm>
            <a:off x="1447800" y="1447800"/>
            <a:ext cx="6553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190500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JAVA Program Execution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WORA(Write Once Run Anywhere)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3470" t="56723" r="39327" b="28125"/>
          <a:stretch>
            <a:fillRect/>
          </a:stretch>
        </p:blipFill>
        <p:spPr bwMode="auto">
          <a:xfrm>
            <a:off x="285750" y="1752600"/>
            <a:ext cx="88582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Editplus</a:t>
            </a:r>
            <a:r>
              <a:rPr lang="en-US" dirty="0" smtClean="0"/>
              <a:t> for Java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Edit Plus </a:t>
            </a:r>
            <a:r>
              <a:rPr lang="en-US" b="1" dirty="0" smtClean="0"/>
              <a:t>Software:</a:t>
            </a:r>
          </a:p>
          <a:p>
            <a:pPr algn="just"/>
            <a:r>
              <a:rPr lang="en-US" b="1" dirty="0" err="1" smtClean="0"/>
              <a:t>EditPlus</a:t>
            </a:r>
            <a:r>
              <a:rPr lang="en-US" dirty="0" smtClean="0"/>
              <a:t> is a 32-bit text editor for the </a:t>
            </a:r>
            <a:r>
              <a:rPr lang="en-US" dirty="0" smtClean="0">
                <a:solidFill>
                  <a:srgbClr val="FF0000"/>
                </a:solidFill>
              </a:rPr>
              <a:t>Microsoft Windows </a:t>
            </a:r>
            <a:r>
              <a:rPr lang="en-US" dirty="0" smtClean="0"/>
              <a:t>operating system.</a:t>
            </a:r>
          </a:p>
          <a:p>
            <a:pPr algn="just"/>
            <a:r>
              <a:rPr lang="en-US" dirty="0" smtClean="0"/>
              <a:t>The editor contains tools for </a:t>
            </a:r>
            <a:r>
              <a:rPr lang="en-US" dirty="0" smtClean="0">
                <a:solidFill>
                  <a:srgbClr val="FF0000"/>
                </a:solidFill>
              </a:rPr>
              <a:t>programmers</a:t>
            </a:r>
            <a:r>
              <a:rPr lang="en-US" dirty="0" smtClean="0"/>
              <a:t>, including </a:t>
            </a:r>
            <a:r>
              <a:rPr lang="en-US" dirty="0" smtClean="0">
                <a:solidFill>
                  <a:srgbClr val="FF0000"/>
                </a:solidFill>
              </a:rPr>
              <a:t>syntax highlighting </a:t>
            </a:r>
            <a:r>
              <a:rPr lang="en-US" dirty="0" smtClean="0"/>
              <a:t>(and support for custom syntax files), file type conversions, line ending conversion (between </a:t>
            </a:r>
            <a:r>
              <a:rPr lang="en-US" dirty="0" smtClean="0">
                <a:solidFill>
                  <a:srgbClr val="FF0000"/>
                </a:solidFill>
              </a:rPr>
              <a:t>Linux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Windows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Mac</a:t>
            </a:r>
            <a:r>
              <a:rPr lang="en-US" dirty="0" smtClean="0"/>
              <a:t> styles), regular expressions for search-and-replace, spell check etc).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     Welcome to the course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riented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rogramming in </a:t>
            </a:r>
            <a:r>
              <a:rPr lang="en-US" b="1" dirty="0" smtClean="0">
                <a:solidFill>
                  <a:srgbClr val="FF0000"/>
                </a:solidFill>
              </a:rPr>
              <a:t>JAVA</a:t>
            </a:r>
            <a:r>
              <a:rPr lang="en-US" dirty="0" smtClean="0"/>
              <a:t>. This course will cover a core set of computer science concepts needed to create a modern software application using Java.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B87A-A62A-4557-A001-366F0C3D98A1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Program in 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192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Execution of Hello world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42255"/>
            <a:ext cx="9144000" cy="520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15464" y="2967335"/>
            <a:ext cx="3513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Course </a:t>
            </a:r>
            <a:r>
              <a:rPr lang="en-US" b="1" dirty="0" smtClean="0">
                <a:solidFill>
                  <a:srgbClr val="FF0000"/>
                </a:solidFill>
              </a:rPr>
              <a:t>Objectives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11200" b="1" dirty="0" smtClean="0"/>
              <a:t>On completion of this course we will be able to:</a:t>
            </a:r>
          </a:p>
          <a:p>
            <a:pPr>
              <a:buNone/>
            </a:pPr>
            <a:endParaRPr lang="en-US" sz="112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Identify the </a:t>
            </a:r>
            <a:r>
              <a:rPr lang="en-US" sz="9600" dirty="0" smtClean="0">
                <a:solidFill>
                  <a:srgbClr val="FF0000"/>
                </a:solidFill>
              </a:rPr>
              <a:t>importance</a:t>
            </a:r>
            <a:r>
              <a:rPr lang="en-US" sz="9600" dirty="0" smtClean="0"/>
              <a:t> of Java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Identify the additional </a:t>
            </a:r>
            <a:r>
              <a:rPr lang="en-US" sz="9600" dirty="0" smtClean="0">
                <a:solidFill>
                  <a:srgbClr val="FF0000"/>
                </a:solidFill>
              </a:rPr>
              <a:t>features</a:t>
            </a:r>
            <a:r>
              <a:rPr lang="en-US" sz="9600" dirty="0" smtClean="0"/>
              <a:t> of Java compared to </a:t>
            </a:r>
            <a:r>
              <a:rPr lang="en-US" sz="9600" dirty="0" smtClean="0">
                <a:solidFill>
                  <a:srgbClr val="FF0000"/>
                </a:solidFill>
              </a:rPr>
              <a:t>C++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Identify the difference between </a:t>
            </a:r>
            <a:r>
              <a:rPr lang="en-US" sz="9600" dirty="0" smtClean="0">
                <a:solidFill>
                  <a:srgbClr val="FF0000"/>
                </a:solidFill>
              </a:rPr>
              <a:t>Compiler</a:t>
            </a:r>
            <a:r>
              <a:rPr lang="en-US" sz="9600" dirty="0" smtClean="0"/>
              <a:t> and </a:t>
            </a:r>
            <a:r>
              <a:rPr lang="en-US" sz="9600" dirty="0" smtClean="0">
                <a:solidFill>
                  <a:srgbClr val="FF0000"/>
                </a:solidFill>
              </a:rPr>
              <a:t>Interpreter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Identify the difference between </a:t>
            </a:r>
            <a:r>
              <a:rPr lang="en-US" sz="9600" dirty="0" smtClean="0">
                <a:solidFill>
                  <a:srgbClr val="FF0000"/>
                </a:solidFill>
              </a:rPr>
              <a:t>applet</a:t>
            </a:r>
            <a:r>
              <a:rPr lang="en-US" sz="9600" dirty="0" smtClean="0"/>
              <a:t> and </a:t>
            </a:r>
            <a:r>
              <a:rPr lang="en-US" sz="9600" dirty="0" smtClean="0">
                <a:solidFill>
                  <a:srgbClr val="FF0000"/>
                </a:solidFill>
              </a:rPr>
              <a:t>application</a:t>
            </a:r>
            <a:r>
              <a:rPr lang="en-US" sz="9600" dirty="0" smtClean="0"/>
              <a:t> 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9600" dirty="0" smtClean="0"/>
              <a:t>Apply </a:t>
            </a:r>
            <a:r>
              <a:rPr lang="en-US" sz="9600" dirty="0" smtClean="0">
                <a:solidFill>
                  <a:srgbClr val="FF0000"/>
                </a:solidFill>
              </a:rPr>
              <a:t>O</a:t>
            </a:r>
            <a:r>
              <a:rPr lang="en-US" sz="9600" dirty="0" smtClean="0"/>
              <a:t>bject </a:t>
            </a:r>
            <a:r>
              <a:rPr lang="en-US" sz="9600" dirty="0" smtClean="0">
                <a:solidFill>
                  <a:srgbClr val="FF0000"/>
                </a:solidFill>
              </a:rPr>
              <a:t>O</a:t>
            </a:r>
            <a:r>
              <a:rPr lang="en-US" sz="9600" dirty="0" smtClean="0"/>
              <a:t>riented </a:t>
            </a:r>
            <a:r>
              <a:rPr lang="en-US" sz="9600" dirty="0" smtClean="0">
                <a:solidFill>
                  <a:srgbClr val="FF0000"/>
                </a:solidFill>
              </a:rPr>
              <a:t>P</a:t>
            </a:r>
            <a:r>
              <a:rPr lang="en-US" sz="9600" dirty="0" smtClean="0"/>
              <a:t>rinciples of </a:t>
            </a:r>
            <a:r>
              <a:rPr lang="en-US" sz="9600" dirty="0" smtClean="0">
                <a:solidFill>
                  <a:srgbClr val="FF0000"/>
                </a:solidFill>
              </a:rPr>
              <a:t>E</a:t>
            </a:r>
            <a:r>
              <a:rPr lang="en-US" sz="9600" dirty="0" smtClean="0"/>
              <a:t>ncapsulations, </a:t>
            </a:r>
            <a:r>
              <a:rPr lang="en-US" sz="9600" dirty="0" smtClean="0">
                <a:solidFill>
                  <a:srgbClr val="FF0000"/>
                </a:solidFill>
              </a:rPr>
              <a:t>D</a:t>
            </a:r>
            <a:r>
              <a:rPr lang="en-US" sz="9600" dirty="0" smtClean="0"/>
              <a:t>ata abstraction, </a:t>
            </a:r>
            <a:r>
              <a:rPr lang="en-US" sz="9600" dirty="0" smtClean="0">
                <a:solidFill>
                  <a:srgbClr val="FF0000"/>
                </a:solidFill>
              </a:rPr>
              <a:t>I</a:t>
            </a:r>
            <a:r>
              <a:rPr lang="en-US" sz="9600" dirty="0" smtClean="0"/>
              <a:t>nheritance, </a:t>
            </a:r>
            <a:r>
              <a:rPr lang="en-US" sz="9600" dirty="0" smtClean="0">
                <a:solidFill>
                  <a:srgbClr val="FF0000"/>
                </a:solidFill>
              </a:rPr>
              <a:t>P</a:t>
            </a:r>
            <a:r>
              <a:rPr lang="en-US" sz="9600" dirty="0" smtClean="0"/>
              <a:t>olymorphism.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Program using </a:t>
            </a:r>
            <a:r>
              <a:rPr lang="en-US" sz="9600" dirty="0" smtClean="0">
                <a:solidFill>
                  <a:srgbClr val="FF0000"/>
                </a:solidFill>
              </a:rPr>
              <a:t>java API </a:t>
            </a:r>
            <a:r>
              <a:rPr lang="en-US" sz="9600" dirty="0" smtClean="0"/>
              <a:t>(Application Programming Interface).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Program using </a:t>
            </a:r>
            <a:r>
              <a:rPr lang="en-US" sz="9600" dirty="0" smtClean="0">
                <a:solidFill>
                  <a:srgbClr val="FF0000"/>
                </a:solidFill>
              </a:rPr>
              <a:t>Exception Handling</a:t>
            </a:r>
            <a:r>
              <a:rPr lang="en-US" sz="9600" dirty="0" smtClean="0"/>
              <a:t>, </a:t>
            </a:r>
            <a:r>
              <a:rPr lang="en-US" sz="9600" dirty="0" smtClean="0">
                <a:solidFill>
                  <a:srgbClr val="FF0000"/>
                </a:solidFill>
              </a:rPr>
              <a:t>Files</a:t>
            </a:r>
            <a:r>
              <a:rPr lang="en-US" sz="9600" dirty="0" smtClean="0"/>
              <a:t> and </a:t>
            </a:r>
            <a:r>
              <a:rPr lang="en-US" sz="9600" dirty="0" smtClean="0">
                <a:solidFill>
                  <a:srgbClr val="FF0000"/>
                </a:solidFill>
              </a:rPr>
              <a:t>Threads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9600" dirty="0" smtClean="0"/>
              <a:t>Program Using </a:t>
            </a:r>
            <a:r>
              <a:rPr lang="en-US" sz="9600" dirty="0" smtClean="0">
                <a:solidFill>
                  <a:srgbClr val="FF0000"/>
                </a:solidFill>
              </a:rPr>
              <a:t>applets</a:t>
            </a:r>
            <a:r>
              <a:rPr lang="en-US" sz="9600" dirty="0" smtClean="0"/>
              <a:t> and </a:t>
            </a:r>
            <a:r>
              <a:rPr lang="en-US" sz="9600" dirty="0" smtClean="0">
                <a:solidFill>
                  <a:srgbClr val="FF0000"/>
                </a:solidFill>
              </a:rPr>
              <a:t>swings 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8CF4-5AF7-4C83-83B9-E56FD8DA35A6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Course </a:t>
            </a:r>
            <a:r>
              <a:rPr lang="en-US" b="1" dirty="0" smtClean="0">
                <a:solidFill>
                  <a:srgbClr val="FF0000"/>
                </a:solidFill>
              </a:rPr>
              <a:t>Syllabus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F8FD-7B43-40F9-962C-DD2539EA0741}" type="datetime1">
              <a:rPr lang="en-US" smtClean="0"/>
              <a:pPr/>
              <a:t>9/14/2011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 using 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AFAA7-FEED-4301-B813-A3876799CA24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1600200"/>
          <a:ext cx="8305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353"/>
                <a:gridCol w="6963447"/>
              </a:tblGrid>
              <a:tr h="7493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CONCEPTS  to</a:t>
                      </a:r>
                      <a:r>
                        <a:rPr lang="en-US" baseline="0" dirty="0" smtClean="0"/>
                        <a:t> be covered </a:t>
                      </a:r>
                      <a:endParaRPr lang="en-US" dirty="0"/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UNIT-I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JAVA Basics</a:t>
                      </a:r>
                      <a:endParaRPr lang="en-US" dirty="0"/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UNIT-II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Inheritance</a:t>
                      </a:r>
                      <a:endParaRPr lang="en-US" dirty="0"/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UNIT-III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structures creation and manipulation in java </a:t>
                      </a:r>
                      <a:endParaRPr lang="en-US" b="0" dirty="0"/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UNIT-IV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Exception Handling</a:t>
                      </a:r>
                      <a:endParaRPr lang="en-US" dirty="0"/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UNIT-V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GUI Programming With JAVA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623175" cy="1752600"/>
          </a:xfrm>
        </p:spPr>
        <p:txBody>
          <a:bodyPr/>
          <a:lstStyle/>
          <a:p>
            <a:r>
              <a:rPr lang="en-US" dirty="0" smtClean="0"/>
              <a:t>JAVA Basics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>
                <a:solidFill>
                  <a:srgbClr val="FF0000"/>
                </a:solidFill>
              </a:rPr>
              <a:t>Java</a:t>
            </a:r>
            <a:r>
              <a:rPr lang="en-US" dirty="0"/>
              <a:t> </a:t>
            </a:r>
            <a:r>
              <a:rPr lang="en-US" dirty="0" smtClean="0"/>
              <a:t>is Important 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Two reasons 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Trouble with </a:t>
            </a:r>
            <a:r>
              <a:rPr lang="en-US" dirty="0">
                <a:solidFill>
                  <a:srgbClr val="FF0000"/>
                </a:solidFill>
              </a:rPr>
              <a:t>C/C++ </a:t>
            </a:r>
            <a:r>
              <a:rPr lang="en-US" dirty="0"/>
              <a:t>language is that they are not portable and are not platform independent </a:t>
            </a:r>
            <a:r>
              <a:rPr lang="en-US" dirty="0" smtClean="0"/>
              <a:t>languages.</a:t>
            </a:r>
            <a:endParaRPr lang="en-US" dirty="0"/>
          </a:p>
          <a:p>
            <a:pPr lvl="1" algn="just"/>
            <a:r>
              <a:rPr lang="en-US" dirty="0"/>
              <a:t>Emergence of World Wide Web, which demanded portable programs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Portability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security</a:t>
            </a:r>
            <a:r>
              <a:rPr lang="en-US" dirty="0"/>
              <a:t> necessitated the invention of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914400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0000"/>
                </a:solidFill>
              </a:rPr>
              <a:t>James Gosling </a:t>
            </a:r>
            <a:r>
              <a:rPr lang="en-US" sz="3000" dirty="0"/>
              <a:t>- Sun Microsystems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rgbClr val="FF0000"/>
                </a:solidFill>
              </a:rPr>
              <a:t>Co founder </a:t>
            </a:r>
            <a:r>
              <a:rPr lang="en-US" sz="3000" dirty="0"/>
              <a:t>– </a:t>
            </a:r>
            <a:r>
              <a:rPr lang="en-US" sz="3000" dirty="0" err="1"/>
              <a:t>Vinod</a:t>
            </a:r>
            <a:r>
              <a:rPr lang="en-US" sz="3000" dirty="0"/>
              <a:t> </a:t>
            </a:r>
            <a:r>
              <a:rPr lang="en-US" sz="3000" dirty="0" err="1"/>
              <a:t>Khosla</a:t>
            </a:r>
            <a:endParaRPr lang="en-US" sz="3000" dirty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600" dirty="0"/>
              <a:t>Oak - Java, May 20, 1995, Sun </a:t>
            </a:r>
            <a:r>
              <a:rPr lang="en-US" sz="2600" dirty="0" smtClean="0"/>
              <a:t>World</a:t>
            </a:r>
            <a:endParaRPr lang="en-US" sz="26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3100" dirty="0" smtClean="0"/>
              <a:t>JDK Evolutions</a:t>
            </a:r>
            <a:endParaRPr lang="en-US" sz="2600" dirty="0"/>
          </a:p>
          <a:p>
            <a:pPr lvl="1"/>
            <a:r>
              <a:rPr lang="da-DK" dirty="0" smtClean="0"/>
              <a:t>JDK 1.0 (January 23, 1996)</a:t>
            </a:r>
          </a:p>
          <a:p>
            <a:pPr lvl="1"/>
            <a:r>
              <a:rPr lang="da-DK" dirty="0" smtClean="0"/>
              <a:t>JDK 1.1 (February 19, 1997)</a:t>
            </a:r>
          </a:p>
          <a:p>
            <a:pPr lvl="1"/>
            <a:r>
              <a:rPr lang="da-DK" dirty="0" smtClean="0"/>
              <a:t>J2SE 1.2 (December 8, 1998)</a:t>
            </a:r>
          </a:p>
          <a:p>
            <a:pPr lvl="1"/>
            <a:r>
              <a:rPr lang="da-DK" dirty="0" smtClean="0"/>
              <a:t>J2SE 1.3 (May 8, 2000)</a:t>
            </a:r>
          </a:p>
          <a:p>
            <a:pPr lvl="1"/>
            <a:r>
              <a:rPr lang="da-DK" dirty="0" smtClean="0"/>
              <a:t>J2SE 1.4 (February 6, 2002)</a:t>
            </a:r>
          </a:p>
          <a:p>
            <a:pPr lvl="1"/>
            <a:r>
              <a:rPr lang="da-DK" dirty="0" smtClean="0"/>
              <a:t>J2SE 5.0 (September 30, 2004)</a:t>
            </a:r>
          </a:p>
          <a:p>
            <a:pPr lvl="1"/>
            <a:r>
              <a:rPr lang="da-DK" dirty="0" smtClean="0"/>
              <a:t>Java SE 6 (December 11, 2006)</a:t>
            </a:r>
          </a:p>
          <a:p>
            <a:pPr lvl="1"/>
            <a:r>
              <a:rPr lang="da-DK" dirty="0" smtClean="0"/>
              <a:t>Java SE 7 (July 28, 2011)</a:t>
            </a:r>
            <a:endParaRPr lang="da-DK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Cont..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sz="3600" dirty="0"/>
              <a:t>Java </a:t>
            </a:r>
            <a:r>
              <a:rPr lang="en-US" sz="3600" dirty="0" smtClean="0">
                <a:solidFill>
                  <a:srgbClr val="FF0000"/>
                </a:solidFill>
              </a:rPr>
              <a:t>Editions.</a:t>
            </a:r>
            <a:endParaRPr lang="en-US" sz="3600" dirty="0">
              <a:solidFill>
                <a:srgbClr val="FF0000"/>
              </a:solidFill>
            </a:endParaRPr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J2SE</a:t>
            </a:r>
            <a:r>
              <a:rPr lang="en-US" dirty="0" smtClean="0"/>
              <a:t>(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Java 2 </a:t>
            </a:r>
            <a:r>
              <a:rPr lang="en-US" dirty="0">
                <a:latin typeface="Palatino" charset="0"/>
                <a:cs typeface="Times New Roman" pitchFamily="18" charset="0"/>
              </a:rPr>
              <a:t>Standard Edition</a:t>
            </a:r>
            <a:r>
              <a:rPr lang="en-US" dirty="0"/>
              <a:t>) - </a:t>
            </a:r>
            <a:r>
              <a:rPr lang="en-US" dirty="0">
                <a:latin typeface="Palatino" charset="0"/>
                <a:cs typeface="Times New Roman" pitchFamily="18" charset="0"/>
              </a:rPr>
              <a:t>to develop client-side standalone applications or 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applets.</a:t>
            </a:r>
            <a:endParaRPr lang="en-US" dirty="0"/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J2ME</a:t>
            </a:r>
            <a:r>
              <a:rPr lang="en-US" dirty="0" smtClean="0"/>
              <a:t>(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Java 2 </a:t>
            </a:r>
            <a:r>
              <a:rPr lang="en-US" dirty="0">
                <a:latin typeface="Palatino" charset="0"/>
                <a:cs typeface="Times New Roman" pitchFamily="18" charset="0"/>
              </a:rPr>
              <a:t>Micro Edition </a:t>
            </a:r>
            <a:r>
              <a:rPr lang="en-US" dirty="0"/>
              <a:t>) - </a:t>
            </a:r>
            <a:r>
              <a:rPr lang="en-US" dirty="0">
                <a:latin typeface="Palatino" charset="0"/>
                <a:cs typeface="Times New Roman" pitchFamily="18" charset="0"/>
              </a:rPr>
              <a:t>to develop applications for mobile devices such as cell 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phones.</a:t>
            </a:r>
            <a:endParaRPr lang="en-US" dirty="0"/>
          </a:p>
          <a:p>
            <a:pPr lvl="1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J2EE</a:t>
            </a:r>
            <a:r>
              <a:rPr lang="en-US" dirty="0" smtClean="0"/>
              <a:t>(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Java 2 </a:t>
            </a:r>
            <a:r>
              <a:rPr lang="en-US" dirty="0">
                <a:latin typeface="Palatino" charset="0"/>
                <a:cs typeface="Times New Roman" pitchFamily="18" charset="0"/>
              </a:rPr>
              <a:t>Enterprise Edition </a:t>
            </a:r>
            <a:r>
              <a:rPr lang="en-US" dirty="0"/>
              <a:t>) - </a:t>
            </a:r>
            <a:r>
              <a:rPr lang="en-US" dirty="0">
                <a:latin typeface="Palatino" charset="0"/>
                <a:cs typeface="Times New Roman" pitchFamily="18" charset="0"/>
              </a:rPr>
              <a:t>to develop server-side applications such as Java </a:t>
            </a:r>
            <a:r>
              <a:rPr lang="en-US" dirty="0" err="1">
                <a:latin typeface="Palatino" charset="0"/>
                <a:cs typeface="Times New Roman" pitchFamily="18" charset="0"/>
              </a:rPr>
              <a:t>servlets</a:t>
            </a:r>
            <a:r>
              <a:rPr lang="en-US" dirty="0">
                <a:latin typeface="Palatino" charset="0"/>
                <a:cs typeface="Times New Roman" pitchFamily="18" charset="0"/>
              </a:rPr>
              <a:t> and Java </a:t>
            </a:r>
            <a:r>
              <a:rPr lang="en-US" dirty="0" err="1" smtClean="0">
                <a:latin typeface="Palatino" charset="0"/>
                <a:cs typeface="Times New Roman" pitchFamily="18" charset="0"/>
              </a:rPr>
              <a:t>ServerPages</a:t>
            </a:r>
            <a:r>
              <a:rPr lang="en-US" dirty="0" smtClean="0">
                <a:latin typeface="Palatino" charset="0"/>
                <a:cs typeface="Times New Roman" pitchFamily="18" charset="0"/>
              </a:rPr>
              <a:t>.</a:t>
            </a:r>
            <a:endParaRPr lang="en-US" dirty="0">
              <a:latin typeface="Palatino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SimSun" pitchFamily="2" charset="-122"/>
              </a:rPr>
              <a:t>What is </a:t>
            </a:r>
            <a:r>
              <a:rPr lang="en-US" altLang="zh-CN" sz="4000" dirty="0">
                <a:solidFill>
                  <a:srgbClr val="FF0000"/>
                </a:solidFill>
                <a:ea typeface="SimSun" pitchFamily="2" charset="-122"/>
              </a:rPr>
              <a:t>java</a:t>
            </a:r>
            <a:r>
              <a:rPr lang="en-US" altLang="zh-CN" sz="4000" dirty="0">
                <a:ea typeface="SimSun" pitchFamily="2" charset="-122"/>
              </a:rPr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A general-purpose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object-oriented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language</a:t>
            </a:r>
            <a:r>
              <a:rPr lang="en-US" altLang="zh-CN" dirty="0" smtClean="0">
                <a:ea typeface="SimSun" pitchFamily="2" charset="-122"/>
              </a:rPr>
              <a:t>.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W</a:t>
            </a:r>
            <a:r>
              <a:rPr lang="en-US" altLang="zh-CN" dirty="0">
                <a:ea typeface="SimSun" pitchFamily="2" charset="-122"/>
              </a:rPr>
              <a:t>rite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O</a:t>
            </a:r>
            <a:r>
              <a:rPr lang="en-US" altLang="zh-CN" dirty="0" smtClean="0">
                <a:ea typeface="SimSun" pitchFamily="2" charset="-122"/>
              </a:rPr>
              <a:t>nce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R</a:t>
            </a:r>
            <a:r>
              <a:rPr lang="en-US" altLang="zh-CN" dirty="0" smtClean="0">
                <a:ea typeface="SimSun" pitchFamily="2" charset="-122"/>
              </a:rPr>
              <a:t>un </a:t>
            </a:r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A</a:t>
            </a:r>
            <a:r>
              <a:rPr lang="en-US" altLang="zh-CN" dirty="0" smtClean="0">
                <a:ea typeface="SimSun" pitchFamily="2" charset="-122"/>
              </a:rPr>
              <a:t>nywhere </a:t>
            </a:r>
            <a:r>
              <a:rPr lang="en-US" altLang="zh-CN" dirty="0">
                <a:ea typeface="SimSun" pitchFamily="2" charset="-122"/>
              </a:rPr>
              <a:t>(WORA</a:t>
            </a:r>
            <a:r>
              <a:rPr lang="en-US" altLang="zh-CN" dirty="0" smtClean="0">
                <a:ea typeface="SimSun" pitchFamily="2" charset="-122"/>
              </a:rPr>
              <a:t>).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ea typeface="SimSun" pitchFamily="2" charset="-122"/>
              </a:rPr>
              <a:t>Designed for easy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Web/Internet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applications.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Widespread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acceptance.</a:t>
            </a:r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1145</Words>
  <Application>Microsoft Office PowerPoint</Application>
  <PresentationFormat>On-screen Show (4:3)</PresentationFormat>
  <Paragraphs>160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Object Oriented Programming in JAVA</vt:lpstr>
      <vt:lpstr>Introduction </vt:lpstr>
      <vt:lpstr> Course Objectives </vt:lpstr>
      <vt:lpstr> Course Syllabus  </vt:lpstr>
      <vt:lpstr>JAVA Basics </vt:lpstr>
      <vt:lpstr>Why Java is Important </vt:lpstr>
      <vt:lpstr>History</vt:lpstr>
      <vt:lpstr>Cont..</vt:lpstr>
      <vt:lpstr>What is java?</vt:lpstr>
      <vt:lpstr>How is Java different from C…</vt:lpstr>
      <vt:lpstr>How is Java different from C++…</vt:lpstr>
      <vt:lpstr>Cont…</vt:lpstr>
      <vt:lpstr>Cont …</vt:lpstr>
      <vt:lpstr>Cont …</vt:lpstr>
      <vt:lpstr>Characteristics of Java</vt:lpstr>
      <vt:lpstr>Java Environment</vt:lpstr>
      <vt:lpstr>  Java is architecture-neutral  </vt:lpstr>
      <vt:lpstr>WORA(Write Once Run Anywhere)</vt:lpstr>
      <vt:lpstr>Editplus for Java Programming</vt:lpstr>
      <vt:lpstr>Hello world Program in java </vt:lpstr>
      <vt:lpstr>Execution of Hello world Program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in JAVA</dc:title>
  <dc:creator>VEERU</dc:creator>
  <cp:lastModifiedBy>VEERU</cp:lastModifiedBy>
  <cp:revision>8</cp:revision>
  <dcterms:created xsi:type="dcterms:W3CDTF">2011-09-04T18:04:13Z</dcterms:created>
  <dcterms:modified xsi:type="dcterms:W3CDTF">2011-09-14T02:57:52Z</dcterms:modified>
</cp:coreProperties>
</file>