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9" r:id="rId8"/>
    <p:sldId id="270" r:id="rId9"/>
    <p:sldId id="271" r:id="rId10"/>
    <p:sldId id="272" r:id="rId11"/>
    <p:sldId id="261" r:id="rId12"/>
    <p:sldId id="273" r:id="rId13"/>
    <p:sldId id="274" r:id="rId14"/>
    <p:sldId id="275" r:id="rId15"/>
    <p:sldId id="276" r:id="rId16"/>
    <p:sldId id="277" r:id="rId17"/>
    <p:sldId id="262"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12" autoAdjust="0"/>
    <p:restoredTop sz="94434" autoAdjust="0"/>
  </p:normalViewPr>
  <p:slideViewPr>
    <p:cSldViewPr>
      <p:cViewPr varScale="1">
        <p:scale>
          <a:sx n="69" d="100"/>
          <a:sy n="69" d="100"/>
        </p:scale>
        <p:origin x="-136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5FCAD411-DC17-40F9-8E9B-BFD790E2110A}" type="datetimeFigureOut">
              <a:rPr lang="en-US" smtClean="0"/>
              <a:pPr/>
              <a:t>11/21/2017</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D9C34F4-7A7B-4240-B95F-A417C75C9D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AD411-DC17-40F9-8E9B-BFD790E2110A}"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34F4-7A7B-4240-B95F-A417C75C9D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AD411-DC17-40F9-8E9B-BFD790E2110A}"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34F4-7A7B-4240-B95F-A417C75C9D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5FCAD411-DC17-40F9-8E9B-BFD790E2110A}" type="datetimeFigureOut">
              <a:rPr lang="en-US" smtClean="0"/>
              <a:pPr/>
              <a:t>11/21/2017</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DD9C34F4-7A7B-4240-B95F-A417C75C9D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5FCAD411-DC17-40F9-8E9B-BFD790E2110A}" type="datetimeFigureOut">
              <a:rPr lang="en-US" smtClean="0"/>
              <a:pPr/>
              <a:t>11/21/2017</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DD9C34F4-7A7B-4240-B95F-A417C75C9D1D}"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5FCAD411-DC17-40F9-8E9B-BFD790E2110A}" type="datetimeFigureOut">
              <a:rPr lang="en-US" smtClean="0"/>
              <a:pPr/>
              <a:t>11/21/2017</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DD9C34F4-7A7B-4240-B95F-A417C75C9D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FCAD411-DC17-40F9-8E9B-BFD790E2110A}" type="datetimeFigureOut">
              <a:rPr lang="en-US" smtClean="0"/>
              <a:pPr/>
              <a:t>11/21/2017</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D9C34F4-7A7B-4240-B95F-A417C75C9D1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CAD411-DC17-40F9-8E9B-BFD790E2110A}" type="datetimeFigureOut">
              <a:rPr lang="en-US" smtClean="0"/>
              <a:pPr/>
              <a:t>11/21/2017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C34F4-7A7B-4240-B95F-A417C75C9D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5FCAD411-DC17-40F9-8E9B-BFD790E2110A}" type="datetimeFigureOut">
              <a:rPr lang="en-US" smtClean="0"/>
              <a:pPr/>
              <a:t>11/21/2017</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DD9C34F4-7A7B-4240-B95F-A417C75C9D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5FCAD411-DC17-40F9-8E9B-BFD790E2110A}" type="datetimeFigureOut">
              <a:rPr lang="en-US" smtClean="0"/>
              <a:pPr/>
              <a:t>11/21/2017</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D9C34F4-7A7B-4240-B95F-A417C75C9D1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5FCAD411-DC17-40F9-8E9B-BFD790E2110A}" type="datetimeFigureOut">
              <a:rPr lang="en-US" smtClean="0"/>
              <a:pPr/>
              <a:t>11/21/2017</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D9C34F4-7A7B-4240-B95F-A417C75C9D1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FCAD411-DC17-40F9-8E9B-BFD790E2110A}" type="datetimeFigureOut">
              <a:rPr lang="en-US" smtClean="0"/>
              <a:pPr/>
              <a:t>11/21/2017</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D9C34F4-7A7B-4240-B95F-A417C75C9D1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java </a:t>
            </a:r>
            <a:r>
              <a:rPr lang="en-US" b="1" dirty="0"/>
              <a:t>this keyword</a:t>
            </a:r>
            <a:endParaRPr lang="en-US" dirty="0"/>
          </a:p>
        </p:txBody>
      </p:sp>
      <p:sp>
        <p:nvSpPr>
          <p:cNvPr id="3" name="Subtitle 2"/>
          <p:cNvSpPr>
            <a:spLocks noGrp="1"/>
          </p:cNvSpPr>
          <p:nvPr>
            <p:ph type="subTitle" idx="1"/>
          </p:nvPr>
        </p:nvSpPr>
        <p:spPr/>
        <p:txBody>
          <a:bodyPr/>
          <a:lstStyle/>
          <a:p>
            <a:r>
              <a:rPr lang="en-US" dirty="0" smtClean="0"/>
              <a:t>S.R.Zameer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858000"/>
          </a:xfrm>
        </p:spPr>
        <p:txBody>
          <a:bodyPr>
            <a:normAutofit fontScale="55000" lnSpcReduction="20000"/>
          </a:bodyPr>
          <a:lstStyle/>
          <a:p>
            <a:r>
              <a:rPr lang="en-US" dirty="0" smtClean="0"/>
              <a:t>If local variables (formal arguments)and instance variables are different, there is no need to use this keyword like in the following program.</a:t>
            </a:r>
          </a:p>
          <a:p>
            <a:r>
              <a:rPr lang="en-US" dirty="0" smtClean="0"/>
              <a:t>Program where this keyword is not required.</a:t>
            </a:r>
          </a:p>
          <a:p>
            <a:pPr marL="64008" indent="0">
              <a:buNone/>
            </a:pPr>
            <a:r>
              <a:rPr lang="en-US" dirty="0"/>
              <a:t>Class Student</a:t>
            </a:r>
          </a:p>
          <a:p>
            <a:pPr marL="64008" indent="0">
              <a:buNone/>
            </a:pPr>
            <a:r>
              <a:rPr lang="en-US" dirty="0"/>
              <a:t>{</a:t>
            </a:r>
          </a:p>
          <a:p>
            <a:pPr marL="64008" indent="0">
              <a:buNone/>
            </a:pPr>
            <a:r>
              <a:rPr lang="en-US" dirty="0" err="1" smtClean="0"/>
              <a:t>int</a:t>
            </a:r>
            <a:r>
              <a:rPr lang="en-US" dirty="0" smtClean="0"/>
              <a:t> </a:t>
            </a:r>
            <a:r>
              <a:rPr lang="en-US" dirty="0"/>
              <a:t>id;</a:t>
            </a:r>
          </a:p>
          <a:p>
            <a:pPr marL="64008" indent="0">
              <a:buNone/>
            </a:pPr>
            <a:r>
              <a:rPr lang="en-US" dirty="0"/>
              <a:t>String name</a:t>
            </a:r>
            <a:r>
              <a:rPr lang="en-US" dirty="0" smtClean="0"/>
              <a:t>;</a:t>
            </a:r>
          </a:p>
          <a:p>
            <a:pPr marL="64008" indent="0">
              <a:buNone/>
            </a:pPr>
            <a:r>
              <a:rPr lang="en-US" dirty="0"/>
              <a:t>Student(</a:t>
            </a:r>
            <a:r>
              <a:rPr lang="en-US" dirty="0" err="1"/>
              <a:t>int</a:t>
            </a:r>
            <a:r>
              <a:rPr lang="en-US" dirty="0"/>
              <a:t> </a:t>
            </a:r>
            <a:r>
              <a:rPr lang="en-US" dirty="0" err="1" smtClean="0"/>
              <a:t>i,String</a:t>
            </a:r>
            <a:r>
              <a:rPr lang="en-US" dirty="0" smtClean="0"/>
              <a:t> n)</a:t>
            </a:r>
            <a:endParaRPr lang="en-US" dirty="0"/>
          </a:p>
          <a:p>
            <a:pPr marL="64008" indent="0">
              <a:buNone/>
            </a:pPr>
            <a:r>
              <a:rPr lang="en-US" dirty="0"/>
              <a:t>{</a:t>
            </a:r>
          </a:p>
          <a:p>
            <a:pPr marL="64008" indent="0">
              <a:buNone/>
            </a:pPr>
            <a:r>
              <a:rPr lang="en-US" dirty="0"/>
              <a:t>i</a:t>
            </a:r>
            <a:r>
              <a:rPr lang="en-US" dirty="0" smtClean="0"/>
              <a:t>d=</a:t>
            </a:r>
            <a:r>
              <a:rPr lang="en-US" dirty="0" err="1" smtClean="0"/>
              <a:t>i</a:t>
            </a:r>
            <a:r>
              <a:rPr lang="en-US" dirty="0" smtClean="0"/>
              <a:t>;</a:t>
            </a:r>
            <a:endParaRPr lang="en-US" dirty="0"/>
          </a:p>
          <a:p>
            <a:pPr marL="64008" indent="0">
              <a:buNone/>
            </a:pPr>
            <a:r>
              <a:rPr lang="en-US" dirty="0" smtClean="0"/>
              <a:t>name=n;</a:t>
            </a:r>
            <a:endParaRPr lang="en-US" dirty="0"/>
          </a:p>
          <a:p>
            <a:pPr marL="64008" indent="0">
              <a:buNone/>
            </a:pPr>
            <a:r>
              <a:rPr lang="en-US" dirty="0"/>
              <a:t>}</a:t>
            </a:r>
          </a:p>
          <a:p>
            <a:pPr marL="64008" indent="0">
              <a:buNone/>
            </a:pPr>
            <a:r>
              <a:rPr lang="en-US" dirty="0"/>
              <a:t>void display()</a:t>
            </a:r>
          </a:p>
          <a:p>
            <a:pPr marL="64008" indent="0">
              <a:buNone/>
            </a:pPr>
            <a:r>
              <a:rPr lang="en-US" dirty="0"/>
              <a:t>{</a:t>
            </a:r>
          </a:p>
          <a:p>
            <a:pPr marL="64008" indent="0">
              <a:buNone/>
            </a:pPr>
            <a:r>
              <a:rPr lang="en-US" dirty="0"/>
              <a:t>System.out.println(id+” “+name);</a:t>
            </a:r>
          </a:p>
          <a:p>
            <a:pPr marL="64008" indent="0">
              <a:buNone/>
            </a:pPr>
            <a:r>
              <a:rPr lang="en-US" dirty="0"/>
              <a:t>}</a:t>
            </a:r>
          </a:p>
          <a:p>
            <a:pPr marL="64008" indent="0">
              <a:buNone/>
            </a:pPr>
            <a:r>
              <a:rPr lang="en-US" dirty="0"/>
              <a:t>public static void main(String </a:t>
            </a:r>
            <a:r>
              <a:rPr lang="en-US" dirty="0" err="1"/>
              <a:t>args</a:t>
            </a:r>
            <a:r>
              <a:rPr lang="en-US" dirty="0"/>
              <a:t>[])</a:t>
            </a:r>
          </a:p>
          <a:p>
            <a:pPr marL="64008" indent="0">
              <a:buNone/>
            </a:pPr>
            <a:r>
              <a:rPr lang="en-US" dirty="0"/>
              <a:t>{</a:t>
            </a:r>
          </a:p>
          <a:p>
            <a:pPr marL="64008" indent="0">
              <a:buNone/>
            </a:pPr>
            <a:r>
              <a:rPr lang="en-US" dirty="0"/>
              <a:t>Student s1=new Student(111,”Karun”);</a:t>
            </a:r>
          </a:p>
          <a:p>
            <a:pPr marL="64008" indent="0">
              <a:buNone/>
            </a:pPr>
            <a:r>
              <a:rPr lang="en-US" dirty="0"/>
              <a:t>Student s2=new Student(222,”Aryan”);</a:t>
            </a:r>
          </a:p>
          <a:p>
            <a:pPr marL="64008" indent="0">
              <a:buNone/>
            </a:pPr>
            <a:r>
              <a:rPr lang="en-US" dirty="0"/>
              <a:t>S1.display();</a:t>
            </a:r>
          </a:p>
          <a:p>
            <a:pPr marL="64008" indent="0">
              <a:buNone/>
            </a:pPr>
            <a:r>
              <a:rPr lang="en-US" dirty="0"/>
              <a:t>S2.display();</a:t>
            </a:r>
          </a:p>
          <a:p>
            <a:pPr marL="64008" indent="0">
              <a:buNone/>
            </a:pPr>
            <a:r>
              <a:rPr lang="en-US" dirty="0"/>
              <a:t>}</a:t>
            </a:r>
          </a:p>
          <a:p>
            <a:pPr marL="64008" indent="0">
              <a:buNone/>
            </a:pPr>
            <a:r>
              <a:rPr lang="en-US" dirty="0" smtClean="0"/>
              <a:t>}</a:t>
            </a:r>
          </a:p>
          <a:p>
            <a:pPr marL="64008" indent="0">
              <a:buNone/>
            </a:pPr>
            <a:endParaRPr lang="en-US" dirty="0" smtClean="0"/>
          </a:p>
        </p:txBody>
      </p:sp>
    </p:spTree>
    <p:extLst>
      <p:ext uri="{BB962C8B-B14F-4D97-AF65-F5344CB8AC3E}">
        <p14:creationId xmlns:p14="http://schemas.microsoft.com/office/powerpoint/2010/main" xmlns="" val="2884518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this() can be used to invoked current class constructor.</a:t>
            </a:r>
            <a:endParaRPr lang="en-US" dirty="0"/>
          </a:p>
        </p:txBody>
      </p:sp>
      <p:sp>
        <p:nvSpPr>
          <p:cNvPr id="3" name="Content Placeholder 2"/>
          <p:cNvSpPr>
            <a:spLocks noGrp="1"/>
          </p:cNvSpPr>
          <p:nvPr>
            <p:ph idx="1"/>
          </p:nvPr>
        </p:nvSpPr>
        <p:spPr/>
        <p:txBody>
          <a:bodyPr/>
          <a:lstStyle/>
          <a:p>
            <a:r>
              <a:rPr lang="en-US" dirty="0" smtClean="0"/>
              <a:t>The this() constructor call can be used to invoke the current class constructor (constructor chaining). This approach is better if you have many constructors in the class and want to reuse that constructor.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Autofit/>
          </a:bodyPr>
          <a:lstStyle/>
          <a:p>
            <a:pPr marL="64008" indent="0">
              <a:buNone/>
            </a:pPr>
            <a:r>
              <a:rPr lang="en-US" sz="2400" dirty="0"/>
              <a:t>class Student13</a:t>
            </a:r>
          </a:p>
          <a:p>
            <a:pPr marL="64008" indent="0">
              <a:buNone/>
            </a:pPr>
            <a:r>
              <a:rPr lang="en-US" sz="2400" dirty="0"/>
              <a:t>{  </a:t>
            </a:r>
          </a:p>
          <a:p>
            <a:pPr marL="64008" indent="0">
              <a:buNone/>
            </a:pPr>
            <a:r>
              <a:rPr lang="en-US" sz="2400" dirty="0"/>
              <a:t>    </a:t>
            </a:r>
            <a:r>
              <a:rPr lang="en-US" sz="2400" dirty="0" err="1"/>
              <a:t>int</a:t>
            </a:r>
            <a:r>
              <a:rPr lang="en-US" sz="2400" dirty="0"/>
              <a:t> id;  </a:t>
            </a:r>
          </a:p>
          <a:p>
            <a:pPr marL="64008" indent="0">
              <a:buNone/>
            </a:pPr>
            <a:r>
              <a:rPr lang="en-US" sz="2400" dirty="0"/>
              <a:t>    String name;  </a:t>
            </a:r>
          </a:p>
          <a:p>
            <a:pPr marL="64008" indent="0">
              <a:buNone/>
            </a:pPr>
            <a:r>
              <a:rPr lang="en-US" sz="2400" dirty="0" smtClean="0"/>
              <a:t>Student13</a:t>
            </a:r>
            <a:r>
              <a:rPr lang="en-US" sz="2400" dirty="0"/>
              <a:t>()</a:t>
            </a:r>
          </a:p>
          <a:p>
            <a:pPr marL="64008" indent="0">
              <a:buNone/>
            </a:pPr>
            <a:r>
              <a:rPr lang="en-US" sz="2400" dirty="0"/>
              <a:t>{</a:t>
            </a:r>
          </a:p>
          <a:p>
            <a:pPr marL="64008" indent="0">
              <a:buNone/>
            </a:pPr>
            <a:r>
              <a:rPr lang="en-US" sz="2400" dirty="0"/>
              <a:t>System.out.println("default constructor is invoked");</a:t>
            </a:r>
          </a:p>
          <a:p>
            <a:pPr marL="64008" indent="0">
              <a:buNone/>
            </a:pPr>
            <a:r>
              <a:rPr lang="en-US" sz="2400" dirty="0"/>
              <a:t>}  </a:t>
            </a:r>
            <a:endParaRPr lang="en-US" sz="2400" dirty="0" smtClean="0"/>
          </a:p>
          <a:p>
            <a:pPr marL="64008" indent="0">
              <a:buNone/>
            </a:pPr>
            <a:r>
              <a:rPr lang="en-US" sz="2400" dirty="0" smtClean="0"/>
              <a:t>Student13(</a:t>
            </a:r>
            <a:r>
              <a:rPr lang="en-US" sz="2400" dirty="0" err="1" smtClean="0"/>
              <a:t>int</a:t>
            </a:r>
            <a:r>
              <a:rPr lang="en-US" sz="2400" dirty="0" smtClean="0"/>
              <a:t> </a:t>
            </a:r>
            <a:r>
              <a:rPr lang="en-US" sz="2400" dirty="0" err="1"/>
              <a:t>id,String</a:t>
            </a:r>
            <a:r>
              <a:rPr lang="en-US" sz="2400" dirty="0"/>
              <a:t> name)</a:t>
            </a:r>
          </a:p>
          <a:p>
            <a:pPr marL="64008" indent="0">
              <a:buNone/>
            </a:pPr>
            <a:r>
              <a:rPr lang="en-US" sz="2400" dirty="0"/>
              <a:t>{  </a:t>
            </a:r>
          </a:p>
          <a:p>
            <a:pPr marL="64008" indent="0">
              <a:buNone/>
            </a:pPr>
            <a:r>
              <a:rPr lang="en-US" sz="2400" dirty="0"/>
              <a:t>    this </a:t>
            </a:r>
            <a:r>
              <a:rPr lang="en-US" sz="2400" dirty="0" smtClean="0"/>
              <a:t>();	</a:t>
            </a:r>
            <a:endParaRPr lang="en-US" sz="2400" dirty="0"/>
          </a:p>
          <a:p>
            <a:pPr marL="64008" indent="0">
              <a:buNone/>
            </a:pPr>
            <a:r>
              <a:rPr lang="en-US" sz="2400" dirty="0"/>
              <a:t>    this.id = id;  </a:t>
            </a:r>
          </a:p>
          <a:p>
            <a:pPr marL="64008" indent="0">
              <a:buNone/>
            </a:pPr>
            <a:r>
              <a:rPr lang="en-US" sz="2400" dirty="0"/>
              <a:t>    this.name = name;  </a:t>
            </a:r>
            <a:r>
              <a:rPr lang="en-US" sz="2400" dirty="0" smtClean="0"/>
              <a:t>  </a:t>
            </a:r>
          </a:p>
          <a:p>
            <a:pPr marL="64008" indent="0">
              <a:buNone/>
            </a:pPr>
            <a:r>
              <a:rPr lang="en-US" sz="2400" dirty="0" smtClean="0"/>
              <a:t> </a:t>
            </a:r>
            <a:r>
              <a:rPr lang="en-US" sz="2400" dirty="0"/>
              <a:t>}  </a:t>
            </a:r>
            <a:endParaRPr lang="en-US" sz="2400" dirty="0" smtClean="0"/>
          </a:p>
        </p:txBody>
      </p:sp>
    </p:spTree>
    <p:extLst>
      <p:ext uri="{BB962C8B-B14F-4D97-AF65-F5344CB8AC3E}">
        <p14:creationId xmlns:p14="http://schemas.microsoft.com/office/powerpoint/2010/main" xmlns="" val="1649015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67400"/>
          </a:xfrm>
        </p:spPr>
        <p:txBody>
          <a:bodyPr>
            <a:normAutofit fontScale="70000" lnSpcReduction="20000"/>
          </a:bodyPr>
          <a:lstStyle/>
          <a:p>
            <a:pPr marL="64008" indent="0">
              <a:buNone/>
            </a:pPr>
            <a:r>
              <a:rPr lang="en-US" sz="3200" dirty="0"/>
              <a:t>void display()</a:t>
            </a:r>
          </a:p>
          <a:p>
            <a:pPr marL="64008" indent="0">
              <a:buNone/>
            </a:pPr>
            <a:r>
              <a:rPr lang="en-US" sz="3200" dirty="0"/>
              <a:t>{</a:t>
            </a:r>
          </a:p>
          <a:p>
            <a:pPr marL="64008" indent="0">
              <a:buNone/>
            </a:pPr>
            <a:r>
              <a:rPr lang="en-US" sz="3200" dirty="0"/>
              <a:t>System.out.println(id+" "+name);</a:t>
            </a:r>
          </a:p>
          <a:p>
            <a:pPr marL="64008" indent="0">
              <a:buNone/>
            </a:pPr>
            <a:r>
              <a:rPr lang="en-US" sz="3200" dirty="0"/>
              <a:t>}  </a:t>
            </a:r>
          </a:p>
          <a:p>
            <a:pPr marL="64008" indent="0">
              <a:buNone/>
            </a:pPr>
            <a:r>
              <a:rPr lang="en-US" sz="3200" dirty="0"/>
              <a:t>public static void main(String </a:t>
            </a:r>
            <a:r>
              <a:rPr lang="en-US" sz="3200" dirty="0" err="1"/>
              <a:t>args</a:t>
            </a:r>
            <a:r>
              <a:rPr lang="en-US" sz="3200" dirty="0"/>
              <a:t>[])</a:t>
            </a:r>
          </a:p>
          <a:p>
            <a:pPr marL="64008" indent="0">
              <a:buNone/>
            </a:pPr>
            <a:r>
              <a:rPr lang="en-US" sz="3200" dirty="0"/>
              <a:t>{  </a:t>
            </a:r>
          </a:p>
          <a:p>
            <a:pPr marL="64008" indent="0">
              <a:buNone/>
            </a:pPr>
            <a:r>
              <a:rPr lang="en-US" sz="3200" dirty="0"/>
              <a:t>    Student13 e1 = new Student13(111,"karan");  </a:t>
            </a:r>
          </a:p>
          <a:p>
            <a:pPr marL="64008" indent="0">
              <a:buNone/>
            </a:pPr>
            <a:r>
              <a:rPr lang="en-US" sz="3200" dirty="0"/>
              <a:t>    Student13 e2 = new Student13(222,"Aryan");  </a:t>
            </a:r>
          </a:p>
          <a:p>
            <a:pPr marL="64008" indent="0">
              <a:buNone/>
            </a:pPr>
            <a:r>
              <a:rPr lang="en-US" sz="3200" dirty="0"/>
              <a:t>    e1.display();  </a:t>
            </a:r>
          </a:p>
          <a:p>
            <a:pPr marL="64008" indent="0">
              <a:buNone/>
            </a:pPr>
            <a:r>
              <a:rPr lang="en-US" sz="3200" dirty="0"/>
              <a:t>    e2.display(); </a:t>
            </a:r>
            <a:endParaRPr lang="en-US" sz="3200" dirty="0" smtClean="0"/>
          </a:p>
          <a:p>
            <a:pPr marL="64008" indent="0">
              <a:buNone/>
            </a:pPr>
            <a:r>
              <a:rPr lang="en-US" sz="3200" dirty="0" smtClean="0"/>
              <a:t>}  </a:t>
            </a:r>
          </a:p>
          <a:p>
            <a:pPr marL="64008" indent="0">
              <a:buNone/>
            </a:pPr>
            <a:r>
              <a:rPr lang="en-US" sz="3200" dirty="0" smtClean="0"/>
              <a:t>} </a:t>
            </a:r>
            <a:endParaRPr lang="en-US" sz="3200" dirty="0"/>
          </a:p>
          <a:p>
            <a:pPr marL="64008" indent="0">
              <a:buNone/>
            </a:pPr>
            <a:r>
              <a:rPr lang="en-US" dirty="0" smtClean="0"/>
              <a:t>Output:</a:t>
            </a:r>
          </a:p>
          <a:p>
            <a:pPr marL="64008" indent="0">
              <a:buNone/>
            </a:pPr>
            <a:r>
              <a:rPr lang="en-US" dirty="0" smtClean="0"/>
              <a:t>Default constructor is invoked</a:t>
            </a:r>
          </a:p>
          <a:p>
            <a:pPr marL="64008" indent="0">
              <a:buNone/>
            </a:pPr>
            <a:r>
              <a:rPr lang="en-US" dirty="0" smtClean="0"/>
              <a:t>Default constructor is invoked</a:t>
            </a:r>
          </a:p>
          <a:p>
            <a:pPr marL="64008" indent="0">
              <a:buNone/>
            </a:pPr>
            <a:r>
              <a:rPr lang="en-US" dirty="0" smtClean="0"/>
              <a:t>111, </a:t>
            </a:r>
            <a:r>
              <a:rPr lang="en-US" dirty="0" err="1" smtClean="0"/>
              <a:t>karan</a:t>
            </a:r>
            <a:endParaRPr lang="en-US" dirty="0" smtClean="0"/>
          </a:p>
          <a:p>
            <a:pPr marL="64008" indent="0">
              <a:buNone/>
            </a:pPr>
            <a:r>
              <a:rPr lang="en-US" dirty="0" smtClean="0"/>
              <a:t>222, </a:t>
            </a:r>
            <a:r>
              <a:rPr lang="en-US" dirty="0" err="1" smtClean="0"/>
              <a:t>ayan</a:t>
            </a:r>
            <a:endParaRPr lang="en-US" dirty="0"/>
          </a:p>
        </p:txBody>
      </p:sp>
    </p:spTree>
    <p:extLst>
      <p:ext uri="{BB962C8B-B14F-4D97-AF65-F5344CB8AC3E}">
        <p14:creationId xmlns:p14="http://schemas.microsoft.com/office/powerpoint/2010/main" xmlns="" val="372195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use this() constructor call? </a:t>
            </a:r>
            <a:endParaRPr lang="en-US" dirty="0"/>
          </a:p>
        </p:txBody>
      </p:sp>
      <p:sp>
        <p:nvSpPr>
          <p:cNvPr id="3" name="Content Placeholder 2"/>
          <p:cNvSpPr>
            <a:spLocks noGrp="1"/>
          </p:cNvSpPr>
          <p:nvPr>
            <p:ph idx="1"/>
          </p:nvPr>
        </p:nvSpPr>
        <p:spPr/>
        <p:txBody>
          <a:bodyPr/>
          <a:lstStyle/>
          <a:p>
            <a:r>
              <a:rPr lang="en-US" dirty="0" smtClean="0"/>
              <a:t>The this() constructor call should be used to reuse the constructor in the constructor. It maintains the chain between the constructions i.e. it is used for constructor chaining. Let’s see the example given below that displays the actual use of this keyword.</a:t>
            </a:r>
            <a:endParaRPr lang="en-US" dirty="0"/>
          </a:p>
        </p:txBody>
      </p:sp>
    </p:spTree>
    <p:extLst>
      <p:ext uri="{BB962C8B-B14F-4D97-AF65-F5344CB8AC3E}">
        <p14:creationId xmlns:p14="http://schemas.microsoft.com/office/powerpoint/2010/main" xmlns="" val="164932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85000" lnSpcReduction="20000"/>
          </a:bodyPr>
          <a:lstStyle/>
          <a:p>
            <a:pPr marL="64008" indent="0">
              <a:buNone/>
            </a:pPr>
            <a:r>
              <a:rPr lang="en-US" dirty="0" smtClean="0"/>
              <a:t>Class student</a:t>
            </a:r>
          </a:p>
          <a:p>
            <a:pPr marL="64008" indent="0">
              <a:buNone/>
            </a:pPr>
            <a:r>
              <a:rPr lang="en-US" dirty="0" smtClean="0"/>
              <a:t>{</a:t>
            </a:r>
          </a:p>
          <a:p>
            <a:pPr marL="64008" indent="0">
              <a:buNone/>
            </a:pPr>
            <a:r>
              <a:rPr lang="en-US" dirty="0" err="1" smtClean="0"/>
              <a:t>int</a:t>
            </a:r>
            <a:r>
              <a:rPr lang="en-US" dirty="0" smtClean="0"/>
              <a:t> id;</a:t>
            </a:r>
          </a:p>
          <a:p>
            <a:pPr marL="64008" indent="0">
              <a:buNone/>
            </a:pPr>
            <a:r>
              <a:rPr lang="en-US" dirty="0" smtClean="0"/>
              <a:t>String name;</a:t>
            </a:r>
          </a:p>
          <a:p>
            <a:pPr marL="64008" indent="0">
              <a:buNone/>
            </a:pPr>
            <a:r>
              <a:rPr lang="en-US" dirty="0" smtClean="0"/>
              <a:t>String city;</a:t>
            </a:r>
          </a:p>
          <a:p>
            <a:pPr marL="64008" indent="0">
              <a:buNone/>
            </a:pPr>
            <a:r>
              <a:rPr lang="en-US" dirty="0" smtClean="0"/>
              <a:t>Student(</a:t>
            </a:r>
            <a:r>
              <a:rPr lang="en-US" dirty="0" err="1" smtClean="0"/>
              <a:t>int</a:t>
            </a:r>
            <a:r>
              <a:rPr lang="en-US" dirty="0" smtClean="0"/>
              <a:t> </a:t>
            </a:r>
            <a:r>
              <a:rPr lang="en-US" dirty="0" err="1" smtClean="0"/>
              <a:t>id,String</a:t>
            </a:r>
            <a:r>
              <a:rPr lang="en-US" dirty="0" smtClean="0"/>
              <a:t> name)</a:t>
            </a:r>
          </a:p>
          <a:p>
            <a:pPr marL="64008" indent="0">
              <a:buNone/>
            </a:pPr>
            <a:r>
              <a:rPr lang="en-US" dirty="0" smtClean="0"/>
              <a:t>{</a:t>
            </a:r>
          </a:p>
          <a:p>
            <a:pPr marL="64008" indent="0">
              <a:buNone/>
            </a:pPr>
            <a:r>
              <a:rPr lang="en-US" dirty="0" smtClean="0"/>
              <a:t>this.id=id;</a:t>
            </a:r>
          </a:p>
          <a:p>
            <a:pPr marL="64008" indent="0">
              <a:buNone/>
            </a:pPr>
            <a:r>
              <a:rPr lang="en-US" dirty="0"/>
              <a:t>t</a:t>
            </a:r>
            <a:r>
              <a:rPr lang="en-US" dirty="0" smtClean="0"/>
              <a:t>his.name=name;</a:t>
            </a:r>
          </a:p>
          <a:p>
            <a:pPr marL="64008" indent="0">
              <a:buNone/>
            </a:pPr>
            <a:r>
              <a:rPr lang="en-US" dirty="0" smtClean="0"/>
              <a:t>}</a:t>
            </a:r>
          </a:p>
          <a:p>
            <a:pPr marL="64008" indent="0">
              <a:buNone/>
            </a:pPr>
            <a:r>
              <a:rPr lang="en-US" dirty="0"/>
              <a:t>Student(</a:t>
            </a:r>
            <a:r>
              <a:rPr lang="en-US" dirty="0" err="1"/>
              <a:t>int</a:t>
            </a:r>
            <a:r>
              <a:rPr lang="en-US" dirty="0"/>
              <a:t> </a:t>
            </a:r>
            <a:r>
              <a:rPr lang="en-US" dirty="0" err="1"/>
              <a:t>id,String</a:t>
            </a:r>
            <a:r>
              <a:rPr lang="en-US" dirty="0"/>
              <a:t> </a:t>
            </a:r>
            <a:r>
              <a:rPr lang="en-US" dirty="0" err="1" smtClean="0"/>
              <a:t>name,String</a:t>
            </a:r>
            <a:r>
              <a:rPr lang="en-US" dirty="0" smtClean="0"/>
              <a:t> city)</a:t>
            </a:r>
            <a:endParaRPr lang="en-US" dirty="0"/>
          </a:p>
          <a:p>
            <a:pPr marL="64008" indent="0">
              <a:buNone/>
            </a:pPr>
            <a:r>
              <a:rPr lang="en-US" dirty="0"/>
              <a:t>{</a:t>
            </a:r>
          </a:p>
          <a:p>
            <a:pPr marL="64008" indent="0">
              <a:buNone/>
            </a:pPr>
            <a:r>
              <a:rPr lang="en-US" dirty="0"/>
              <a:t>t</a:t>
            </a:r>
            <a:r>
              <a:rPr lang="en-US" dirty="0" smtClean="0"/>
              <a:t>his();</a:t>
            </a:r>
            <a:endParaRPr lang="en-US" dirty="0"/>
          </a:p>
          <a:p>
            <a:pPr marL="64008" indent="0">
              <a:buNone/>
            </a:pPr>
            <a:r>
              <a:rPr lang="en-US" dirty="0" err="1" smtClean="0"/>
              <a:t>this.city</a:t>
            </a:r>
            <a:r>
              <a:rPr lang="en-US" dirty="0" smtClean="0"/>
              <a:t>=city;</a:t>
            </a:r>
            <a:endParaRPr lang="en-US" dirty="0"/>
          </a:p>
          <a:p>
            <a:pPr marL="64008" indent="0">
              <a:buNone/>
            </a:pPr>
            <a:r>
              <a:rPr lang="en-US" dirty="0" smtClean="0"/>
              <a:t>}</a:t>
            </a:r>
          </a:p>
          <a:p>
            <a:pPr marL="64008" indent="0">
              <a:buNone/>
            </a:pPr>
            <a:endParaRPr lang="en-US" dirty="0"/>
          </a:p>
          <a:p>
            <a:pPr marL="64008" indent="0">
              <a:buNone/>
            </a:pPr>
            <a:endParaRPr lang="en-US" dirty="0"/>
          </a:p>
        </p:txBody>
      </p:sp>
    </p:spTree>
    <p:extLst>
      <p:ext uri="{BB962C8B-B14F-4D97-AF65-F5344CB8AC3E}">
        <p14:creationId xmlns:p14="http://schemas.microsoft.com/office/powerpoint/2010/main" xmlns="" val="2768399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92500" lnSpcReduction="10000"/>
          </a:bodyPr>
          <a:lstStyle/>
          <a:p>
            <a:pPr marL="64008" indent="0">
              <a:buNone/>
            </a:pPr>
            <a:r>
              <a:rPr lang="en-US" dirty="0"/>
              <a:t>void display()</a:t>
            </a:r>
          </a:p>
          <a:p>
            <a:pPr marL="64008" indent="0">
              <a:buNone/>
            </a:pPr>
            <a:r>
              <a:rPr lang="en-US" dirty="0"/>
              <a:t>{</a:t>
            </a:r>
          </a:p>
          <a:p>
            <a:pPr marL="64008" indent="0">
              <a:buNone/>
            </a:pPr>
            <a:r>
              <a:rPr lang="en-US" dirty="0" smtClean="0"/>
              <a:t>System.out.println(id+” “+name+” “+city);</a:t>
            </a:r>
          </a:p>
          <a:p>
            <a:pPr marL="64008" indent="0">
              <a:buNone/>
            </a:pPr>
            <a:r>
              <a:rPr lang="en-US" dirty="0" smtClean="0"/>
              <a:t>}</a:t>
            </a:r>
          </a:p>
          <a:p>
            <a:pPr marL="64008" indent="0">
              <a:buNone/>
            </a:pPr>
            <a:r>
              <a:rPr lang="en-US" dirty="0"/>
              <a:t>p</a:t>
            </a:r>
            <a:r>
              <a:rPr lang="en-US" dirty="0" smtClean="0"/>
              <a:t>ublic static void main(String </a:t>
            </a:r>
            <a:r>
              <a:rPr lang="en-US" dirty="0" err="1" smtClean="0"/>
              <a:t>args</a:t>
            </a:r>
            <a:r>
              <a:rPr lang="en-US" dirty="0" smtClean="0"/>
              <a:t>[])</a:t>
            </a:r>
          </a:p>
          <a:p>
            <a:pPr marL="64008" indent="0">
              <a:buNone/>
            </a:pPr>
            <a:r>
              <a:rPr lang="en-US" dirty="0" smtClean="0"/>
              <a:t>{</a:t>
            </a:r>
          </a:p>
          <a:p>
            <a:pPr marL="64008" indent="0">
              <a:buNone/>
            </a:pPr>
            <a:r>
              <a:rPr lang="en-US" dirty="0" smtClean="0"/>
              <a:t>Student s1=new Student(111,”Karun”);</a:t>
            </a:r>
          </a:p>
          <a:p>
            <a:pPr marL="64008" indent="0">
              <a:buNone/>
            </a:pPr>
            <a:r>
              <a:rPr lang="en-US" dirty="0" smtClean="0"/>
              <a:t>Student s2=new Student(222,”Aryan”,”Delhi”);</a:t>
            </a:r>
          </a:p>
          <a:p>
            <a:pPr marL="64008" indent="0">
              <a:buNone/>
            </a:pPr>
            <a:r>
              <a:rPr lang="en-US" dirty="0" smtClean="0"/>
              <a:t>}</a:t>
            </a:r>
          </a:p>
          <a:p>
            <a:pPr marL="64008" indent="0">
              <a:buNone/>
            </a:pPr>
            <a:r>
              <a:rPr lang="en-US" dirty="0" smtClean="0"/>
              <a:t>}</a:t>
            </a:r>
          </a:p>
          <a:p>
            <a:pPr marL="64008" indent="0">
              <a:buNone/>
            </a:pPr>
            <a:r>
              <a:rPr lang="en-US" dirty="0" smtClean="0"/>
              <a:t>Output:</a:t>
            </a:r>
          </a:p>
          <a:p>
            <a:pPr marL="64008" indent="0">
              <a:buNone/>
            </a:pPr>
            <a:r>
              <a:rPr lang="en-US" dirty="0" smtClean="0"/>
              <a:t>111 Karun null</a:t>
            </a:r>
          </a:p>
          <a:p>
            <a:pPr marL="64008" indent="0">
              <a:buNone/>
            </a:pPr>
            <a:r>
              <a:rPr lang="en-US" dirty="0" smtClean="0"/>
              <a:t>222 Aryan Delhi</a:t>
            </a:r>
            <a:endParaRPr lang="en-US" dirty="0"/>
          </a:p>
        </p:txBody>
      </p:sp>
    </p:spTree>
    <p:extLst>
      <p:ext uri="{BB962C8B-B14F-4D97-AF65-F5344CB8AC3E}">
        <p14:creationId xmlns:p14="http://schemas.microsoft.com/office/powerpoint/2010/main" xmlns="" val="351114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3)The this keyword can be used to invoke current class method (implicitly).</a:t>
            </a:r>
            <a:endParaRPr lang="en-US" dirty="0"/>
          </a:p>
        </p:txBody>
      </p:sp>
      <p:sp>
        <p:nvSpPr>
          <p:cNvPr id="3" name="Content Placeholder 2"/>
          <p:cNvSpPr>
            <a:spLocks noGrp="1"/>
          </p:cNvSpPr>
          <p:nvPr>
            <p:ph idx="1"/>
          </p:nvPr>
        </p:nvSpPr>
        <p:spPr/>
        <p:txBody>
          <a:bodyPr/>
          <a:lstStyle/>
          <a:p>
            <a:r>
              <a:rPr lang="en-US" dirty="0" smtClean="0"/>
              <a:t>You may invoke the method of the current class by using the this keyword. If you don't use the this keyword, compiler automatically adds this keyword while invoking the method.</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55000" lnSpcReduction="20000"/>
          </a:bodyPr>
          <a:lstStyle/>
          <a:p>
            <a:pPr marL="64008" indent="0">
              <a:buNone/>
            </a:pPr>
            <a:r>
              <a:rPr lang="en-US" dirty="0"/>
              <a:t>class S</a:t>
            </a:r>
          </a:p>
          <a:p>
            <a:pPr marL="64008" indent="0">
              <a:buNone/>
            </a:pPr>
            <a:r>
              <a:rPr lang="en-US" dirty="0"/>
              <a:t>{  </a:t>
            </a:r>
          </a:p>
          <a:p>
            <a:pPr marL="64008" indent="0">
              <a:buNone/>
            </a:pPr>
            <a:r>
              <a:rPr lang="en-US" dirty="0"/>
              <a:t>  void m()</a:t>
            </a:r>
          </a:p>
          <a:p>
            <a:pPr marL="64008" indent="0">
              <a:buNone/>
            </a:pPr>
            <a:r>
              <a:rPr lang="en-US" dirty="0"/>
              <a:t>{  </a:t>
            </a:r>
          </a:p>
          <a:p>
            <a:pPr marL="64008" indent="0">
              <a:buNone/>
            </a:pPr>
            <a:r>
              <a:rPr lang="en-US" dirty="0"/>
              <a:t>  System.out.println("method is invoked");  </a:t>
            </a:r>
          </a:p>
          <a:p>
            <a:pPr marL="64008" indent="0">
              <a:buNone/>
            </a:pPr>
            <a:r>
              <a:rPr lang="en-US" dirty="0"/>
              <a:t>  }  </a:t>
            </a:r>
          </a:p>
          <a:p>
            <a:pPr marL="64008" indent="0">
              <a:buNone/>
            </a:pPr>
            <a:r>
              <a:rPr lang="en-US" dirty="0"/>
              <a:t>  void n()</a:t>
            </a:r>
          </a:p>
          <a:p>
            <a:pPr marL="64008" indent="0">
              <a:buNone/>
            </a:pPr>
            <a:r>
              <a:rPr lang="en-US" dirty="0"/>
              <a:t>{  </a:t>
            </a:r>
          </a:p>
          <a:p>
            <a:pPr marL="64008" indent="0">
              <a:buNone/>
            </a:pPr>
            <a:r>
              <a:rPr lang="en-US" dirty="0"/>
              <a:t>  </a:t>
            </a:r>
            <a:r>
              <a:rPr lang="en-US" dirty="0" err="1"/>
              <a:t>this.m</a:t>
            </a:r>
            <a:r>
              <a:rPr lang="en-US" dirty="0"/>
              <a:t>();//no need because compiler does it for you.  </a:t>
            </a:r>
          </a:p>
          <a:p>
            <a:pPr marL="64008" indent="0">
              <a:buNone/>
            </a:pPr>
            <a:r>
              <a:rPr lang="en-US" dirty="0"/>
              <a:t>  }  </a:t>
            </a:r>
          </a:p>
          <a:p>
            <a:pPr marL="64008" indent="0">
              <a:buNone/>
            </a:pPr>
            <a:r>
              <a:rPr lang="en-US" dirty="0"/>
              <a:t>  void p()</a:t>
            </a:r>
          </a:p>
          <a:p>
            <a:pPr marL="64008" indent="0">
              <a:buNone/>
            </a:pPr>
            <a:r>
              <a:rPr lang="en-US" dirty="0"/>
              <a:t>{  </a:t>
            </a:r>
          </a:p>
          <a:p>
            <a:pPr marL="64008" indent="0">
              <a:buNone/>
            </a:pPr>
            <a:r>
              <a:rPr lang="en-US" dirty="0"/>
              <a:t>  n();//complier will add this to invoke n() method as </a:t>
            </a:r>
            <a:r>
              <a:rPr lang="en-US" dirty="0" err="1"/>
              <a:t>this.n</a:t>
            </a:r>
            <a:r>
              <a:rPr lang="en-US" dirty="0"/>
              <a:t>()  </a:t>
            </a:r>
          </a:p>
          <a:p>
            <a:pPr marL="64008" indent="0">
              <a:buNone/>
            </a:pPr>
            <a:r>
              <a:rPr lang="en-US" dirty="0"/>
              <a:t>  }  </a:t>
            </a:r>
          </a:p>
          <a:p>
            <a:pPr marL="64008" indent="0">
              <a:buNone/>
            </a:pPr>
            <a:r>
              <a:rPr lang="en-US" dirty="0"/>
              <a:t>  public static void main(String </a:t>
            </a:r>
            <a:r>
              <a:rPr lang="en-US" dirty="0" err="1"/>
              <a:t>args</a:t>
            </a:r>
            <a:r>
              <a:rPr lang="en-US" dirty="0"/>
              <a:t>[])</a:t>
            </a:r>
          </a:p>
          <a:p>
            <a:pPr marL="64008" indent="0">
              <a:buNone/>
            </a:pPr>
            <a:r>
              <a:rPr lang="en-US" dirty="0"/>
              <a:t>{  </a:t>
            </a:r>
          </a:p>
          <a:p>
            <a:pPr marL="64008" indent="0">
              <a:buNone/>
            </a:pPr>
            <a:r>
              <a:rPr lang="en-US" dirty="0"/>
              <a:t>  S s1 = new S();  </a:t>
            </a:r>
          </a:p>
          <a:p>
            <a:pPr marL="64008" indent="0">
              <a:buNone/>
            </a:pPr>
            <a:r>
              <a:rPr lang="en-US" dirty="0"/>
              <a:t>  s1.p();  </a:t>
            </a:r>
          </a:p>
          <a:p>
            <a:pPr marL="64008" indent="0">
              <a:buNone/>
            </a:pPr>
            <a:r>
              <a:rPr lang="en-US" dirty="0"/>
              <a:t>  }  </a:t>
            </a:r>
          </a:p>
          <a:p>
            <a:pPr marL="64008" indent="0">
              <a:buNone/>
            </a:pPr>
            <a:r>
              <a:rPr lang="en-US" dirty="0"/>
              <a:t>} </a:t>
            </a:r>
            <a:endParaRPr lang="en-US" dirty="0" smtClean="0"/>
          </a:p>
          <a:p>
            <a:pPr marL="64008" indent="0">
              <a:buNone/>
            </a:pPr>
            <a:r>
              <a:rPr lang="en-US" dirty="0" smtClean="0"/>
              <a:t>Output:</a:t>
            </a:r>
          </a:p>
          <a:p>
            <a:pPr marL="64008" indent="0">
              <a:buNone/>
            </a:pPr>
            <a:r>
              <a:rPr lang="en-US" dirty="0" err="1" smtClean="0"/>
              <a:t>Mehod</a:t>
            </a:r>
            <a:r>
              <a:rPr lang="en-US" dirty="0" smtClean="0"/>
              <a:t> is invoked.</a:t>
            </a:r>
            <a:endParaRPr lang="en-US" dirty="0"/>
          </a:p>
        </p:txBody>
      </p:sp>
    </p:spTree>
    <p:extLst>
      <p:ext uri="{BB962C8B-B14F-4D97-AF65-F5344CB8AC3E}">
        <p14:creationId xmlns:p14="http://schemas.microsoft.com/office/powerpoint/2010/main" xmlns="" val="409786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keyword in java</a:t>
            </a:r>
            <a:endParaRPr lang="en-US" dirty="0"/>
          </a:p>
        </p:txBody>
      </p:sp>
      <p:sp>
        <p:nvSpPr>
          <p:cNvPr id="3" name="Content Placeholder 2"/>
          <p:cNvSpPr>
            <a:spLocks noGrp="1"/>
          </p:cNvSpPr>
          <p:nvPr>
            <p:ph idx="1"/>
          </p:nvPr>
        </p:nvSpPr>
        <p:spPr/>
        <p:txBody>
          <a:bodyPr/>
          <a:lstStyle/>
          <a:p>
            <a:r>
              <a:rPr lang="en-US" dirty="0" smtClean="0"/>
              <a:t>There can be a lot of usage of </a:t>
            </a:r>
            <a:r>
              <a:rPr lang="en-US" b="1" dirty="0" smtClean="0"/>
              <a:t>java this keyword</a:t>
            </a:r>
            <a:r>
              <a:rPr lang="en-US" dirty="0" smtClean="0"/>
              <a:t>. In java, this is a </a:t>
            </a:r>
            <a:r>
              <a:rPr lang="en-US" b="1" dirty="0" smtClean="0"/>
              <a:t>reference variable</a:t>
            </a:r>
            <a:r>
              <a:rPr lang="en-US" dirty="0" smtClean="0"/>
              <a:t> that refers to the current object.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java this keyword</a:t>
            </a:r>
            <a:endParaRPr lang="en-US" dirty="0"/>
          </a:p>
        </p:txBody>
      </p:sp>
      <p:sp>
        <p:nvSpPr>
          <p:cNvPr id="3" name="Content Placeholder 2"/>
          <p:cNvSpPr>
            <a:spLocks noGrp="1"/>
          </p:cNvSpPr>
          <p:nvPr>
            <p:ph idx="1"/>
          </p:nvPr>
        </p:nvSpPr>
        <p:spPr/>
        <p:txBody>
          <a:bodyPr>
            <a:normAutofit/>
          </a:bodyPr>
          <a:lstStyle/>
          <a:p>
            <a:pPr>
              <a:buNone/>
            </a:pPr>
            <a:r>
              <a:rPr lang="en-US" dirty="0" smtClean="0"/>
              <a:t>Here is given the </a:t>
            </a:r>
            <a:r>
              <a:rPr lang="en-US" dirty="0" smtClean="0"/>
              <a:t>usage </a:t>
            </a:r>
            <a:r>
              <a:rPr lang="en-US" dirty="0" smtClean="0"/>
              <a:t>of java this keyword.</a:t>
            </a:r>
          </a:p>
          <a:p>
            <a:pPr lvl="0"/>
            <a:r>
              <a:rPr lang="en-US" dirty="0" smtClean="0"/>
              <a:t>this keyword can be used to refer current class instance variable.</a:t>
            </a:r>
          </a:p>
          <a:p>
            <a:pPr lvl="0"/>
            <a:r>
              <a:rPr lang="en-US" dirty="0" smtClean="0"/>
              <a:t>this() can be used to invoke current class constructor.</a:t>
            </a:r>
          </a:p>
          <a:p>
            <a:pPr lvl="0"/>
            <a:r>
              <a:rPr lang="en-US" dirty="0" smtClean="0"/>
              <a:t>this keyword can be used to invoke current class method (implicitly)</a:t>
            </a:r>
          </a:p>
          <a:p>
            <a:pPr lvl="0"/>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keyword in java</a:t>
            </a:r>
            <a:endParaRPr lang="en-US" dirty="0"/>
          </a:p>
        </p:txBody>
      </p:sp>
      <p:pic>
        <p:nvPicPr>
          <p:cNvPr id="4" name="Content Placeholder 3" descr="java this keyword"/>
          <p:cNvPicPr>
            <a:picLocks noGrp="1"/>
          </p:cNvPicPr>
          <p:nvPr>
            <p:ph idx="1"/>
          </p:nvPr>
        </p:nvPicPr>
        <p:blipFill>
          <a:blip r:embed="rId2"/>
          <a:srcRect/>
          <a:stretch>
            <a:fillRect/>
          </a:stretch>
        </p:blipFill>
        <p:spPr bwMode="auto">
          <a:xfrm>
            <a:off x="2033588" y="2274888"/>
            <a:ext cx="5891212" cy="3135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5968"/>
            <a:ext cx="8229600" cy="1399032"/>
          </a:xfrm>
        </p:spPr>
        <p:txBody>
          <a:bodyPr>
            <a:normAutofit fontScale="90000"/>
          </a:bodyPr>
          <a:lstStyle/>
          <a:p>
            <a:r>
              <a:rPr lang="en-US" dirty="0" smtClean="0"/>
              <a:t>1) The this keyword can be used to refer current class instance variable.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If there is ambiguity between the instance variable and parameter, this keyword resolves the problem of ambiguity.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problem without this keyword.</a:t>
            </a:r>
            <a:endParaRPr lang="en-US" dirty="0"/>
          </a:p>
        </p:txBody>
      </p:sp>
      <p:sp>
        <p:nvSpPr>
          <p:cNvPr id="3" name="Content Placeholder 2"/>
          <p:cNvSpPr>
            <a:spLocks noGrp="1"/>
          </p:cNvSpPr>
          <p:nvPr>
            <p:ph idx="1"/>
          </p:nvPr>
        </p:nvSpPr>
        <p:spPr/>
        <p:txBody>
          <a:bodyPr>
            <a:normAutofit fontScale="70000" lnSpcReduction="20000"/>
          </a:bodyPr>
          <a:lstStyle/>
          <a:p>
            <a:pPr marL="64008" indent="0">
              <a:buNone/>
            </a:pPr>
            <a:r>
              <a:rPr lang="en-US" dirty="0" smtClean="0"/>
              <a:t>Class Student</a:t>
            </a:r>
          </a:p>
          <a:p>
            <a:pPr marL="64008" indent="0">
              <a:buNone/>
            </a:pPr>
            <a:r>
              <a:rPr lang="en-US" dirty="0" smtClean="0"/>
              <a:t>{</a:t>
            </a:r>
          </a:p>
          <a:p>
            <a:pPr marL="64008" indent="0">
              <a:buNone/>
            </a:pPr>
            <a:r>
              <a:rPr lang="en-US" dirty="0" err="1" smtClean="0"/>
              <a:t>Int</a:t>
            </a:r>
            <a:r>
              <a:rPr lang="en-US" dirty="0" smtClean="0"/>
              <a:t> id;</a:t>
            </a:r>
          </a:p>
          <a:p>
            <a:pPr marL="64008" indent="0">
              <a:buNone/>
            </a:pPr>
            <a:r>
              <a:rPr lang="en-US" dirty="0" smtClean="0"/>
              <a:t>String name;</a:t>
            </a:r>
          </a:p>
          <a:p>
            <a:pPr marL="64008" indent="0">
              <a:buNone/>
            </a:pPr>
            <a:r>
              <a:rPr lang="en-US" dirty="0" smtClean="0"/>
              <a:t>Student(</a:t>
            </a:r>
            <a:r>
              <a:rPr lang="en-US" dirty="0" err="1" smtClean="0"/>
              <a:t>int</a:t>
            </a:r>
            <a:r>
              <a:rPr lang="en-US" dirty="0" smtClean="0"/>
              <a:t> </a:t>
            </a:r>
            <a:r>
              <a:rPr lang="en-US" dirty="0" err="1" smtClean="0"/>
              <a:t>id,String</a:t>
            </a:r>
            <a:r>
              <a:rPr lang="en-US" dirty="0" smtClean="0"/>
              <a:t> name)</a:t>
            </a:r>
          </a:p>
          <a:p>
            <a:pPr marL="64008" indent="0">
              <a:buNone/>
            </a:pPr>
            <a:r>
              <a:rPr lang="en-US" dirty="0" smtClean="0"/>
              <a:t>{</a:t>
            </a:r>
          </a:p>
          <a:p>
            <a:pPr marL="64008" indent="0">
              <a:buNone/>
            </a:pPr>
            <a:r>
              <a:rPr lang="en-US" dirty="0" smtClean="0"/>
              <a:t>Id=id;</a:t>
            </a:r>
          </a:p>
          <a:p>
            <a:pPr marL="64008" indent="0">
              <a:buNone/>
            </a:pPr>
            <a:r>
              <a:rPr lang="en-US" dirty="0" smtClean="0"/>
              <a:t>Name=name;</a:t>
            </a:r>
          </a:p>
          <a:p>
            <a:pPr marL="64008" indent="0">
              <a:buNone/>
            </a:pPr>
            <a:r>
              <a:rPr lang="en-US" dirty="0" smtClean="0"/>
              <a:t>}</a:t>
            </a:r>
          </a:p>
          <a:p>
            <a:pPr marL="64008" indent="0">
              <a:buNone/>
            </a:pPr>
            <a:r>
              <a:rPr lang="en-US" dirty="0" smtClean="0"/>
              <a:t>void display()</a:t>
            </a:r>
          </a:p>
          <a:p>
            <a:pPr marL="64008" indent="0">
              <a:buNone/>
            </a:pPr>
            <a:r>
              <a:rPr lang="en-US" dirty="0" smtClean="0"/>
              <a:t>{</a:t>
            </a:r>
          </a:p>
          <a:p>
            <a:pPr marL="64008" indent="0">
              <a:buNone/>
            </a:pPr>
            <a:r>
              <a:rPr lang="en-US" dirty="0" smtClean="0"/>
              <a:t>System.out.println(id+” “+name);</a:t>
            </a:r>
          </a:p>
          <a:p>
            <a:pPr marL="64008" indent="0">
              <a:buNone/>
            </a:pPr>
            <a:r>
              <a:rPr lang="en-US" dirty="0" smtClean="0"/>
              <a:t>}</a:t>
            </a:r>
            <a:endParaRPr lang="en-US" dirty="0"/>
          </a:p>
        </p:txBody>
      </p:sp>
    </p:spTree>
    <p:extLst>
      <p:ext uri="{BB962C8B-B14F-4D97-AF65-F5344CB8AC3E}">
        <p14:creationId xmlns:p14="http://schemas.microsoft.com/office/powerpoint/2010/main" xmlns="" val="1644353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096000"/>
          </a:xfrm>
        </p:spPr>
        <p:txBody>
          <a:bodyPr/>
          <a:lstStyle/>
          <a:p>
            <a:pPr marL="64008" indent="0">
              <a:buNone/>
            </a:pPr>
            <a:r>
              <a:rPr lang="en-US" dirty="0" smtClean="0"/>
              <a:t>Public static void main(String </a:t>
            </a:r>
            <a:r>
              <a:rPr lang="en-US" dirty="0" err="1" smtClean="0"/>
              <a:t>args</a:t>
            </a:r>
            <a:r>
              <a:rPr lang="en-US" dirty="0" smtClean="0"/>
              <a:t>[])</a:t>
            </a:r>
          </a:p>
          <a:p>
            <a:pPr marL="64008" indent="0">
              <a:buNone/>
            </a:pPr>
            <a:r>
              <a:rPr lang="en-US" dirty="0" smtClean="0"/>
              <a:t>{</a:t>
            </a:r>
          </a:p>
          <a:p>
            <a:pPr marL="64008" indent="0">
              <a:buNone/>
            </a:pPr>
            <a:r>
              <a:rPr lang="en-US" dirty="0" smtClean="0"/>
              <a:t>Student s1=new Student(111,”Karun”);</a:t>
            </a:r>
          </a:p>
          <a:p>
            <a:pPr marL="64008" indent="0">
              <a:buNone/>
            </a:pPr>
            <a:r>
              <a:rPr lang="en-US" dirty="0" smtClean="0"/>
              <a:t>Student s2=new Student(222,”Aryan”);</a:t>
            </a:r>
          </a:p>
          <a:p>
            <a:pPr marL="64008" indent="0">
              <a:buNone/>
            </a:pPr>
            <a:r>
              <a:rPr lang="en-US" dirty="0" smtClean="0"/>
              <a:t>S1.display();</a:t>
            </a:r>
          </a:p>
          <a:p>
            <a:pPr marL="64008" indent="0">
              <a:buNone/>
            </a:pPr>
            <a:r>
              <a:rPr lang="en-US" dirty="0" smtClean="0"/>
              <a:t>S2.display();</a:t>
            </a:r>
          </a:p>
          <a:p>
            <a:pPr marL="64008" indent="0">
              <a:buNone/>
            </a:pPr>
            <a:r>
              <a:rPr lang="en-US" dirty="0" smtClean="0"/>
              <a:t>}</a:t>
            </a:r>
          </a:p>
          <a:p>
            <a:pPr marL="64008" indent="0">
              <a:buNone/>
            </a:pPr>
            <a:r>
              <a:rPr lang="en-US" dirty="0" smtClean="0"/>
              <a:t>}</a:t>
            </a:r>
          </a:p>
          <a:p>
            <a:pPr marL="64008" indent="0">
              <a:buNone/>
            </a:pPr>
            <a:r>
              <a:rPr lang="en-US" dirty="0" smtClean="0"/>
              <a:t>Output:-</a:t>
            </a:r>
          </a:p>
          <a:p>
            <a:pPr marL="64008" indent="0">
              <a:buNone/>
            </a:pPr>
            <a:r>
              <a:rPr lang="en-US" dirty="0" smtClean="0"/>
              <a:t>0 null</a:t>
            </a:r>
          </a:p>
          <a:p>
            <a:pPr marL="64008" indent="0">
              <a:buNone/>
            </a:pPr>
            <a:r>
              <a:rPr lang="en-US" dirty="0" smtClean="0"/>
              <a:t>0 null</a:t>
            </a:r>
            <a:endParaRPr lang="en-US" dirty="0"/>
          </a:p>
        </p:txBody>
      </p:sp>
    </p:spTree>
    <p:extLst>
      <p:ext uri="{BB962C8B-B14F-4D97-AF65-F5344CB8AC3E}">
        <p14:creationId xmlns:p14="http://schemas.microsoft.com/office/powerpoint/2010/main" xmlns="" val="1785995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477000"/>
          </a:xfrm>
        </p:spPr>
        <p:txBody>
          <a:bodyPr>
            <a:normAutofit/>
          </a:bodyPr>
          <a:lstStyle/>
          <a:p>
            <a:r>
              <a:rPr lang="en-US" dirty="0"/>
              <a:t>In the above example, parameter (formal arguments) and instance variables are same that is why we are using this keyword to distinguish local variable and instance variable</a:t>
            </a:r>
            <a:r>
              <a:rPr lang="en-US" dirty="0" smtClean="0"/>
              <a:t>.</a:t>
            </a:r>
          </a:p>
          <a:p>
            <a:endParaRPr lang="en-US" dirty="0"/>
          </a:p>
          <a:p>
            <a:r>
              <a:rPr lang="en-US" dirty="0" smtClean="0"/>
              <a:t>Solution of the above problem by this keyword.</a:t>
            </a:r>
          </a:p>
          <a:p>
            <a:pPr marL="64008" indent="0">
              <a:buNone/>
            </a:pPr>
            <a:r>
              <a:rPr lang="en-US" dirty="0"/>
              <a:t>Class Student</a:t>
            </a:r>
          </a:p>
          <a:p>
            <a:pPr marL="64008" indent="0">
              <a:buNone/>
            </a:pPr>
            <a:r>
              <a:rPr lang="en-US" dirty="0"/>
              <a:t>{</a:t>
            </a:r>
          </a:p>
          <a:p>
            <a:pPr marL="64008" indent="0">
              <a:buNone/>
            </a:pPr>
            <a:r>
              <a:rPr lang="en-US" dirty="0" err="1" smtClean="0"/>
              <a:t>int</a:t>
            </a:r>
            <a:r>
              <a:rPr lang="en-US" dirty="0" smtClean="0"/>
              <a:t> </a:t>
            </a:r>
            <a:r>
              <a:rPr lang="en-US" dirty="0"/>
              <a:t>id;</a:t>
            </a:r>
          </a:p>
          <a:p>
            <a:pPr marL="64008" indent="0">
              <a:buNone/>
            </a:pPr>
            <a:r>
              <a:rPr lang="en-US" dirty="0"/>
              <a:t>String name;</a:t>
            </a:r>
          </a:p>
          <a:p>
            <a:pPr marL="64008" indent="0">
              <a:buNone/>
            </a:pPr>
            <a:endParaRPr lang="en-US" dirty="0"/>
          </a:p>
        </p:txBody>
      </p:sp>
    </p:spTree>
    <p:extLst>
      <p:ext uri="{BB962C8B-B14F-4D97-AF65-F5344CB8AC3E}">
        <p14:creationId xmlns:p14="http://schemas.microsoft.com/office/powerpoint/2010/main" xmlns="" val="1876635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70000" lnSpcReduction="20000"/>
          </a:bodyPr>
          <a:lstStyle/>
          <a:p>
            <a:pPr marL="64008" indent="0">
              <a:buNone/>
            </a:pPr>
            <a:r>
              <a:rPr lang="en-US" dirty="0"/>
              <a:t>Student(</a:t>
            </a:r>
            <a:r>
              <a:rPr lang="en-US" dirty="0" err="1"/>
              <a:t>int</a:t>
            </a:r>
            <a:r>
              <a:rPr lang="en-US" dirty="0"/>
              <a:t> </a:t>
            </a:r>
            <a:r>
              <a:rPr lang="en-US" dirty="0" err="1"/>
              <a:t>id,String</a:t>
            </a:r>
            <a:r>
              <a:rPr lang="en-US" dirty="0"/>
              <a:t> name)</a:t>
            </a:r>
          </a:p>
          <a:p>
            <a:pPr marL="64008" indent="0">
              <a:buNone/>
            </a:pPr>
            <a:r>
              <a:rPr lang="en-US" dirty="0"/>
              <a:t>{</a:t>
            </a:r>
          </a:p>
          <a:p>
            <a:pPr marL="64008" indent="0">
              <a:buNone/>
            </a:pPr>
            <a:r>
              <a:rPr lang="en-US" dirty="0"/>
              <a:t>t</a:t>
            </a:r>
            <a:r>
              <a:rPr lang="en-US" dirty="0" smtClean="0"/>
              <a:t>his.id=id</a:t>
            </a:r>
            <a:r>
              <a:rPr lang="en-US" dirty="0"/>
              <a:t>;</a:t>
            </a:r>
          </a:p>
          <a:p>
            <a:pPr marL="64008" indent="0">
              <a:buNone/>
            </a:pPr>
            <a:r>
              <a:rPr lang="en-US" dirty="0"/>
              <a:t>t</a:t>
            </a:r>
            <a:r>
              <a:rPr lang="en-US" dirty="0" smtClean="0"/>
              <a:t>his.name=name</a:t>
            </a:r>
            <a:r>
              <a:rPr lang="en-US" dirty="0"/>
              <a:t>;</a:t>
            </a:r>
          </a:p>
          <a:p>
            <a:pPr marL="64008" indent="0">
              <a:buNone/>
            </a:pPr>
            <a:r>
              <a:rPr lang="en-US" dirty="0"/>
              <a:t>}</a:t>
            </a:r>
          </a:p>
          <a:p>
            <a:pPr marL="64008" indent="0">
              <a:buNone/>
            </a:pPr>
            <a:r>
              <a:rPr lang="en-US" dirty="0"/>
              <a:t>void display()</a:t>
            </a:r>
          </a:p>
          <a:p>
            <a:pPr marL="64008" indent="0">
              <a:buNone/>
            </a:pPr>
            <a:r>
              <a:rPr lang="en-US" dirty="0"/>
              <a:t>{</a:t>
            </a:r>
          </a:p>
          <a:p>
            <a:pPr marL="64008" indent="0">
              <a:buNone/>
            </a:pPr>
            <a:r>
              <a:rPr lang="en-US" dirty="0"/>
              <a:t>System.out.println(id+” “+name);</a:t>
            </a:r>
          </a:p>
          <a:p>
            <a:pPr marL="64008" indent="0">
              <a:buNone/>
            </a:pPr>
            <a:r>
              <a:rPr lang="en-US" dirty="0" smtClean="0"/>
              <a:t>}</a:t>
            </a:r>
          </a:p>
          <a:p>
            <a:pPr marL="64008" indent="0">
              <a:buNone/>
            </a:pPr>
            <a:r>
              <a:rPr lang="en-US" dirty="0" smtClean="0"/>
              <a:t>public </a:t>
            </a:r>
            <a:r>
              <a:rPr lang="en-US" dirty="0"/>
              <a:t>static void main(String </a:t>
            </a:r>
            <a:r>
              <a:rPr lang="en-US" dirty="0" err="1"/>
              <a:t>args</a:t>
            </a:r>
            <a:r>
              <a:rPr lang="en-US" dirty="0"/>
              <a:t>[])</a:t>
            </a:r>
          </a:p>
          <a:p>
            <a:pPr marL="64008" indent="0">
              <a:buNone/>
            </a:pPr>
            <a:r>
              <a:rPr lang="en-US" dirty="0"/>
              <a:t>{</a:t>
            </a:r>
          </a:p>
          <a:p>
            <a:pPr marL="64008" indent="0">
              <a:buNone/>
            </a:pPr>
            <a:r>
              <a:rPr lang="en-US" dirty="0"/>
              <a:t>Student s1=new Student(111,”Karun”);</a:t>
            </a:r>
          </a:p>
          <a:p>
            <a:pPr marL="64008" indent="0">
              <a:buNone/>
            </a:pPr>
            <a:r>
              <a:rPr lang="en-US" dirty="0"/>
              <a:t>Student s2=new Student(222,”Aryan”);</a:t>
            </a:r>
          </a:p>
          <a:p>
            <a:pPr marL="64008" indent="0">
              <a:buNone/>
            </a:pPr>
            <a:r>
              <a:rPr lang="en-US" dirty="0"/>
              <a:t>S1.display();</a:t>
            </a:r>
          </a:p>
          <a:p>
            <a:pPr marL="64008" indent="0">
              <a:buNone/>
            </a:pPr>
            <a:r>
              <a:rPr lang="en-US" dirty="0"/>
              <a:t>S2.display();</a:t>
            </a:r>
          </a:p>
          <a:p>
            <a:pPr marL="64008" indent="0">
              <a:buNone/>
            </a:pPr>
            <a:r>
              <a:rPr lang="en-US" dirty="0"/>
              <a:t>}</a:t>
            </a:r>
          </a:p>
          <a:p>
            <a:pPr marL="64008" indent="0">
              <a:buNone/>
            </a:pPr>
            <a:r>
              <a:rPr lang="en-US" dirty="0"/>
              <a:t>}</a:t>
            </a:r>
          </a:p>
          <a:p>
            <a:pPr marL="64008" indent="0">
              <a:buNone/>
            </a:pPr>
            <a:r>
              <a:rPr lang="en-US" dirty="0" smtClean="0"/>
              <a:t>Output:</a:t>
            </a:r>
          </a:p>
          <a:p>
            <a:pPr marL="64008" indent="0">
              <a:buNone/>
            </a:pPr>
            <a:r>
              <a:rPr lang="en-US" dirty="0" smtClean="0"/>
              <a:t>111 Karun</a:t>
            </a:r>
          </a:p>
          <a:p>
            <a:pPr marL="64008" indent="0">
              <a:buNone/>
            </a:pPr>
            <a:r>
              <a:rPr lang="en-US" dirty="0" smtClean="0"/>
              <a:t>222 Aryan</a:t>
            </a:r>
            <a:endParaRPr lang="en-US" dirty="0"/>
          </a:p>
          <a:p>
            <a:pPr marL="64008" indent="0">
              <a:buNone/>
            </a:pPr>
            <a:endParaRPr lang="en-US" dirty="0"/>
          </a:p>
        </p:txBody>
      </p:sp>
    </p:spTree>
    <p:extLst>
      <p:ext uri="{BB962C8B-B14F-4D97-AF65-F5344CB8AC3E}">
        <p14:creationId xmlns:p14="http://schemas.microsoft.com/office/powerpoint/2010/main" xmlns="" val="18621025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66</TotalTime>
  <Words>762</Words>
  <Application>Microsoft Office PowerPoint</Application>
  <PresentationFormat>On-screen Show (4:3)</PresentationFormat>
  <Paragraphs>174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Verve</vt:lpstr>
      <vt:lpstr>java this keyword</vt:lpstr>
      <vt:lpstr>this keyword in java</vt:lpstr>
      <vt:lpstr>Usage of java this keyword</vt:lpstr>
      <vt:lpstr>this keyword in java</vt:lpstr>
      <vt:lpstr>1) The this keyword can be used to refer current class instance variable. </vt:lpstr>
      <vt:lpstr>Understanding the problem without this keyword.</vt:lpstr>
      <vt:lpstr>Slide 7</vt:lpstr>
      <vt:lpstr>Slide 8</vt:lpstr>
      <vt:lpstr>Slide 9</vt:lpstr>
      <vt:lpstr>Slide 10</vt:lpstr>
      <vt:lpstr>2) this() can be used to invoked current class constructor.</vt:lpstr>
      <vt:lpstr>Slide 12</vt:lpstr>
      <vt:lpstr>Slide 13</vt:lpstr>
      <vt:lpstr>Where to use this() constructor call? </vt:lpstr>
      <vt:lpstr>Slide 15</vt:lpstr>
      <vt:lpstr>Slide 16</vt:lpstr>
      <vt:lpstr>3)The this keyword can be used to invoke current class method (implicitly).</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25. java this keyword</dc:title>
  <dc:creator>user</dc:creator>
  <cp:lastModifiedBy>user</cp:lastModifiedBy>
  <cp:revision>23</cp:revision>
  <dcterms:created xsi:type="dcterms:W3CDTF">2015-08-07T04:28:47Z</dcterms:created>
  <dcterms:modified xsi:type="dcterms:W3CDTF">2017-11-21T12:42:37Z</dcterms:modified>
</cp:coreProperties>
</file>