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3" r:id="rId10"/>
    <p:sldId id="268" r:id="rId11"/>
    <p:sldId id="269" r:id="rId12"/>
    <p:sldId id="264" r:id="rId13"/>
    <p:sldId id="270" r:id="rId14"/>
    <p:sldId id="271" r:id="rId15"/>
    <p:sldId id="272" r:id="rId16"/>
    <p:sldId id="265" r:id="rId17"/>
    <p:sldId id="266" r:id="rId18"/>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2F89246-DFBA-47EC-B49B-30D913A76004}" type="datetimeFigureOut">
              <a:rPr lang="ta-IN" smtClean="0"/>
              <a:t>06-06-2016</a:t>
            </a:fld>
            <a:endParaRPr lang="ta-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ta-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5A2FDB4-B0DE-4E05-9FFF-5AA4C2EE1421}" type="slidenum">
              <a:rPr lang="ta-IN" smtClean="0"/>
              <a:t>‹#›</a:t>
            </a:fld>
            <a:endParaRPr lang="ta-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F89246-DFBA-47EC-B49B-30D913A76004}" type="datetimeFigureOut">
              <a:rPr lang="ta-IN" smtClean="0"/>
              <a:t>06-06-2016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5A2FDB4-B0DE-4E05-9FFF-5AA4C2EE1421}"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F89246-DFBA-47EC-B49B-30D913A76004}" type="datetimeFigureOut">
              <a:rPr lang="ta-IN" smtClean="0"/>
              <a:t>06-06-2016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5A2FDB4-B0DE-4E05-9FFF-5AA4C2EE1421}"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2F89246-DFBA-47EC-B49B-30D913A76004}" type="datetimeFigureOut">
              <a:rPr lang="ta-IN" smtClean="0"/>
              <a:t>06-06-2016</a:t>
            </a:fld>
            <a:endParaRPr lang="ta-IN"/>
          </a:p>
        </p:txBody>
      </p:sp>
      <p:sp>
        <p:nvSpPr>
          <p:cNvPr id="5" name="Footer Placeholder 4"/>
          <p:cNvSpPr>
            <a:spLocks noGrp="1"/>
          </p:cNvSpPr>
          <p:nvPr>
            <p:ph type="ftr" sz="quarter" idx="11"/>
          </p:nvPr>
        </p:nvSpPr>
        <p:spPr>
          <a:xfrm>
            <a:off x="457200" y="6480969"/>
            <a:ext cx="4260056" cy="300831"/>
          </a:xfrm>
        </p:spPr>
        <p:txBody>
          <a:bodyPr/>
          <a:lstStyle/>
          <a:p>
            <a:endParaRPr lang="ta-IN"/>
          </a:p>
        </p:txBody>
      </p:sp>
      <p:sp>
        <p:nvSpPr>
          <p:cNvPr id="6" name="Slide Number Placeholder 5"/>
          <p:cNvSpPr>
            <a:spLocks noGrp="1"/>
          </p:cNvSpPr>
          <p:nvPr>
            <p:ph type="sldNum" sz="quarter" idx="12"/>
          </p:nvPr>
        </p:nvSpPr>
        <p:spPr/>
        <p:txBody>
          <a:bodyPr/>
          <a:lstStyle/>
          <a:p>
            <a:fld id="{A5A2FDB4-B0DE-4E05-9FFF-5AA4C2EE1421}"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2F89246-DFBA-47EC-B49B-30D913A76004}" type="datetimeFigureOut">
              <a:rPr lang="ta-IN" smtClean="0"/>
              <a:t>06-06-2016</a:t>
            </a:fld>
            <a:endParaRPr lang="ta-IN"/>
          </a:p>
        </p:txBody>
      </p:sp>
      <p:sp>
        <p:nvSpPr>
          <p:cNvPr id="5" name="Footer Placeholder 4"/>
          <p:cNvSpPr>
            <a:spLocks noGrp="1"/>
          </p:cNvSpPr>
          <p:nvPr>
            <p:ph type="ftr" sz="quarter" idx="11"/>
          </p:nvPr>
        </p:nvSpPr>
        <p:spPr>
          <a:xfrm>
            <a:off x="2619376" y="6480969"/>
            <a:ext cx="4260056" cy="300831"/>
          </a:xfrm>
        </p:spPr>
        <p:txBody>
          <a:bodyPr/>
          <a:lstStyle/>
          <a:p>
            <a:endParaRPr lang="ta-IN"/>
          </a:p>
        </p:txBody>
      </p:sp>
      <p:sp>
        <p:nvSpPr>
          <p:cNvPr id="6" name="Slide Number Placeholder 5"/>
          <p:cNvSpPr>
            <a:spLocks noGrp="1"/>
          </p:cNvSpPr>
          <p:nvPr>
            <p:ph type="sldNum" sz="quarter" idx="12"/>
          </p:nvPr>
        </p:nvSpPr>
        <p:spPr>
          <a:xfrm>
            <a:off x="8451056" y="809624"/>
            <a:ext cx="502920" cy="300831"/>
          </a:xfrm>
        </p:spPr>
        <p:txBody>
          <a:bodyPr/>
          <a:lstStyle/>
          <a:p>
            <a:fld id="{A5A2FDB4-B0DE-4E05-9FFF-5AA4C2EE1421}" type="slidenum">
              <a:rPr lang="ta-IN" smtClean="0"/>
              <a:t>‹#›</a:t>
            </a:fld>
            <a:endParaRPr lang="ta-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2F89246-DFBA-47EC-B49B-30D913A76004}" type="datetimeFigureOut">
              <a:rPr lang="ta-IN" smtClean="0"/>
              <a:t>06-06-2016</a:t>
            </a:fld>
            <a:endParaRPr lang="ta-IN"/>
          </a:p>
        </p:txBody>
      </p:sp>
      <p:sp>
        <p:nvSpPr>
          <p:cNvPr id="6" name="Footer Placeholder 5"/>
          <p:cNvSpPr>
            <a:spLocks noGrp="1"/>
          </p:cNvSpPr>
          <p:nvPr>
            <p:ph type="ftr" sz="quarter" idx="11"/>
          </p:nvPr>
        </p:nvSpPr>
        <p:spPr>
          <a:xfrm>
            <a:off x="457200" y="6480969"/>
            <a:ext cx="4260056" cy="301752"/>
          </a:xfrm>
        </p:spPr>
        <p:txBody>
          <a:bodyPr/>
          <a:lstStyle/>
          <a:p>
            <a:endParaRPr lang="ta-IN"/>
          </a:p>
        </p:txBody>
      </p:sp>
      <p:sp>
        <p:nvSpPr>
          <p:cNvPr id="7" name="Slide Number Placeholder 6"/>
          <p:cNvSpPr>
            <a:spLocks noGrp="1"/>
          </p:cNvSpPr>
          <p:nvPr>
            <p:ph type="sldNum" sz="quarter" idx="12"/>
          </p:nvPr>
        </p:nvSpPr>
        <p:spPr>
          <a:xfrm>
            <a:off x="7589520" y="6480969"/>
            <a:ext cx="502920" cy="301752"/>
          </a:xfrm>
        </p:spPr>
        <p:txBody>
          <a:bodyPr/>
          <a:lstStyle/>
          <a:p>
            <a:fld id="{A5A2FDB4-B0DE-4E05-9FFF-5AA4C2EE1421}"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2F89246-DFBA-47EC-B49B-30D913A76004}" type="datetimeFigureOut">
              <a:rPr lang="ta-IN" smtClean="0"/>
              <a:t>06-06-2016</a:t>
            </a:fld>
            <a:endParaRPr lang="ta-IN"/>
          </a:p>
        </p:txBody>
      </p:sp>
      <p:sp>
        <p:nvSpPr>
          <p:cNvPr id="8" name="Footer Placeholder 7"/>
          <p:cNvSpPr>
            <a:spLocks noGrp="1"/>
          </p:cNvSpPr>
          <p:nvPr>
            <p:ph type="ftr" sz="quarter" idx="11"/>
          </p:nvPr>
        </p:nvSpPr>
        <p:spPr>
          <a:xfrm>
            <a:off x="457200" y="6480969"/>
            <a:ext cx="4261104" cy="301752"/>
          </a:xfrm>
        </p:spPr>
        <p:txBody>
          <a:bodyPr/>
          <a:lstStyle/>
          <a:p>
            <a:endParaRPr lang="ta-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5A2FDB4-B0DE-4E05-9FFF-5AA4C2EE1421}"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F89246-DFBA-47EC-B49B-30D913A76004}" type="datetimeFigureOut">
              <a:rPr lang="ta-IN" smtClean="0"/>
              <a:t>06-06-2016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A5A2FDB4-B0DE-4E05-9FFF-5AA4C2EE1421}"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2F89246-DFBA-47EC-B49B-30D913A76004}" type="datetimeFigureOut">
              <a:rPr lang="ta-IN" smtClean="0"/>
              <a:t>06-06-2016</a:t>
            </a:fld>
            <a:endParaRPr lang="ta-IN"/>
          </a:p>
        </p:txBody>
      </p:sp>
      <p:sp>
        <p:nvSpPr>
          <p:cNvPr id="3" name="Footer Placeholder 2"/>
          <p:cNvSpPr>
            <a:spLocks noGrp="1"/>
          </p:cNvSpPr>
          <p:nvPr>
            <p:ph type="ftr" sz="quarter" idx="11"/>
          </p:nvPr>
        </p:nvSpPr>
        <p:spPr>
          <a:xfrm>
            <a:off x="457200" y="6481890"/>
            <a:ext cx="4260056" cy="300831"/>
          </a:xfrm>
        </p:spPr>
        <p:txBody>
          <a:bodyPr/>
          <a:lstStyle/>
          <a:p>
            <a:endParaRPr lang="ta-IN"/>
          </a:p>
        </p:txBody>
      </p:sp>
      <p:sp>
        <p:nvSpPr>
          <p:cNvPr id="4" name="Slide Number Placeholder 3"/>
          <p:cNvSpPr>
            <a:spLocks noGrp="1"/>
          </p:cNvSpPr>
          <p:nvPr>
            <p:ph type="sldNum" sz="quarter" idx="12"/>
          </p:nvPr>
        </p:nvSpPr>
        <p:spPr>
          <a:xfrm>
            <a:off x="7589520" y="6480969"/>
            <a:ext cx="502920" cy="301752"/>
          </a:xfrm>
        </p:spPr>
        <p:txBody>
          <a:bodyPr/>
          <a:lstStyle/>
          <a:p>
            <a:fld id="{A5A2FDB4-B0DE-4E05-9FFF-5AA4C2EE1421}"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2F89246-DFBA-47EC-B49B-30D913A76004}" type="datetimeFigureOut">
              <a:rPr lang="ta-IN" smtClean="0"/>
              <a:t>06-06-2016</a:t>
            </a:fld>
            <a:endParaRPr lang="ta-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ta-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5A2FDB4-B0DE-4E05-9FFF-5AA4C2EE1421}"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2F89246-DFBA-47EC-B49B-30D913A76004}" type="datetimeFigureOut">
              <a:rPr lang="ta-IN" smtClean="0"/>
              <a:t>06-06-2016</a:t>
            </a:fld>
            <a:endParaRPr lang="ta-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ta-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5A2FDB4-B0DE-4E05-9FFF-5AA4C2EE1421}"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2F89246-DFBA-47EC-B49B-30D913A76004}" type="datetimeFigureOut">
              <a:rPr lang="ta-IN" smtClean="0"/>
              <a:t>06-06-2016</a:t>
            </a:fld>
            <a:endParaRPr lang="ta-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a-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5A2FDB4-B0DE-4E05-9FFF-5AA4C2EE1421}" type="slidenum">
              <a:rPr lang="ta-IN" smtClean="0"/>
              <a:t>‹#›</a:t>
            </a:fld>
            <a:endParaRPr lang="ta-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Inheritance in Java</a:t>
            </a:r>
            <a:endParaRPr lang="en-US" b="1"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a:t>
            </a:r>
            <a:endParaRPr lang="ta-IN" dirty="0"/>
          </a:p>
        </p:txBody>
      </p:sp>
      <p:sp>
        <p:nvSpPr>
          <p:cNvPr id="3" name="Content Placeholder 2"/>
          <p:cNvSpPr>
            <a:spLocks noGrp="1"/>
          </p:cNvSpPr>
          <p:nvPr>
            <p:ph idx="1"/>
          </p:nvPr>
        </p:nvSpPr>
        <p:spPr/>
        <p:txBody>
          <a:bodyPr>
            <a:normAutofit/>
          </a:bodyPr>
          <a:lstStyle/>
          <a:p>
            <a:pPr>
              <a:buNone/>
            </a:pPr>
            <a:r>
              <a:rPr lang="en-US" dirty="0" smtClean="0"/>
              <a:t>class Faculty </a:t>
            </a:r>
          </a:p>
          <a:p>
            <a:pPr>
              <a:buNone/>
            </a:pPr>
            <a:r>
              <a:rPr lang="en-US" dirty="0" smtClean="0"/>
              <a:t>{ </a:t>
            </a:r>
          </a:p>
          <a:p>
            <a:pPr>
              <a:buNone/>
            </a:pPr>
            <a:r>
              <a:rPr lang="en-US" dirty="0" smtClean="0"/>
              <a:t>float </a:t>
            </a:r>
            <a:r>
              <a:rPr lang="en-US" dirty="0" err="1" smtClean="0"/>
              <a:t>total_sal</a:t>
            </a:r>
            <a:r>
              <a:rPr lang="en-US" dirty="0" smtClean="0"/>
              <a:t>=0, salary=30000; </a:t>
            </a:r>
          </a:p>
          <a:p>
            <a:pPr>
              <a:buNone/>
            </a:pPr>
            <a:r>
              <a:rPr lang="en-US" dirty="0" smtClean="0"/>
              <a:t>} </a:t>
            </a:r>
          </a:p>
          <a:p>
            <a:pPr>
              <a:buNone/>
            </a:pPr>
            <a:r>
              <a:rPr lang="en-US" dirty="0" smtClean="0"/>
              <a:t>class HRA extends Faculty </a:t>
            </a:r>
          </a:p>
          <a:p>
            <a:pPr>
              <a:buNone/>
            </a:pPr>
            <a:r>
              <a:rPr lang="en-US" dirty="0" smtClean="0"/>
              <a:t>{ </a:t>
            </a:r>
          </a:p>
          <a:p>
            <a:pPr>
              <a:buNone/>
            </a:pPr>
            <a:r>
              <a:rPr lang="en-US" dirty="0" smtClean="0"/>
              <a:t>float </a:t>
            </a:r>
            <a:r>
              <a:rPr lang="en-US" dirty="0" err="1" smtClean="0"/>
              <a:t>hra</a:t>
            </a:r>
            <a:r>
              <a:rPr lang="en-US" dirty="0" smtClean="0"/>
              <a:t>=3000; </a:t>
            </a:r>
          </a:p>
          <a:p>
            <a:pPr>
              <a:buNone/>
            </a:pPr>
            <a:r>
              <a:rPr lang="en-US"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867400"/>
          </a:xfrm>
        </p:spPr>
        <p:txBody>
          <a:bodyPr>
            <a:normAutofit fontScale="77500" lnSpcReduction="20000"/>
          </a:bodyPr>
          <a:lstStyle/>
          <a:p>
            <a:pPr>
              <a:buNone/>
            </a:pPr>
            <a:r>
              <a:rPr lang="en-US" dirty="0" smtClean="0"/>
              <a:t>class DA extends HRA </a:t>
            </a:r>
          </a:p>
          <a:p>
            <a:pPr>
              <a:buNone/>
            </a:pPr>
            <a:r>
              <a:rPr lang="en-US" dirty="0" smtClean="0"/>
              <a:t>{ </a:t>
            </a:r>
          </a:p>
          <a:p>
            <a:pPr>
              <a:buNone/>
            </a:pPr>
            <a:r>
              <a:rPr lang="en-US" dirty="0" smtClean="0"/>
              <a:t>float </a:t>
            </a:r>
            <a:r>
              <a:rPr lang="en-US" dirty="0" err="1" smtClean="0"/>
              <a:t>da</a:t>
            </a:r>
            <a:r>
              <a:rPr lang="en-US" dirty="0" smtClean="0"/>
              <a:t>=2000; </a:t>
            </a:r>
          </a:p>
          <a:p>
            <a:pPr>
              <a:buNone/>
            </a:pPr>
            <a:r>
              <a:rPr lang="en-US" dirty="0" smtClean="0"/>
              <a:t>} </a:t>
            </a:r>
          </a:p>
          <a:p>
            <a:pPr>
              <a:buNone/>
            </a:pPr>
            <a:r>
              <a:rPr lang="en-US" dirty="0" smtClean="0"/>
              <a:t>class Science extends DA </a:t>
            </a:r>
          </a:p>
          <a:p>
            <a:pPr>
              <a:buNone/>
            </a:pPr>
            <a:r>
              <a:rPr lang="en-US" dirty="0" smtClean="0"/>
              <a:t>{ </a:t>
            </a:r>
          </a:p>
          <a:p>
            <a:pPr>
              <a:buNone/>
            </a:pPr>
            <a:r>
              <a:rPr lang="en-US" dirty="0" smtClean="0"/>
              <a:t>float bonus=2000; </a:t>
            </a:r>
          </a:p>
          <a:p>
            <a:pPr>
              <a:buNone/>
            </a:pPr>
            <a:r>
              <a:rPr lang="en-US" dirty="0" smtClean="0"/>
              <a:t>public static void main(String </a:t>
            </a:r>
            <a:r>
              <a:rPr lang="en-US" dirty="0" err="1" smtClean="0"/>
              <a:t>args</a:t>
            </a:r>
            <a:r>
              <a:rPr lang="en-US" dirty="0" smtClean="0"/>
              <a:t>[]) </a:t>
            </a:r>
          </a:p>
          <a:p>
            <a:pPr>
              <a:buNone/>
            </a:pPr>
            <a:r>
              <a:rPr lang="en-US" dirty="0" smtClean="0"/>
              <a:t>{ </a:t>
            </a:r>
          </a:p>
          <a:p>
            <a:pPr>
              <a:buNone/>
            </a:pPr>
            <a:r>
              <a:rPr lang="en-US" dirty="0" smtClean="0"/>
              <a:t>Science </a:t>
            </a:r>
            <a:r>
              <a:rPr lang="en-US" dirty="0" err="1" smtClean="0"/>
              <a:t>obj</a:t>
            </a:r>
            <a:r>
              <a:rPr lang="en-US" dirty="0" smtClean="0"/>
              <a:t>=new Science();</a:t>
            </a:r>
          </a:p>
          <a:p>
            <a:pPr>
              <a:buNone/>
            </a:pPr>
            <a:r>
              <a:rPr lang="en-US" dirty="0" err="1" smtClean="0"/>
              <a:t>obj.total_sal</a:t>
            </a:r>
            <a:r>
              <a:rPr lang="en-US" dirty="0" smtClean="0"/>
              <a:t>=</a:t>
            </a:r>
            <a:r>
              <a:rPr lang="en-US" dirty="0" err="1" smtClean="0"/>
              <a:t>obj.salary+obj.hra+obj.da+obj.bonus</a:t>
            </a:r>
            <a:r>
              <a:rPr lang="en-US" dirty="0" smtClean="0"/>
              <a:t>;</a:t>
            </a:r>
          </a:p>
          <a:p>
            <a:pPr>
              <a:buNone/>
            </a:pPr>
            <a:r>
              <a:rPr lang="en-US" dirty="0" smtClean="0"/>
              <a:t>System.out.println("Total Salary is:"+</a:t>
            </a:r>
            <a:r>
              <a:rPr lang="en-US" dirty="0" err="1" smtClean="0"/>
              <a:t>obj.total_sal</a:t>
            </a:r>
            <a:r>
              <a:rPr lang="en-US" dirty="0" smtClean="0"/>
              <a:t>); </a:t>
            </a:r>
          </a:p>
          <a:p>
            <a:pPr>
              <a:buNone/>
            </a:pPr>
            <a:r>
              <a:rPr lang="en-US" dirty="0" smtClean="0"/>
              <a:t>}</a:t>
            </a:r>
          </a:p>
          <a:p>
            <a:pPr>
              <a:buNone/>
            </a:pPr>
            <a:r>
              <a:rPr lang="en-US" dirty="0" smtClean="0"/>
              <a:t> }</a:t>
            </a:r>
            <a:endParaRPr lang="ta-IN" dirty="0" smtClean="0"/>
          </a:p>
          <a:p>
            <a:pPr>
              <a:buNone/>
            </a:pPr>
            <a:endParaRPr lang="ta-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Inheritance</a:t>
            </a:r>
            <a:endParaRPr lang="ta-IN" dirty="0"/>
          </a:p>
        </p:txBody>
      </p:sp>
      <p:pic>
        <p:nvPicPr>
          <p:cNvPr id="21506" name="Picture 2" descr="types of inheritance in java"/>
          <p:cNvPicPr>
            <a:picLocks noGrp="1" noChangeAspect="1" noChangeArrowheads="1"/>
          </p:cNvPicPr>
          <p:nvPr>
            <p:ph idx="1"/>
          </p:nvPr>
        </p:nvPicPr>
        <p:blipFill>
          <a:blip r:embed="rId2"/>
          <a:srcRect l="52132" t="-1654" b="47405"/>
          <a:stretch>
            <a:fillRect/>
          </a:stretch>
        </p:blipFill>
        <p:spPr bwMode="auto">
          <a:xfrm>
            <a:off x="2598881" y="2209800"/>
            <a:ext cx="3420919" cy="2057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a:t>
            </a:r>
            <a:endParaRPr lang="en-US" dirty="0"/>
          </a:p>
        </p:txBody>
      </p:sp>
      <p:sp>
        <p:nvSpPr>
          <p:cNvPr id="3" name="Content Placeholder 2"/>
          <p:cNvSpPr>
            <a:spLocks noGrp="1"/>
          </p:cNvSpPr>
          <p:nvPr>
            <p:ph idx="1"/>
          </p:nvPr>
        </p:nvSpPr>
        <p:spPr/>
        <p:txBody>
          <a:bodyPr>
            <a:normAutofit fontScale="70000" lnSpcReduction="20000"/>
          </a:bodyPr>
          <a:lstStyle/>
          <a:p>
            <a:pPr marL="64008" indent="0">
              <a:buNone/>
            </a:pPr>
            <a:r>
              <a:rPr lang="en-US" dirty="0"/>
              <a:t>class Common</a:t>
            </a:r>
          </a:p>
          <a:p>
            <a:pPr marL="64008" indent="0">
              <a:buNone/>
            </a:pPr>
            <a:r>
              <a:rPr lang="en-US" dirty="0"/>
              <a:t>{</a:t>
            </a:r>
          </a:p>
          <a:p>
            <a:pPr marL="64008" indent="0">
              <a:buNone/>
            </a:pPr>
            <a:r>
              <a:rPr lang="en-US" dirty="0" err="1"/>
              <a:t>int</a:t>
            </a:r>
            <a:r>
              <a:rPr lang="en-US" dirty="0"/>
              <a:t> no;</a:t>
            </a:r>
          </a:p>
          <a:p>
            <a:pPr marL="64008" indent="0">
              <a:buNone/>
            </a:pPr>
            <a:r>
              <a:rPr lang="en-US" dirty="0"/>
              <a:t>string name;</a:t>
            </a:r>
          </a:p>
          <a:p>
            <a:pPr marL="64008" indent="0">
              <a:buNone/>
            </a:pPr>
            <a:r>
              <a:rPr lang="en-US" dirty="0"/>
              <a:t>}</a:t>
            </a:r>
          </a:p>
          <a:p>
            <a:pPr marL="64008" indent="0">
              <a:buNone/>
            </a:pPr>
            <a:r>
              <a:rPr lang="en-US" dirty="0"/>
              <a:t>class student extends common</a:t>
            </a:r>
          </a:p>
          <a:p>
            <a:pPr marL="64008" indent="0">
              <a:buNone/>
            </a:pPr>
            <a:r>
              <a:rPr lang="en-US" dirty="0"/>
              <a:t>{</a:t>
            </a:r>
          </a:p>
          <a:p>
            <a:pPr marL="64008" indent="0">
              <a:buNone/>
            </a:pPr>
            <a:r>
              <a:rPr lang="en-US" dirty="0" err="1"/>
              <a:t>int</a:t>
            </a:r>
            <a:r>
              <a:rPr lang="en-US" dirty="0"/>
              <a:t> </a:t>
            </a:r>
            <a:r>
              <a:rPr lang="en-US" dirty="0" err="1"/>
              <a:t>tfee</a:t>
            </a:r>
            <a:r>
              <a:rPr lang="en-US" dirty="0"/>
              <a:t>;</a:t>
            </a:r>
          </a:p>
          <a:p>
            <a:pPr marL="64008" indent="0">
              <a:buNone/>
            </a:pPr>
            <a:r>
              <a:rPr lang="en-US" dirty="0"/>
              <a:t>void accept()</a:t>
            </a:r>
          </a:p>
          <a:p>
            <a:pPr marL="64008" indent="0">
              <a:buNone/>
            </a:pPr>
            <a:r>
              <a:rPr lang="en-US" dirty="0"/>
              <a:t>{</a:t>
            </a:r>
          </a:p>
          <a:p>
            <a:pPr marL="64008" indent="0">
              <a:buNone/>
            </a:pPr>
            <a:r>
              <a:rPr lang="en-US" dirty="0"/>
              <a:t>no=10;</a:t>
            </a:r>
          </a:p>
          <a:p>
            <a:pPr marL="64008" indent="0">
              <a:buNone/>
            </a:pPr>
            <a:r>
              <a:rPr lang="en-US" dirty="0"/>
              <a:t>name="</a:t>
            </a:r>
            <a:r>
              <a:rPr lang="en-US" dirty="0" err="1"/>
              <a:t>rahul</a:t>
            </a:r>
            <a:r>
              <a:rPr lang="en-US" dirty="0"/>
              <a:t>";</a:t>
            </a:r>
          </a:p>
          <a:p>
            <a:pPr marL="64008" indent="0">
              <a:buNone/>
            </a:pPr>
            <a:r>
              <a:rPr lang="en-US" dirty="0" err="1"/>
              <a:t>tfee</a:t>
            </a:r>
            <a:r>
              <a:rPr lang="en-US" dirty="0"/>
              <a:t>=5000;</a:t>
            </a:r>
          </a:p>
          <a:p>
            <a:pPr marL="64008" indent="0">
              <a:buNone/>
            </a:pPr>
            <a:r>
              <a:rPr lang="en-US" dirty="0"/>
              <a:t>}</a:t>
            </a:r>
          </a:p>
          <a:p>
            <a:pPr marL="64008" indent="0">
              <a:buNone/>
            </a:pPr>
            <a:endParaRPr lang="en-US" dirty="0"/>
          </a:p>
        </p:txBody>
      </p:sp>
    </p:spTree>
    <p:extLst>
      <p:ext uri="{BB962C8B-B14F-4D97-AF65-F5344CB8AC3E}">
        <p14:creationId xmlns:p14="http://schemas.microsoft.com/office/powerpoint/2010/main" val="99509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324600"/>
          </a:xfrm>
        </p:spPr>
        <p:txBody>
          <a:bodyPr>
            <a:normAutofit fontScale="62500" lnSpcReduction="20000"/>
          </a:bodyPr>
          <a:lstStyle/>
          <a:p>
            <a:pPr marL="64008" indent="0">
              <a:buNone/>
            </a:pPr>
            <a:r>
              <a:rPr lang="en-US" dirty="0"/>
              <a:t>void display()</a:t>
            </a:r>
          </a:p>
          <a:p>
            <a:pPr marL="64008" indent="0">
              <a:buNone/>
            </a:pPr>
            <a:r>
              <a:rPr lang="en-US" dirty="0"/>
              <a:t>{</a:t>
            </a:r>
          </a:p>
          <a:p>
            <a:pPr marL="64008" indent="0">
              <a:buNone/>
            </a:pPr>
            <a:r>
              <a:rPr lang="en-US" dirty="0"/>
              <a:t>System.out.println("\n Student no. :"+no+"\n Student Name :"+name+"\n Total Fee"+</a:t>
            </a:r>
            <a:r>
              <a:rPr lang="en-US" dirty="0" err="1"/>
              <a:t>tfee</a:t>
            </a:r>
            <a:r>
              <a:rPr lang="en-US" dirty="0"/>
              <a:t>);</a:t>
            </a:r>
          </a:p>
          <a:p>
            <a:pPr marL="64008" indent="0">
              <a:buNone/>
            </a:pPr>
            <a:r>
              <a:rPr lang="en-US" dirty="0"/>
              <a:t>}</a:t>
            </a:r>
          </a:p>
          <a:p>
            <a:pPr marL="64008" indent="0">
              <a:buNone/>
            </a:pPr>
            <a:r>
              <a:rPr lang="en-US" dirty="0"/>
              <a:t>}</a:t>
            </a:r>
          </a:p>
          <a:p>
            <a:pPr marL="64008" indent="0">
              <a:buNone/>
            </a:pPr>
            <a:r>
              <a:rPr lang="en-US" dirty="0"/>
              <a:t>class customer extends common</a:t>
            </a:r>
          </a:p>
          <a:p>
            <a:pPr marL="64008" indent="0">
              <a:buNone/>
            </a:pPr>
            <a:r>
              <a:rPr lang="en-US" dirty="0"/>
              <a:t>{</a:t>
            </a:r>
          </a:p>
          <a:p>
            <a:pPr marL="64008" indent="0">
              <a:buNone/>
            </a:pPr>
            <a:r>
              <a:rPr lang="en-US" dirty="0" err="1"/>
              <a:t>int</a:t>
            </a:r>
            <a:r>
              <a:rPr lang="en-US" dirty="0"/>
              <a:t> </a:t>
            </a:r>
            <a:r>
              <a:rPr lang="en-US" dirty="0" err="1"/>
              <a:t>qty</a:t>
            </a:r>
            <a:r>
              <a:rPr lang="en-US" dirty="0"/>
              <a:t>;</a:t>
            </a:r>
          </a:p>
          <a:p>
            <a:pPr marL="64008" indent="0">
              <a:buNone/>
            </a:pPr>
            <a:r>
              <a:rPr lang="en-US" dirty="0"/>
              <a:t>float </a:t>
            </a:r>
            <a:r>
              <a:rPr lang="en-US" dirty="0" err="1"/>
              <a:t>price,totbill</a:t>
            </a:r>
            <a:r>
              <a:rPr lang="en-US" dirty="0"/>
              <a:t>;</a:t>
            </a:r>
          </a:p>
          <a:p>
            <a:pPr marL="64008" indent="0">
              <a:buNone/>
            </a:pPr>
            <a:r>
              <a:rPr lang="en-US" dirty="0"/>
              <a:t>string item;</a:t>
            </a:r>
          </a:p>
          <a:p>
            <a:pPr marL="64008" indent="0">
              <a:buNone/>
            </a:pPr>
            <a:r>
              <a:rPr lang="en-US" dirty="0"/>
              <a:t>void accept()</a:t>
            </a:r>
          </a:p>
          <a:p>
            <a:pPr marL="64008" indent="0">
              <a:buNone/>
            </a:pPr>
            <a:r>
              <a:rPr lang="en-US" dirty="0"/>
              <a:t>{</a:t>
            </a:r>
          </a:p>
          <a:p>
            <a:pPr marL="64008" indent="0">
              <a:buNone/>
            </a:pPr>
            <a:r>
              <a:rPr lang="en-US" dirty="0"/>
              <a:t>no=101;</a:t>
            </a:r>
          </a:p>
          <a:p>
            <a:pPr marL="64008" indent="0">
              <a:buNone/>
            </a:pPr>
            <a:r>
              <a:rPr lang="en-US" dirty="0"/>
              <a:t>name="raj";</a:t>
            </a:r>
          </a:p>
          <a:p>
            <a:pPr marL="64008" indent="0">
              <a:buNone/>
            </a:pPr>
            <a:r>
              <a:rPr lang="en-US" dirty="0"/>
              <a:t>item="Samsung Key Board";</a:t>
            </a:r>
          </a:p>
          <a:p>
            <a:pPr marL="64008" indent="0">
              <a:buNone/>
            </a:pPr>
            <a:r>
              <a:rPr lang="en-US" dirty="0" err="1"/>
              <a:t>qty</a:t>
            </a:r>
            <a:r>
              <a:rPr lang="en-US" dirty="0"/>
              <a:t>=2;</a:t>
            </a:r>
          </a:p>
          <a:p>
            <a:pPr marL="64008" indent="0">
              <a:buNone/>
            </a:pPr>
            <a:r>
              <a:rPr lang="en-US" dirty="0"/>
              <a:t>price=150;</a:t>
            </a:r>
          </a:p>
          <a:p>
            <a:pPr marL="64008" indent="0">
              <a:buNone/>
            </a:pPr>
            <a:r>
              <a:rPr lang="en-US" dirty="0" err="1"/>
              <a:t>totbill</a:t>
            </a:r>
            <a:r>
              <a:rPr lang="en-US" dirty="0"/>
              <a:t>=price*</a:t>
            </a:r>
            <a:r>
              <a:rPr lang="en-US" dirty="0" err="1"/>
              <a:t>qty</a:t>
            </a:r>
            <a:r>
              <a:rPr lang="en-US" dirty="0"/>
              <a:t>;</a:t>
            </a:r>
          </a:p>
          <a:p>
            <a:pPr marL="64008" indent="0">
              <a:buNone/>
            </a:pPr>
            <a:r>
              <a:rPr lang="en-US" dirty="0"/>
              <a:t>}</a:t>
            </a:r>
          </a:p>
          <a:p>
            <a:pPr marL="64008" indent="0">
              <a:buNone/>
            </a:pPr>
            <a:endParaRPr lang="en-US" dirty="0"/>
          </a:p>
        </p:txBody>
      </p:sp>
    </p:spTree>
    <p:extLst>
      <p:ext uri="{BB962C8B-B14F-4D97-AF65-F5344CB8AC3E}">
        <p14:creationId xmlns:p14="http://schemas.microsoft.com/office/powerpoint/2010/main" val="170755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70000" lnSpcReduction="20000"/>
          </a:bodyPr>
          <a:lstStyle/>
          <a:p>
            <a:pPr marL="64008" indent="0">
              <a:buNone/>
            </a:pPr>
            <a:r>
              <a:rPr lang="en-US" dirty="0"/>
              <a:t>void display()</a:t>
            </a:r>
          </a:p>
          <a:p>
            <a:pPr marL="64008" indent="0">
              <a:buNone/>
            </a:pPr>
            <a:r>
              <a:rPr lang="en-US" dirty="0"/>
              <a:t>{</a:t>
            </a:r>
          </a:p>
          <a:p>
            <a:pPr marL="64008" indent="0">
              <a:buNone/>
            </a:pPr>
            <a:r>
              <a:rPr lang="en-US" dirty="0"/>
              <a:t>System.out.println("\n Customer no. : "+no+"\n Customer name :"+name+"\n Item  purchased :"+Item+"\n Quality :"+</a:t>
            </a:r>
            <a:r>
              <a:rPr lang="en-US" dirty="0" err="1"/>
              <a:t>qty</a:t>
            </a:r>
            <a:r>
              <a:rPr lang="en-US" dirty="0"/>
              <a:t>+"\n Price :"+price+"\n Total Bill :"+</a:t>
            </a:r>
            <a:r>
              <a:rPr lang="en-US" dirty="0" err="1"/>
              <a:t>totbill</a:t>
            </a:r>
            <a:r>
              <a:rPr lang="en-US" dirty="0"/>
              <a:t>);</a:t>
            </a:r>
          </a:p>
          <a:p>
            <a:pPr marL="64008" indent="0">
              <a:buNone/>
            </a:pPr>
            <a:r>
              <a:rPr lang="en-US" dirty="0"/>
              <a:t>}</a:t>
            </a:r>
          </a:p>
          <a:p>
            <a:pPr marL="64008" indent="0">
              <a:buNone/>
            </a:pPr>
            <a:r>
              <a:rPr lang="en-US" dirty="0"/>
              <a:t>} </a:t>
            </a:r>
          </a:p>
          <a:p>
            <a:pPr marL="64008" indent="0">
              <a:buNone/>
            </a:pPr>
            <a:r>
              <a:rPr lang="en-US" dirty="0"/>
              <a:t>class </a:t>
            </a:r>
            <a:r>
              <a:rPr lang="en-US" dirty="0" err="1"/>
              <a:t>inhervar</a:t>
            </a:r>
            <a:endParaRPr lang="en-US" dirty="0"/>
          </a:p>
          <a:p>
            <a:pPr marL="64008" indent="0">
              <a:buNone/>
            </a:pPr>
            <a:r>
              <a:rPr lang="en-US" dirty="0"/>
              <a:t>{</a:t>
            </a:r>
          </a:p>
          <a:p>
            <a:pPr marL="64008" indent="0">
              <a:buNone/>
            </a:pPr>
            <a:r>
              <a:rPr lang="en-US" dirty="0"/>
              <a:t>public static void main(String </a:t>
            </a:r>
            <a:r>
              <a:rPr lang="en-US" dirty="0" err="1"/>
              <a:t>args</a:t>
            </a:r>
            <a:r>
              <a:rPr lang="en-US" dirty="0"/>
              <a:t>[])</a:t>
            </a:r>
          </a:p>
          <a:p>
            <a:pPr marL="64008" indent="0">
              <a:buNone/>
            </a:pPr>
            <a:r>
              <a:rPr lang="en-US" dirty="0"/>
              <a:t>{</a:t>
            </a:r>
          </a:p>
          <a:p>
            <a:pPr marL="64008" indent="0">
              <a:buNone/>
            </a:pPr>
            <a:r>
              <a:rPr lang="en-US" dirty="0"/>
              <a:t>student s=new Student();</a:t>
            </a:r>
          </a:p>
          <a:p>
            <a:pPr marL="64008" indent="0">
              <a:buNone/>
            </a:pPr>
            <a:r>
              <a:rPr lang="en-US" dirty="0"/>
              <a:t>customer c=new Customer();</a:t>
            </a:r>
          </a:p>
          <a:p>
            <a:pPr marL="64008" indent="0">
              <a:buNone/>
            </a:pPr>
            <a:r>
              <a:rPr lang="en-US" dirty="0" err="1"/>
              <a:t>s.accept</a:t>
            </a:r>
            <a:r>
              <a:rPr lang="en-US" dirty="0"/>
              <a:t>();</a:t>
            </a:r>
          </a:p>
          <a:p>
            <a:pPr marL="64008" indent="0">
              <a:buNone/>
            </a:pPr>
            <a:r>
              <a:rPr lang="en-US" dirty="0" err="1"/>
              <a:t>c.accept</a:t>
            </a:r>
            <a:r>
              <a:rPr lang="en-US" dirty="0"/>
              <a:t>();</a:t>
            </a:r>
          </a:p>
          <a:p>
            <a:pPr marL="64008" indent="0">
              <a:buNone/>
            </a:pPr>
            <a:r>
              <a:rPr lang="en-US" dirty="0" err="1"/>
              <a:t>s.display</a:t>
            </a:r>
            <a:r>
              <a:rPr lang="en-US" dirty="0"/>
              <a:t>();</a:t>
            </a:r>
          </a:p>
          <a:p>
            <a:pPr marL="64008" indent="0">
              <a:buNone/>
            </a:pPr>
            <a:r>
              <a:rPr lang="en-US" dirty="0" err="1"/>
              <a:t>c.display</a:t>
            </a:r>
            <a:r>
              <a:rPr lang="en-US" dirty="0"/>
              <a:t>();</a:t>
            </a:r>
          </a:p>
          <a:p>
            <a:pPr marL="64008" indent="0">
              <a:buNone/>
            </a:pPr>
            <a:r>
              <a:rPr lang="en-US" dirty="0"/>
              <a:t>}</a:t>
            </a:r>
          </a:p>
          <a:p>
            <a:pPr marL="64008" indent="0">
              <a:buNone/>
            </a:pPr>
            <a:r>
              <a:rPr lang="en-US" dirty="0"/>
              <a:t>}</a:t>
            </a:r>
          </a:p>
          <a:p>
            <a:pPr marL="64008" indent="0">
              <a:buNone/>
            </a:pPr>
            <a:endParaRPr lang="en-US" dirty="0"/>
          </a:p>
        </p:txBody>
      </p:sp>
    </p:spTree>
    <p:extLst>
      <p:ext uri="{BB962C8B-B14F-4D97-AF65-F5344CB8AC3E}">
        <p14:creationId xmlns:p14="http://schemas.microsoft.com/office/powerpoint/2010/main" val="274590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ta-IN" dirty="0"/>
          </a:p>
        </p:txBody>
      </p:sp>
      <p:pic>
        <p:nvPicPr>
          <p:cNvPr id="22530" name="Picture 2" descr="multiple inheritance in java"/>
          <p:cNvPicPr>
            <a:picLocks noGrp="1" noChangeAspect="1" noChangeArrowheads="1"/>
          </p:cNvPicPr>
          <p:nvPr>
            <p:ph idx="1"/>
          </p:nvPr>
        </p:nvPicPr>
        <p:blipFill>
          <a:blip r:embed="rId2"/>
          <a:srcRect r="50000" b="41667"/>
          <a:stretch>
            <a:fillRect/>
          </a:stretch>
        </p:blipFill>
        <p:spPr bwMode="auto">
          <a:xfrm>
            <a:off x="2600325" y="2209800"/>
            <a:ext cx="3495675" cy="22891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Inheritance</a:t>
            </a:r>
            <a:endParaRPr lang="ta-IN" dirty="0"/>
          </a:p>
        </p:txBody>
      </p:sp>
      <p:pic>
        <p:nvPicPr>
          <p:cNvPr id="23554" name="Picture 2" descr="multiple inheritance in java"/>
          <p:cNvPicPr>
            <a:picLocks noGrp="1" noChangeAspect="1" noChangeArrowheads="1"/>
          </p:cNvPicPr>
          <p:nvPr>
            <p:ph idx="1"/>
          </p:nvPr>
        </p:nvPicPr>
        <p:blipFill>
          <a:blip r:embed="rId2"/>
          <a:srcRect l="51090" b="18366"/>
          <a:stretch>
            <a:fillRect/>
          </a:stretch>
        </p:blipFill>
        <p:spPr bwMode="auto">
          <a:xfrm>
            <a:off x="2752725" y="2206625"/>
            <a:ext cx="3419475" cy="32035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in Java</a:t>
            </a:r>
            <a:endParaRPr lang="ta-IN" dirty="0"/>
          </a:p>
        </p:txBody>
      </p:sp>
      <p:sp>
        <p:nvSpPr>
          <p:cNvPr id="3" name="Content Placeholder 2"/>
          <p:cNvSpPr>
            <a:spLocks noGrp="1"/>
          </p:cNvSpPr>
          <p:nvPr>
            <p:ph idx="1"/>
          </p:nvPr>
        </p:nvSpPr>
        <p:spPr/>
        <p:txBody>
          <a:bodyPr>
            <a:normAutofit fontScale="92500" lnSpcReduction="10000"/>
          </a:bodyPr>
          <a:lstStyle/>
          <a:p>
            <a:r>
              <a:rPr lang="en-US" b="1" dirty="0" smtClean="0"/>
              <a:t>Inheritance in java</a:t>
            </a:r>
            <a:r>
              <a:rPr lang="en-US" dirty="0" smtClean="0"/>
              <a:t> is a mechanism in which one object acquires all the properties and behaviors of parent object.</a:t>
            </a:r>
          </a:p>
          <a:p>
            <a:r>
              <a:rPr lang="en-US" dirty="0" smtClean="0"/>
              <a:t>The idea behind inheritance in java is that you can create new classes that are built upon existing classes. When you inherit from an existing class, you can reuse methods and fields of parent class, and you can add new methods and fields also.</a:t>
            </a:r>
          </a:p>
          <a:p>
            <a:r>
              <a:rPr lang="en-US" dirty="0" smtClean="0"/>
              <a:t>Inheritance represents the </a:t>
            </a:r>
            <a:r>
              <a:rPr lang="en-US" b="1" dirty="0" smtClean="0"/>
              <a:t>IS-A relationship</a:t>
            </a:r>
            <a:r>
              <a:rPr lang="en-US" dirty="0" smtClean="0"/>
              <a:t>, also known as </a:t>
            </a:r>
            <a:r>
              <a:rPr lang="en-US" i="1" dirty="0" smtClean="0"/>
              <a:t>parent-child</a:t>
            </a:r>
            <a:r>
              <a:rPr lang="en-US" dirty="0" smtClean="0"/>
              <a:t> relationship.</a:t>
            </a:r>
          </a:p>
          <a:p>
            <a:endParaRPr lang="ta-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inheritance in java</a:t>
            </a:r>
            <a:endParaRPr lang="ta-IN" dirty="0"/>
          </a:p>
        </p:txBody>
      </p:sp>
      <p:sp>
        <p:nvSpPr>
          <p:cNvPr id="3" name="Content Placeholder 2"/>
          <p:cNvSpPr>
            <a:spLocks noGrp="1"/>
          </p:cNvSpPr>
          <p:nvPr>
            <p:ph idx="1"/>
          </p:nvPr>
        </p:nvSpPr>
        <p:spPr/>
        <p:txBody>
          <a:bodyPr/>
          <a:lstStyle/>
          <a:p>
            <a:r>
              <a:rPr lang="en-US" dirty="0" smtClean="0"/>
              <a:t>For Method Overriding (so runtime polymorphism can be achieved).</a:t>
            </a:r>
          </a:p>
          <a:p>
            <a:r>
              <a:rPr lang="en-US" dirty="0" smtClean="0"/>
              <a:t>For Code Reusability.</a:t>
            </a:r>
          </a:p>
          <a:p>
            <a:endParaRPr lang="ta-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 of Java Inheritance</a:t>
            </a:r>
            <a:endParaRPr lang="ta-IN" dirty="0"/>
          </a:p>
        </p:txBody>
      </p:sp>
      <p:sp>
        <p:nvSpPr>
          <p:cNvPr id="3" name="Content Placeholder 2"/>
          <p:cNvSpPr>
            <a:spLocks noGrp="1"/>
          </p:cNvSpPr>
          <p:nvPr>
            <p:ph idx="1"/>
          </p:nvPr>
        </p:nvSpPr>
        <p:spPr>
          <a:xfrm>
            <a:off x="76200" y="1882808"/>
            <a:ext cx="9067800" cy="4572000"/>
          </a:xfrm>
        </p:spPr>
        <p:txBody>
          <a:bodyPr>
            <a:normAutofit fontScale="92500" lnSpcReduction="20000"/>
          </a:bodyPr>
          <a:lstStyle/>
          <a:p>
            <a:pPr>
              <a:buNone/>
            </a:pPr>
            <a:r>
              <a:rPr lang="en-US" dirty="0" smtClean="0"/>
              <a:t>class Subclass-name extends </a:t>
            </a:r>
            <a:r>
              <a:rPr lang="en-US" dirty="0" err="1" smtClean="0"/>
              <a:t>Superclass</a:t>
            </a:r>
            <a:r>
              <a:rPr lang="en-US" dirty="0" smtClean="0"/>
              <a:t>-name  </a:t>
            </a:r>
          </a:p>
          <a:p>
            <a:pPr>
              <a:buNone/>
            </a:pPr>
            <a:r>
              <a:rPr lang="en-US" dirty="0" smtClean="0"/>
              <a:t>{  </a:t>
            </a:r>
          </a:p>
          <a:p>
            <a:pPr>
              <a:buNone/>
            </a:pPr>
            <a:r>
              <a:rPr lang="en-US" dirty="0" smtClean="0"/>
              <a:t>   //methods and fields  </a:t>
            </a:r>
          </a:p>
          <a:p>
            <a:pPr>
              <a:buNone/>
            </a:pPr>
            <a:r>
              <a:rPr lang="en-US" dirty="0" smtClean="0"/>
              <a:t>}  </a:t>
            </a:r>
          </a:p>
          <a:p>
            <a:pPr>
              <a:buNone/>
            </a:pPr>
            <a:endParaRPr lang="en-US" dirty="0" smtClean="0"/>
          </a:p>
          <a:p>
            <a:r>
              <a:rPr lang="en-US" dirty="0" smtClean="0"/>
              <a:t>The </a:t>
            </a:r>
            <a:r>
              <a:rPr lang="en-US" b="1" dirty="0" smtClean="0"/>
              <a:t>extends keyword</a:t>
            </a:r>
            <a:r>
              <a:rPr lang="en-US" dirty="0" smtClean="0"/>
              <a:t> indicates that you are making a new class that derives from an existing class.</a:t>
            </a:r>
          </a:p>
          <a:p>
            <a:r>
              <a:rPr lang="en-US" dirty="0" smtClean="0"/>
              <a:t>In the terminology of Java, a class that is inherited is called a super class. The new class is called a subclass.</a:t>
            </a:r>
          </a:p>
          <a:p>
            <a:pPr>
              <a:buNone/>
            </a:pPr>
            <a:endParaRPr lang="en-US" dirty="0" smtClean="0"/>
          </a:p>
          <a:p>
            <a:pPr>
              <a:buNone/>
            </a:pPr>
            <a:endParaRPr lang="ta-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inheritance</a:t>
            </a:r>
            <a:endParaRPr lang="ta-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class Employee</a:t>
            </a:r>
          </a:p>
          <a:p>
            <a:pPr>
              <a:buNone/>
            </a:pPr>
            <a:r>
              <a:rPr lang="en-US" dirty="0" smtClean="0"/>
              <a:t>{  </a:t>
            </a:r>
          </a:p>
          <a:p>
            <a:pPr>
              <a:buNone/>
            </a:pPr>
            <a:r>
              <a:rPr lang="en-US" dirty="0" smtClean="0"/>
              <a:t>float salary=40000;  </a:t>
            </a:r>
          </a:p>
          <a:p>
            <a:pPr>
              <a:buNone/>
            </a:pPr>
            <a:r>
              <a:rPr lang="en-US" dirty="0" smtClean="0"/>
              <a:t>}  </a:t>
            </a:r>
          </a:p>
          <a:p>
            <a:pPr>
              <a:buNone/>
            </a:pPr>
            <a:r>
              <a:rPr lang="en-US" dirty="0" smtClean="0"/>
              <a:t>class Programmer extends Employee</a:t>
            </a:r>
          </a:p>
          <a:p>
            <a:pPr>
              <a:buNone/>
            </a:pPr>
            <a:r>
              <a:rPr lang="en-US" dirty="0" smtClean="0"/>
              <a:t>{  </a:t>
            </a:r>
          </a:p>
          <a:p>
            <a:pPr>
              <a:buNone/>
            </a:pPr>
            <a:r>
              <a:rPr lang="en-US" dirty="0" smtClean="0"/>
              <a:t> </a:t>
            </a:r>
            <a:r>
              <a:rPr lang="en-US" dirty="0" err="1" smtClean="0"/>
              <a:t>int</a:t>
            </a:r>
            <a:r>
              <a:rPr lang="en-US" dirty="0" smtClean="0"/>
              <a:t> bonus=10000;  </a:t>
            </a:r>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Programmer p=new Programmer();  </a:t>
            </a:r>
          </a:p>
          <a:p>
            <a:pPr>
              <a:buNone/>
            </a:pPr>
            <a:r>
              <a:rPr lang="en-US" dirty="0" smtClean="0"/>
              <a:t>   System.out.println("Programmer salary is:"+</a:t>
            </a:r>
            <a:r>
              <a:rPr lang="en-US" dirty="0" err="1" smtClean="0"/>
              <a:t>p.salary</a:t>
            </a:r>
            <a:r>
              <a:rPr lang="en-US" dirty="0" smtClean="0"/>
              <a:t>);  </a:t>
            </a:r>
          </a:p>
          <a:p>
            <a:pPr>
              <a:buNone/>
            </a:pPr>
            <a:r>
              <a:rPr lang="en-US" dirty="0" smtClean="0"/>
              <a:t>   System.out.println("Bonus of Programmer is:"+</a:t>
            </a:r>
            <a:r>
              <a:rPr lang="en-US" dirty="0" err="1" smtClean="0"/>
              <a:t>p.bonus</a:t>
            </a:r>
            <a:r>
              <a:rPr lang="en-US" dirty="0" smtClean="0"/>
              <a:t>);  </a:t>
            </a:r>
          </a:p>
          <a:p>
            <a:pPr>
              <a:buNone/>
            </a:pPr>
            <a:r>
              <a:rPr lang="en-US" dirty="0" smtClean="0"/>
              <a:t>}  </a:t>
            </a:r>
          </a:p>
          <a:p>
            <a:pPr>
              <a:buNone/>
            </a:pPr>
            <a:r>
              <a:rPr lang="en-US" dirty="0" smtClean="0"/>
              <a:t>}  </a:t>
            </a:r>
          </a:p>
          <a:p>
            <a:pPr>
              <a:buNone/>
            </a:pPr>
            <a:endParaRPr lang="ta-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 in java</a:t>
            </a:r>
            <a:endParaRPr lang="ta-IN" dirty="0"/>
          </a:p>
        </p:txBody>
      </p:sp>
      <p:sp>
        <p:nvSpPr>
          <p:cNvPr id="3" name="Content Placeholder 2"/>
          <p:cNvSpPr>
            <a:spLocks noGrp="1"/>
          </p:cNvSpPr>
          <p:nvPr>
            <p:ph idx="1"/>
          </p:nvPr>
        </p:nvSpPr>
        <p:spPr/>
        <p:txBody>
          <a:bodyPr/>
          <a:lstStyle/>
          <a:p>
            <a:r>
              <a:rPr lang="en-US" dirty="0" smtClean="0"/>
              <a:t>On the basis of class, there can be three types of inheritance in java: single, multilevel and hierarchical.</a:t>
            </a:r>
          </a:p>
          <a:p>
            <a:r>
              <a:rPr lang="en-US" dirty="0" smtClean="0"/>
              <a:t>In java programming, multiple and hybrid inheritance is supported through interface only. </a:t>
            </a:r>
          </a:p>
          <a:p>
            <a:r>
              <a:rPr lang="en-US" dirty="0" smtClean="0"/>
              <a:t>We will learn about interfaces later.</a:t>
            </a:r>
          </a:p>
          <a:p>
            <a:endParaRPr lang="ta-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ta-IN" dirty="0"/>
          </a:p>
        </p:txBody>
      </p:sp>
      <p:pic>
        <p:nvPicPr>
          <p:cNvPr id="1026" name="Picture 2" descr="types of inheritance in java"/>
          <p:cNvPicPr>
            <a:picLocks noGrp="1" noChangeAspect="1" noChangeArrowheads="1"/>
          </p:cNvPicPr>
          <p:nvPr>
            <p:ph idx="1"/>
          </p:nvPr>
        </p:nvPicPr>
        <p:blipFill>
          <a:blip r:embed="rId2"/>
          <a:srcRect r="74523" b="47405"/>
          <a:stretch>
            <a:fillRect/>
          </a:stretch>
        </p:blipFill>
        <p:spPr bwMode="auto">
          <a:xfrm>
            <a:off x="3056080" y="2272533"/>
            <a:ext cx="1820720" cy="199466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a:t>
            </a:r>
            <a:endParaRPr lang="ta-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class Faculty </a:t>
            </a:r>
          </a:p>
          <a:p>
            <a:pPr>
              <a:buNone/>
            </a:pPr>
            <a:r>
              <a:rPr lang="en-US" dirty="0" smtClean="0"/>
              <a:t>{ </a:t>
            </a:r>
          </a:p>
          <a:p>
            <a:pPr>
              <a:buNone/>
            </a:pPr>
            <a:r>
              <a:rPr lang="en-US" dirty="0" smtClean="0"/>
              <a:t>float salary=30000; </a:t>
            </a:r>
          </a:p>
          <a:p>
            <a:pPr>
              <a:buNone/>
            </a:pPr>
            <a:r>
              <a:rPr lang="en-US" dirty="0" smtClean="0"/>
              <a:t>} </a:t>
            </a:r>
          </a:p>
          <a:p>
            <a:pPr>
              <a:buNone/>
            </a:pPr>
            <a:r>
              <a:rPr lang="en-US" dirty="0" smtClean="0"/>
              <a:t>class Science extends Faculty </a:t>
            </a:r>
          </a:p>
          <a:p>
            <a:pPr>
              <a:buNone/>
            </a:pPr>
            <a:r>
              <a:rPr lang="en-US" dirty="0" smtClean="0"/>
              <a:t>{ </a:t>
            </a:r>
          </a:p>
          <a:p>
            <a:pPr>
              <a:buNone/>
            </a:pPr>
            <a:r>
              <a:rPr lang="en-US" dirty="0" smtClean="0"/>
              <a:t>float bonus=2000; </a:t>
            </a:r>
          </a:p>
          <a:p>
            <a:pPr>
              <a:buNone/>
            </a:pPr>
            <a:r>
              <a:rPr lang="en-US" dirty="0" smtClean="0"/>
              <a:t>public static void main(String </a:t>
            </a:r>
            <a:r>
              <a:rPr lang="en-US" dirty="0" err="1" smtClean="0"/>
              <a:t>args</a:t>
            </a:r>
            <a:r>
              <a:rPr lang="en-US" dirty="0" smtClean="0"/>
              <a:t>[]) </a:t>
            </a:r>
          </a:p>
          <a:p>
            <a:pPr>
              <a:buNone/>
            </a:pPr>
            <a:r>
              <a:rPr lang="en-US" dirty="0" smtClean="0"/>
              <a:t>{ </a:t>
            </a:r>
          </a:p>
          <a:p>
            <a:pPr>
              <a:buNone/>
            </a:pPr>
            <a:r>
              <a:rPr lang="en-US" dirty="0" smtClean="0"/>
              <a:t>Science </a:t>
            </a:r>
            <a:r>
              <a:rPr lang="en-US" dirty="0" err="1" smtClean="0"/>
              <a:t>obj</a:t>
            </a:r>
            <a:r>
              <a:rPr lang="en-US" dirty="0" smtClean="0"/>
              <a:t>=new Science(); </a:t>
            </a:r>
          </a:p>
          <a:p>
            <a:pPr>
              <a:buNone/>
            </a:pPr>
            <a:r>
              <a:rPr lang="en-US" dirty="0" smtClean="0"/>
              <a:t>System.out.println("Salary is:"+</a:t>
            </a:r>
            <a:r>
              <a:rPr lang="en-US" dirty="0" err="1" smtClean="0"/>
              <a:t>obj.salary</a:t>
            </a:r>
            <a:r>
              <a:rPr lang="en-US" dirty="0" smtClean="0"/>
              <a:t>);</a:t>
            </a:r>
          </a:p>
          <a:p>
            <a:pPr>
              <a:buNone/>
            </a:pPr>
            <a:r>
              <a:rPr lang="en-US" dirty="0" smtClean="0"/>
              <a:t>System.out.println("Bonus is:"+</a:t>
            </a:r>
            <a:r>
              <a:rPr lang="en-US" dirty="0" err="1" smtClean="0"/>
              <a:t>obj.bonus</a:t>
            </a:r>
            <a:r>
              <a:rPr lang="en-US" dirty="0" smtClean="0"/>
              <a:t>); </a:t>
            </a:r>
          </a:p>
          <a:p>
            <a:pPr>
              <a:buNone/>
            </a:pPr>
            <a:r>
              <a:rPr lang="en-US" dirty="0" smtClean="0"/>
              <a:t>}</a:t>
            </a:r>
          </a:p>
          <a:p>
            <a:pPr>
              <a:buNone/>
            </a:pPr>
            <a:r>
              <a:rPr lang="en-US" dirty="0" smtClean="0"/>
              <a:t> } </a:t>
            </a:r>
            <a:endParaRPr lang="ta-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ta-IN" dirty="0"/>
          </a:p>
        </p:txBody>
      </p:sp>
      <p:pic>
        <p:nvPicPr>
          <p:cNvPr id="20482" name="Picture 2" descr="types of inheritance in java"/>
          <p:cNvPicPr>
            <a:picLocks noChangeAspect="1" noChangeArrowheads="1"/>
          </p:cNvPicPr>
          <p:nvPr/>
        </p:nvPicPr>
        <p:blipFill>
          <a:blip r:embed="rId2"/>
          <a:srcRect l="26667" t="2010" r="48800" b="13568"/>
          <a:stretch>
            <a:fillRect/>
          </a:stretch>
        </p:blipFill>
        <p:spPr bwMode="auto">
          <a:xfrm>
            <a:off x="3429000" y="2209800"/>
            <a:ext cx="1752600" cy="3200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35</TotalTime>
  <Words>451</Words>
  <Application>Microsoft Office PowerPoint</Application>
  <PresentationFormat>On-screen Show (4:3)</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Latha</vt:lpstr>
      <vt:lpstr>Verdana</vt:lpstr>
      <vt:lpstr>Wingdings 2</vt:lpstr>
      <vt:lpstr>Verve</vt:lpstr>
      <vt:lpstr>Inheritance in Java</vt:lpstr>
      <vt:lpstr>Inheritance in Java</vt:lpstr>
      <vt:lpstr>Why use inheritance in java</vt:lpstr>
      <vt:lpstr>Syntax of Java Inheritance</vt:lpstr>
      <vt:lpstr>Example for inheritance</vt:lpstr>
      <vt:lpstr>Types of Inheritance in java</vt:lpstr>
      <vt:lpstr>Single Inheritance</vt:lpstr>
      <vt:lpstr>Example program</vt:lpstr>
      <vt:lpstr>Multilevel Inheritance</vt:lpstr>
      <vt:lpstr>Example program</vt:lpstr>
      <vt:lpstr>PowerPoint Presentation</vt:lpstr>
      <vt:lpstr>Hierarchical Inheritance</vt:lpstr>
      <vt:lpstr>Example Program</vt:lpstr>
      <vt:lpstr>PowerPoint Presentation</vt:lpstr>
      <vt:lpstr>PowerPoint Presentation</vt:lpstr>
      <vt:lpstr>Multiple Inheritance</vt:lpstr>
      <vt:lpstr>Hybrid Inheritance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dc:title>
  <dc:creator>user</dc:creator>
  <cp:lastModifiedBy>user</cp:lastModifiedBy>
  <cp:revision>17</cp:revision>
  <dcterms:created xsi:type="dcterms:W3CDTF">2016-06-04T09:30:44Z</dcterms:created>
  <dcterms:modified xsi:type="dcterms:W3CDTF">2016-06-06T01:03:45Z</dcterms:modified>
</cp:coreProperties>
</file>