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776F9ED-E591-444E-A425-23845FB52F90}" type="datetimeFigureOut">
              <a:rPr lang="ta-IN" smtClean="0"/>
              <a:t>08-06-2016</a:t>
            </a:fld>
            <a:endParaRPr lang="ta-IN"/>
          </a:p>
        </p:txBody>
      </p:sp>
      <p:sp>
        <p:nvSpPr>
          <p:cNvPr id="2" name="Footer Placeholder 1"/>
          <p:cNvSpPr>
            <a:spLocks noGrp="1"/>
          </p:cNvSpPr>
          <p:nvPr>
            <p:ph type="ftr" sz="quarter" idx="11"/>
          </p:nvPr>
        </p:nvSpPr>
        <p:spPr/>
        <p:txBody>
          <a:bodyPr/>
          <a:lstStyle/>
          <a:p>
            <a:endParaRPr lang="ta-IN"/>
          </a:p>
        </p:txBody>
      </p:sp>
      <p:sp>
        <p:nvSpPr>
          <p:cNvPr id="15" name="Slide Number Placeholder 14"/>
          <p:cNvSpPr>
            <a:spLocks noGrp="1"/>
          </p:cNvSpPr>
          <p:nvPr>
            <p:ph type="sldNum" sz="quarter" idx="12"/>
          </p:nvPr>
        </p:nvSpPr>
        <p:spPr>
          <a:xfrm>
            <a:off x="8229600" y="6473952"/>
            <a:ext cx="758952" cy="246888"/>
          </a:xfrm>
        </p:spPr>
        <p:txBody>
          <a:bodyPr/>
          <a:lstStyle/>
          <a:p>
            <a:fld id="{776237F2-1B94-403A-9070-76066D865732}" type="slidenum">
              <a:rPr lang="ta-IN" smtClean="0"/>
              <a:t>‹#›</a:t>
            </a:fld>
            <a:endParaRPr lang="ta-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76F9ED-E591-444E-A425-23845FB52F90}" type="datetimeFigureOut">
              <a:rPr lang="ta-IN" smtClean="0"/>
              <a:t>08-06-2016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76237F2-1B94-403A-9070-76066D865732}"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76F9ED-E591-444E-A425-23845FB52F90}" type="datetimeFigureOut">
              <a:rPr lang="ta-IN" smtClean="0"/>
              <a:t>08-06-2016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76237F2-1B94-403A-9070-76066D865732}"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776F9ED-E591-444E-A425-23845FB52F90}" type="datetimeFigureOut">
              <a:rPr lang="ta-IN" smtClean="0"/>
              <a:t>08-06-2016</a:t>
            </a:fld>
            <a:endParaRPr lang="ta-IN"/>
          </a:p>
        </p:txBody>
      </p:sp>
      <p:sp>
        <p:nvSpPr>
          <p:cNvPr id="19" name="Footer Placeholder 18"/>
          <p:cNvSpPr>
            <a:spLocks noGrp="1"/>
          </p:cNvSpPr>
          <p:nvPr>
            <p:ph type="ftr" sz="quarter" idx="11"/>
          </p:nvPr>
        </p:nvSpPr>
        <p:spPr>
          <a:xfrm>
            <a:off x="3581400" y="76200"/>
            <a:ext cx="2895600" cy="288925"/>
          </a:xfrm>
        </p:spPr>
        <p:txBody>
          <a:bodyPr/>
          <a:lstStyle/>
          <a:p>
            <a:endParaRPr lang="ta-IN"/>
          </a:p>
        </p:txBody>
      </p:sp>
      <p:sp>
        <p:nvSpPr>
          <p:cNvPr id="16" name="Slide Number Placeholder 15"/>
          <p:cNvSpPr>
            <a:spLocks noGrp="1"/>
          </p:cNvSpPr>
          <p:nvPr>
            <p:ph type="sldNum" sz="quarter" idx="12"/>
          </p:nvPr>
        </p:nvSpPr>
        <p:spPr>
          <a:xfrm>
            <a:off x="8229600" y="6473952"/>
            <a:ext cx="758952" cy="246888"/>
          </a:xfrm>
        </p:spPr>
        <p:txBody>
          <a:bodyPr/>
          <a:lstStyle/>
          <a:p>
            <a:fld id="{776237F2-1B94-403A-9070-76066D865732}"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6776F9ED-E591-444E-A425-23845FB52F90}" type="datetimeFigureOut">
              <a:rPr lang="ta-IN" smtClean="0"/>
              <a:t>08-06-2016</a:t>
            </a:fld>
            <a:endParaRPr lang="ta-IN"/>
          </a:p>
        </p:txBody>
      </p:sp>
      <p:sp>
        <p:nvSpPr>
          <p:cNvPr id="11" name="Footer Placeholder 10"/>
          <p:cNvSpPr>
            <a:spLocks noGrp="1"/>
          </p:cNvSpPr>
          <p:nvPr>
            <p:ph type="ftr" sz="quarter" idx="11"/>
          </p:nvPr>
        </p:nvSpPr>
        <p:spPr/>
        <p:txBody>
          <a:bodyPr/>
          <a:lstStyle/>
          <a:p>
            <a:endParaRPr lang="ta-IN"/>
          </a:p>
        </p:txBody>
      </p:sp>
      <p:sp>
        <p:nvSpPr>
          <p:cNvPr id="16" name="Slide Number Placeholder 15"/>
          <p:cNvSpPr>
            <a:spLocks noGrp="1"/>
          </p:cNvSpPr>
          <p:nvPr>
            <p:ph type="sldNum" sz="quarter" idx="12"/>
          </p:nvPr>
        </p:nvSpPr>
        <p:spPr/>
        <p:txBody>
          <a:bodyPr/>
          <a:lstStyle/>
          <a:p>
            <a:fld id="{776237F2-1B94-403A-9070-76066D865732}" type="slidenum">
              <a:rPr lang="ta-IN" smtClean="0"/>
              <a:t>‹#›</a:t>
            </a:fld>
            <a:endParaRPr lang="ta-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776F9ED-E591-444E-A425-23845FB52F90}" type="datetimeFigureOut">
              <a:rPr lang="ta-IN" smtClean="0"/>
              <a:t>08-06-2016</a:t>
            </a:fld>
            <a:endParaRPr lang="ta-IN"/>
          </a:p>
        </p:txBody>
      </p:sp>
      <p:sp>
        <p:nvSpPr>
          <p:cNvPr id="10" name="Footer Placeholder 9"/>
          <p:cNvSpPr>
            <a:spLocks noGrp="1"/>
          </p:cNvSpPr>
          <p:nvPr>
            <p:ph type="ftr" sz="quarter" idx="11"/>
          </p:nvPr>
        </p:nvSpPr>
        <p:spPr/>
        <p:txBody>
          <a:bodyPr/>
          <a:lstStyle/>
          <a:p>
            <a:endParaRPr lang="ta-IN"/>
          </a:p>
        </p:txBody>
      </p:sp>
      <p:sp>
        <p:nvSpPr>
          <p:cNvPr id="31" name="Slide Number Placeholder 30"/>
          <p:cNvSpPr>
            <a:spLocks noGrp="1"/>
          </p:cNvSpPr>
          <p:nvPr>
            <p:ph type="sldNum" sz="quarter" idx="12"/>
          </p:nvPr>
        </p:nvSpPr>
        <p:spPr/>
        <p:txBody>
          <a:bodyPr/>
          <a:lstStyle/>
          <a:p>
            <a:fld id="{776237F2-1B94-403A-9070-76066D865732}"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776F9ED-E591-444E-A425-23845FB52F90}" type="datetimeFigureOut">
              <a:rPr lang="ta-IN" smtClean="0"/>
              <a:t>08-06-2016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a:xfrm>
            <a:off x="8229600" y="6477000"/>
            <a:ext cx="762000" cy="246888"/>
          </a:xfrm>
        </p:spPr>
        <p:txBody>
          <a:bodyPr/>
          <a:lstStyle/>
          <a:p>
            <a:fld id="{776237F2-1B94-403A-9070-76066D865732}" type="slidenum">
              <a:rPr lang="ta-IN" smtClean="0"/>
              <a:t>‹#›</a:t>
            </a:fld>
            <a:endParaRPr lang="ta-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776F9ED-E591-444E-A425-23845FB52F90}" type="datetimeFigureOut">
              <a:rPr lang="ta-IN" smtClean="0"/>
              <a:t>08-06-2016</a:t>
            </a:fld>
            <a:endParaRPr lang="ta-IN"/>
          </a:p>
        </p:txBody>
      </p:sp>
      <p:sp>
        <p:nvSpPr>
          <p:cNvPr id="21" name="Footer Placeholder 20"/>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776237F2-1B94-403A-9070-76066D865732}"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6F9ED-E591-444E-A425-23845FB52F90}" type="datetimeFigureOut">
              <a:rPr lang="ta-IN" smtClean="0"/>
              <a:t>08-06-2016</a:t>
            </a:fld>
            <a:endParaRPr lang="ta-IN"/>
          </a:p>
        </p:txBody>
      </p:sp>
      <p:sp>
        <p:nvSpPr>
          <p:cNvPr id="24" name="Footer Placeholder 23"/>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776237F2-1B94-403A-9070-76066D865732}"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776F9ED-E591-444E-A425-23845FB52F90}" type="datetimeFigureOut">
              <a:rPr lang="ta-IN" smtClean="0"/>
              <a:t>08-06-2016</a:t>
            </a:fld>
            <a:endParaRPr lang="ta-IN"/>
          </a:p>
        </p:txBody>
      </p:sp>
      <p:sp>
        <p:nvSpPr>
          <p:cNvPr id="29" name="Footer Placeholder 28"/>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776237F2-1B94-403A-9070-76066D865732}" type="slidenum">
              <a:rPr lang="ta-IN" smtClean="0"/>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776F9ED-E591-444E-A425-23845FB52F90}" type="datetimeFigureOut">
              <a:rPr lang="ta-IN" smtClean="0"/>
              <a:t>08-06-2016</a:t>
            </a:fld>
            <a:endParaRPr lang="ta-IN"/>
          </a:p>
        </p:txBody>
      </p:sp>
      <p:sp>
        <p:nvSpPr>
          <p:cNvPr id="5" name="Footer Placeholder 4"/>
          <p:cNvSpPr>
            <a:spLocks noGrp="1"/>
          </p:cNvSpPr>
          <p:nvPr>
            <p:ph type="ftr" sz="quarter" idx="11"/>
          </p:nvPr>
        </p:nvSpPr>
        <p:spPr/>
        <p:txBody>
          <a:bodyPr/>
          <a:lstStyle/>
          <a:p>
            <a:endParaRPr lang="ta-IN"/>
          </a:p>
        </p:txBody>
      </p:sp>
      <p:sp>
        <p:nvSpPr>
          <p:cNvPr id="31" name="Slide Number Placeholder 30"/>
          <p:cNvSpPr>
            <a:spLocks noGrp="1"/>
          </p:cNvSpPr>
          <p:nvPr>
            <p:ph type="sldNum" sz="quarter" idx="12"/>
          </p:nvPr>
        </p:nvSpPr>
        <p:spPr/>
        <p:txBody>
          <a:bodyPr/>
          <a:lstStyle/>
          <a:p>
            <a:fld id="{776237F2-1B94-403A-9070-76066D865732}" type="slidenum">
              <a:rPr lang="ta-IN" smtClean="0"/>
              <a:t>‹#›</a:t>
            </a:fld>
            <a:endParaRPr lang="ta-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776F9ED-E591-444E-A425-23845FB52F90}" type="datetimeFigureOut">
              <a:rPr lang="ta-IN" smtClean="0"/>
              <a:t>08-06-2016</a:t>
            </a:fld>
            <a:endParaRPr lang="ta-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ta-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76237F2-1B94-403A-9070-76066D865732}" type="slidenum">
              <a:rPr lang="ta-IN" smtClean="0"/>
              <a:t>‹#›</a:t>
            </a:fld>
            <a:endParaRPr lang="ta-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Method </a:t>
            </a:r>
            <a:r>
              <a:rPr lang="en-US" b="1" dirty="0" smtClean="0"/>
              <a:t>Overriding</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buNone/>
            </a:pPr>
            <a:r>
              <a:rPr lang="en-US" dirty="0" smtClean="0"/>
              <a:t>class </a:t>
            </a:r>
            <a:r>
              <a:rPr lang="en-US" dirty="0" smtClean="0"/>
              <a:t>Test2</a:t>
            </a:r>
          </a:p>
          <a:p>
            <a:pPr lvl="0">
              <a:buNone/>
            </a:pPr>
            <a:r>
              <a:rPr lang="en-US" dirty="0" smtClean="0"/>
              <a:t>{</a:t>
            </a:r>
            <a:r>
              <a:rPr lang="en-US" dirty="0" smtClean="0"/>
              <a:t>  </a:t>
            </a:r>
          </a:p>
          <a:p>
            <a:pPr lvl="0">
              <a:buNone/>
            </a:pPr>
            <a:r>
              <a:rPr lang="en-US" dirty="0" smtClean="0"/>
              <a:t>public static void main(String </a:t>
            </a:r>
            <a:r>
              <a:rPr lang="en-US" dirty="0" err="1" smtClean="0"/>
              <a:t>args</a:t>
            </a:r>
            <a:r>
              <a:rPr lang="en-US" dirty="0" smtClean="0"/>
              <a:t>[])</a:t>
            </a:r>
          </a:p>
          <a:p>
            <a:pPr lvl="0">
              <a:buNone/>
            </a:pPr>
            <a:r>
              <a:rPr lang="en-US" dirty="0" smtClean="0"/>
              <a:t>{</a:t>
            </a:r>
            <a:r>
              <a:rPr lang="en-US" dirty="0" smtClean="0"/>
              <a:t>  </a:t>
            </a:r>
          </a:p>
          <a:p>
            <a:pPr lvl="0">
              <a:buNone/>
            </a:pPr>
            <a:r>
              <a:rPr lang="en-US" dirty="0" smtClean="0"/>
              <a:t>SBI s=new SBI();  </a:t>
            </a:r>
          </a:p>
          <a:p>
            <a:pPr lvl="0">
              <a:buNone/>
            </a:pPr>
            <a:r>
              <a:rPr lang="en-US" dirty="0" smtClean="0"/>
              <a:t>ICICI </a:t>
            </a:r>
            <a:r>
              <a:rPr lang="en-US" dirty="0" err="1" smtClean="0"/>
              <a:t>i</a:t>
            </a:r>
            <a:r>
              <a:rPr lang="en-US" dirty="0" smtClean="0"/>
              <a:t>=new ICICI();  </a:t>
            </a:r>
          </a:p>
          <a:p>
            <a:pPr lvl="0">
              <a:buNone/>
            </a:pPr>
            <a:r>
              <a:rPr lang="en-US" dirty="0" smtClean="0"/>
              <a:t>AXIS a=new AXIS();  </a:t>
            </a:r>
          </a:p>
          <a:p>
            <a:pPr lvl="0">
              <a:buNone/>
            </a:pPr>
            <a:r>
              <a:rPr lang="en-US" dirty="0" smtClean="0"/>
              <a:t>System.out.println("SBI Rate of Interest: "+</a:t>
            </a:r>
            <a:r>
              <a:rPr lang="en-US" dirty="0" err="1" smtClean="0"/>
              <a:t>s.getRateOfInterest</a:t>
            </a:r>
            <a:r>
              <a:rPr lang="en-US" dirty="0" smtClean="0"/>
              <a:t>());  </a:t>
            </a:r>
          </a:p>
          <a:p>
            <a:pPr lvl="0">
              <a:buNone/>
            </a:pPr>
            <a:r>
              <a:rPr lang="en-US" dirty="0" smtClean="0"/>
              <a:t>System.out.println("ICICI Rate of Interest: "+</a:t>
            </a:r>
            <a:r>
              <a:rPr lang="en-US" dirty="0" err="1" smtClean="0"/>
              <a:t>i.getRateOfInterest</a:t>
            </a:r>
            <a:r>
              <a:rPr lang="en-US" dirty="0" smtClean="0"/>
              <a:t>());  </a:t>
            </a:r>
          </a:p>
          <a:p>
            <a:pPr lvl="0">
              <a:buNone/>
            </a:pPr>
            <a:r>
              <a:rPr lang="en-US" dirty="0" smtClean="0"/>
              <a:t>System.out.println("AXIS Rate of Interest: "+</a:t>
            </a:r>
            <a:r>
              <a:rPr lang="en-US" dirty="0" err="1" smtClean="0"/>
              <a:t>a.getRateOfInterest</a:t>
            </a:r>
            <a:r>
              <a:rPr lang="en-US" dirty="0" smtClean="0"/>
              <a:t>());  </a:t>
            </a:r>
          </a:p>
          <a:p>
            <a:pPr lvl="0">
              <a:buNone/>
            </a:pPr>
            <a:r>
              <a:rPr lang="en-US" dirty="0" smtClean="0"/>
              <a:t>}  </a:t>
            </a:r>
          </a:p>
          <a:p>
            <a:pPr lvl="0">
              <a:buNone/>
            </a:pPr>
            <a:r>
              <a:rPr lang="en-US" dirty="0" smtClean="0"/>
              <a:t>}  </a:t>
            </a:r>
          </a:p>
          <a:p>
            <a:pPr>
              <a:buNone/>
            </a:pP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Method </a:t>
            </a:r>
            <a:r>
              <a:rPr lang="en-US" b="1" dirty="0" smtClean="0"/>
              <a:t>Overriding</a:t>
            </a:r>
            <a:endParaRPr lang="ta-IN" dirty="0"/>
          </a:p>
        </p:txBody>
      </p:sp>
      <p:sp>
        <p:nvSpPr>
          <p:cNvPr id="3" name="Content Placeholder 2"/>
          <p:cNvSpPr>
            <a:spLocks noGrp="1"/>
          </p:cNvSpPr>
          <p:nvPr>
            <p:ph idx="1"/>
          </p:nvPr>
        </p:nvSpPr>
        <p:spPr/>
        <p:txBody>
          <a:bodyPr/>
          <a:lstStyle/>
          <a:p>
            <a:r>
              <a:rPr lang="en-US" dirty="0" smtClean="0"/>
              <a:t>If subclass (child class) has the same method as declared in the parent class, it is known as </a:t>
            </a:r>
            <a:r>
              <a:rPr lang="en-US" b="1" dirty="0" smtClean="0"/>
              <a:t>method overriding in java</a:t>
            </a:r>
            <a:r>
              <a:rPr lang="en-US" dirty="0" smtClean="0"/>
              <a:t>.</a:t>
            </a:r>
          </a:p>
          <a:p>
            <a:r>
              <a:rPr lang="en-US" dirty="0" smtClean="0"/>
              <a:t>In other words, If subclass provides the specific implementation of the method that has been provided by one of its parent class, it is known as method overriding.</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Usage of Java Method </a:t>
            </a:r>
            <a:r>
              <a:rPr lang="en-US" b="1" dirty="0" smtClean="0"/>
              <a:t>Overriding</a:t>
            </a:r>
            <a:endParaRPr lang="ta-IN" dirty="0"/>
          </a:p>
        </p:txBody>
      </p:sp>
      <p:sp>
        <p:nvSpPr>
          <p:cNvPr id="3" name="Content Placeholder 2"/>
          <p:cNvSpPr>
            <a:spLocks noGrp="1"/>
          </p:cNvSpPr>
          <p:nvPr>
            <p:ph idx="1"/>
          </p:nvPr>
        </p:nvSpPr>
        <p:spPr/>
        <p:txBody>
          <a:bodyPr/>
          <a:lstStyle/>
          <a:p>
            <a:pPr lvl="0"/>
            <a:r>
              <a:rPr lang="en-US" dirty="0" smtClean="0"/>
              <a:t>Method overriding is used to provide specific implementation of a method that is already provided by its super class.</a:t>
            </a:r>
          </a:p>
          <a:p>
            <a:pPr lvl="0"/>
            <a:r>
              <a:rPr lang="en-US" dirty="0" smtClean="0"/>
              <a:t>Method overriding is used for runtime polymorphism</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Rules for Java Method </a:t>
            </a:r>
            <a:r>
              <a:rPr lang="en-US" b="1" dirty="0" smtClean="0"/>
              <a:t>Overriding</a:t>
            </a:r>
            <a:endParaRPr lang="ta-IN" dirty="0"/>
          </a:p>
        </p:txBody>
      </p:sp>
      <p:sp>
        <p:nvSpPr>
          <p:cNvPr id="3" name="Content Placeholder 2"/>
          <p:cNvSpPr>
            <a:spLocks noGrp="1"/>
          </p:cNvSpPr>
          <p:nvPr>
            <p:ph idx="1"/>
          </p:nvPr>
        </p:nvSpPr>
        <p:spPr/>
        <p:txBody>
          <a:bodyPr/>
          <a:lstStyle/>
          <a:p>
            <a:pPr lvl="0"/>
            <a:r>
              <a:rPr lang="en-US" dirty="0" smtClean="0"/>
              <a:t>method must have same name as in the parent class</a:t>
            </a:r>
          </a:p>
          <a:p>
            <a:pPr lvl="0"/>
            <a:r>
              <a:rPr lang="en-US" dirty="0" smtClean="0"/>
              <a:t>method must have same parameter as in the parent class.</a:t>
            </a:r>
          </a:p>
          <a:p>
            <a:pPr lvl="0"/>
            <a:r>
              <a:rPr lang="en-US" dirty="0" smtClean="0"/>
              <a:t>must be IS-A relationship (inheritance).</a:t>
            </a:r>
          </a:p>
          <a:p>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the problem without method </a:t>
            </a:r>
            <a:r>
              <a:rPr lang="en-US" b="1" dirty="0" smtClean="0"/>
              <a:t>overriding</a:t>
            </a:r>
            <a:endParaRPr lang="ta-IN" dirty="0"/>
          </a:p>
        </p:txBody>
      </p:sp>
      <p:sp>
        <p:nvSpPr>
          <p:cNvPr id="3" name="Content Placeholder 2"/>
          <p:cNvSpPr>
            <a:spLocks noGrp="1"/>
          </p:cNvSpPr>
          <p:nvPr>
            <p:ph idx="1"/>
          </p:nvPr>
        </p:nvSpPr>
        <p:spPr/>
        <p:txBody>
          <a:bodyPr>
            <a:normAutofit fontScale="77500" lnSpcReduction="20000"/>
          </a:bodyPr>
          <a:lstStyle/>
          <a:p>
            <a:r>
              <a:rPr lang="en-US" dirty="0" smtClean="0"/>
              <a:t>Let's understand the problem that we may face in the program if we don't use method overriding.</a:t>
            </a:r>
          </a:p>
          <a:p>
            <a:pPr lvl="0">
              <a:buNone/>
            </a:pPr>
            <a:r>
              <a:rPr lang="en-US" dirty="0" smtClean="0"/>
              <a:t>class Vehicle{  </a:t>
            </a:r>
          </a:p>
          <a:p>
            <a:pPr lvl="0">
              <a:buNone/>
            </a:pPr>
            <a:r>
              <a:rPr lang="en-US" dirty="0" smtClean="0"/>
              <a:t>  void run(){System.out.println("Vehicle is running");}  </a:t>
            </a:r>
          </a:p>
          <a:p>
            <a:pPr lvl="0">
              <a:buNone/>
            </a:pPr>
            <a:r>
              <a:rPr lang="en-US" dirty="0" smtClean="0"/>
              <a:t>}  </a:t>
            </a:r>
          </a:p>
          <a:p>
            <a:pPr lvl="0">
              <a:buNone/>
            </a:pPr>
            <a:r>
              <a:rPr lang="en-US" dirty="0" smtClean="0"/>
              <a:t>class Bike extends Vehicle{      </a:t>
            </a:r>
          </a:p>
          <a:p>
            <a:pPr lvl="0">
              <a:buNone/>
            </a:pPr>
            <a:r>
              <a:rPr lang="en-US" dirty="0" smtClean="0"/>
              <a:t>  public static void main(String </a:t>
            </a:r>
            <a:r>
              <a:rPr lang="en-US" dirty="0" err="1" smtClean="0"/>
              <a:t>args</a:t>
            </a:r>
            <a:r>
              <a:rPr lang="en-US" dirty="0" smtClean="0"/>
              <a:t>[]){  </a:t>
            </a:r>
          </a:p>
          <a:p>
            <a:pPr lvl="0">
              <a:buNone/>
            </a:pPr>
            <a:r>
              <a:rPr lang="en-US" dirty="0" smtClean="0"/>
              <a:t>  Bike </a:t>
            </a:r>
            <a:r>
              <a:rPr lang="en-US" dirty="0" err="1" smtClean="0"/>
              <a:t>obj</a:t>
            </a:r>
            <a:r>
              <a:rPr lang="en-US" dirty="0" smtClean="0"/>
              <a:t> = new Bike();  </a:t>
            </a:r>
          </a:p>
          <a:p>
            <a:pPr lvl="0">
              <a:buNone/>
            </a:pPr>
            <a:r>
              <a:rPr lang="en-US" dirty="0" smtClean="0"/>
              <a:t>  </a:t>
            </a:r>
            <a:r>
              <a:rPr lang="en-US" dirty="0" err="1" smtClean="0"/>
              <a:t>obj.run</a:t>
            </a:r>
            <a:r>
              <a:rPr lang="en-US" dirty="0" smtClean="0"/>
              <a:t>();  </a:t>
            </a:r>
          </a:p>
          <a:p>
            <a:pPr lvl="0">
              <a:buNone/>
            </a:pPr>
            <a:r>
              <a:rPr lang="en-US" dirty="0" smtClean="0"/>
              <a:t>  }  </a:t>
            </a:r>
          </a:p>
          <a:p>
            <a:pPr>
              <a:buNone/>
            </a:pPr>
            <a:r>
              <a:rPr lang="en-US" dirty="0" smtClean="0"/>
              <a:t>}</a:t>
            </a:r>
          </a:p>
          <a:p>
            <a:pPr>
              <a:buNone/>
            </a:pPr>
            <a:r>
              <a:rPr lang="en-US" dirty="0" smtClean="0"/>
              <a:t>o/p: Vehicle is running.</a:t>
            </a:r>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Problem is that I have to provide a specific implementation of run() method in subclass that is why we use method overriding.</a:t>
            </a:r>
          </a:p>
          <a:p>
            <a:r>
              <a:rPr lang="en-US" b="1" dirty="0" smtClean="0"/>
              <a:t>Example of method overriding</a:t>
            </a:r>
            <a:endParaRPr lang="en-US" dirty="0" smtClean="0"/>
          </a:p>
          <a:p>
            <a:r>
              <a:rPr lang="en-US" dirty="0" smtClean="0"/>
              <a:t>In this example, we have defined the run method in the subclass as defined in the parent class but it has some specific implementation. The name and parameter of the method is same and there is </a:t>
            </a:r>
            <a:r>
              <a:rPr lang="en-US" dirty="0" err="1" smtClean="0"/>
              <a:t>IS</a:t>
            </a:r>
            <a:r>
              <a:rPr lang="en-US" dirty="0" smtClean="0"/>
              <a:t>-A relationship between the classes, so there is method overriding.</a:t>
            </a:r>
          </a:p>
          <a:p>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buNone/>
            </a:pPr>
            <a:r>
              <a:rPr lang="en-US" dirty="0" smtClean="0"/>
              <a:t>class Vehicle{  </a:t>
            </a:r>
          </a:p>
          <a:p>
            <a:pPr lvl="0">
              <a:buNone/>
            </a:pPr>
            <a:r>
              <a:rPr lang="en-US" dirty="0" smtClean="0"/>
              <a:t>void run(){System.out.println("Vehicle is running");}  </a:t>
            </a:r>
          </a:p>
          <a:p>
            <a:pPr lvl="0">
              <a:buNone/>
            </a:pPr>
            <a:r>
              <a:rPr lang="en-US" dirty="0" smtClean="0"/>
              <a:t>}  </a:t>
            </a:r>
          </a:p>
          <a:p>
            <a:pPr lvl="0">
              <a:buNone/>
            </a:pPr>
            <a:r>
              <a:rPr lang="en-US" dirty="0" smtClean="0"/>
              <a:t>class Bike2 extends Vehicle{  </a:t>
            </a:r>
          </a:p>
          <a:p>
            <a:pPr lvl="0">
              <a:buNone/>
            </a:pPr>
            <a:r>
              <a:rPr lang="en-US" dirty="0" smtClean="0"/>
              <a:t>void run(){System.out.println("Bike is running safely");}    </a:t>
            </a:r>
          </a:p>
          <a:p>
            <a:pPr lvl="0">
              <a:buNone/>
            </a:pPr>
            <a:r>
              <a:rPr lang="en-US" dirty="0" smtClean="0"/>
              <a:t>public static void main(String </a:t>
            </a:r>
            <a:r>
              <a:rPr lang="en-US" dirty="0" err="1" smtClean="0"/>
              <a:t>args</a:t>
            </a:r>
            <a:r>
              <a:rPr lang="en-US" dirty="0" smtClean="0"/>
              <a:t>[]){  </a:t>
            </a:r>
          </a:p>
          <a:p>
            <a:pPr lvl="0">
              <a:buNone/>
            </a:pPr>
            <a:r>
              <a:rPr lang="en-US" dirty="0" smtClean="0"/>
              <a:t>Bike2</a:t>
            </a:r>
            <a:r>
              <a:rPr lang="en-US" dirty="0" smtClean="0"/>
              <a:t> </a:t>
            </a:r>
            <a:r>
              <a:rPr lang="en-US" dirty="0" err="1" smtClean="0"/>
              <a:t>obj</a:t>
            </a:r>
            <a:r>
              <a:rPr lang="en-US" dirty="0" smtClean="0"/>
              <a:t> = new Bike2();  </a:t>
            </a:r>
          </a:p>
          <a:p>
            <a:pPr lvl="0">
              <a:buNone/>
            </a:pPr>
            <a:r>
              <a:rPr lang="en-US" dirty="0" err="1" smtClean="0"/>
              <a:t>obj.run</a:t>
            </a:r>
            <a:r>
              <a:rPr lang="en-US" dirty="0" smtClean="0"/>
              <a:t>();  </a:t>
            </a:r>
          </a:p>
          <a:p>
            <a:pPr lvl="0">
              <a:buNone/>
            </a:pPr>
            <a:r>
              <a:rPr lang="en-US" dirty="0" smtClean="0"/>
              <a:t>}  </a:t>
            </a:r>
            <a:endParaRPr lang="en-US" dirty="0" smtClean="0"/>
          </a:p>
          <a:p>
            <a:pPr lvl="0">
              <a:buNone/>
            </a:pPr>
            <a:r>
              <a:rPr lang="en-US" dirty="0" smtClean="0"/>
              <a:t>o/p : Bike is running safely.</a:t>
            </a:r>
            <a:endParaRPr lang="en-US" dirty="0" smtClean="0"/>
          </a:p>
          <a:p>
            <a:pPr>
              <a:buNone/>
            </a:pPr>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Real example of Java Method </a:t>
            </a:r>
            <a:r>
              <a:rPr lang="en-US" b="1" dirty="0" smtClean="0"/>
              <a:t>Overriding</a:t>
            </a:r>
            <a:endParaRPr lang="ta-IN" dirty="0"/>
          </a:p>
        </p:txBody>
      </p:sp>
      <p:sp>
        <p:nvSpPr>
          <p:cNvPr id="3" name="Content Placeholder 2"/>
          <p:cNvSpPr>
            <a:spLocks noGrp="1"/>
          </p:cNvSpPr>
          <p:nvPr>
            <p:ph idx="1"/>
          </p:nvPr>
        </p:nvSpPr>
        <p:spPr/>
        <p:txBody>
          <a:bodyPr/>
          <a:lstStyle/>
          <a:p>
            <a:r>
              <a:rPr lang="en-US" dirty="0" smtClean="0"/>
              <a:t>Consider a scenario, Bank is a class that provides functionality to get rate of interest. But, rate of interest varies according to banks. For example, SBI, ICICI and AXIS banks could provide 8%, 7% and 9% rate of interest.</a:t>
            </a:r>
          </a:p>
          <a:p>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lvl="0">
              <a:buNone/>
            </a:pPr>
            <a:r>
              <a:rPr lang="en-US" dirty="0" smtClean="0"/>
              <a:t>class </a:t>
            </a:r>
            <a:r>
              <a:rPr lang="en-US" dirty="0" smtClean="0"/>
              <a:t>Bank</a:t>
            </a:r>
          </a:p>
          <a:p>
            <a:pPr lvl="0">
              <a:buNone/>
            </a:pPr>
            <a:r>
              <a:rPr lang="en-US" dirty="0" smtClean="0"/>
              <a:t>{</a:t>
            </a:r>
            <a:r>
              <a:rPr lang="en-US" dirty="0" smtClean="0"/>
              <a:t>  </a:t>
            </a:r>
          </a:p>
          <a:p>
            <a:pPr lvl="0">
              <a:buNone/>
            </a:pPr>
            <a:r>
              <a:rPr lang="en-US" dirty="0" err="1" smtClean="0"/>
              <a:t>int</a:t>
            </a:r>
            <a:r>
              <a:rPr lang="en-US" dirty="0" smtClean="0"/>
              <a:t> </a:t>
            </a:r>
            <a:r>
              <a:rPr lang="en-US" dirty="0" err="1" smtClean="0"/>
              <a:t>getRateOfInterest</a:t>
            </a:r>
            <a:r>
              <a:rPr lang="en-US" dirty="0" smtClean="0"/>
              <a:t>(){return 0;}  </a:t>
            </a:r>
            <a:endParaRPr lang="en-US" dirty="0" smtClean="0"/>
          </a:p>
          <a:p>
            <a:pPr lvl="0">
              <a:buNone/>
            </a:pPr>
            <a:r>
              <a:rPr lang="en-US" dirty="0" smtClean="0"/>
              <a:t>}</a:t>
            </a:r>
            <a:r>
              <a:rPr lang="en-US" dirty="0" smtClean="0"/>
              <a:t>    </a:t>
            </a:r>
          </a:p>
          <a:p>
            <a:pPr lvl="0">
              <a:buNone/>
            </a:pPr>
            <a:r>
              <a:rPr lang="en-US" dirty="0" smtClean="0"/>
              <a:t>class</a:t>
            </a:r>
            <a:r>
              <a:rPr lang="en-US" dirty="0" smtClean="0"/>
              <a:t> SBI extends </a:t>
            </a:r>
            <a:r>
              <a:rPr lang="en-US" dirty="0" smtClean="0"/>
              <a:t>Bank</a:t>
            </a:r>
          </a:p>
          <a:p>
            <a:pPr lvl="0">
              <a:buNone/>
            </a:pPr>
            <a:r>
              <a:rPr lang="en-US" dirty="0" smtClean="0"/>
              <a:t>{</a:t>
            </a:r>
            <a:r>
              <a:rPr lang="en-US" dirty="0" smtClean="0"/>
              <a:t>  </a:t>
            </a:r>
          </a:p>
          <a:p>
            <a:pPr lvl="0">
              <a:buNone/>
            </a:pPr>
            <a:r>
              <a:rPr lang="en-US" dirty="0" err="1" smtClean="0"/>
              <a:t>int</a:t>
            </a:r>
            <a:r>
              <a:rPr lang="en-US" dirty="0" smtClean="0"/>
              <a:t> </a:t>
            </a:r>
            <a:r>
              <a:rPr lang="en-US" dirty="0" err="1" smtClean="0"/>
              <a:t>getRateOfInterest</a:t>
            </a:r>
            <a:r>
              <a:rPr lang="en-US" dirty="0" smtClean="0"/>
              <a:t>(){return 8;}  </a:t>
            </a:r>
          </a:p>
          <a:p>
            <a:pPr lvl="0">
              <a:buNone/>
            </a:pPr>
            <a:r>
              <a:rPr lang="en-US" dirty="0" smtClean="0"/>
              <a:t>}    </a:t>
            </a:r>
          </a:p>
          <a:p>
            <a:pPr lvl="0">
              <a:buNone/>
            </a:pPr>
            <a:r>
              <a:rPr lang="en-US" dirty="0" smtClean="0"/>
              <a:t>class</a:t>
            </a:r>
            <a:r>
              <a:rPr lang="en-US" dirty="0" smtClean="0"/>
              <a:t> ICICI extends </a:t>
            </a:r>
            <a:r>
              <a:rPr lang="en-US" dirty="0" smtClean="0"/>
              <a:t>Bank</a:t>
            </a:r>
          </a:p>
          <a:p>
            <a:pPr lvl="0">
              <a:buNone/>
            </a:pPr>
            <a:r>
              <a:rPr lang="en-US" dirty="0" smtClean="0"/>
              <a:t>{</a:t>
            </a:r>
            <a:r>
              <a:rPr lang="en-US" dirty="0" smtClean="0"/>
              <a:t>  </a:t>
            </a:r>
          </a:p>
          <a:p>
            <a:pPr lvl="0">
              <a:buNone/>
            </a:pPr>
            <a:r>
              <a:rPr lang="en-US" dirty="0" err="1" smtClean="0"/>
              <a:t>int</a:t>
            </a:r>
            <a:r>
              <a:rPr lang="en-US" dirty="0" smtClean="0"/>
              <a:t> </a:t>
            </a:r>
            <a:r>
              <a:rPr lang="en-US" dirty="0" err="1" smtClean="0"/>
              <a:t>getRateOfInterest</a:t>
            </a:r>
            <a:r>
              <a:rPr lang="en-US" dirty="0" smtClean="0"/>
              <a:t>(){return 7;}  </a:t>
            </a:r>
          </a:p>
          <a:p>
            <a:pPr lvl="0">
              <a:buNone/>
            </a:pPr>
            <a:r>
              <a:rPr lang="en-US" dirty="0" smtClean="0"/>
              <a:t>}</a:t>
            </a:r>
            <a:r>
              <a:rPr lang="en-US" dirty="0" smtClean="0"/>
              <a:t>  </a:t>
            </a:r>
          </a:p>
          <a:p>
            <a:pPr lvl="0">
              <a:buNone/>
            </a:pPr>
            <a:r>
              <a:rPr lang="en-US" dirty="0" smtClean="0"/>
              <a:t>class AXIS extends </a:t>
            </a:r>
            <a:r>
              <a:rPr lang="en-US" dirty="0" smtClean="0"/>
              <a:t>Bank</a:t>
            </a:r>
          </a:p>
          <a:p>
            <a:pPr lvl="0">
              <a:buNone/>
            </a:pPr>
            <a:r>
              <a:rPr lang="en-US" dirty="0" smtClean="0"/>
              <a:t>{</a:t>
            </a:r>
            <a:r>
              <a:rPr lang="en-US" dirty="0" smtClean="0"/>
              <a:t>  </a:t>
            </a:r>
          </a:p>
          <a:p>
            <a:pPr lvl="0">
              <a:buNone/>
            </a:pPr>
            <a:r>
              <a:rPr lang="en-US" dirty="0" err="1" smtClean="0"/>
              <a:t>int</a:t>
            </a:r>
            <a:r>
              <a:rPr lang="en-US" dirty="0" smtClean="0"/>
              <a:t> </a:t>
            </a:r>
            <a:r>
              <a:rPr lang="en-US" dirty="0" err="1" smtClean="0"/>
              <a:t>getRateOfInterest</a:t>
            </a:r>
            <a:r>
              <a:rPr lang="en-US" dirty="0" smtClean="0"/>
              <a:t>(){return 9;}  </a:t>
            </a:r>
          </a:p>
          <a:p>
            <a:pPr lvl="0">
              <a:buNone/>
            </a:pPr>
            <a:r>
              <a:rPr lang="en-US" dirty="0" smtClean="0"/>
              <a:t>}</a:t>
            </a:r>
            <a:r>
              <a:rPr lang="en-US" dirty="0" smtClean="0"/>
              <a:t>   </a:t>
            </a:r>
          </a:p>
          <a:p>
            <a:pPr>
              <a:buNone/>
            </a:pPr>
            <a:endParaRPr lang="ta-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TotalTime>
  <Words>290</Words>
  <Application>Microsoft Office PowerPoint</Application>
  <PresentationFormat>On-screen Show (4:3)</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Method Overriding</vt:lpstr>
      <vt:lpstr>Method Overriding</vt:lpstr>
      <vt:lpstr>Usage of Java Method Overriding</vt:lpstr>
      <vt:lpstr>Rules for Java Method Overriding</vt:lpstr>
      <vt:lpstr>Understanding the problem without method overriding</vt:lpstr>
      <vt:lpstr>Slide 6</vt:lpstr>
      <vt:lpstr>Slide 7</vt:lpstr>
      <vt:lpstr>Real example of Java Method Overriding</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Overriding</dc:title>
  <dc:creator>user</dc:creator>
  <cp:lastModifiedBy>user</cp:lastModifiedBy>
  <cp:revision>10</cp:revision>
  <dcterms:created xsi:type="dcterms:W3CDTF">2016-06-07T22:42:38Z</dcterms:created>
  <dcterms:modified xsi:type="dcterms:W3CDTF">2016-06-07T22:52:41Z</dcterms:modified>
</cp:coreProperties>
</file>