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621DA33-98D1-4F57-BA13-B15429F93A67}" type="datetimeFigureOut">
              <a:rPr lang="ta-IN" smtClean="0"/>
              <a:t>08-06-2016</a:t>
            </a:fld>
            <a:endParaRPr lang="ta-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ta-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A65A450-0571-40F2-BF40-6D7C58581709}" type="slidenum">
              <a:rPr lang="ta-IN" smtClean="0"/>
              <a:t>‹#›</a:t>
            </a:fld>
            <a:endParaRPr lang="ta-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621DA33-98D1-4F57-BA13-B15429F93A67}" type="datetimeFigureOut">
              <a:rPr lang="ta-IN" smtClean="0"/>
              <a:t>08-06-2016</a:t>
            </a:fld>
            <a:endParaRPr lang="ta-IN"/>
          </a:p>
        </p:txBody>
      </p:sp>
      <p:sp>
        <p:nvSpPr>
          <p:cNvPr id="5" name="Footer Placeholder 4"/>
          <p:cNvSpPr>
            <a:spLocks noGrp="1"/>
          </p:cNvSpPr>
          <p:nvPr>
            <p:ph type="ftr" sz="quarter" idx="11"/>
          </p:nvPr>
        </p:nvSpPr>
        <p:spPr/>
        <p:txBody>
          <a:bodyPr/>
          <a:lstStyle>
            <a:extLst/>
          </a:lstStyle>
          <a:p>
            <a:endParaRPr lang="ta-IN"/>
          </a:p>
        </p:txBody>
      </p:sp>
      <p:sp>
        <p:nvSpPr>
          <p:cNvPr id="6" name="Slide Number Placeholder 5"/>
          <p:cNvSpPr>
            <a:spLocks noGrp="1"/>
          </p:cNvSpPr>
          <p:nvPr>
            <p:ph type="sldNum" sz="quarter" idx="12"/>
          </p:nvPr>
        </p:nvSpPr>
        <p:spPr/>
        <p:txBody>
          <a:bodyPr/>
          <a:lstStyle>
            <a:extLst/>
          </a:lstStyle>
          <a:p>
            <a:fld id="{3A65A450-0571-40F2-BF40-6D7C58581709}" type="slidenum">
              <a:rPr lang="ta-IN" smtClean="0"/>
              <a:t>‹#›</a:t>
            </a:fld>
            <a:endParaRPr lang="ta-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621DA33-98D1-4F57-BA13-B15429F93A67}" type="datetimeFigureOut">
              <a:rPr lang="ta-IN" smtClean="0"/>
              <a:t>08-06-2016</a:t>
            </a:fld>
            <a:endParaRPr lang="ta-IN"/>
          </a:p>
        </p:txBody>
      </p:sp>
      <p:sp>
        <p:nvSpPr>
          <p:cNvPr id="5" name="Footer Placeholder 4"/>
          <p:cNvSpPr>
            <a:spLocks noGrp="1"/>
          </p:cNvSpPr>
          <p:nvPr>
            <p:ph type="ftr" sz="quarter" idx="11"/>
          </p:nvPr>
        </p:nvSpPr>
        <p:spPr/>
        <p:txBody>
          <a:bodyPr/>
          <a:lstStyle>
            <a:extLst/>
          </a:lstStyle>
          <a:p>
            <a:endParaRPr lang="ta-IN"/>
          </a:p>
        </p:txBody>
      </p:sp>
      <p:sp>
        <p:nvSpPr>
          <p:cNvPr id="6" name="Slide Number Placeholder 5"/>
          <p:cNvSpPr>
            <a:spLocks noGrp="1"/>
          </p:cNvSpPr>
          <p:nvPr>
            <p:ph type="sldNum" sz="quarter" idx="12"/>
          </p:nvPr>
        </p:nvSpPr>
        <p:spPr/>
        <p:txBody>
          <a:bodyPr/>
          <a:lstStyle>
            <a:extLst/>
          </a:lstStyle>
          <a:p>
            <a:fld id="{3A65A450-0571-40F2-BF40-6D7C58581709}" type="slidenum">
              <a:rPr lang="ta-IN" smtClean="0"/>
              <a:t>‹#›</a:t>
            </a:fld>
            <a:endParaRPr lang="ta-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621DA33-98D1-4F57-BA13-B15429F93A67}" type="datetimeFigureOut">
              <a:rPr lang="ta-IN" smtClean="0"/>
              <a:t>08-06-2016</a:t>
            </a:fld>
            <a:endParaRPr lang="ta-IN"/>
          </a:p>
        </p:txBody>
      </p:sp>
      <p:sp>
        <p:nvSpPr>
          <p:cNvPr id="5" name="Footer Placeholder 4"/>
          <p:cNvSpPr>
            <a:spLocks noGrp="1"/>
          </p:cNvSpPr>
          <p:nvPr>
            <p:ph type="ftr" sz="quarter" idx="11"/>
          </p:nvPr>
        </p:nvSpPr>
        <p:spPr/>
        <p:txBody>
          <a:bodyPr/>
          <a:lstStyle>
            <a:extLst/>
          </a:lstStyle>
          <a:p>
            <a:endParaRPr lang="ta-IN"/>
          </a:p>
        </p:txBody>
      </p:sp>
      <p:sp>
        <p:nvSpPr>
          <p:cNvPr id="6" name="Slide Number Placeholder 5"/>
          <p:cNvSpPr>
            <a:spLocks noGrp="1"/>
          </p:cNvSpPr>
          <p:nvPr>
            <p:ph type="sldNum" sz="quarter" idx="12"/>
          </p:nvPr>
        </p:nvSpPr>
        <p:spPr/>
        <p:txBody>
          <a:bodyPr/>
          <a:lstStyle>
            <a:extLst/>
          </a:lstStyle>
          <a:p>
            <a:fld id="{3A65A450-0571-40F2-BF40-6D7C58581709}" type="slidenum">
              <a:rPr lang="ta-IN" smtClean="0"/>
              <a:t>‹#›</a:t>
            </a:fld>
            <a:endParaRPr lang="ta-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621DA33-98D1-4F57-BA13-B15429F93A67}" type="datetimeFigureOut">
              <a:rPr lang="ta-IN" smtClean="0"/>
              <a:t>08-06-2016</a:t>
            </a:fld>
            <a:endParaRPr lang="ta-IN"/>
          </a:p>
        </p:txBody>
      </p:sp>
      <p:sp>
        <p:nvSpPr>
          <p:cNvPr id="5" name="Footer Placeholder 4"/>
          <p:cNvSpPr>
            <a:spLocks noGrp="1"/>
          </p:cNvSpPr>
          <p:nvPr>
            <p:ph type="ftr" sz="quarter" idx="11"/>
          </p:nvPr>
        </p:nvSpPr>
        <p:spPr/>
        <p:txBody>
          <a:bodyPr/>
          <a:lstStyle>
            <a:extLst/>
          </a:lstStyle>
          <a:p>
            <a:endParaRPr lang="ta-IN"/>
          </a:p>
        </p:txBody>
      </p:sp>
      <p:sp>
        <p:nvSpPr>
          <p:cNvPr id="6" name="Slide Number Placeholder 5"/>
          <p:cNvSpPr>
            <a:spLocks noGrp="1"/>
          </p:cNvSpPr>
          <p:nvPr>
            <p:ph type="sldNum" sz="quarter" idx="12"/>
          </p:nvPr>
        </p:nvSpPr>
        <p:spPr/>
        <p:txBody>
          <a:bodyPr/>
          <a:lstStyle>
            <a:extLst/>
          </a:lstStyle>
          <a:p>
            <a:fld id="{3A65A450-0571-40F2-BF40-6D7C58581709}" type="slidenum">
              <a:rPr lang="ta-IN" smtClean="0"/>
              <a:t>‹#›</a:t>
            </a:fld>
            <a:endParaRPr lang="ta-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621DA33-98D1-4F57-BA13-B15429F93A67}" type="datetimeFigureOut">
              <a:rPr lang="ta-IN" smtClean="0"/>
              <a:t>08-06-2016</a:t>
            </a:fld>
            <a:endParaRPr lang="ta-IN"/>
          </a:p>
        </p:txBody>
      </p:sp>
      <p:sp>
        <p:nvSpPr>
          <p:cNvPr id="6" name="Footer Placeholder 5"/>
          <p:cNvSpPr>
            <a:spLocks noGrp="1"/>
          </p:cNvSpPr>
          <p:nvPr>
            <p:ph type="ftr" sz="quarter" idx="11"/>
          </p:nvPr>
        </p:nvSpPr>
        <p:spPr/>
        <p:txBody>
          <a:bodyPr/>
          <a:lstStyle>
            <a:extLst/>
          </a:lstStyle>
          <a:p>
            <a:endParaRPr lang="ta-IN"/>
          </a:p>
        </p:txBody>
      </p:sp>
      <p:sp>
        <p:nvSpPr>
          <p:cNvPr id="7" name="Slide Number Placeholder 6"/>
          <p:cNvSpPr>
            <a:spLocks noGrp="1"/>
          </p:cNvSpPr>
          <p:nvPr>
            <p:ph type="sldNum" sz="quarter" idx="12"/>
          </p:nvPr>
        </p:nvSpPr>
        <p:spPr/>
        <p:txBody>
          <a:bodyPr/>
          <a:lstStyle>
            <a:extLst/>
          </a:lstStyle>
          <a:p>
            <a:fld id="{3A65A450-0571-40F2-BF40-6D7C58581709}" type="slidenum">
              <a:rPr lang="ta-IN" smtClean="0"/>
              <a:t>‹#›</a:t>
            </a:fld>
            <a:endParaRPr lang="ta-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621DA33-98D1-4F57-BA13-B15429F93A67}" type="datetimeFigureOut">
              <a:rPr lang="ta-IN" smtClean="0"/>
              <a:t>08-06-2016</a:t>
            </a:fld>
            <a:endParaRPr lang="ta-IN"/>
          </a:p>
        </p:txBody>
      </p:sp>
      <p:sp>
        <p:nvSpPr>
          <p:cNvPr id="8" name="Footer Placeholder 7"/>
          <p:cNvSpPr>
            <a:spLocks noGrp="1"/>
          </p:cNvSpPr>
          <p:nvPr>
            <p:ph type="ftr" sz="quarter" idx="11"/>
          </p:nvPr>
        </p:nvSpPr>
        <p:spPr/>
        <p:txBody>
          <a:bodyPr/>
          <a:lstStyle>
            <a:extLst/>
          </a:lstStyle>
          <a:p>
            <a:endParaRPr lang="ta-IN"/>
          </a:p>
        </p:txBody>
      </p:sp>
      <p:sp>
        <p:nvSpPr>
          <p:cNvPr id="9" name="Slide Number Placeholder 8"/>
          <p:cNvSpPr>
            <a:spLocks noGrp="1"/>
          </p:cNvSpPr>
          <p:nvPr>
            <p:ph type="sldNum" sz="quarter" idx="12"/>
          </p:nvPr>
        </p:nvSpPr>
        <p:spPr/>
        <p:txBody>
          <a:bodyPr/>
          <a:lstStyle>
            <a:extLst/>
          </a:lstStyle>
          <a:p>
            <a:fld id="{3A65A450-0571-40F2-BF40-6D7C58581709}" type="slidenum">
              <a:rPr lang="ta-IN" smtClean="0"/>
              <a:t>‹#›</a:t>
            </a:fld>
            <a:endParaRPr lang="ta-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621DA33-98D1-4F57-BA13-B15429F93A67}" type="datetimeFigureOut">
              <a:rPr lang="ta-IN" smtClean="0"/>
              <a:t>08-06-2016</a:t>
            </a:fld>
            <a:endParaRPr lang="ta-IN"/>
          </a:p>
        </p:txBody>
      </p:sp>
      <p:sp>
        <p:nvSpPr>
          <p:cNvPr id="4" name="Footer Placeholder 3"/>
          <p:cNvSpPr>
            <a:spLocks noGrp="1"/>
          </p:cNvSpPr>
          <p:nvPr>
            <p:ph type="ftr" sz="quarter" idx="11"/>
          </p:nvPr>
        </p:nvSpPr>
        <p:spPr/>
        <p:txBody>
          <a:bodyPr/>
          <a:lstStyle>
            <a:extLst/>
          </a:lstStyle>
          <a:p>
            <a:endParaRPr lang="ta-IN"/>
          </a:p>
        </p:txBody>
      </p:sp>
      <p:sp>
        <p:nvSpPr>
          <p:cNvPr id="5" name="Slide Number Placeholder 4"/>
          <p:cNvSpPr>
            <a:spLocks noGrp="1"/>
          </p:cNvSpPr>
          <p:nvPr>
            <p:ph type="sldNum" sz="quarter" idx="12"/>
          </p:nvPr>
        </p:nvSpPr>
        <p:spPr/>
        <p:txBody>
          <a:bodyPr/>
          <a:lstStyle>
            <a:extLst/>
          </a:lstStyle>
          <a:p>
            <a:fld id="{3A65A450-0571-40F2-BF40-6D7C58581709}" type="slidenum">
              <a:rPr lang="ta-IN" smtClean="0"/>
              <a:t>‹#›</a:t>
            </a:fld>
            <a:endParaRPr lang="ta-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621DA33-98D1-4F57-BA13-B15429F93A67}" type="datetimeFigureOut">
              <a:rPr lang="ta-IN" smtClean="0"/>
              <a:t>08-06-2016</a:t>
            </a:fld>
            <a:endParaRPr lang="ta-IN"/>
          </a:p>
        </p:txBody>
      </p:sp>
      <p:sp>
        <p:nvSpPr>
          <p:cNvPr id="3" name="Footer Placeholder 2"/>
          <p:cNvSpPr>
            <a:spLocks noGrp="1"/>
          </p:cNvSpPr>
          <p:nvPr>
            <p:ph type="ftr" sz="quarter" idx="11"/>
          </p:nvPr>
        </p:nvSpPr>
        <p:spPr/>
        <p:txBody>
          <a:bodyPr/>
          <a:lstStyle>
            <a:extLst/>
          </a:lstStyle>
          <a:p>
            <a:endParaRPr lang="ta-IN"/>
          </a:p>
        </p:txBody>
      </p:sp>
      <p:sp>
        <p:nvSpPr>
          <p:cNvPr id="4" name="Slide Number Placeholder 3"/>
          <p:cNvSpPr>
            <a:spLocks noGrp="1"/>
          </p:cNvSpPr>
          <p:nvPr>
            <p:ph type="sldNum" sz="quarter" idx="12"/>
          </p:nvPr>
        </p:nvSpPr>
        <p:spPr/>
        <p:txBody>
          <a:bodyPr/>
          <a:lstStyle>
            <a:extLst/>
          </a:lstStyle>
          <a:p>
            <a:fld id="{3A65A450-0571-40F2-BF40-6D7C58581709}" type="slidenum">
              <a:rPr lang="ta-IN" smtClean="0"/>
              <a:t>‹#›</a:t>
            </a:fld>
            <a:endParaRPr lang="ta-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621DA33-98D1-4F57-BA13-B15429F93A67}" type="datetimeFigureOut">
              <a:rPr lang="ta-IN" smtClean="0"/>
              <a:t>08-06-2016</a:t>
            </a:fld>
            <a:endParaRPr lang="ta-IN"/>
          </a:p>
        </p:txBody>
      </p:sp>
      <p:sp>
        <p:nvSpPr>
          <p:cNvPr id="6" name="Footer Placeholder 5"/>
          <p:cNvSpPr>
            <a:spLocks noGrp="1"/>
          </p:cNvSpPr>
          <p:nvPr>
            <p:ph type="ftr" sz="quarter" idx="11"/>
          </p:nvPr>
        </p:nvSpPr>
        <p:spPr/>
        <p:txBody>
          <a:bodyPr/>
          <a:lstStyle>
            <a:extLst/>
          </a:lstStyle>
          <a:p>
            <a:endParaRPr lang="ta-IN"/>
          </a:p>
        </p:txBody>
      </p:sp>
      <p:sp>
        <p:nvSpPr>
          <p:cNvPr id="7" name="Slide Number Placeholder 6"/>
          <p:cNvSpPr>
            <a:spLocks noGrp="1"/>
          </p:cNvSpPr>
          <p:nvPr>
            <p:ph type="sldNum" sz="quarter" idx="12"/>
          </p:nvPr>
        </p:nvSpPr>
        <p:spPr/>
        <p:txBody>
          <a:bodyPr/>
          <a:lstStyle>
            <a:extLst/>
          </a:lstStyle>
          <a:p>
            <a:fld id="{3A65A450-0571-40F2-BF40-6D7C58581709}" type="slidenum">
              <a:rPr lang="ta-IN" smtClean="0"/>
              <a:t>‹#›</a:t>
            </a:fld>
            <a:endParaRPr lang="ta-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621DA33-98D1-4F57-BA13-B15429F93A67}" type="datetimeFigureOut">
              <a:rPr lang="ta-IN" smtClean="0"/>
              <a:t>08-06-2016</a:t>
            </a:fld>
            <a:endParaRPr lang="ta-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ta-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A65A450-0571-40F2-BF40-6D7C58581709}" type="slidenum">
              <a:rPr lang="ta-IN" smtClean="0"/>
              <a:t>‹#›</a:t>
            </a:fld>
            <a:endParaRPr lang="ta-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621DA33-98D1-4F57-BA13-B15429F93A67}" type="datetimeFigureOut">
              <a:rPr lang="ta-IN" smtClean="0"/>
              <a:t>08-06-2016</a:t>
            </a:fld>
            <a:endParaRPr lang="ta-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ta-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A65A450-0571-40F2-BF40-6D7C58581709}" type="slidenum">
              <a:rPr lang="ta-IN" smtClean="0"/>
              <a:t>‹#›</a:t>
            </a:fld>
            <a:endParaRPr lang="ta-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SUPER Keyword in Java</a:t>
            </a:r>
            <a:endParaRPr lang="ta-IN" dirty="0"/>
          </a:p>
        </p:txBody>
      </p:sp>
      <p:sp>
        <p:nvSpPr>
          <p:cNvPr id="3" name="Subtitle 2"/>
          <p:cNvSpPr>
            <a:spLocks noGrp="1"/>
          </p:cNvSpPr>
          <p:nvPr>
            <p:ph type="subTitle" idx="1"/>
          </p:nvPr>
        </p:nvSpPr>
        <p:spPr/>
        <p:txBody>
          <a:bodyPr/>
          <a:lstStyle/>
          <a:p>
            <a:r>
              <a:rPr lang="en-US" dirty="0" smtClean="0"/>
              <a:t>Presented by S.R.Zameer</a:t>
            </a:r>
            <a:endParaRPr lang="ta-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In the above example Student and Person both classes have message() method if we call message() method from Student class, it will call the message() method of Student class not of Person class because priority is given to local</a:t>
            </a:r>
            <a:r>
              <a:rPr lang="en-US" dirty="0" smtClean="0"/>
              <a:t>.</a:t>
            </a:r>
            <a:r>
              <a:rPr lang="en-US" dirty="0" smtClean="0"/>
              <a:t> </a:t>
            </a:r>
          </a:p>
          <a:p>
            <a:r>
              <a:rPr lang="en-US" dirty="0" smtClean="0"/>
              <a:t>In case there is no method in subclass as parent, there is no need to use super. In the example given below message() method is invoked from Student class but Student class does not have message() method, so you can directly call message() method.</a:t>
            </a:r>
          </a:p>
          <a:p>
            <a:endParaRPr lang="ta-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lvl="0">
              <a:buNone/>
            </a:pPr>
            <a:r>
              <a:rPr lang="en-US" dirty="0" smtClean="0"/>
              <a:t>class Person{  </a:t>
            </a:r>
          </a:p>
          <a:p>
            <a:pPr lvl="0">
              <a:buNone/>
            </a:pPr>
            <a:r>
              <a:rPr lang="en-US" dirty="0" smtClean="0"/>
              <a:t>void message(){System.out.println("welcome");}  </a:t>
            </a:r>
          </a:p>
          <a:p>
            <a:pPr lvl="0">
              <a:buNone/>
            </a:pPr>
            <a:r>
              <a:rPr lang="en-US" dirty="0" smtClean="0"/>
              <a:t>}  </a:t>
            </a:r>
          </a:p>
          <a:p>
            <a:pPr lvl="0">
              <a:buNone/>
            </a:pPr>
            <a:r>
              <a:rPr lang="en-US" dirty="0" smtClean="0"/>
              <a:t>class</a:t>
            </a:r>
            <a:r>
              <a:rPr lang="en-US" dirty="0" smtClean="0"/>
              <a:t> Student17 extends Person{    </a:t>
            </a:r>
          </a:p>
          <a:p>
            <a:pPr lvl="0">
              <a:buNone/>
            </a:pPr>
            <a:r>
              <a:rPr lang="en-US" dirty="0" smtClean="0"/>
              <a:t>void display(){  </a:t>
            </a:r>
          </a:p>
          <a:p>
            <a:pPr lvl="0">
              <a:buNone/>
            </a:pPr>
            <a:r>
              <a:rPr lang="en-US" dirty="0" smtClean="0"/>
              <a:t>message();//will invoke parent class message() method  </a:t>
            </a:r>
          </a:p>
          <a:p>
            <a:pPr lvl="0">
              <a:buNone/>
            </a:pPr>
            <a:r>
              <a:rPr lang="en-US" dirty="0" smtClean="0"/>
              <a:t>}</a:t>
            </a:r>
            <a:r>
              <a:rPr lang="en-US" dirty="0" smtClean="0"/>
              <a:t>    </a:t>
            </a:r>
          </a:p>
          <a:p>
            <a:pPr lvl="0">
              <a:buNone/>
            </a:pPr>
            <a:r>
              <a:rPr lang="en-US" dirty="0" smtClean="0"/>
              <a:t>public static void main(String </a:t>
            </a:r>
            <a:r>
              <a:rPr lang="en-US" dirty="0" err="1" smtClean="0"/>
              <a:t>args</a:t>
            </a:r>
            <a:r>
              <a:rPr lang="en-US" dirty="0" smtClean="0"/>
              <a:t>[]){  </a:t>
            </a:r>
          </a:p>
          <a:p>
            <a:pPr lvl="0">
              <a:buNone/>
            </a:pPr>
            <a:r>
              <a:rPr lang="en-US" dirty="0" smtClean="0"/>
              <a:t>Student17 s=new Student17();  </a:t>
            </a:r>
          </a:p>
          <a:p>
            <a:pPr lvl="0">
              <a:buNone/>
            </a:pPr>
            <a:r>
              <a:rPr lang="en-US" dirty="0" err="1" smtClean="0"/>
              <a:t>s.display</a:t>
            </a:r>
            <a:r>
              <a:rPr lang="en-US" dirty="0" smtClean="0"/>
              <a:t>();  </a:t>
            </a:r>
          </a:p>
          <a:p>
            <a:pPr lvl="0">
              <a:buNone/>
            </a:pPr>
            <a:r>
              <a:rPr lang="en-US" dirty="0" smtClean="0"/>
              <a:t>}  </a:t>
            </a:r>
          </a:p>
          <a:p>
            <a:pPr>
              <a:buNone/>
            </a:pPr>
            <a:r>
              <a:rPr lang="en-US" dirty="0" smtClean="0"/>
              <a:t>}</a:t>
            </a:r>
          </a:p>
          <a:p>
            <a:pPr>
              <a:buNone/>
            </a:pPr>
            <a:r>
              <a:rPr lang="en-US" dirty="0" smtClean="0"/>
              <a:t>o/p</a:t>
            </a:r>
            <a:r>
              <a:rPr lang="en-US" smtClean="0"/>
              <a:t>: welcome.</a:t>
            </a:r>
            <a:endParaRPr lang="ta-IN" dirty="0"/>
          </a:p>
        </p:txBody>
      </p:sp>
      <p:sp>
        <p:nvSpPr>
          <p:cNvPr id="3" name="Title 2"/>
          <p:cNvSpPr>
            <a:spLocks noGrp="1"/>
          </p:cNvSpPr>
          <p:nvPr>
            <p:ph type="title"/>
          </p:nvPr>
        </p:nvSpPr>
        <p:spPr/>
        <p:txBody>
          <a:bodyPr>
            <a:normAutofit fontScale="90000"/>
          </a:bodyPr>
          <a:lstStyle/>
          <a:p>
            <a:r>
              <a:rPr lang="en-US" dirty="0" smtClean="0"/>
              <a:t>Program in case super is not </a:t>
            </a:r>
            <a:r>
              <a:rPr lang="en-US" dirty="0" smtClean="0"/>
              <a:t>required</a:t>
            </a:r>
            <a:endParaRPr lang="ta-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a:t>
            </a:r>
            <a:r>
              <a:rPr lang="en-US" b="1" dirty="0" smtClean="0"/>
              <a:t>super</a:t>
            </a:r>
            <a:r>
              <a:rPr lang="en-US" dirty="0" smtClean="0"/>
              <a:t> keyword in java is a reference variable that is used to refer immediate parent class object.</a:t>
            </a:r>
          </a:p>
          <a:p>
            <a:r>
              <a:rPr lang="en-US" dirty="0" smtClean="0"/>
              <a:t>Whenever you create the instance of subclass, an instance of parent class is created implicitly i.e. referred by super reference variable.</a:t>
            </a:r>
          </a:p>
          <a:p>
            <a:pPr>
              <a:buNone/>
            </a:pPr>
            <a:endParaRPr lang="ta-IN" dirty="0"/>
          </a:p>
        </p:txBody>
      </p:sp>
      <p:sp>
        <p:nvSpPr>
          <p:cNvPr id="2" name="Title 1"/>
          <p:cNvSpPr>
            <a:spLocks noGrp="1"/>
          </p:cNvSpPr>
          <p:nvPr>
            <p:ph type="title"/>
          </p:nvPr>
        </p:nvSpPr>
        <p:spPr/>
        <p:txBody>
          <a:bodyPr/>
          <a:lstStyle/>
          <a:p>
            <a:r>
              <a:rPr lang="en-US" b="1" dirty="0" smtClean="0"/>
              <a:t>super keyword in java</a:t>
            </a:r>
            <a:endParaRPr lang="ta-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super is used to refer immediate parent class instance variable.</a:t>
            </a:r>
          </a:p>
          <a:p>
            <a:pPr lvl="0"/>
            <a:r>
              <a:rPr lang="en-US" dirty="0" smtClean="0"/>
              <a:t>super() is used to invoke immediate parent class constructor.</a:t>
            </a:r>
          </a:p>
          <a:p>
            <a:pPr lvl="0"/>
            <a:r>
              <a:rPr lang="en-US" dirty="0" smtClean="0"/>
              <a:t>super is used to invoke immediate parent class method.</a:t>
            </a:r>
          </a:p>
          <a:p>
            <a:pPr>
              <a:buNone/>
            </a:pPr>
            <a:endParaRPr lang="ta-IN" dirty="0"/>
          </a:p>
        </p:txBody>
      </p:sp>
      <p:sp>
        <p:nvSpPr>
          <p:cNvPr id="3" name="Title 2"/>
          <p:cNvSpPr>
            <a:spLocks noGrp="1"/>
          </p:cNvSpPr>
          <p:nvPr>
            <p:ph type="title"/>
          </p:nvPr>
        </p:nvSpPr>
        <p:spPr/>
        <p:txBody>
          <a:bodyPr>
            <a:normAutofit/>
          </a:bodyPr>
          <a:lstStyle/>
          <a:p>
            <a:r>
              <a:rPr lang="en-US" dirty="0" smtClean="0"/>
              <a:t>Usage of java super </a:t>
            </a:r>
            <a:r>
              <a:rPr lang="en-US" dirty="0" smtClean="0"/>
              <a:t>Keyword</a:t>
            </a:r>
            <a:endParaRPr lang="ta-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b="1" i="1" dirty="0" smtClean="0"/>
              <a:t>Problem without super </a:t>
            </a:r>
            <a:r>
              <a:rPr lang="en-US" b="1" i="1" dirty="0" smtClean="0"/>
              <a:t>keyword</a:t>
            </a:r>
          </a:p>
          <a:p>
            <a:pPr>
              <a:buNone/>
            </a:pPr>
            <a:r>
              <a:rPr lang="en-US" dirty="0" smtClean="0"/>
              <a:t>class</a:t>
            </a:r>
            <a:r>
              <a:rPr lang="en-US" dirty="0" smtClean="0"/>
              <a:t> </a:t>
            </a:r>
            <a:r>
              <a:rPr lang="en-US" dirty="0" smtClean="0"/>
              <a:t>Vehicle</a:t>
            </a:r>
          </a:p>
          <a:p>
            <a:pPr>
              <a:buNone/>
            </a:pPr>
            <a:r>
              <a:rPr lang="en-US" dirty="0" smtClean="0"/>
              <a:t>{</a:t>
            </a:r>
            <a:r>
              <a:rPr lang="en-US" dirty="0" smtClean="0"/>
              <a:t>  </a:t>
            </a:r>
            <a:endParaRPr lang="en-US" dirty="0" smtClean="0"/>
          </a:p>
          <a:p>
            <a:pPr lvl="0">
              <a:buNone/>
            </a:pPr>
            <a:r>
              <a:rPr lang="en-US" dirty="0" err="1" smtClean="0"/>
              <a:t>int</a:t>
            </a:r>
            <a:r>
              <a:rPr lang="en-US" dirty="0" smtClean="0"/>
              <a:t> speed=50;  </a:t>
            </a:r>
          </a:p>
          <a:p>
            <a:pPr lvl="0">
              <a:buNone/>
            </a:pPr>
            <a:r>
              <a:rPr lang="en-US" dirty="0" smtClean="0"/>
              <a:t>}  </a:t>
            </a:r>
          </a:p>
          <a:p>
            <a:pPr lvl="0">
              <a:buNone/>
            </a:pPr>
            <a:r>
              <a:rPr lang="en-US" dirty="0" smtClean="0"/>
              <a:t>class Bike3 extends Vehicle{  </a:t>
            </a:r>
          </a:p>
          <a:p>
            <a:pPr lvl="0">
              <a:buNone/>
            </a:pPr>
            <a:r>
              <a:rPr lang="en-US" dirty="0" smtClean="0"/>
              <a:t>  </a:t>
            </a:r>
            <a:r>
              <a:rPr lang="en-US" dirty="0" err="1" smtClean="0"/>
              <a:t>int</a:t>
            </a:r>
            <a:r>
              <a:rPr lang="en-US" dirty="0" smtClean="0"/>
              <a:t> speed=100;  </a:t>
            </a:r>
          </a:p>
          <a:p>
            <a:pPr lvl="0">
              <a:buNone/>
            </a:pPr>
            <a:r>
              <a:rPr lang="en-US" dirty="0" smtClean="0"/>
              <a:t>  void display(){  </a:t>
            </a:r>
          </a:p>
          <a:p>
            <a:pPr lvl="0">
              <a:buNone/>
            </a:pPr>
            <a:r>
              <a:rPr lang="en-US" dirty="0" smtClean="0"/>
              <a:t>   System.out.println(speed);//will print speed of Bike   </a:t>
            </a:r>
            <a:endParaRPr lang="en-US" dirty="0" smtClean="0"/>
          </a:p>
          <a:p>
            <a:pPr lvl="0">
              <a:buNone/>
            </a:pPr>
            <a:r>
              <a:rPr lang="en-US" dirty="0" smtClean="0"/>
              <a:t>  }  </a:t>
            </a:r>
          </a:p>
          <a:p>
            <a:pPr lvl="0">
              <a:buNone/>
            </a:pPr>
            <a:r>
              <a:rPr lang="en-US" dirty="0" smtClean="0"/>
              <a:t>  public static void main(String </a:t>
            </a:r>
            <a:r>
              <a:rPr lang="en-US" dirty="0" err="1" smtClean="0"/>
              <a:t>args</a:t>
            </a:r>
            <a:r>
              <a:rPr lang="en-US" dirty="0" smtClean="0"/>
              <a:t>[]){  </a:t>
            </a:r>
          </a:p>
          <a:p>
            <a:pPr lvl="0">
              <a:buNone/>
            </a:pPr>
            <a:r>
              <a:rPr lang="en-US" dirty="0" smtClean="0"/>
              <a:t>   Bike3 b=new Bike3();  </a:t>
            </a:r>
          </a:p>
          <a:p>
            <a:pPr lvl="0">
              <a:buNone/>
            </a:pPr>
            <a:r>
              <a:rPr lang="en-US" dirty="0" smtClean="0"/>
              <a:t>   </a:t>
            </a:r>
            <a:r>
              <a:rPr lang="en-US" dirty="0" err="1" smtClean="0"/>
              <a:t>b.display</a:t>
            </a:r>
            <a:r>
              <a:rPr lang="en-US" dirty="0" smtClean="0"/>
              <a:t>();  </a:t>
            </a:r>
          </a:p>
          <a:p>
            <a:pPr lvl="0">
              <a:buNone/>
            </a:pPr>
            <a:r>
              <a:rPr lang="en-US" dirty="0" smtClean="0"/>
              <a:t>}  </a:t>
            </a:r>
          </a:p>
          <a:p>
            <a:pPr lvl="0">
              <a:buNone/>
            </a:pPr>
            <a:r>
              <a:rPr lang="en-US" dirty="0" smtClean="0"/>
              <a:t>}  </a:t>
            </a:r>
            <a:endParaRPr lang="en-US" dirty="0" smtClean="0"/>
          </a:p>
          <a:p>
            <a:pPr lvl="0">
              <a:buNone/>
            </a:pPr>
            <a:r>
              <a:rPr lang="en-US" dirty="0" smtClean="0"/>
              <a:t>Output:100.</a:t>
            </a:r>
            <a:endParaRPr lang="en-US" dirty="0" smtClean="0"/>
          </a:p>
          <a:p>
            <a:pPr>
              <a:buNone/>
            </a:pPr>
            <a:endParaRPr lang="ta-IN" dirty="0"/>
          </a:p>
        </p:txBody>
      </p:sp>
      <p:sp>
        <p:nvSpPr>
          <p:cNvPr id="3" name="Title 2"/>
          <p:cNvSpPr>
            <a:spLocks noGrp="1"/>
          </p:cNvSpPr>
          <p:nvPr>
            <p:ph type="title"/>
          </p:nvPr>
        </p:nvSpPr>
        <p:spPr/>
        <p:txBody>
          <a:bodyPr>
            <a:normAutofit fontScale="90000"/>
          </a:bodyPr>
          <a:lstStyle/>
          <a:p>
            <a:r>
              <a:rPr lang="en-US" dirty="0" smtClean="0"/>
              <a:t>1) super is used to refer immediate parent class instance variable.</a:t>
            </a:r>
            <a:endParaRPr lang="ta-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the above example Vehicle and Bike both class have a common property speed. Instance variable of current class is </a:t>
            </a:r>
            <a:r>
              <a:rPr lang="en-US" dirty="0" smtClean="0"/>
              <a:t>referred </a:t>
            </a:r>
            <a:r>
              <a:rPr lang="en-US" dirty="0" smtClean="0"/>
              <a:t>by instance </a:t>
            </a:r>
            <a:r>
              <a:rPr lang="en-US" dirty="0" smtClean="0"/>
              <a:t>by default</a:t>
            </a:r>
            <a:r>
              <a:rPr lang="en-US" dirty="0" smtClean="0"/>
              <a:t>, but I have to refer parent class instance variable that is why we use super keyword to distinguish between parent class instance variable and current class instance variable.</a:t>
            </a:r>
            <a:endParaRPr lang="ta-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lvl="0">
              <a:buNone/>
            </a:pPr>
            <a:r>
              <a:rPr lang="en-US" dirty="0" smtClean="0"/>
              <a:t>class </a:t>
            </a:r>
            <a:r>
              <a:rPr lang="en-US" dirty="0" smtClean="0"/>
              <a:t>Vehicle</a:t>
            </a:r>
          </a:p>
          <a:p>
            <a:pPr lvl="0">
              <a:buNone/>
            </a:pPr>
            <a:r>
              <a:rPr lang="en-US" dirty="0" smtClean="0"/>
              <a:t>{</a:t>
            </a:r>
            <a:r>
              <a:rPr lang="en-US" dirty="0" smtClean="0"/>
              <a:t>  </a:t>
            </a:r>
          </a:p>
          <a:p>
            <a:pPr lvl="0">
              <a:buNone/>
            </a:pPr>
            <a:r>
              <a:rPr lang="en-US" dirty="0" smtClean="0"/>
              <a:t>  </a:t>
            </a:r>
            <a:r>
              <a:rPr lang="en-US" dirty="0" err="1" smtClean="0"/>
              <a:t>int</a:t>
            </a:r>
            <a:r>
              <a:rPr lang="en-US" dirty="0" smtClean="0"/>
              <a:t> speed=50;  </a:t>
            </a:r>
          </a:p>
          <a:p>
            <a:pPr lvl="0">
              <a:buNone/>
            </a:pPr>
            <a:r>
              <a:rPr lang="en-US" dirty="0" smtClean="0"/>
              <a:t>}    </a:t>
            </a:r>
          </a:p>
          <a:p>
            <a:pPr lvl="0">
              <a:buNone/>
            </a:pPr>
            <a:r>
              <a:rPr lang="en-US" dirty="0" smtClean="0"/>
              <a:t>class Bike4 extends </a:t>
            </a:r>
            <a:r>
              <a:rPr lang="en-US" dirty="0" smtClean="0"/>
              <a:t>Vehicle</a:t>
            </a:r>
          </a:p>
          <a:p>
            <a:pPr lvl="0">
              <a:buNone/>
            </a:pPr>
            <a:r>
              <a:rPr lang="en-US" dirty="0" smtClean="0"/>
              <a:t>{</a:t>
            </a:r>
            <a:r>
              <a:rPr lang="en-US" dirty="0" smtClean="0"/>
              <a:t>  </a:t>
            </a:r>
          </a:p>
          <a:p>
            <a:pPr lvl="0">
              <a:buNone/>
            </a:pPr>
            <a:r>
              <a:rPr lang="en-US" dirty="0" err="1" smtClean="0"/>
              <a:t>int</a:t>
            </a:r>
            <a:r>
              <a:rPr lang="en-US" dirty="0" smtClean="0"/>
              <a:t> speed=100;        </a:t>
            </a:r>
          </a:p>
          <a:p>
            <a:pPr lvl="0">
              <a:buNone/>
            </a:pPr>
            <a:r>
              <a:rPr lang="en-US" dirty="0" smtClean="0"/>
              <a:t>  void display(){  </a:t>
            </a:r>
          </a:p>
          <a:p>
            <a:pPr lvl="0">
              <a:buNone/>
            </a:pPr>
            <a:r>
              <a:rPr lang="en-US" dirty="0" smtClean="0"/>
              <a:t>   System.out.println(</a:t>
            </a:r>
            <a:r>
              <a:rPr lang="en-US" dirty="0" err="1" smtClean="0"/>
              <a:t>super.speed</a:t>
            </a:r>
            <a:r>
              <a:rPr lang="en-US" dirty="0" smtClean="0"/>
              <a:t>);//will print speed of Vehicle </a:t>
            </a:r>
            <a:r>
              <a:rPr lang="en-US" dirty="0" smtClean="0"/>
              <a:t>no</a:t>
            </a:r>
          </a:p>
          <a:p>
            <a:pPr lvl="0">
              <a:buNone/>
            </a:pPr>
            <a:r>
              <a:rPr lang="en-US" dirty="0" smtClean="0"/>
              <a:t>}</a:t>
            </a:r>
            <a:r>
              <a:rPr lang="en-US" dirty="0" smtClean="0"/>
              <a:t>  </a:t>
            </a:r>
          </a:p>
          <a:p>
            <a:pPr lvl="0">
              <a:buNone/>
            </a:pPr>
            <a:r>
              <a:rPr lang="en-US" dirty="0" smtClean="0"/>
              <a:t>public</a:t>
            </a:r>
            <a:r>
              <a:rPr lang="en-US" dirty="0" smtClean="0"/>
              <a:t> static void main(String </a:t>
            </a:r>
            <a:r>
              <a:rPr lang="en-US" dirty="0" err="1" smtClean="0"/>
              <a:t>args</a:t>
            </a:r>
            <a:r>
              <a:rPr lang="en-US" dirty="0" smtClean="0"/>
              <a:t>[])</a:t>
            </a:r>
          </a:p>
          <a:p>
            <a:pPr lvl="0">
              <a:buNone/>
            </a:pPr>
            <a:r>
              <a:rPr lang="en-US" dirty="0" smtClean="0"/>
              <a:t>{</a:t>
            </a:r>
            <a:r>
              <a:rPr lang="en-US" dirty="0" smtClean="0"/>
              <a:t>  </a:t>
            </a:r>
            <a:endParaRPr lang="en-US" dirty="0" smtClean="0"/>
          </a:p>
          <a:p>
            <a:pPr lvl="0">
              <a:buNone/>
            </a:pPr>
            <a:r>
              <a:rPr lang="en-US" dirty="0" smtClean="0"/>
              <a:t>   Bike4 b=new Bike4();  </a:t>
            </a:r>
          </a:p>
          <a:p>
            <a:pPr lvl="0">
              <a:buNone/>
            </a:pPr>
            <a:r>
              <a:rPr lang="en-US" dirty="0" err="1" smtClean="0"/>
              <a:t>b.display</a:t>
            </a:r>
            <a:r>
              <a:rPr lang="en-US" dirty="0" smtClean="0"/>
              <a:t>();       </a:t>
            </a:r>
          </a:p>
          <a:p>
            <a:pPr lvl="0">
              <a:buNone/>
            </a:pPr>
            <a:r>
              <a:rPr lang="en-US" dirty="0" smtClean="0"/>
              <a:t>}  </a:t>
            </a:r>
          </a:p>
          <a:p>
            <a:pPr>
              <a:buNone/>
            </a:pPr>
            <a:r>
              <a:rPr lang="en-US" dirty="0" smtClean="0"/>
              <a:t>}</a:t>
            </a:r>
          </a:p>
          <a:p>
            <a:pPr>
              <a:buNone/>
            </a:pPr>
            <a:r>
              <a:rPr lang="en-US" dirty="0" smtClean="0"/>
              <a:t>Output:50.</a:t>
            </a:r>
            <a:endParaRPr lang="ta-IN" dirty="0"/>
          </a:p>
        </p:txBody>
      </p:sp>
      <p:sp>
        <p:nvSpPr>
          <p:cNvPr id="3" name="Title 2"/>
          <p:cNvSpPr>
            <a:spLocks noGrp="1"/>
          </p:cNvSpPr>
          <p:nvPr>
            <p:ph type="title"/>
          </p:nvPr>
        </p:nvSpPr>
        <p:spPr/>
        <p:txBody>
          <a:bodyPr/>
          <a:lstStyle/>
          <a:p>
            <a:r>
              <a:rPr lang="en-US" i="1" dirty="0" smtClean="0"/>
              <a:t>Solution by super keyword</a:t>
            </a:r>
            <a:endParaRPr lang="ta-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7500" lnSpcReduction="20000"/>
          </a:bodyPr>
          <a:lstStyle/>
          <a:p>
            <a:r>
              <a:rPr lang="en-US" dirty="0" smtClean="0"/>
              <a:t>The super keyword can also be used to invoke the parent class constructor as given below:</a:t>
            </a:r>
          </a:p>
          <a:p>
            <a:pPr>
              <a:buNone/>
            </a:pPr>
            <a:r>
              <a:rPr lang="en-US" dirty="0" smtClean="0"/>
              <a:t>class </a:t>
            </a:r>
            <a:r>
              <a:rPr lang="en-US" dirty="0" smtClean="0"/>
              <a:t>Vehicle</a:t>
            </a:r>
          </a:p>
          <a:p>
            <a:pPr>
              <a:buNone/>
            </a:pPr>
            <a:r>
              <a:rPr lang="en-US" dirty="0" smtClean="0"/>
              <a:t>{</a:t>
            </a:r>
            <a:r>
              <a:rPr lang="en-US" dirty="0" smtClean="0"/>
              <a:t>  </a:t>
            </a:r>
          </a:p>
          <a:p>
            <a:pPr>
              <a:buNone/>
            </a:pPr>
            <a:r>
              <a:rPr lang="en-US" dirty="0" smtClean="0"/>
              <a:t>  Vehicle</a:t>
            </a:r>
            <a:r>
              <a:rPr lang="en-US" dirty="0" smtClean="0"/>
              <a:t>()</a:t>
            </a:r>
          </a:p>
          <a:p>
            <a:pPr>
              <a:buNone/>
            </a:pPr>
            <a:r>
              <a:rPr lang="en-US" dirty="0" smtClean="0"/>
              <a:t>{</a:t>
            </a:r>
          </a:p>
          <a:p>
            <a:pPr>
              <a:buNone/>
            </a:pPr>
            <a:r>
              <a:rPr lang="en-US" dirty="0" smtClean="0"/>
              <a:t>System.out.println</a:t>
            </a:r>
            <a:r>
              <a:rPr lang="en-US" dirty="0" smtClean="0"/>
              <a:t>("Vehicle is created</a:t>
            </a:r>
            <a:r>
              <a:rPr lang="en-US" dirty="0" smtClean="0"/>
              <a:t>");</a:t>
            </a:r>
          </a:p>
          <a:p>
            <a:pPr>
              <a:buNone/>
            </a:pPr>
            <a:r>
              <a:rPr lang="en-US" dirty="0" smtClean="0"/>
              <a:t>}</a:t>
            </a:r>
            <a:r>
              <a:rPr lang="en-US" dirty="0" smtClean="0"/>
              <a:t>  </a:t>
            </a:r>
          </a:p>
          <a:p>
            <a:pPr>
              <a:buNone/>
            </a:pPr>
            <a:r>
              <a:rPr lang="en-US" dirty="0" smtClean="0"/>
              <a:t>}    </a:t>
            </a:r>
          </a:p>
          <a:p>
            <a:pPr>
              <a:buNone/>
            </a:pPr>
            <a:r>
              <a:rPr lang="en-US" dirty="0" smtClean="0"/>
              <a:t>class Bike5 extends Vehicle{  </a:t>
            </a:r>
          </a:p>
          <a:p>
            <a:pPr>
              <a:buNone/>
            </a:pPr>
            <a:r>
              <a:rPr lang="en-US" dirty="0" smtClean="0"/>
              <a:t>  Bike5</a:t>
            </a:r>
            <a:r>
              <a:rPr lang="en-US" dirty="0" smtClean="0"/>
              <a:t>()</a:t>
            </a:r>
          </a:p>
          <a:p>
            <a:pPr>
              <a:buNone/>
            </a:pPr>
            <a:r>
              <a:rPr lang="en-US" dirty="0" smtClean="0"/>
              <a:t>{</a:t>
            </a:r>
            <a:r>
              <a:rPr lang="en-US" dirty="0" smtClean="0"/>
              <a:t>  </a:t>
            </a:r>
          </a:p>
          <a:p>
            <a:pPr>
              <a:buNone/>
            </a:pPr>
            <a:r>
              <a:rPr lang="en-US" dirty="0" smtClean="0"/>
              <a:t>   super();//will invoke parent class constructor  </a:t>
            </a:r>
          </a:p>
          <a:p>
            <a:pPr>
              <a:buNone/>
            </a:pPr>
            <a:r>
              <a:rPr lang="en-US" dirty="0" smtClean="0"/>
              <a:t>   System.out.println("Bike is created");  </a:t>
            </a:r>
          </a:p>
          <a:p>
            <a:pPr>
              <a:buNone/>
            </a:pPr>
            <a:r>
              <a:rPr lang="en-US" dirty="0" smtClean="0"/>
              <a:t>  }  </a:t>
            </a:r>
          </a:p>
          <a:p>
            <a:pPr>
              <a:buNone/>
            </a:pPr>
            <a:r>
              <a:rPr lang="en-US" dirty="0" smtClean="0"/>
              <a:t>  public static void main(String </a:t>
            </a:r>
            <a:r>
              <a:rPr lang="en-US" dirty="0" err="1" smtClean="0"/>
              <a:t>args</a:t>
            </a:r>
            <a:r>
              <a:rPr lang="en-US" dirty="0" smtClean="0"/>
              <a:t>[])</a:t>
            </a:r>
          </a:p>
          <a:p>
            <a:pPr>
              <a:buNone/>
            </a:pPr>
            <a:r>
              <a:rPr lang="en-US" dirty="0" smtClean="0"/>
              <a:t>{</a:t>
            </a:r>
            <a:r>
              <a:rPr lang="en-US" dirty="0" smtClean="0"/>
              <a:t>  </a:t>
            </a:r>
          </a:p>
          <a:p>
            <a:pPr>
              <a:buNone/>
            </a:pPr>
            <a:r>
              <a:rPr lang="en-US" dirty="0" smtClean="0"/>
              <a:t>  Bike5 b=new Bike5();          </a:t>
            </a:r>
          </a:p>
          <a:p>
            <a:pPr>
              <a:buNone/>
            </a:pPr>
            <a:r>
              <a:rPr lang="en-US" dirty="0" smtClean="0"/>
              <a:t>}  </a:t>
            </a:r>
          </a:p>
          <a:p>
            <a:pPr>
              <a:buNone/>
            </a:pPr>
            <a:r>
              <a:rPr lang="en-US" dirty="0" smtClean="0"/>
              <a:t>}</a:t>
            </a:r>
          </a:p>
          <a:p>
            <a:pPr>
              <a:buNone/>
            </a:pPr>
            <a:r>
              <a:rPr lang="en-US" dirty="0" smtClean="0"/>
              <a:t>O/p:Vehicle </a:t>
            </a:r>
            <a:r>
              <a:rPr lang="en-US" dirty="0" smtClean="0"/>
              <a:t>is created</a:t>
            </a:r>
          </a:p>
          <a:p>
            <a:pPr>
              <a:buNone/>
            </a:pPr>
            <a:r>
              <a:rPr lang="en-US" dirty="0" smtClean="0"/>
              <a:t> </a:t>
            </a:r>
            <a:r>
              <a:rPr lang="en-US" dirty="0" smtClean="0"/>
              <a:t>Bike </a:t>
            </a:r>
            <a:r>
              <a:rPr lang="en-US" dirty="0" smtClean="0"/>
              <a:t>is created</a:t>
            </a:r>
          </a:p>
          <a:p>
            <a:pPr>
              <a:buNone/>
            </a:pPr>
            <a:endParaRPr lang="ta-IN" dirty="0"/>
          </a:p>
        </p:txBody>
      </p:sp>
      <p:sp>
        <p:nvSpPr>
          <p:cNvPr id="3" name="Title 2"/>
          <p:cNvSpPr>
            <a:spLocks noGrp="1"/>
          </p:cNvSpPr>
          <p:nvPr>
            <p:ph type="title"/>
          </p:nvPr>
        </p:nvSpPr>
        <p:spPr/>
        <p:txBody>
          <a:bodyPr>
            <a:normAutofit fontScale="90000"/>
          </a:bodyPr>
          <a:lstStyle/>
          <a:p>
            <a:r>
              <a:rPr lang="en-US" dirty="0" smtClean="0"/>
              <a:t>2) super is used to invoke parent class constructor</a:t>
            </a:r>
            <a:r>
              <a:rPr lang="en-US" dirty="0" smtClean="0"/>
              <a:t>.</a:t>
            </a:r>
            <a:endParaRPr lang="ta-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98637"/>
            <a:ext cx="8229600" cy="4525963"/>
          </a:xfrm>
        </p:spPr>
        <p:txBody>
          <a:bodyPr/>
          <a:lstStyle/>
          <a:p>
            <a:r>
              <a:rPr lang="en-US" dirty="0" smtClean="0"/>
              <a:t>As we know well that default constructor is provided by compiler automatically but it also adds super() for the first statement. If you are creating your own constructor and you don't have either this() or super() as the first statement, compiler will provide super() as the first statement of the constructor.</a:t>
            </a:r>
          </a:p>
          <a:p>
            <a:endParaRPr lang="ta-IN" dirty="0"/>
          </a:p>
        </p:txBody>
      </p:sp>
      <p:sp>
        <p:nvSpPr>
          <p:cNvPr id="3" name="Title 2"/>
          <p:cNvSpPr>
            <a:spLocks noGrp="1"/>
          </p:cNvSpPr>
          <p:nvPr>
            <p:ph type="title"/>
          </p:nvPr>
        </p:nvSpPr>
        <p:spPr/>
        <p:txBody>
          <a:bodyPr>
            <a:normAutofit fontScale="90000"/>
          </a:bodyPr>
          <a:lstStyle/>
          <a:p>
            <a:r>
              <a:rPr lang="en-US" dirty="0" smtClean="0"/>
              <a:t>Note: super() is added in each class constructor automatically by compiler</a:t>
            </a:r>
            <a:r>
              <a:rPr lang="en-US" dirty="0" smtClean="0"/>
              <a:t>.</a:t>
            </a:r>
            <a:endParaRPr lang="ta-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r>
              <a:rPr lang="en-US" dirty="0" smtClean="0"/>
              <a:t>The super keyword can also be used to invoke parent class method. It should be used in case subclass contains the same method as parent class as in the example given below:</a:t>
            </a:r>
          </a:p>
          <a:p>
            <a:pPr>
              <a:buNone/>
            </a:pPr>
            <a:r>
              <a:rPr lang="en-US" dirty="0" smtClean="0"/>
              <a:t>class Person{  </a:t>
            </a:r>
          </a:p>
          <a:p>
            <a:pPr>
              <a:buNone/>
            </a:pPr>
            <a:r>
              <a:rPr lang="en-US" dirty="0" smtClean="0"/>
              <a:t>void message(){System.out.println("welcome");}  </a:t>
            </a:r>
          </a:p>
          <a:p>
            <a:pPr>
              <a:buNone/>
            </a:pPr>
            <a:r>
              <a:rPr lang="en-US" dirty="0" smtClean="0"/>
              <a:t>}    </a:t>
            </a:r>
          </a:p>
          <a:p>
            <a:pPr>
              <a:buNone/>
            </a:pPr>
            <a:r>
              <a:rPr lang="en-US" dirty="0" smtClean="0"/>
              <a:t>class Student16 extends Person{  </a:t>
            </a:r>
          </a:p>
          <a:p>
            <a:pPr>
              <a:buNone/>
            </a:pPr>
            <a:r>
              <a:rPr lang="en-US" dirty="0" smtClean="0"/>
              <a:t>void message(){System.out.println("welcome to java");}    </a:t>
            </a:r>
          </a:p>
          <a:p>
            <a:pPr>
              <a:buNone/>
            </a:pPr>
            <a:r>
              <a:rPr lang="en-US" dirty="0" smtClean="0"/>
              <a:t>void display(){  </a:t>
            </a:r>
          </a:p>
          <a:p>
            <a:pPr>
              <a:buNone/>
            </a:pPr>
            <a:r>
              <a:rPr lang="en-US" dirty="0" smtClean="0"/>
              <a:t>message();//will invoke current class message() method  </a:t>
            </a:r>
          </a:p>
          <a:p>
            <a:pPr>
              <a:buNone/>
            </a:pPr>
            <a:r>
              <a:rPr lang="en-US" dirty="0" err="1" smtClean="0"/>
              <a:t>super.message</a:t>
            </a:r>
            <a:r>
              <a:rPr lang="en-US" dirty="0" smtClean="0"/>
              <a:t>();//will invoke parent class message() method  </a:t>
            </a:r>
          </a:p>
          <a:p>
            <a:pPr>
              <a:buNone/>
            </a:pPr>
            <a:r>
              <a:rPr lang="en-US" dirty="0" smtClean="0"/>
              <a:t>}    </a:t>
            </a:r>
          </a:p>
          <a:p>
            <a:pPr>
              <a:buNone/>
            </a:pPr>
            <a:r>
              <a:rPr lang="en-US" dirty="0" smtClean="0"/>
              <a:t>public static void main(String </a:t>
            </a:r>
            <a:r>
              <a:rPr lang="en-US" dirty="0" err="1" smtClean="0"/>
              <a:t>args</a:t>
            </a:r>
            <a:r>
              <a:rPr lang="en-US" dirty="0" smtClean="0"/>
              <a:t>[]){  </a:t>
            </a:r>
          </a:p>
          <a:p>
            <a:pPr>
              <a:buNone/>
            </a:pPr>
            <a:r>
              <a:rPr lang="en-US" dirty="0" smtClean="0"/>
              <a:t>Student16 s=new Student16();  </a:t>
            </a:r>
          </a:p>
          <a:p>
            <a:pPr>
              <a:buNone/>
            </a:pPr>
            <a:r>
              <a:rPr lang="en-US" dirty="0" err="1" smtClean="0"/>
              <a:t>s.display</a:t>
            </a:r>
            <a:r>
              <a:rPr lang="en-US" dirty="0" smtClean="0"/>
              <a:t>();  </a:t>
            </a:r>
          </a:p>
          <a:p>
            <a:pPr>
              <a:buNone/>
            </a:pPr>
            <a:r>
              <a:rPr lang="en-US" dirty="0" smtClean="0"/>
              <a:t>}  </a:t>
            </a:r>
          </a:p>
          <a:p>
            <a:pPr>
              <a:buNone/>
            </a:pPr>
            <a:r>
              <a:rPr lang="en-US" dirty="0" smtClean="0"/>
              <a:t>}</a:t>
            </a:r>
          </a:p>
          <a:p>
            <a:pPr>
              <a:buNone/>
            </a:pPr>
            <a:r>
              <a:rPr lang="en-US" dirty="0" smtClean="0"/>
              <a:t>o/p: welcome to java</a:t>
            </a:r>
          </a:p>
          <a:p>
            <a:pPr>
              <a:buNone/>
            </a:pPr>
            <a:r>
              <a:rPr lang="en-US" dirty="0" smtClean="0"/>
              <a:t>welcome</a:t>
            </a:r>
            <a:endParaRPr lang="ta-IN" dirty="0"/>
          </a:p>
        </p:txBody>
      </p:sp>
      <p:sp>
        <p:nvSpPr>
          <p:cNvPr id="3" name="Title 2"/>
          <p:cNvSpPr>
            <a:spLocks noGrp="1"/>
          </p:cNvSpPr>
          <p:nvPr>
            <p:ph type="title"/>
          </p:nvPr>
        </p:nvSpPr>
        <p:spPr/>
        <p:txBody>
          <a:bodyPr>
            <a:normAutofit fontScale="90000"/>
          </a:bodyPr>
          <a:lstStyle/>
          <a:p>
            <a:r>
              <a:rPr lang="en-US" dirty="0" smtClean="0"/>
              <a:t>3) super can be used to invoke parent class </a:t>
            </a:r>
            <a:r>
              <a:rPr lang="en-US" dirty="0" smtClean="0"/>
              <a:t>method</a:t>
            </a:r>
            <a:endParaRPr lang="ta-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20</TotalTime>
  <Words>369</Words>
  <Application>Microsoft Office PowerPoint</Application>
  <PresentationFormat>On-screen Show (4:3)</PresentationFormat>
  <Paragraphs>103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SUPER Keyword in Java</vt:lpstr>
      <vt:lpstr>super keyword in java</vt:lpstr>
      <vt:lpstr>Usage of java super Keyword</vt:lpstr>
      <vt:lpstr>1) super is used to refer immediate parent class instance variable.</vt:lpstr>
      <vt:lpstr>Slide 5</vt:lpstr>
      <vt:lpstr>Solution by super keyword</vt:lpstr>
      <vt:lpstr>2) super is used to invoke parent class constructor.</vt:lpstr>
      <vt:lpstr>Note: super() is added in each class constructor automatically by compiler.</vt:lpstr>
      <vt:lpstr>3) super can be used to invoke parent class method</vt:lpstr>
      <vt:lpstr>Slide 10</vt:lpstr>
      <vt:lpstr>Program in case super is not required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 Keyword in Java</dc:title>
  <dc:creator>user</dc:creator>
  <cp:lastModifiedBy>user</cp:lastModifiedBy>
  <cp:revision>14</cp:revision>
  <dcterms:created xsi:type="dcterms:W3CDTF">2016-06-07T22:20:35Z</dcterms:created>
  <dcterms:modified xsi:type="dcterms:W3CDTF">2016-06-07T22:41:09Z</dcterms:modified>
</cp:coreProperties>
</file>