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A8AB265-BA3D-4CED-8614-AAB1D6100204}"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FF089DAA-8EA1-4123-BA86-E02D71047672}" type="slidenum">
              <a:rPr lang="ta-IN" smtClean="0"/>
              <a:t>‹#›</a:t>
            </a:fld>
            <a:endParaRPr lang="ta-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8AB265-BA3D-4CED-8614-AAB1D6100204}"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FF089DAA-8EA1-4123-BA86-E02D71047672}"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8AB265-BA3D-4CED-8614-AAB1D6100204}" type="datetimeFigureOut">
              <a:rPr lang="ta-IN" smtClean="0"/>
              <a:t>13-06-2016</a:t>
            </a:fld>
            <a:endParaRPr lang="ta-IN"/>
          </a:p>
        </p:txBody>
      </p:sp>
      <p:sp>
        <p:nvSpPr>
          <p:cNvPr id="5" name="Footer Placeholder 4"/>
          <p:cNvSpPr>
            <a:spLocks noGrp="1"/>
          </p:cNvSpPr>
          <p:nvPr>
            <p:ph type="ftr" sz="quarter" idx="11"/>
          </p:nvPr>
        </p:nvSpPr>
        <p:spPr>
          <a:xfrm>
            <a:off x="2640597" y="6377459"/>
            <a:ext cx="3836404" cy="365125"/>
          </a:xfrm>
        </p:spPr>
        <p:txBody>
          <a:bodyPr/>
          <a:lstStyle/>
          <a:p>
            <a:endParaRPr lang="ta-IN"/>
          </a:p>
        </p:txBody>
      </p:sp>
      <p:sp>
        <p:nvSpPr>
          <p:cNvPr id="6" name="Slide Number Placeholder 5"/>
          <p:cNvSpPr>
            <a:spLocks noGrp="1"/>
          </p:cNvSpPr>
          <p:nvPr>
            <p:ph type="sldNum" sz="quarter" idx="12"/>
          </p:nvPr>
        </p:nvSpPr>
        <p:spPr/>
        <p:txBody>
          <a:bodyPr/>
          <a:lstStyle/>
          <a:p>
            <a:fld id="{FF089DAA-8EA1-4123-BA86-E02D71047672}"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8AB265-BA3D-4CED-8614-AAB1D6100204}"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FF089DAA-8EA1-4123-BA86-E02D71047672}" type="slidenum">
              <a:rPr lang="ta-IN" smtClean="0"/>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8AB265-BA3D-4CED-8614-AAB1D6100204}" type="datetimeFigureOut">
              <a:rPr lang="ta-IN" smtClean="0"/>
              <a:t>13-06-2016</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FF089DAA-8EA1-4123-BA86-E02D71047672}" type="slidenum">
              <a:rPr lang="ta-IN" smtClean="0"/>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8AB265-BA3D-4CED-8614-AAB1D6100204}" type="datetimeFigureOut">
              <a:rPr lang="ta-IN" smtClean="0"/>
              <a:t>13-06-2016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FF089DAA-8EA1-4123-BA86-E02D71047672}" type="slidenum">
              <a:rPr lang="ta-IN" smtClean="0"/>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8AB265-BA3D-4CED-8614-AAB1D6100204}" type="datetimeFigureOut">
              <a:rPr lang="ta-IN" smtClean="0"/>
              <a:t>13-06-2016</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FF089DAA-8EA1-4123-BA86-E02D71047672}" type="slidenum">
              <a:rPr lang="ta-IN" smtClean="0"/>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8AB265-BA3D-4CED-8614-AAB1D6100204}" type="datetimeFigureOut">
              <a:rPr lang="ta-IN" smtClean="0"/>
              <a:t>13-06-2016</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FF089DAA-8EA1-4123-BA86-E02D71047672}" type="slidenum">
              <a:rPr lang="ta-IN" smtClean="0"/>
              <a:t>‹#›</a:t>
            </a:fld>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AB265-BA3D-4CED-8614-AAB1D6100204}" type="datetimeFigureOut">
              <a:rPr lang="ta-IN" smtClean="0"/>
              <a:t>13-06-2016</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FF089DAA-8EA1-4123-BA86-E02D71047672}"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8AB265-BA3D-4CED-8614-AAB1D6100204}" type="datetimeFigureOut">
              <a:rPr lang="ta-IN" smtClean="0"/>
              <a:t>13-06-2016</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FF089DAA-8EA1-4123-BA86-E02D71047672}" type="slidenum">
              <a:rPr lang="ta-IN" smtClean="0"/>
              <a:t>‹#›</a:t>
            </a:fld>
            <a:endParaRPr lang="ta-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A8AB265-BA3D-4CED-8614-AAB1D6100204}" type="datetimeFigureOut">
              <a:rPr lang="ta-IN" smtClean="0"/>
              <a:t>13-06-2016</a:t>
            </a:fld>
            <a:endParaRPr lang="ta-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ta-IN"/>
          </a:p>
        </p:txBody>
      </p:sp>
      <p:sp>
        <p:nvSpPr>
          <p:cNvPr id="7" name="Slide Number Placeholder 6"/>
          <p:cNvSpPr>
            <a:spLocks noGrp="1"/>
          </p:cNvSpPr>
          <p:nvPr>
            <p:ph type="sldNum" sz="quarter" idx="12"/>
          </p:nvPr>
        </p:nvSpPr>
        <p:spPr>
          <a:xfrm>
            <a:off x="8339328" y="1170432"/>
            <a:ext cx="733864" cy="201168"/>
          </a:xfrm>
        </p:spPr>
        <p:txBody>
          <a:bodyPr/>
          <a:lstStyle/>
          <a:p>
            <a:fld id="{FF089DAA-8EA1-4123-BA86-E02D71047672}"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A8AB265-BA3D-4CED-8614-AAB1D6100204}" type="datetimeFigureOut">
              <a:rPr lang="ta-IN" smtClean="0"/>
              <a:t>13-06-2016</a:t>
            </a:fld>
            <a:endParaRPr lang="ta-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ta-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F089DAA-8EA1-4123-BA86-E02D71047672}"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Abstract class in </a:t>
            </a:r>
            <a:r>
              <a:rPr lang="en-US" b="1" dirty="0" smtClean="0"/>
              <a:t>Java</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example of abstract class in </a:t>
            </a:r>
            <a:r>
              <a:rPr lang="en-US" dirty="0" smtClean="0"/>
              <a:t>java</a:t>
            </a:r>
            <a:endParaRPr lang="ta-IN" dirty="0"/>
          </a:p>
        </p:txBody>
      </p:sp>
      <p:sp>
        <p:nvSpPr>
          <p:cNvPr id="3" name="Content Placeholder 2"/>
          <p:cNvSpPr>
            <a:spLocks noGrp="1"/>
          </p:cNvSpPr>
          <p:nvPr>
            <p:ph idx="1"/>
          </p:nvPr>
        </p:nvSpPr>
        <p:spPr/>
        <p:txBody>
          <a:bodyPr>
            <a:normAutofit fontScale="62500" lnSpcReduction="20000"/>
          </a:bodyPr>
          <a:lstStyle/>
          <a:p>
            <a:r>
              <a:rPr lang="en-US" dirty="0" smtClean="0"/>
              <a:t>File: TestBank.java</a:t>
            </a:r>
          </a:p>
          <a:p>
            <a:pPr lvl="0">
              <a:buNone/>
            </a:pPr>
            <a:r>
              <a:rPr lang="en-US" dirty="0" smtClean="0"/>
              <a:t> abstract class Bank{    </a:t>
            </a:r>
          </a:p>
          <a:p>
            <a:pPr lvl="0">
              <a:buNone/>
            </a:pPr>
            <a:r>
              <a:rPr lang="en-US" dirty="0" smtClean="0"/>
              <a:t>abstract </a:t>
            </a:r>
            <a:r>
              <a:rPr lang="en-US" dirty="0" err="1" smtClean="0"/>
              <a:t>int</a:t>
            </a:r>
            <a:r>
              <a:rPr lang="en-US" dirty="0" smtClean="0"/>
              <a:t> </a:t>
            </a:r>
            <a:r>
              <a:rPr lang="en-US" dirty="0" err="1" smtClean="0"/>
              <a:t>getRateOfInterest</a:t>
            </a:r>
            <a:r>
              <a:rPr lang="en-US" dirty="0" smtClean="0"/>
              <a:t>();    </a:t>
            </a:r>
          </a:p>
          <a:p>
            <a:pPr lvl="0">
              <a:buNone/>
            </a:pPr>
            <a:r>
              <a:rPr lang="en-US" dirty="0" smtClean="0"/>
              <a:t>}        </a:t>
            </a:r>
          </a:p>
          <a:p>
            <a:pPr lvl="0">
              <a:buNone/>
            </a:pPr>
            <a:r>
              <a:rPr lang="en-US" dirty="0" smtClean="0"/>
              <a:t>class SBI extends Bank{    </a:t>
            </a:r>
          </a:p>
          <a:p>
            <a:pPr lvl="0">
              <a:buNone/>
            </a:pPr>
            <a:r>
              <a:rPr lang="en-US" dirty="0" err="1" smtClean="0"/>
              <a:t>int</a:t>
            </a:r>
            <a:r>
              <a:rPr lang="en-US" dirty="0" smtClean="0"/>
              <a:t> </a:t>
            </a:r>
            <a:r>
              <a:rPr lang="en-US" dirty="0" err="1" smtClean="0"/>
              <a:t>getRateOfInterest</a:t>
            </a:r>
            <a:r>
              <a:rPr lang="en-US" dirty="0" smtClean="0"/>
              <a:t>(){return 7;}    </a:t>
            </a:r>
          </a:p>
          <a:p>
            <a:pPr lvl="0">
              <a:buNone/>
            </a:pPr>
            <a:r>
              <a:rPr lang="en-US" dirty="0" smtClean="0"/>
              <a:t>}    </a:t>
            </a:r>
          </a:p>
          <a:p>
            <a:pPr lvl="0">
              <a:buNone/>
            </a:pPr>
            <a:r>
              <a:rPr lang="en-US" dirty="0" smtClean="0"/>
              <a:t>class PNB extends Bank{    </a:t>
            </a:r>
          </a:p>
          <a:p>
            <a:pPr lvl="0">
              <a:buNone/>
            </a:pPr>
            <a:r>
              <a:rPr lang="en-US" dirty="0" err="1" smtClean="0"/>
              <a:t>int</a:t>
            </a:r>
            <a:r>
              <a:rPr lang="en-US" dirty="0" smtClean="0"/>
              <a:t> </a:t>
            </a:r>
            <a:r>
              <a:rPr lang="en-US" dirty="0" err="1" smtClean="0"/>
              <a:t>getRateOfInterest</a:t>
            </a:r>
            <a:r>
              <a:rPr lang="en-US" dirty="0" smtClean="0"/>
              <a:t>(){return 7;}    </a:t>
            </a:r>
          </a:p>
          <a:p>
            <a:pPr lvl="0">
              <a:buNone/>
            </a:pPr>
            <a:r>
              <a:rPr lang="en-US" dirty="0" smtClean="0"/>
              <a:t>}    </a:t>
            </a:r>
          </a:p>
          <a:p>
            <a:pPr lvl="0">
              <a:buNone/>
            </a:pPr>
            <a:r>
              <a:rPr lang="en-US" dirty="0" smtClean="0"/>
              <a:t>class</a:t>
            </a:r>
            <a:r>
              <a:rPr lang="en-US" dirty="0" smtClean="0"/>
              <a:t> </a:t>
            </a:r>
            <a:r>
              <a:rPr lang="en-US" dirty="0" err="1" smtClean="0"/>
              <a:t>TestBank</a:t>
            </a:r>
            <a:r>
              <a:rPr lang="en-US" dirty="0" smtClean="0"/>
              <a:t>{    </a:t>
            </a:r>
          </a:p>
          <a:p>
            <a:pPr lvl="0">
              <a:buNone/>
            </a:pPr>
            <a:r>
              <a:rPr lang="en-US" dirty="0" smtClean="0"/>
              <a:t>public static void main(String </a:t>
            </a:r>
            <a:r>
              <a:rPr lang="en-US" dirty="0" err="1" smtClean="0"/>
              <a:t>args</a:t>
            </a:r>
            <a:r>
              <a:rPr lang="en-US" dirty="0" smtClean="0"/>
              <a:t>[]){    </a:t>
            </a:r>
          </a:p>
          <a:p>
            <a:pPr lvl="0">
              <a:buNone/>
            </a:pPr>
            <a:r>
              <a:rPr lang="en-US" dirty="0" smtClean="0"/>
              <a:t>Bank b=new SBI();//if object is PNB, method of PNB will be invoked    </a:t>
            </a:r>
          </a:p>
          <a:p>
            <a:pPr lvl="0">
              <a:buNone/>
            </a:pPr>
            <a:r>
              <a:rPr lang="en-US" dirty="0" err="1" smtClean="0"/>
              <a:t>int</a:t>
            </a:r>
            <a:r>
              <a:rPr lang="en-US" dirty="0" smtClean="0"/>
              <a:t> interest=</a:t>
            </a:r>
            <a:r>
              <a:rPr lang="en-US" dirty="0" err="1" smtClean="0"/>
              <a:t>b.getRateOfInterest</a:t>
            </a:r>
            <a:r>
              <a:rPr lang="en-US" dirty="0" smtClean="0"/>
              <a:t>();    </a:t>
            </a:r>
          </a:p>
          <a:p>
            <a:pPr lvl="0">
              <a:buNone/>
            </a:pPr>
            <a:r>
              <a:rPr lang="en-US" dirty="0" smtClean="0"/>
              <a:t>System.out.println("Rate of Interest is: "+interest+" %");    </a:t>
            </a:r>
          </a:p>
          <a:p>
            <a:pPr lvl="0">
              <a:buNone/>
            </a:pPr>
            <a:r>
              <a:rPr lang="en-US" dirty="0" smtClean="0"/>
              <a:t>}} </a:t>
            </a:r>
            <a:endParaRPr lang="en-US" dirty="0" smtClean="0"/>
          </a:p>
          <a:p>
            <a:pPr>
              <a:buNone/>
            </a:pPr>
            <a:r>
              <a:rPr lang="en-US" dirty="0" smtClean="0"/>
              <a:t>Output: </a:t>
            </a:r>
            <a:r>
              <a:rPr lang="en-US" dirty="0" smtClean="0"/>
              <a:t>Rate of Interest is: 7 %</a:t>
            </a:r>
          </a:p>
          <a:p>
            <a:endParaRPr lang="ta-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class having constructor, data member, methods etc</a:t>
            </a:r>
            <a:r>
              <a:rPr lang="en-US" dirty="0" smtClean="0"/>
              <a:t>.</a:t>
            </a:r>
            <a:endParaRPr lang="ta-IN" dirty="0"/>
          </a:p>
        </p:txBody>
      </p:sp>
      <p:sp>
        <p:nvSpPr>
          <p:cNvPr id="3" name="Content Placeholder 2"/>
          <p:cNvSpPr>
            <a:spLocks noGrp="1"/>
          </p:cNvSpPr>
          <p:nvPr>
            <p:ph idx="1"/>
          </p:nvPr>
        </p:nvSpPr>
        <p:spPr/>
        <p:txBody>
          <a:bodyPr>
            <a:normAutofit fontScale="47500" lnSpcReduction="20000"/>
          </a:bodyPr>
          <a:lstStyle/>
          <a:p>
            <a:r>
              <a:rPr lang="en-US" dirty="0" smtClean="0"/>
              <a:t>An abstract class can have data member, abstract method, method body, constructor and even main() method.</a:t>
            </a:r>
          </a:p>
          <a:p>
            <a:r>
              <a:rPr lang="en-US" dirty="0" smtClean="0"/>
              <a:t>File: TestAbstraction2.java</a:t>
            </a:r>
          </a:p>
          <a:p>
            <a:pPr lvl="0">
              <a:buNone/>
            </a:pPr>
            <a:r>
              <a:rPr lang="en-US" dirty="0" smtClean="0"/>
              <a:t>//example of abstract class that have method body  </a:t>
            </a:r>
          </a:p>
          <a:p>
            <a:pPr lvl="0">
              <a:buNone/>
            </a:pPr>
            <a:r>
              <a:rPr lang="en-US" dirty="0" smtClean="0"/>
              <a:t> abstract class Bike{  </a:t>
            </a:r>
          </a:p>
          <a:p>
            <a:pPr lvl="0">
              <a:buNone/>
            </a:pPr>
            <a:r>
              <a:rPr lang="en-US" dirty="0" smtClean="0"/>
              <a:t>   Bike(){System.out.println("bike is created");}  </a:t>
            </a:r>
          </a:p>
          <a:p>
            <a:pPr lvl="0">
              <a:buNone/>
            </a:pPr>
            <a:r>
              <a:rPr lang="en-US" dirty="0" smtClean="0"/>
              <a:t>  abstract void run();   </a:t>
            </a:r>
            <a:endParaRPr lang="en-US" dirty="0" smtClean="0"/>
          </a:p>
          <a:p>
            <a:pPr lvl="0">
              <a:buNone/>
            </a:pPr>
            <a:r>
              <a:rPr lang="en-US" dirty="0" smtClean="0"/>
              <a:t> void </a:t>
            </a:r>
            <a:r>
              <a:rPr lang="en-US" dirty="0" err="1" smtClean="0"/>
              <a:t>changeGear</a:t>
            </a:r>
            <a:r>
              <a:rPr lang="en-US" dirty="0" smtClean="0"/>
              <a:t>(){System.out.println("gear changed");}  </a:t>
            </a:r>
          </a:p>
          <a:p>
            <a:pPr lvl="0">
              <a:buNone/>
            </a:pPr>
            <a:r>
              <a:rPr lang="en-US" dirty="0" smtClean="0"/>
              <a:t>}</a:t>
            </a:r>
            <a:r>
              <a:rPr lang="en-US" dirty="0" smtClean="0"/>
              <a:t>    </a:t>
            </a:r>
          </a:p>
          <a:p>
            <a:pPr lvl="0">
              <a:buNone/>
            </a:pPr>
            <a:r>
              <a:rPr lang="en-US" dirty="0" smtClean="0"/>
              <a:t> class Honda extends Bike{  </a:t>
            </a:r>
          </a:p>
          <a:p>
            <a:pPr lvl="0">
              <a:buNone/>
            </a:pPr>
            <a:r>
              <a:rPr lang="en-US" dirty="0" smtClean="0"/>
              <a:t> void run(){System.out.println("running safely..");}  </a:t>
            </a:r>
          </a:p>
          <a:p>
            <a:pPr lvl="0">
              <a:buNone/>
            </a:pPr>
            <a:r>
              <a:rPr lang="en-US" dirty="0" smtClean="0"/>
              <a:t> }  </a:t>
            </a:r>
          </a:p>
          <a:p>
            <a:pPr lvl="0">
              <a:buNone/>
            </a:pPr>
            <a:r>
              <a:rPr lang="en-US" dirty="0" smtClean="0"/>
              <a:t> class TestAbstraction2{  </a:t>
            </a:r>
          </a:p>
          <a:p>
            <a:pPr lvl="0">
              <a:buNone/>
            </a:pPr>
            <a:r>
              <a:rPr lang="en-US" dirty="0" smtClean="0"/>
              <a:t> public static void main(String </a:t>
            </a:r>
            <a:r>
              <a:rPr lang="en-US" dirty="0" err="1" smtClean="0"/>
              <a:t>args</a:t>
            </a:r>
            <a:r>
              <a:rPr lang="en-US" dirty="0" smtClean="0"/>
              <a:t>[]){  </a:t>
            </a:r>
          </a:p>
          <a:p>
            <a:pPr lvl="0">
              <a:buNone/>
            </a:pPr>
            <a:r>
              <a:rPr lang="en-US" dirty="0" smtClean="0"/>
              <a:t>  Bike </a:t>
            </a:r>
            <a:r>
              <a:rPr lang="en-US" dirty="0" err="1" smtClean="0"/>
              <a:t>obj</a:t>
            </a:r>
            <a:r>
              <a:rPr lang="en-US" dirty="0" smtClean="0"/>
              <a:t> = new Honda();  </a:t>
            </a:r>
          </a:p>
          <a:p>
            <a:pPr lvl="0">
              <a:buNone/>
            </a:pPr>
            <a:r>
              <a:rPr lang="en-US" dirty="0" smtClean="0"/>
              <a:t>  </a:t>
            </a:r>
            <a:r>
              <a:rPr lang="en-US" dirty="0" err="1" smtClean="0"/>
              <a:t>obj.run</a:t>
            </a:r>
            <a:r>
              <a:rPr lang="en-US" dirty="0" smtClean="0"/>
              <a:t>();  </a:t>
            </a:r>
          </a:p>
          <a:p>
            <a:pPr lvl="0">
              <a:buNone/>
            </a:pPr>
            <a:r>
              <a:rPr lang="en-US" dirty="0" smtClean="0"/>
              <a:t>  </a:t>
            </a:r>
            <a:r>
              <a:rPr lang="en-US" dirty="0" err="1" smtClean="0"/>
              <a:t>obj.changeGear</a:t>
            </a:r>
            <a:r>
              <a:rPr lang="en-US" dirty="0" smtClean="0"/>
              <a:t>();  </a:t>
            </a:r>
          </a:p>
          <a:p>
            <a:pPr lvl="0">
              <a:buNone/>
            </a:pPr>
            <a:r>
              <a:rPr lang="en-US" dirty="0" smtClean="0"/>
              <a:t> }  </a:t>
            </a:r>
          </a:p>
          <a:p>
            <a:pPr lvl="0">
              <a:buNone/>
            </a:pPr>
            <a:r>
              <a:rPr lang="en-US" dirty="0" smtClean="0"/>
              <a:t>}  </a:t>
            </a:r>
          </a:p>
          <a:p>
            <a:pPr>
              <a:buNone/>
            </a:pPr>
            <a:r>
              <a:rPr lang="en-US" dirty="0" smtClean="0"/>
              <a:t>Output: </a:t>
            </a:r>
            <a:r>
              <a:rPr lang="en-US" dirty="0" smtClean="0"/>
              <a:t>bike is created</a:t>
            </a:r>
          </a:p>
          <a:p>
            <a:pPr>
              <a:buNone/>
            </a:pPr>
            <a:r>
              <a:rPr lang="en-US" dirty="0" smtClean="0"/>
              <a:t>running </a:t>
            </a:r>
            <a:r>
              <a:rPr lang="en-US" dirty="0" smtClean="0"/>
              <a:t>safely..</a:t>
            </a:r>
          </a:p>
          <a:p>
            <a:pPr>
              <a:buNone/>
            </a:pPr>
            <a:r>
              <a:rPr lang="en-US" dirty="0" smtClean="0"/>
              <a:t> </a:t>
            </a:r>
            <a:r>
              <a:rPr lang="en-US" dirty="0" smtClean="0"/>
              <a:t>gear changed</a:t>
            </a:r>
          </a:p>
          <a:p>
            <a:pPr>
              <a:buNone/>
            </a:pPr>
            <a:endParaRPr lang="ta-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1252728"/>
          </a:xfrm>
        </p:spPr>
        <p:txBody>
          <a:bodyPr>
            <a:normAutofit fontScale="90000"/>
          </a:bodyPr>
          <a:lstStyle/>
          <a:p>
            <a:r>
              <a:rPr lang="en-US" sz="4000" dirty="0" smtClean="0"/>
              <a:t>Rule: If there is any abstract method in a class, that class must be abstract.</a:t>
            </a:r>
            <a:br>
              <a:rPr lang="en-US" sz="4000" dirty="0" smtClean="0"/>
            </a:br>
            <a:r>
              <a:rPr lang="en-US" dirty="0" smtClean="0"/>
              <a:t>  </a:t>
            </a:r>
            <a:endParaRPr lang="ta-IN" dirty="0"/>
          </a:p>
        </p:txBody>
      </p:sp>
      <p:sp>
        <p:nvSpPr>
          <p:cNvPr id="3" name="Content Placeholder 2"/>
          <p:cNvSpPr>
            <a:spLocks noGrp="1"/>
          </p:cNvSpPr>
          <p:nvPr>
            <p:ph idx="1"/>
          </p:nvPr>
        </p:nvSpPr>
        <p:spPr>
          <a:xfrm>
            <a:off x="457200" y="1524000"/>
            <a:ext cx="8229600" cy="4625609"/>
          </a:xfrm>
        </p:spPr>
        <p:txBody>
          <a:bodyPr/>
          <a:lstStyle/>
          <a:p>
            <a:pPr>
              <a:buNone/>
            </a:pPr>
            <a:r>
              <a:rPr lang="en-US" dirty="0" smtClean="0"/>
              <a:t>class</a:t>
            </a:r>
            <a:r>
              <a:rPr lang="en-US" dirty="0" smtClean="0"/>
              <a:t> </a:t>
            </a:r>
            <a:r>
              <a:rPr lang="en-US" dirty="0" smtClean="0"/>
              <a:t>Bike12</a:t>
            </a:r>
          </a:p>
          <a:p>
            <a:pPr>
              <a:buNone/>
            </a:pPr>
            <a:r>
              <a:rPr lang="en-US" dirty="0" smtClean="0"/>
              <a:t>{</a:t>
            </a:r>
            <a:r>
              <a:rPr lang="en-US" dirty="0" smtClean="0"/>
              <a:t>  </a:t>
            </a:r>
            <a:br>
              <a:rPr lang="en-US" dirty="0" smtClean="0"/>
            </a:br>
            <a:r>
              <a:rPr lang="en-US" dirty="0" smtClean="0"/>
              <a:t>abstract void run();  </a:t>
            </a:r>
            <a:endParaRPr lang="en-US" dirty="0" smtClean="0"/>
          </a:p>
          <a:p>
            <a:pPr>
              <a:buNone/>
            </a:pPr>
            <a:r>
              <a:rPr lang="en-US" dirty="0" smtClean="0"/>
              <a:t>}</a:t>
            </a:r>
          </a:p>
          <a:p>
            <a:r>
              <a:rPr lang="en-US" dirty="0" smtClean="0"/>
              <a:t>Output : </a:t>
            </a:r>
            <a:r>
              <a:rPr lang="en-US" dirty="0" smtClean="0"/>
              <a:t>compile time error</a:t>
            </a:r>
          </a:p>
          <a:p>
            <a:r>
              <a:rPr lang="en-US" b="1" dirty="0" smtClean="0"/>
              <a:t>Rule: If you are extending any abstract class that have abstract method, you must either provide the implementation of the method or make this class abstract.</a:t>
            </a:r>
            <a:endParaRPr lang="en-US" dirty="0" smtClean="0"/>
          </a:p>
          <a:p>
            <a:pPr>
              <a:buNone/>
            </a:pPr>
            <a:endParaRPr lang="ta-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real scenario of abstract </a:t>
            </a:r>
            <a:r>
              <a:rPr lang="en-US" dirty="0" smtClean="0"/>
              <a:t>class</a:t>
            </a:r>
            <a:endParaRPr lang="ta-IN" dirty="0"/>
          </a:p>
        </p:txBody>
      </p:sp>
      <p:sp>
        <p:nvSpPr>
          <p:cNvPr id="3" name="Content Placeholder 2"/>
          <p:cNvSpPr>
            <a:spLocks noGrp="1"/>
          </p:cNvSpPr>
          <p:nvPr>
            <p:ph idx="1"/>
          </p:nvPr>
        </p:nvSpPr>
        <p:spPr/>
        <p:txBody>
          <a:bodyPr>
            <a:normAutofit fontScale="92500" lnSpcReduction="20000"/>
          </a:bodyPr>
          <a:lstStyle/>
          <a:p>
            <a:r>
              <a:rPr lang="en-US" dirty="0" smtClean="0"/>
              <a:t>The abstract class can also be used to provide some implementation of the interface. In such case, the end user may not be forced to override all the methods of the interface.</a:t>
            </a:r>
          </a:p>
          <a:p>
            <a:r>
              <a:rPr lang="en-US" b="1" dirty="0" smtClean="0"/>
              <a:t>Note: If you are beginner to java, learn interface first and skip this example.</a:t>
            </a:r>
            <a:endParaRPr lang="en-US" dirty="0" smtClean="0"/>
          </a:p>
          <a:p>
            <a:pPr lvl="0">
              <a:buNone/>
            </a:pPr>
            <a:r>
              <a:rPr lang="en-US" dirty="0" smtClean="0"/>
              <a:t>interface A{  </a:t>
            </a:r>
          </a:p>
          <a:p>
            <a:pPr lvl="0">
              <a:buNone/>
            </a:pPr>
            <a:r>
              <a:rPr lang="en-US" dirty="0" smtClean="0"/>
              <a:t>void a();  </a:t>
            </a:r>
          </a:p>
          <a:p>
            <a:pPr lvl="0">
              <a:buNone/>
            </a:pPr>
            <a:r>
              <a:rPr lang="en-US" dirty="0" smtClean="0"/>
              <a:t>void b();  </a:t>
            </a:r>
          </a:p>
          <a:p>
            <a:pPr lvl="0">
              <a:buNone/>
            </a:pPr>
            <a:r>
              <a:rPr lang="en-US" dirty="0" smtClean="0"/>
              <a:t>void c();  </a:t>
            </a:r>
          </a:p>
          <a:p>
            <a:pPr lvl="0">
              <a:buNone/>
            </a:pPr>
            <a:r>
              <a:rPr lang="en-US" dirty="0" smtClean="0"/>
              <a:t>void d();  </a:t>
            </a:r>
          </a:p>
          <a:p>
            <a:pPr lvl="0">
              <a:buNone/>
            </a:pPr>
            <a:r>
              <a:rPr lang="en-US" dirty="0" smtClean="0"/>
              <a:t>}  </a:t>
            </a:r>
          </a:p>
          <a:p>
            <a:endParaRPr lang="ta-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idx="1"/>
          </p:nvPr>
        </p:nvSpPr>
        <p:spPr/>
        <p:txBody>
          <a:bodyPr>
            <a:normAutofit fontScale="47500" lnSpcReduction="20000"/>
          </a:bodyPr>
          <a:lstStyle/>
          <a:p>
            <a:pPr lvl="0">
              <a:buNone/>
            </a:pPr>
            <a:r>
              <a:rPr lang="en-US" sz="3500" dirty="0" smtClean="0"/>
              <a:t>abstract class B implements A{  </a:t>
            </a:r>
          </a:p>
          <a:p>
            <a:pPr lvl="0">
              <a:buNone/>
            </a:pPr>
            <a:r>
              <a:rPr lang="en-US" sz="3500" dirty="0" smtClean="0"/>
              <a:t>public void c(){System.out.println("I am C");}  </a:t>
            </a:r>
          </a:p>
          <a:p>
            <a:pPr lvl="0">
              <a:buNone/>
            </a:pPr>
            <a:r>
              <a:rPr lang="en-US" sz="3500" dirty="0" smtClean="0"/>
              <a:t>}  </a:t>
            </a:r>
          </a:p>
          <a:p>
            <a:pPr lvl="0">
              <a:buNone/>
            </a:pPr>
            <a:r>
              <a:rPr lang="en-US" sz="3500" dirty="0" smtClean="0"/>
              <a:t>class</a:t>
            </a:r>
            <a:r>
              <a:rPr lang="en-US" sz="3500" dirty="0" smtClean="0"/>
              <a:t> M extends B{  </a:t>
            </a:r>
          </a:p>
          <a:p>
            <a:pPr lvl="0">
              <a:buNone/>
            </a:pPr>
            <a:r>
              <a:rPr lang="en-US" sz="3500" dirty="0" smtClean="0"/>
              <a:t>public void a(){System.out.println("I am a");}  </a:t>
            </a:r>
          </a:p>
          <a:p>
            <a:pPr lvl="0">
              <a:buNone/>
            </a:pPr>
            <a:r>
              <a:rPr lang="en-US" sz="3500" dirty="0" smtClean="0"/>
              <a:t>public void b(){System.out.println("I am b");}  </a:t>
            </a:r>
          </a:p>
          <a:p>
            <a:pPr lvl="0">
              <a:buNone/>
            </a:pPr>
            <a:r>
              <a:rPr lang="en-US" sz="3500" dirty="0" smtClean="0"/>
              <a:t>public void d(){System.out.println("I am d");}  </a:t>
            </a:r>
          </a:p>
          <a:p>
            <a:pPr lvl="0">
              <a:buNone/>
            </a:pPr>
            <a:r>
              <a:rPr lang="en-US" sz="3500" dirty="0" smtClean="0"/>
              <a:t>}  </a:t>
            </a:r>
          </a:p>
          <a:p>
            <a:pPr lvl="0">
              <a:buNone/>
            </a:pPr>
            <a:r>
              <a:rPr lang="en-US" sz="3500" dirty="0" smtClean="0"/>
              <a:t>class</a:t>
            </a:r>
            <a:r>
              <a:rPr lang="en-US" sz="3500" dirty="0" smtClean="0"/>
              <a:t> Test5{  </a:t>
            </a:r>
          </a:p>
          <a:p>
            <a:pPr lvl="0">
              <a:buNone/>
            </a:pPr>
            <a:r>
              <a:rPr lang="en-US" sz="3500" dirty="0" smtClean="0"/>
              <a:t>public static void main(String </a:t>
            </a:r>
            <a:r>
              <a:rPr lang="en-US" sz="3500" dirty="0" err="1" smtClean="0"/>
              <a:t>args</a:t>
            </a:r>
            <a:r>
              <a:rPr lang="en-US" sz="3500" dirty="0" smtClean="0"/>
              <a:t>[]){  </a:t>
            </a:r>
          </a:p>
          <a:p>
            <a:pPr lvl="0">
              <a:buNone/>
            </a:pPr>
            <a:r>
              <a:rPr lang="en-US" sz="3500" dirty="0" smtClean="0"/>
              <a:t>A </a:t>
            </a:r>
            <a:r>
              <a:rPr lang="en-US" sz="3500" dirty="0" err="1" smtClean="0"/>
              <a:t>a</a:t>
            </a:r>
            <a:r>
              <a:rPr lang="en-US" sz="3500" dirty="0" smtClean="0"/>
              <a:t>=new M();  </a:t>
            </a:r>
          </a:p>
          <a:p>
            <a:pPr lvl="0">
              <a:buNone/>
            </a:pPr>
            <a:r>
              <a:rPr lang="en-US" sz="3500" dirty="0" err="1" smtClean="0"/>
              <a:t>a.a</a:t>
            </a:r>
            <a:r>
              <a:rPr lang="en-US" sz="3500" dirty="0" smtClean="0"/>
              <a:t>();  </a:t>
            </a:r>
          </a:p>
          <a:p>
            <a:pPr lvl="0">
              <a:buNone/>
            </a:pPr>
            <a:r>
              <a:rPr lang="en-US" sz="3500" dirty="0" err="1" smtClean="0"/>
              <a:t>a.b</a:t>
            </a:r>
            <a:r>
              <a:rPr lang="en-US" sz="3500" dirty="0" smtClean="0"/>
              <a:t>();  </a:t>
            </a:r>
          </a:p>
          <a:p>
            <a:pPr lvl="0">
              <a:buNone/>
            </a:pPr>
            <a:r>
              <a:rPr lang="en-US" sz="3500" dirty="0" err="1" smtClean="0"/>
              <a:t>a.c</a:t>
            </a:r>
            <a:r>
              <a:rPr lang="en-US" sz="3500" dirty="0" smtClean="0"/>
              <a:t>();  </a:t>
            </a:r>
          </a:p>
          <a:p>
            <a:pPr lvl="0">
              <a:buNone/>
            </a:pPr>
            <a:r>
              <a:rPr lang="en-US" sz="3500" dirty="0" err="1" smtClean="0"/>
              <a:t>a.d</a:t>
            </a:r>
            <a:r>
              <a:rPr lang="en-US" sz="3500" dirty="0" smtClean="0"/>
              <a:t>();  </a:t>
            </a:r>
          </a:p>
          <a:p>
            <a:pPr>
              <a:buNone/>
            </a:pPr>
            <a:r>
              <a:rPr lang="en-US" sz="3500" dirty="0" smtClean="0"/>
              <a:t>}}</a:t>
            </a:r>
          </a:p>
          <a:p>
            <a:pPr>
              <a:buNone/>
            </a:pPr>
            <a:r>
              <a:rPr lang="en-US" sz="3500" dirty="0" smtClean="0"/>
              <a:t>Output:</a:t>
            </a:r>
          </a:p>
          <a:p>
            <a:pPr>
              <a:buNone/>
            </a:pPr>
            <a:r>
              <a:rPr lang="en-US" sz="3500" dirty="0" smtClean="0"/>
              <a:t>I am </a:t>
            </a:r>
            <a:r>
              <a:rPr lang="en-US" sz="3500" dirty="0" smtClean="0"/>
              <a:t>a</a:t>
            </a:r>
          </a:p>
          <a:p>
            <a:pPr>
              <a:buNone/>
            </a:pPr>
            <a:r>
              <a:rPr lang="en-US" sz="3500" dirty="0" smtClean="0"/>
              <a:t>I </a:t>
            </a:r>
            <a:r>
              <a:rPr lang="en-US" sz="3500" dirty="0" smtClean="0"/>
              <a:t>am b</a:t>
            </a:r>
          </a:p>
          <a:p>
            <a:pPr>
              <a:buNone/>
            </a:pPr>
            <a:r>
              <a:rPr lang="en-US" sz="3500" dirty="0" smtClean="0"/>
              <a:t>I </a:t>
            </a:r>
            <a:r>
              <a:rPr lang="en-US" sz="3500" dirty="0" smtClean="0"/>
              <a:t>am </a:t>
            </a:r>
            <a:r>
              <a:rPr lang="en-US" sz="3500" dirty="0" smtClean="0"/>
              <a:t>c</a:t>
            </a:r>
          </a:p>
          <a:p>
            <a:pPr>
              <a:buNone/>
            </a:pPr>
            <a:r>
              <a:rPr lang="en-US" sz="3500" dirty="0" smtClean="0"/>
              <a:t>I </a:t>
            </a:r>
            <a:r>
              <a:rPr lang="en-US" sz="3500" dirty="0" smtClean="0"/>
              <a:t>am </a:t>
            </a:r>
            <a:r>
              <a:rPr lang="en-US" sz="3500" dirty="0" smtClean="0"/>
              <a:t>d</a:t>
            </a:r>
            <a:r>
              <a:rPr lang="en-US" sz="3500" dirty="0" smtClean="0"/>
              <a:t> </a:t>
            </a:r>
          </a:p>
          <a:p>
            <a:pPr>
              <a:buNone/>
            </a:pP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class in </a:t>
            </a:r>
            <a:r>
              <a:rPr lang="en-US" dirty="0" smtClean="0"/>
              <a:t>Java</a:t>
            </a:r>
            <a:endParaRPr lang="ta-IN" dirty="0"/>
          </a:p>
        </p:txBody>
      </p:sp>
      <p:sp>
        <p:nvSpPr>
          <p:cNvPr id="3" name="Content Placeholder 2"/>
          <p:cNvSpPr>
            <a:spLocks noGrp="1"/>
          </p:cNvSpPr>
          <p:nvPr>
            <p:ph idx="1"/>
          </p:nvPr>
        </p:nvSpPr>
        <p:spPr/>
        <p:txBody>
          <a:bodyPr/>
          <a:lstStyle/>
          <a:p>
            <a:r>
              <a:rPr lang="en-US" dirty="0" smtClean="0"/>
              <a:t>A class that is declared with abstract keyword, is known as abstract class in java. It can have abstract and non-abstract methods (method with body).</a:t>
            </a:r>
          </a:p>
          <a:p>
            <a:r>
              <a:rPr lang="en-US" dirty="0" smtClean="0"/>
              <a:t>Before learning java abstract class, let's understand the abstraction in java first</a:t>
            </a:r>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 in </a:t>
            </a:r>
            <a:r>
              <a:rPr lang="en-US" dirty="0" smtClean="0"/>
              <a:t>Java</a:t>
            </a:r>
            <a:endParaRPr lang="ta-IN" dirty="0"/>
          </a:p>
        </p:txBody>
      </p:sp>
      <p:sp>
        <p:nvSpPr>
          <p:cNvPr id="3" name="Content Placeholder 2"/>
          <p:cNvSpPr>
            <a:spLocks noGrp="1"/>
          </p:cNvSpPr>
          <p:nvPr>
            <p:ph idx="1"/>
          </p:nvPr>
        </p:nvSpPr>
        <p:spPr/>
        <p:txBody>
          <a:bodyPr>
            <a:normAutofit fontScale="92500" lnSpcReduction="10000"/>
          </a:bodyPr>
          <a:lstStyle/>
          <a:p>
            <a:r>
              <a:rPr lang="en-US" b="1" dirty="0" smtClean="0"/>
              <a:t>Abstraction</a:t>
            </a:r>
            <a:r>
              <a:rPr lang="en-US" dirty="0" smtClean="0"/>
              <a:t> is a process of hiding the implementation details and showing only functionality to the user.</a:t>
            </a:r>
          </a:p>
          <a:p>
            <a:r>
              <a:rPr lang="en-US" dirty="0" smtClean="0"/>
              <a:t>Another way, it shows only important things to the user and hides the internal details for example sending </a:t>
            </a:r>
            <a:r>
              <a:rPr lang="en-US" dirty="0" err="1" smtClean="0"/>
              <a:t>sms</a:t>
            </a:r>
            <a:r>
              <a:rPr lang="en-US" dirty="0" smtClean="0"/>
              <a:t>, you just type the text and send the message. You don't know the internal processing about the message delivery.</a:t>
            </a:r>
          </a:p>
          <a:p>
            <a:r>
              <a:rPr lang="en-US" dirty="0" smtClean="0"/>
              <a:t>Abstraction lets you focus on what the object does instead of how it does it. </a:t>
            </a:r>
          </a:p>
          <a:p>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Ways to achieve </a:t>
            </a:r>
            <a:r>
              <a:rPr lang="en-US" dirty="0" err="1" smtClean="0"/>
              <a:t>Abstaction</a:t>
            </a:r>
            <a:endParaRPr lang="ta-IN" dirty="0"/>
          </a:p>
        </p:txBody>
      </p:sp>
      <p:sp>
        <p:nvSpPr>
          <p:cNvPr id="3" name="Content Placeholder 2"/>
          <p:cNvSpPr>
            <a:spLocks noGrp="1"/>
          </p:cNvSpPr>
          <p:nvPr>
            <p:ph idx="1"/>
          </p:nvPr>
        </p:nvSpPr>
        <p:spPr/>
        <p:txBody>
          <a:bodyPr/>
          <a:lstStyle/>
          <a:p>
            <a:r>
              <a:rPr lang="en-US" dirty="0" smtClean="0"/>
              <a:t>There are two ways to achieve abstraction in java</a:t>
            </a:r>
          </a:p>
          <a:p>
            <a:pPr lvl="0"/>
            <a:r>
              <a:rPr lang="en-US" dirty="0" smtClean="0"/>
              <a:t>Abstract class (0 to 100%)</a:t>
            </a:r>
          </a:p>
          <a:p>
            <a:pPr lvl="0"/>
            <a:r>
              <a:rPr lang="en-US" dirty="0" smtClean="0"/>
              <a:t>Interface (100%)</a:t>
            </a:r>
          </a:p>
          <a:p>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class in </a:t>
            </a:r>
            <a:r>
              <a:rPr lang="en-US" dirty="0" smtClean="0"/>
              <a:t>Java</a:t>
            </a:r>
            <a:endParaRPr lang="ta-IN" dirty="0"/>
          </a:p>
        </p:txBody>
      </p:sp>
      <p:sp>
        <p:nvSpPr>
          <p:cNvPr id="3" name="Content Placeholder 2"/>
          <p:cNvSpPr>
            <a:spLocks noGrp="1"/>
          </p:cNvSpPr>
          <p:nvPr>
            <p:ph idx="1"/>
          </p:nvPr>
        </p:nvSpPr>
        <p:spPr/>
        <p:txBody>
          <a:bodyPr/>
          <a:lstStyle/>
          <a:p>
            <a:r>
              <a:rPr lang="en-US" dirty="0" smtClean="0"/>
              <a:t>A class that is declared as abstract is known as </a:t>
            </a:r>
            <a:r>
              <a:rPr lang="en-US" b="1" dirty="0" smtClean="0"/>
              <a:t>abstract class</a:t>
            </a:r>
            <a:r>
              <a:rPr lang="en-US" dirty="0" smtClean="0"/>
              <a:t>. It needs to be extended and its method implemented. It cannot be instantiated. </a:t>
            </a:r>
          </a:p>
          <a:p>
            <a:r>
              <a:rPr lang="en-US" b="1" dirty="0" smtClean="0"/>
              <a:t>Example abstract class</a:t>
            </a:r>
            <a:endParaRPr lang="en-US" dirty="0" smtClean="0"/>
          </a:p>
          <a:p>
            <a:pPr lvl="0">
              <a:buNone/>
            </a:pPr>
            <a:r>
              <a:rPr lang="en-US" dirty="0" smtClean="0"/>
              <a:t>	abstract</a:t>
            </a:r>
            <a:r>
              <a:rPr lang="en-US" dirty="0" smtClean="0"/>
              <a:t> class </a:t>
            </a:r>
            <a:r>
              <a:rPr lang="en-US" dirty="0" smtClean="0"/>
              <a:t>A</a:t>
            </a:r>
          </a:p>
          <a:p>
            <a:pPr lvl="0">
              <a:buNone/>
            </a:pPr>
            <a:r>
              <a:rPr lang="en-US" dirty="0" smtClean="0"/>
              <a:t>	</a:t>
            </a:r>
            <a:r>
              <a:rPr lang="en-US" dirty="0" smtClean="0"/>
              <a:t>{</a:t>
            </a:r>
          </a:p>
          <a:p>
            <a:pPr lvl="0">
              <a:buNone/>
            </a:pPr>
            <a:r>
              <a:rPr lang="en-US" dirty="0" smtClean="0"/>
              <a:t>	</a:t>
            </a:r>
            <a:r>
              <a:rPr lang="en-US" dirty="0" smtClean="0"/>
              <a:t>}</a:t>
            </a:r>
            <a:r>
              <a:rPr lang="en-US" dirty="0" smtClean="0"/>
              <a:t>  </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a:t>
            </a:r>
            <a:r>
              <a:rPr lang="en-US" dirty="0" smtClean="0"/>
              <a:t>method</a:t>
            </a:r>
            <a:endParaRPr lang="ta-IN" dirty="0"/>
          </a:p>
        </p:txBody>
      </p:sp>
      <p:sp>
        <p:nvSpPr>
          <p:cNvPr id="3" name="Content Placeholder 2"/>
          <p:cNvSpPr>
            <a:spLocks noGrp="1"/>
          </p:cNvSpPr>
          <p:nvPr>
            <p:ph idx="1"/>
          </p:nvPr>
        </p:nvSpPr>
        <p:spPr/>
        <p:txBody>
          <a:bodyPr/>
          <a:lstStyle/>
          <a:p>
            <a:r>
              <a:rPr lang="en-US" dirty="0" smtClean="0"/>
              <a:t>A method that is declared as abstract and does not have implementation is known as abstract method. </a:t>
            </a:r>
          </a:p>
          <a:p>
            <a:r>
              <a:rPr lang="en-US" b="1" dirty="0" smtClean="0"/>
              <a:t>Example abstract method</a:t>
            </a:r>
            <a:endParaRPr lang="en-US" dirty="0" smtClean="0"/>
          </a:p>
          <a:p>
            <a:pPr lvl="0">
              <a:buNone/>
            </a:pPr>
            <a:r>
              <a:rPr lang="en-US" dirty="0" smtClean="0"/>
              <a:t>abstract void </a:t>
            </a:r>
            <a:r>
              <a:rPr lang="en-US" dirty="0" err="1" smtClean="0"/>
              <a:t>printStatus</a:t>
            </a:r>
            <a:r>
              <a:rPr lang="en-US" dirty="0" smtClean="0"/>
              <a:t>();//no body and abstract  </a:t>
            </a:r>
          </a:p>
          <a:p>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abstract class that has abstract </a:t>
            </a:r>
            <a:r>
              <a:rPr lang="en-US" dirty="0" smtClean="0"/>
              <a:t>method</a:t>
            </a:r>
            <a:endParaRPr lang="ta-IN" dirty="0"/>
          </a:p>
        </p:txBody>
      </p:sp>
      <p:sp>
        <p:nvSpPr>
          <p:cNvPr id="3" name="Content Placeholder 2"/>
          <p:cNvSpPr>
            <a:spLocks noGrp="1"/>
          </p:cNvSpPr>
          <p:nvPr>
            <p:ph idx="1"/>
          </p:nvPr>
        </p:nvSpPr>
        <p:spPr/>
        <p:txBody>
          <a:bodyPr>
            <a:normAutofit fontScale="77500" lnSpcReduction="20000"/>
          </a:bodyPr>
          <a:lstStyle/>
          <a:p>
            <a:r>
              <a:rPr lang="en-US" dirty="0" smtClean="0"/>
              <a:t>In this example, Bike the abstract class that contains only one abstract method run. It implementation is provided by the Honda class.</a:t>
            </a:r>
          </a:p>
          <a:p>
            <a:pPr lvl="0">
              <a:buNone/>
            </a:pPr>
            <a:r>
              <a:rPr lang="en-US" dirty="0" smtClean="0"/>
              <a:t>abstract class Bike{  </a:t>
            </a:r>
            <a:endParaRPr lang="en-US" dirty="0" smtClean="0"/>
          </a:p>
          <a:p>
            <a:pPr lvl="0">
              <a:buNone/>
            </a:pPr>
            <a:r>
              <a:rPr lang="en-US" dirty="0" smtClean="0"/>
              <a:t> abstract void run();  </a:t>
            </a:r>
          </a:p>
          <a:p>
            <a:pPr lvl="0">
              <a:buNone/>
            </a:pPr>
            <a:r>
              <a:rPr lang="en-US" dirty="0" smtClean="0"/>
              <a:t>}    </a:t>
            </a:r>
          </a:p>
          <a:p>
            <a:pPr lvl="0">
              <a:buNone/>
            </a:pPr>
            <a:r>
              <a:rPr lang="en-US" dirty="0" smtClean="0"/>
              <a:t>class Honda4 extends Bike{  </a:t>
            </a:r>
          </a:p>
          <a:p>
            <a:pPr lvl="0">
              <a:buNone/>
            </a:pPr>
            <a:r>
              <a:rPr lang="en-US" dirty="0" smtClean="0"/>
              <a:t>void run(){System.out.println("running safely..");}    </a:t>
            </a:r>
          </a:p>
          <a:p>
            <a:pPr lvl="0">
              <a:buNone/>
            </a:pPr>
            <a:r>
              <a:rPr lang="en-US" dirty="0" smtClean="0"/>
              <a:t>public static void main(String </a:t>
            </a:r>
            <a:r>
              <a:rPr lang="en-US" dirty="0" err="1" smtClean="0"/>
              <a:t>args</a:t>
            </a:r>
            <a:r>
              <a:rPr lang="en-US" dirty="0" smtClean="0"/>
              <a:t>[]){  </a:t>
            </a:r>
          </a:p>
          <a:p>
            <a:pPr lvl="0">
              <a:buNone/>
            </a:pPr>
            <a:r>
              <a:rPr lang="en-US" dirty="0" smtClean="0"/>
              <a:t>Bike</a:t>
            </a:r>
            <a:r>
              <a:rPr lang="en-US" dirty="0" smtClean="0"/>
              <a:t> </a:t>
            </a:r>
            <a:r>
              <a:rPr lang="en-US" dirty="0" err="1" smtClean="0"/>
              <a:t>obj</a:t>
            </a:r>
            <a:r>
              <a:rPr lang="en-US" dirty="0" smtClean="0"/>
              <a:t> = new Honda4();   </a:t>
            </a:r>
            <a:endParaRPr lang="en-US" dirty="0" smtClean="0"/>
          </a:p>
          <a:p>
            <a:pPr lvl="0">
              <a:buNone/>
            </a:pPr>
            <a:r>
              <a:rPr lang="en-US" dirty="0" err="1" smtClean="0"/>
              <a:t>obj.run</a:t>
            </a:r>
            <a:r>
              <a:rPr lang="en-US" dirty="0" smtClean="0"/>
              <a:t>();  </a:t>
            </a:r>
          </a:p>
          <a:p>
            <a:pPr lvl="0">
              <a:buNone/>
            </a:pPr>
            <a:r>
              <a:rPr lang="en-US" dirty="0" smtClean="0"/>
              <a:t>}  </a:t>
            </a:r>
          </a:p>
          <a:p>
            <a:pPr lvl="0">
              <a:buNone/>
            </a:pPr>
            <a:r>
              <a:rPr lang="en-US" dirty="0" smtClean="0"/>
              <a:t>}</a:t>
            </a:r>
          </a:p>
          <a:p>
            <a:pPr lvl="0">
              <a:buNone/>
            </a:pPr>
            <a:r>
              <a:rPr lang="en-US" dirty="0" smtClean="0"/>
              <a:t>Output:- running safely.</a:t>
            </a:r>
            <a:r>
              <a:rPr lang="en-US" dirty="0" smtClean="0"/>
              <a:t>  </a:t>
            </a:r>
          </a:p>
          <a:p>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real scenario of abstract </a:t>
            </a:r>
            <a:r>
              <a:rPr lang="en-US" dirty="0" smtClean="0"/>
              <a:t>class</a:t>
            </a:r>
            <a:endParaRPr lang="ta-IN" dirty="0"/>
          </a:p>
        </p:txBody>
      </p:sp>
      <p:sp>
        <p:nvSpPr>
          <p:cNvPr id="3" name="Content Placeholder 2"/>
          <p:cNvSpPr>
            <a:spLocks noGrp="1"/>
          </p:cNvSpPr>
          <p:nvPr>
            <p:ph idx="1"/>
          </p:nvPr>
        </p:nvSpPr>
        <p:spPr/>
        <p:txBody>
          <a:bodyPr>
            <a:normAutofit fontScale="92500" lnSpcReduction="20000"/>
          </a:bodyPr>
          <a:lstStyle/>
          <a:p>
            <a:r>
              <a:rPr lang="en-US" dirty="0" smtClean="0"/>
              <a:t>In this example, Shape is the abstract class, its implementation is provided by the Rectangle and Circle classes. Mostly, we don't know about the implementation class (i.e. hidden to the end user) and object of the implementation class is provided by the </a:t>
            </a:r>
            <a:r>
              <a:rPr lang="en-US" b="1" dirty="0" smtClean="0"/>
              <a:t>factory method</a:t>
            </a:r>
            <a:r>
              <a:rPr lang="en-US" dirty="0" smtClean="0"/>
              <a:t>.</a:t>
            </a:r>
          </a:p>
          <a:p>
            <a:r>
              <a:rPr lang="en-US" dirty="0" smtClean="0"/>
              <a:t>A </a:t>
            </a:r>
            <a:r>
              <a:rPr lang="en-US" b="1" dirty="0" smtClean="0"/>
              <a:t>factory method</a:t>
            </a:r>
            <a:r>
              <a:rPr lang="en-US" dirty="0" smtClean="0"/>
              <a:t> is the method that returns the instance of the class. We will learn about the factory method later.</a:t>
            </a:r>
          </a:p>
          <a:p>
            <a:r>
              <a:rPr lang="en-US" dirty="0" smtClean="0"/>
              <a:t>In this example, if you create the instance of Rectangle class, draw() method of Rectangle class will be invoked.</a:t>
            </a:r>
          </a:p>
          <a:p>
            <a:endParaRPr lang="ta-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File: </a:t>
            </a:r>
            <a:r>
              <a:rPr lang="en-US" dirty="0" smtClean="0"/>
              <a:t>TestAbstraction1.java</a:t>
            </a:r>
            <a:endParaRPr lang="ta-IN" dirty="0"/>
          </a:p>
        </p:txBody>
      </p:sp>
      <p:sp>
        <p:nvSpPr>
          <p:cNvPr id="3" name="Content Placeholder 2"/>
          <p:cNvSpPr>
            <a:spLocks noGrp="1"/>
          </p:cNvSpPr>
          <p:nvPr>
            <p:ph idx="1"/>
          </p:nvPr>
        </p:nvSpPr>
        <p:spPr/>
        <p:txBody>
          <a:bodyPr>
            <a:normAutofit fontScale="55000" lnSpcReduction="20000"/>
          </a:bodyPr>
          <a:lstStyle/>
          <a:p>
            <a:pPr lvl="0">
              <a:buNone/>
            </a:pPr>
            <a:r>
              <a:rPr lang="en-US" dirty="0" smtClean="0"/>
              <a:t>abstract class Shape{  </a:t>
            </a:r>
          </a:p>
          <a:p>
            <a:pPr lvl="0">
              <a:buNone/>
            </a:pPr>
            <a:r>
              <a:rPr lang="en-US" dirty="0" smtClean="0"/>
              <a:t>abstract void draw();  </a:t>
            </a:r>
          </a:p>
          <a:p>
            <a:pPr lvl="0">
              <a:buNone/>
            </a:pPr>
            <a:r>
              <a:rPr lang="en-US" dirty="0" smtClean="0"/>
              <a:t>}  </a:t>
            </a:r>
          </a:p>
          <a:p>
            <a:pPr lvl="0">
              <a:buNone/>
            </a:pPr>
            <a:r>
              <a:rPr lang="en-US" dirty="0" smtClean="0"/>
              <a:t>//In real scenario, implementation is provided by others i.e. unknown by end </a:t>
            </a:r>
            <a:r>
              <a:rPr lang="en-US" dirty="0" smtClean="0"/>
              <a:t>user</a:t>
            </a:r>
            <a:r>
              <a:rPr lang="en-US" dirty="0" smtClean="0"/>
              <a:t> </a:t>
            </a:r>
          </a:p>
          <a:p>
            <a:pPr lvl="0">
              <a:buNone/>
            </a:pPr>
            <a:r>
              <a:rPr lang="en-US" dirty="0" smtClean="0"/>
              <a:t>class Rectangle extends Shape{  </a:t>
            </a:r>
          </a:p>
          <a:p>
            <a:pPr lvl="0">
              <a:buNone/>
            </a:pPr>
            <a:r>
              <a:rPr lang="en-US" dirty="0" smtClean="0"/>
              <a:t>void draw(){System.out.println("drawing rectangle");}  </a:t>
            </a:r>
          </a:p>
          <a:p>
            <a:pPr lvl="0">
              <a:buNone/>
            </a:pPr>
            <a:r>
              <a:rPr lang="en-US" dirty="0" smtClean="0"/>
              <a:t>}  </a:t>
            </a:r>
          </a:p>
          <a:p>
            <a:pPr lvl="0">
              <a:buNone/>
            </a:pPr>
            <a:r>
              <a:rPr lang="en-US" dirty="0" smtClean="0"/>
              <a:t>class</a:t>
            </a:r>
            <a:r>
              <a:rPr lang="en-US" dirty="0" smtClean="0"/>
              <a:t> Circle1 extends Shape{  </a:t>
            </a:r>
          </a:p>
          <a:p>
            <a:pPr lvl="0">
              <a:buNone/>
            </a:pPr>
            <a:r>
              <a:rPr lang="en-US" dirty="0" smtClean="0"/>
              <a:t>void draw(){System.out.println("drawing circle");}  </a:t>
            </a:r>
          </a:p>
          <a:p>
            <a:pPr lvl="0">
              <a:buNone/>
            </a:pPr>
            <a:r>
              <a:rPr lang="en-US" dirty="0" smtClean="0"/>
              <a:t>}  </a:t>
            </a:r>
          </a:p>
          <a:p>
            <a:pPr lvl="0">
              <a:buNone/>
            </a:pPr>
            <a:r>
              <a:rPr lang="en-US" dirty="0" smtClean="0"/>
              <a:t>//</a:t>
            </a:r>
            <a:r>
              <a:rPr lang="en-US" dirty="0" smtClean="0"/>
              <a:t>In real scenario, method is called by programmer or user  </a:t>
            </a:r>
          </a:p>
          <a:p>
            <a:pPr lvl="0">
              <a:buNone/>
            </a:pPr>
            <a:r>
              <a:rPr lang="en-US" dirty="0" smtClean="0"/>
              <a:t>class TestAbstraction1{  </a:t>
            </a:r>
          </a:p>
          <a:p>
            <a:pPr lvl="0">
              <a:buNone/>
            </a:pPr>
            <a:r>
              <a:rPr lang="en-US" dirty="0" smtClean="0"/>
              <a:t>public static void main(String </a:t>
            </a:r>
            <a:r>
              <a:rPr lang="en-US" dirty="0" err="1" smtClean="0"/>
              <a:t>args</a:t>
            </a:r>
            <a:r>
              <a:rPr lang="en-US" dirty="0" smtClean="0"/>
              <a:t>[]){  </a:t>
            </a:r>
          </a:p>
          <a:p>
            <a:pPr lvl="0">
              <a:buNone/>
            </a:pPr>
            <a:r>
              <a:rPr lang="en-US" dirty="0" smtClean="0"/>
              <a:t>Shape s=new Circle1</a:t>
            </a:r>
            <a:r>
              <a:rPr lang="en-US" dirty="0" smtClean="0"/>
              <a:t>();</a:t>
            </a:r>
          </a:p>
          <a:p>
            <a:pPr lvl="0">
              <a:buNone/>
            </a:pPr>
            <a:r>
              <a:rPr lang="en-US" dirty="0" smtClean="0"/>
              <a:t>//</a:t>
            </a:r>
            <a:r>
              <a:rPr lang="en-US" dirty="0" smtClean="0"/>
              <a:t>In real scenario, object is provided through method e.g. </a:t>
            </a:r>
            <a:r>
              <a:rPr lang="en-US" dirty="0" err="1" smtClean="0"/>
              <a:t>getShape</a:t>
            </a:r>
            <a:r>
              <a:rPr lang="en-US" dirty="0" smtClean="0"/>
              <a:t>() method  </a:t>
            </a:r>
          </a:p>
          <a:p>
            <a:pPr lvl="0">
              <a:buNone/>
            </a:pPr>
            <a:r>
              <a:rPr lang="en-US" dirty="0" err="1" smtClean="0"/>
              <a:t>s.draw</a:t>
            </a:r>
            <a:r>
              <a:rPr lang="en-US" dirty="0" smtClean="0"/>
              <a:t>();  </a:t>
            </a:r>
          </a:p>
          <a:p>
            <a:pPr lvl="0">
              <a:buNone/>
            </a:pPr>
            <a:r>
              <a:rPr lang="en-US" dirty="0" smtClean="0"/>
              <a:t>}  </a:t>
            </a:r>
            <a:endParaRPr lang="en-US" dirty="0" smtClean="0"/>
          </a:p>
          <a:p>
            <a:pPr lvl="0">
              <a:buNone/>
            </a:pPr>
            <a:r>
              <a:rPr lang="en-US" dirty="0" smtClean="0"/>
              <a:t>}</a:t>
            </a:r>
          </a:p>
          <a:p>
            <a:pPr lvl="0">
              <a:buNone/>
            </a:pPr>
            <a:r>
              <a:rPr lang="en-US" dirty="0" smtClean="0"/>
              <a:t>Output: drawing circle.</a:t>
            </a:r>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TotalTime>
  <Words>486</Words>
  <Application>Microsoft Office PowerPoint</Application>
  <PresentationFormat>On-screen Show (4:3)</PresentationFormat>
  <Paragraphs>137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Module</vt:lpstr>
      <vt:lpstr>Abstract class in Java</vt:lpstr>
      <vt:lpstr>Abstract class in Java</vt:lpstr>
      <vt:lpstr>Abstraction in Java</vt:lpstr>
      <vt:lpstr>Ways to achieve Abstaction</vt:lpstr>
      <vt:lpstr>Abstract class in Java</vt:lpstr>
      <vt:lpstr>abstract method</vt:lpstr>
      <vt:lpstr>Example of abstract class that has abstract method</vt:lpstr>
      <vt:lpstr>Understanding the real scenario of abstract class</vt:lpstr>
      <vt:lpstr>File: TestAbstraction1.java</vt:lpstr>
      <vt:lpstr>Another example of abstract class in java</vt:lpstr>
      <vt:lpstr>Abstract class having constructor, data member, methods etc.</vt:lpstr>
      <vt:lpstr>Rule: If there is any abstract method in a class, that class must be abstract.   </vt:lpstr>
      <vt:lpstr>Another real scenario of abstract class</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 in Java</dc:title>
  <dc:creator>user</dc:creator>
  <cp:lastModifiedBy>user</cp:lastModifiedBy>
  <cp:revision>11</cp:revision>
  <dcterms:created xsi:type="dcterms:W3CDTF">2016-06-12T23:07:47Z</dcterms:created>
  <dcterms:modified xsi:type="dcterms:W3CDTF">2016-06-12T23:27:58Z</dcterms:modified>
</cp:coreProperties>
</file>