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A89A3B1-2AEB-49D9-BA91-0E0EEFF71024}" type="datetimeFigureOut">
              <a:rPr lang="ta-IN" smtClean="0"/>
              <a:t>11-06-2016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85133221-99CD-4021-88DC-2B835FA9D1A4}" type="slidenum">
              <a:rPr lang="ta-IN" smtClean="0"/>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89A3B1-2AEB-49D9-BA91-0E0EEFF71024}" type="datetimeFigureOut">
              <a:rPr lang="ta-IN" smtClean="0"/>
              <a:t>11-06-2016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85133221-99CD-4021-88DC-2B835FA9D1A4}"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89A3B1-2AEB-49D9-BA91-0E0EEFF71024}" type="datetimeFigureOut">
              <a:rPr lang="ta-IN" smtClean="0"/>
              <a:t>11-06-2016</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85133221-99CD-4021-88DC-2B835FA9D1A4}"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89A3B1-2AEB-49D9-BA91-0E0EEFF71024}" type="datetimeFigureOut">
              <a:rPr lang="ta-IN" smtClean="0"/>
              <a:t>11-06-2016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85133221-99CD-4021-88DC-2B835FA9D1A4}"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89A3B1-2AEB-49D9-BA91-0E0EEFF71024}" type="datetimeFigureOut">
              <a:rPr lang="ta-IN" smtClean="0"/>
              <a:t>11-06-2016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85133221-99CD-4021-88DC-2B835FA9D1A4}"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89A3B1-2AEB-49D9-BA91-0E0EEFF71024}" type="datetimeFigureOut">
              <a:rPr lang="ta-IN" smtClean="0"/>
              <a:t>11-06-2016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85133221-99CD-4021-88DC-2B835FA9D1A4}"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89A3B1-2AEB-49D9-BA91-0E0EEFF71024}" type="datetimeFigureOut">
              <a:rPr lang="ta-IN" smtClean="0"/>
              <a:t>11-06-2016</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85133221-99CD-4021-88DC-2B835FA9D1A4}"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89A3B1-2AEB-49D9-BA91-0E0EEFF71024}" type="datetimeFigureOut">
              <a:rPr lang="ta-IN" smtClean="0"/>
              <a:t>11-06-2016</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85133221-99CD-4021-88DC-2B835FA9D1A4}"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9A3B1-2AEB-49D9-BA91-0E0EEFF71024}" type="datetimeFigureOut">
              <a:rPr lang="ta-IN" smtClean="0"/>
              <a:t>11-06-2016</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85133221-99CD-4021-88DC-2B835FA9D1A4}"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89A3B1-2AEB-49D9-BA91-0E0EEFF71024}" type="datetimeFigureOut">
              <a:rPr lang="ta-IN" smtClean="0"/>
              <a:t>11-06-2016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85133221-99CD-4021-88DC-2B835FA9D1A4}" type="slidenum">
              <a:rPr lang="ta-IN" smtClean="0"/>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A89A3B1-2AEB-49D9-BA91-0E0EEFF71024}" type="datetimeFigureOut">
              <a:rPr lang="ta-IN" smtClean="0"/>
              <a:t>11-06-2016</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85133221-99CD-4021-88DC-2B835FA9D1A4}"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A89A3B1-2AEB-49D9-BA91-0E0EEFF71024}" type="datetimeFigureOut">
              <a:rPr lang="ta-IN" smtClean="0"/>
              <a:t>11-06-2016</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5133221-99CD-4021-88DC-2B835FA9D1A4}"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javatpoint.com/interface-in-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javatpoint.com/interface-in-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Interface in </a:t>
            </a:r>
            <a:r>
              <a:rPr lang="en-US" b="1" dirty="0" smtClean="0"/>
              <a:t>Java</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Q) Multiple inheritance is not supported through class in java but it is possible by interface, why</a:t>
            </a:r>
            <a:r>
              <a:rPr lang="en-US" sz="3200" dirty="0" smtClean="0"/>
              <a:t>?</a:t>
            </a:r>
            <a:endParaRPr lang="ta-IN" sz="3200" dirty="0"/>
          </a:p>
        </p:txBody>
      </p:sp>
      <p:sp>
        <p:nvSpPr>
          <p:cNvPr id="3" name="Content Placeholder 2"/>
          <p:cNvSpPr>
            <a:spLocks noGrp="1"/>
          </p:cNvSpPr>
          <p:nvPr>
            <p:ph idx="1"/>
          </p:nvPr>
        </p:nvSpPr>
        <p:spPr/>
        <p:txBody>
          <a:bodyPr/>
          <a:lstStyle/>
          <a:p>
            <a:r>
              <a:rPr lang="en-US" dirty="0" smtClean="0"/>
              <a:t>As we have explained in the inheritance chapter, multiple inheritance is not supported in case of class. But it is supported in case of interface because there is no ambiguity as implementation is provided by the implementation class. </a:t>
            </a:r>
            <a:endParaRPr lang="t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ta-IN" dirty="0"/>
          </a:p>
        </p:txBody>
      </p:sp>
      <p:sp>
        <p:nvSpPr>
          <p:cNvPr id="3" name="Content Placeholder 2"/>
          <p:cNvSpPr>
            <a:spLocks noGrp="1"/>
          </p:cNvSpPr>
          <p:nvPr>
            <p:ph idx="1"/>
          </p:nvPr>
        </p:nvSpPr>
        <p:spPr/>
        <p:txBody>
          <a:bodyPr>
            <a:normAutofit fontScale="62500" lnSpcReduction="20000"/>
          </a:bodyPr>
          <a:lstStyle/>
          <a:p>
            <a:pPr lvl="0">
              <a:buNone/>
            </a:pPr>
            <a:r>
              <a:rPr lang="en-US" dirty="0" smtClean="0"/>
              <a:t>interface</a:t>
            </a:r>
            <a:r>
              <a:rPr lang="en-US" dirty="0" smtClean="0"/>
              <a:t> Printable{  </a:t>
            </a:r>
          </a:p>
          <a:p>
            <a:pPr lvl="0">
              <a:buNone/>
            </a:pPr>
            <a:r>
              <a:rPr lang="en-US" dirty="0" smtClean="0"/>
              <a:t>void print();  </a:t>
            </a:r>
          </a:p>
          <a:p>
            <a:pPr lvl="0">
              <a:buNone/>
            </a:pPr>
            <a:r>
              <a:rPr lang="en-US" dirty="0" smtClean="0"/>
              <a:t>}</a:t>
            </a:r>
            <a:r>
              <a:rPr lang="en-US" dirty="0" smtClean="0"/>
              <a:t>  </a:t>
            </a:r>
          </a:p>
          <a:p>
            <a:pPr lvl="0">
              <a:buNone/>
            </a:pPr>
            <a:r>
              <a:rPr lang="en-US" dirty="0" smtClean="0"/>
              <a:t>interface</a:t>
            </a:r>
            <a:r>
              <a:rPr lang="en-US" dirty="0" smtClean="0"/>
              <a:t> </a:t>
            </a:r>
            <a:r>
              <a:rPr lang="en-US" dirty="0" err="1" smtClean="0"/>
              <a:t>Showable</a:t>
            </a:r>
            <a:r>
              <a:rPr lang="en-US" dirty="0" smtClean="0"/>
              <a:t>{  </a:t>
            </a:r>
          </a:p>
          <a:p>
            <a:pPr lvl="0">
              <a:buNone/>
            </a:pPr>
            <a:r>
              <a:rPr lang="en-US" dirty="0" smtClean="0"/>
              <a:t>void print();  </a:t>
            </a:r>
          </a:p>
          <a:p>
            <a:pPr lvl="0">
              <a:buNone/>
            </a:pPr>
            <a:r>
              <a:rPr lang="en-US" dirty="0" smtClean="0"/>
              <a:t>}  </a:t>
            </a:r>
          </a:p>
          <a:p>
            <a:pPr lvl="0">
              <a:buNone/>
            </a:pPr>
            <a:r>
              <a:rPr lang="en-US" dirty="0" smtClean="0"/>
              <a:t> </a:t>
            </a:r>
            <a:r>
              <a:rPr lang="en-US" dirty="0" smtClean="0"/>
              <a:t>class</a:t>
            </a:r>
            <a:r>
              <a:rPr lang="en-US" dirty="0" smtClean="0"/>
              <a:t> TestTnterface1 implements </a:t>
            </a:r>
            <a:r>
              <a:rPr lang="en-US" dirty="0" err="1" smtClean="0"/>
              <a:t>Printable,Showable</a:t>
            </a:r>
            <a:r>
              <a:rPr lang="en-US" dirty="0" smtClean="0"/>
              <a:t>{  </a:t>
            </a:r>
          </a:p>
          <a:p>
            <a:pPr lvl="0">
              <a:buNone/>
            </a:pPr>
            <a:r>
              <a:rPr lang="en-US" dirty="0" smtClean="0"/>
              <a:t>public</a:t>
            </a:r>
            <a:r>
              <a:rPr lang="en-US" dirty="0" smtClean="0"/>
              <a:t> void print(){System.out.println("Hello");}  </a:t>
            </a:r>
          </a:p>
          <a:p>
            <a:pPr lvl="0">
              <a:buNone/>
            </a:pPr>
            <a:r>
              <a:rPr lang="en-US" dirty="0" smtClean="0"/>
              <a:t>public static void main(String </a:t>
            </a:r>
            <a:r>
              <a:rPr lang="en-US" dirty="0" err="1" smtClean="0"/>
              <a:t>args</a:t>
            </a:r>
            <a:r>
              <a:rPr lang="en-US" dirty="0" smtClean="0"/>
              <a:t>[]){  </a:t>
            </a:r>
          </a:p>
          <a:p>
            <a:pPr lvl="0">
              <a:buNone/>
            </a:pPr>
            <a:r>
              <a:rPr lang="en-US" dirty="0" smtClean="0"/>
              <a:t>TestTnterface1 </a:t>
            </a:r>
            <a:r>
              <a:rPr lang="en-US" dirty="0" err="1" smtClean="0"/>
              <a:t>obj</a:t>
            </a:r>
            <a:r>
              <a:rPr lang="en-US" dirty="0" smtClean="0"/>
              <a:t> = new TestTnterface1();  </a:t>
            </a:r>
          </a:p>
          <a:p>
            <a:pPr lvl="0">
              <a:buNone/>
            </a:pPr>
            <a:r>
              <a:rPr lang="en-US" dirty="0" err="1" smtClean="0"/>
              <a:t>obj.print</a:t>
            </a:r>
            <a:r>
              <a:rPr lang="en-US" dirty="0" smtClean="0"/>
              <a:t>();  </a:t>
            </a:r>
          </a:p>
          <a:p>
            <a:pPr lvl="0">
              <a:buNone/>
            </a:pPr>
            <a:r>
              <a:rPr lang="en-US" dirty="0" smtClean="0"/>
              <a:t>}</a:t>
            </a:r>
            <a:r>
              <a:rPr lang="en-US" dirty="0" smtClean="0"/>
              <a:t>  </a:t>
            </a:r>
          </a:p>
          <a:p>
            <a:pPr>
              <a:buNone/>
            </a:pPr>
            <a:r>
              <a:rPr lang="en-US" dirty="0" smtClean="0"/>
              <a:t>}</a:t>
            </a:r>
          </a:p>
          <a:p>
            <a:pPr>
              <a:buNone/>
            </a:pPr>
            <a:r>
              <a:rPr lang="en-US" dirty="0" smtClean="0"/>
              <a:t>Output: Hello.</a:t>
            </a:r>
          </a:p>
          <a:p>
            <a:pPr>
              <a:buNone/>
            </a:pPr>
            <a:r>
              <a:rPr lang="en-US" dirty="0" smtClean="0"/>
              <a:t>in </a:t>
            </a:r>
            <a:r>
              <a:rPr lang="en-US" dirty="0" smtClean="0"/>
              <a:t>the above </a:t>
            </a:r>
            <a:r>
              <a:rPr lang="en-US" u="sng" dirty="0" smtClean="0">
                <a:hlinkClick r:id="rId2"/>
              </a:rPr>
              <a:t>example</a:t>
            </a:r>
            <a:r>
              <a:rPr lang="en-US" dirty="0" smtClean="0"/>
              <a:t>, Printable and </a:t>
            </a:r>
            <a:r>
              <a:rPr lang="en-US" dirty="0" err="1" smtClean="0"/>
              <a:t>Showable</a:t>
            </a:r>
            <a:r>
              <a:rPr lang="en-US" dirty="0" smtClean="0"/>
              <a:t> interface have same methods but its implementation is provided by class TestTnterface1, so there is no ambiguity</a:t>
            </a:r>
            <a:r>
              <a:rPr lang="en-US" dirty="0" smtClean="0"/>
              <a:t>.</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a:t>
            </a:r>
            <a:r>
              <a:rPr lang="en-US" dirty="0" smtClean="0"/>
              <a:t>inheritance</a:t>
            </a:r>
            <a:endParaRPr lang="ta-IN" dirty="0"/>
          </a:p>
        </p:txBody>
      </p:sp>
      <p:sp>
        <p:nvSpPr>
          <p:cNvPr id="3" name="Content Placeholder 2"/>
          <p:cNvSpPr>
            <a:spLocks noGrp="1"/>
          </p:cNvSpPr>
          <p:nvPr>
            <p:ph idx="1"/>
          </p:nvPr>
        </p:nvSpPr>
        <p:spPr/>
        <p:txBody>
          <a:bodyPr>
            <a:normAutofit fontScale="55000" lnSpcReduction="20000"/>
          </a:bodyPr>
          <a:lstStyle/>
          <a:p>
            <a:r>
              <a:rPr lang="en-US" dirty="0" smtClean="0"/>
              <a:t>A class implements interface but one interface extends another interface .</a:t>
            </a:r>
          </a:p>
          <a:p>
            <a:pPr lvl="0">
              <a:buNone/>
            </a:pPr>
            <a:r>
              <a:rPr lang="en-US" dirty="0" smtClean="0"/>
              <a:t>interface Printable{  </a:t>
            </a:r>
          </a:p>
          <a:p>
            <a:pPr lvl="0">
              <a:buNone/>
            </a:pPr>
            <a:r>
              <a:rPr lang="en-US" dirty="0" smtClean="0"/>
              <a:t>void</a:t>
            </a:r>
            <a:r>
              <a:rPr lang="en-US" dirty="0" smtClean="0"/>
              <a:t> print();  </a:t>
            </a:r>
          </a:p>
          <a:p>
            <a:pPr lvl="0">
              <a:buNone/>
            </a:pPr>
            <a:r>
              <a:rPr lang="en-US" dirty="0" smtClean="0"/>
              <a:t>}  </a:t>
            </a:r>
          </a:p>
          <a:p>
            <a:pPr lvl="0">
              <a:buNone/>
            </a:pPr>
            <a:r>
              <a:rPr lang="en-US" dirty="0" smtClean="0"/>
              <a:t>interface </a:t>
            </a:r>
            <a:r>
              <a:rPr lang="en-US" dirty="0" err="1" smtClean="0"/>
              <a:t>Showable</a:t>
            </a:r>
            <a:r>
              <a:rPr lang="en-US" dirty="0" smtClean="0"/>
              <a:t> extends Printable{  </a:t>
            </a:r>
          </a:p>
          <a:p>
            <a:pPr lvl="0">
              <a:buNone/>
            </a:pPr>
            <a:r>
              <a:rPr lang="en-US" dirty="0" smtClean="0"/>
              <a:t>void show();  </a:t>
            </a:r>
          </a:p>
          <a:p>
            <a:pPr lvl="0">
              <a:buNone/>
            </a:pPr>
            <a:r>
              <a:rPr lang="en-US" dirty="0" smtClean="0"/>
              <a:t>}  </a:t>
            </a:r>
          </a:p>
          <a:p>
            <a:pPr lvl="0">
              <a:buNone/>
            </a:pPr>
            <a:r>
              <a:rPr lang="en-US" dirty="0" smtClean="0"/>
              <a:t>class Testinterface2 implements </a:t>
            </a:r>
            <a:r>
              <a:rPr lang="en-US" dirty="0" err="1" smtClean="0"/>
              <a:t>Showable</a:t>
            </a:r>
            <a:r>
              <a:rPr lang="en-US" dirty="0" smtClean="0"/>
              <a:t>{    </a:t>
            </a:r>
          </a:p>
          <a:p>
            <a:pPr lvl="0">
              <a:buNone/>
            </a:pPr>
            <a:r>
              <a:rPr lang="en-US" dirty="0" smtClean="0"/>
              <a:t>public void print(){System.out.println("Hello");}  </a:t>
            </a:r>
          </a:p>
          <a:p>
            <a:pPr lvl="0">
              <a:buNone/>
            </a:pPr>
            <a:r>
              <a:rPr lang="en-US" dirty="0" smtClean="0"/>
              <a:t>public void show(){System.out.println("Welcome");}    </a:t>
            </a:r>
          </a:p>
          <a:p>
            <a:pPr lvl="0">
              <a:buNone/>
            </a:pPr>
            <a:r>
              <a:rPr lang="en-US" dirty="0" smtClean="0"/>
              <a:t>public static void main(String </a:t>
            </a:r>
            <a:r>
              <a:rPr lang="en-US" dirty="0" err="1" smtClean="0"/>
              <a:t>args</a:t>
            </a:r>
            <a:r>
              <a:rPr lang="en-US" dirty="0" smtClean="0"/>
              <a:t>[]){  </a:t>
            </a:r>
          </a:p>
          <a:p>
            <a:pPr lvl="0">
              <a:buNone/>
            </a:pPr>
            <a:r>
              <a:rPr lang="en-US" dirty="0" smtClean="0"/>
              <a:t>Testinterface2 </a:t>
            </a:r>
            <a:r>
              <a:rPr lang="en-US" dirty="0" err="1" smtClean="0"/>
              <a:t>obj</a:t>
            </a:r>
            <a:r>
              <a:rPr lang="en-US" dirty="0" smtClean="0"/>
              <a:t> = new Testinterface2();  </a:t>
            </a:r>
          </a:p>
          <a:p>
            <a:pPr lvl="0">
              <a:buNone/>
            </a:pPr>
            <a:r>
              <a:rPr lang="en-US" dirty="0" err="1" smtClean="0"/>
              <a:t>obj.print</a:t>
            </a:r>
            <a:r>
              <a:rPr lang="en-US" dirty="0" smtClean="0"/>
              <a:t>();  </a:t>
            </a:r>
          </a:p>
          <a:p>
            <a:pPr lvl="0">
              <a:buNone/>
            </a:pPr>
            <a:r>
              <a:rPr lang="en-US" dirty="0" err="1" smtClean="0"/>
              <a:t>obj.show</a:t>
            </a:r>
            <a:r>
              <a:rPr lang="en-US" dirty="0" smtClean="0"/>
              <a:t>();  </a:t>
            </a:r>
          </a:p>
          <a:p>
            <a:pPr lvl="0">
              <a:buNone/>
            </a:pPr>
            <a:r>
              <a:rPr lang="en-US" dirty="0" smtClean="0"/>
              <a:t> }  </a:t>
            </a:r>
          </a:p>
          <a:p>
            <a:pPr>
              <a:buNone/>
            </a:pPr>
            <a:r>
              <a:rPr lang="en-US" dirty="0" smtClean="0"/>
              <a:t>}</a:t>
            </a:r>
          </a:p>
          <a:p>
            <a:pPr>
              <a:buNone/>
            </a:pPr>
            <a:r>
              <a:rPr lang="en-US" dirty="0" smtClean="0"/>
              <a:t>Output:</a:t>
            </a:r>
          </a:p>
          <a:p>
            <a:pPr>
              <a:buNone/>
            </a:pPr>
            <a:r>
              <a:rPr lang="en-US" dirty="0" smtClean="0"/>
              <a:t> Hello      </a:t>
            </a:r>
            <a:endParaRPr lang="en-US" dirty="0" smtClean="0"/>
          </a:p>
          <a:p>
            <a:pPr>
              <a:buNone/>
            </a:pPr>
            <a:r>
              <a:rPr lang="en-US" dirty="0" smtClean="0"/>
              <a:t> </a:t>
            </a:r>
            <a:r>
              <a:rPr lang="en-US" dirty="0" smtClean="0"/>
              <a:t>Welcome</a:t>
            </a:r>
            <a:endParaRPr lang="ta-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Nested </a:t>
            </a:r>
            <a:r>
              <a:rPr lang="en-US" i="1" u="sng" dirty="0" smtClean="0"/>
              <a:t>Interface in </a:t>
            </a:r>
            <a:r>
              <a:rPr lang="en-US" i="1" u="sng" dirty="0" smtClean="0"/>
              <a:t>Java</a:t>
            </a:r>
            <a:endParaRPr lang="ta-IN" dirty="0"/>
          </a:p>
        </p:txBody>
      </p:sp>
      <p:sp>
        <p:nvSpPr>
          <p:cNvPr id="3" name="Content Placeholder 2"/>
          <p:cNvSpPr>
            <a:spLocks noGrp="1"/>
          </p:cNvSpPr>
          <p:nvPr>
            <p:ph idx="1"/>
          </p:nvPr>
        </p:nvSpPr>
        <p:spPr/>
        <p:txBody>
          <a:bodyPr>
            <a:normAutofit lnSpcReduction="10000"/>
          </a:bodyPr>
          <a:lstStyle/>
          <a:p>
            <a:r>
              <a:rPr lang="en-US" dirty="0" smtClean="0"/>
              <a:t>Note: An interface can have another interface i.e. known as nested interface. We will learn it in detail in the nested classes chapter. For </a:t>
            </a:r>
            <a:r>
              <a:rPr lang="en-US" u="sng" dirty="0" smtClean="0">
                <a:hlinkClick r:id="rId2"/>
              </a:rPr>
              <a:t>example</a:t>
            </a:r>
            <a:r>
              <a:rPr lang="en-US" dirty="0" smtClean="0"/>
              <a:t>:</a:t>
            </a:r>
          </a:p>
          <a:p>
            <a:pPr lvl="0">
              <a:buNone/>
            </a:pPr>
            <a:r>
              <a:rPr lang="en-US" smtClean="0"/>
              <a:t>interface</a:t>
            </a:r>
            <a:r>
              <a:rPr lang="en-US" dirty="0" smtClean="0"/>
              <a:t> printable{  </a:t>
            </a:r>
          </a:p>
          <a:p>
            <a:pPr lvl="0">
              <a:buNone/>
            </a:pPr>
            <a:r>
              <a:rPr lang="en-US" dirty="0" smtClean="0"/>
              <a:t> void print();  </a:t>
            </a:r>
          </a:p>
          <a:p>
            <a:pPr lvl="0">
              <a:buNone/>
            </a:pPr>
            <a:r>
              <a:rPr lang="en-US" dirty="0" smtClean="0"/>
              <a:t> interface </a:t>
            </a:r>
            <a:r>
              <a:rPr lang="en-US" dirty="0" err="1" smtClean="0"/>
              <a:t>MessagePrintable</a:t>
            </a:r>
            <a:r>
              <a:rPr lang="en-US" dirty="0" smtClean="0"/>
              <a:t>{  </a:t>
            </a:r>
          </a:p>
          <a:p>
            <a:pPr lvl="0">
              <a:buNone/>
            </a:pPr>
            <a:r>
              <a:rPr lang="en-US" dirty="0" smtClean="0"/>
              <a:t>   void </a:t>
            </a:r>
            <a:r>
              <a:rPr lang="en-US" dirty="0" err="1" smtClean="0"/>
              <a:t>msg</a:t>
            </a:r>
            <a:r>
              <a:rPr lang="en-US" dirty="0" smtClean="0"/>
              <a:t>();  </a:t>
            </a:r>
          </a:p>
          <a:p>
            <a:pPr lvl="0">
              <a:buNone/>
            </a:pPr>
            <a:r>
              <a:rPr lang="en-US" dirty="0" smtClean="0"/>
              <a:t> }  </a:t>
            </a:r>
          </a:p>
          <a:p>
            <a:pPr lvl="0">
              <a:buNone/>
            </a:pPr>
            <a:r>
              <a:rPr lang="en-US" dirty="0" smtClean="0"/>
              <a:t>}  </a:t>
            </a:r>
          </a:p>
          <a:p>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in Java</a:t>
            </a:r>
            <a:endParaRPr lang="ta-IN" dirty="0"/>
          </a:p>
        </p:txBody>
      </p:sp>
      <p:sp>
        <p:nvSpPr>
          <p:cNvPr id="3" name="Content Placeholder 2"/>
          <p:cNvSpPr>
            <a:spLocks noGrp="1"/>
          </p:cNvSpPr>
          <p:nvPr>
            <p:ph idx="1"/>
          </p:nvPr>
        </p:nvSpPr>
        <p:spPr/>
        <p:txBody>
          <a:bodyPr>
            <a:normAutofit fontScale="92500"/>
          </a:bodyPr>
          <a:lstStyle/>
          <a:p>
            <a:r>
              <a:rPr lang="en-US" dirty="0" smtClean="0"/>
              <a:t>An </a:t>
            </a:r>
            <a:r>
              <a:rPr lang="en-US" b="1" u="sng" dirty="0" smtClean="0"/>
              <a:t>interface in java</a:t>
            </a:r>
            <a:r>
              <a:rPr lang="en-US" dirty="0" smtClean="0"/>
              <a:t> is a blueprint of a class. It has static constants and abstract methods only. </a:t>
            </a:r>
          </a:p>
          <a:p>
            <a:r>
              <a:rPr lang="en-US" dirty="0" smtClean="0"/>
              <a:t>The </a:t>
            </a:r>
            <a:r>
              <a:rPr lang="en-US" u="sng" dirty="0" smtClean="0"/>
              <a:t>interface in java</a:t>
            </a:r>
            <a:r>
              <a:rPr lang="en-US" dirty="0" smtClean="0"/>
              <a:t> is </a:t>
            </a:r>
            <a:r>
              <a:rPr lang="en-US" b="1" dirty="0" smtClean="0"/>
              <a:t>a mechanism to achieve fully abstraction</a:t>
            </a:r>
            <a:r>
              <a:rPr lang="en-US" dirty="0" smtClean="0"/>
              <a:t>. There can be only abstract methods in the </a:t>
            </a:r>
            <a:r>
              <a:rPr lang="en-US" u="sng" dirty="0" smtClean="0"/>
              <a:t>java interface</a:t>
            </a:r>
            <a:r>
              <a:rPr lang="en-US" dirty="0" smtClean="0"/>
              <a:t> not method body. It is used to achieve fully abstraction and multiple inheritance in Java. </a:t>
            </a:r>
          </a:p>
          <a:p>
            <a:r>
              <a:rPr lang="en-US" u="sng" dirty="0" smtClean="0"/>
              <a:t>Java Interface</a:t>
            </a:r>
            <a:r>
              <a:rPr lang="en-US" dirty="0" smtClean="0"/>
              <a:t> also </a:t>
            </a:r>
            <a:r>
              <a:rPr lang="en-US" b="1" dirty="0" smtClean="0"/>
              <a:t>represents IS-A relationship</a:t>
            </a:r>
            <a:r>
              <a:rPr lang="en-US" dirty="0" smtClean="0"/>
              <a:t>.</a:t>
            </a:r>
          </a:p>
          <a:p>
            <a:r>
              <a:rPr lang="en-US" dirty="0" smtClean="0"/>
              <a:t>It cannot be instantiated just like </a:t>
            </a:r>
            <a:r>
              <a:rPr lang="en-US" u="sng" dirty="0" smtClean="0"/>
              <a:t>abstract class</a:t>
            </a:r>
            <a:r>
              <a:rPr lang="en-US" dirty="0" smtClean="0"/>
              <a:t>.</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a:t>
            </a:r>
            <a:r>
              <a:rPr lang="en-US" u="sng" dirty="0" smtClean="0"/>
              <a:t>Java interface</a:t>
            </a:r>
            <a:r>
              <a:rPr lang="en-US" dirty="0" smtClean="0"/>
              <a:t>?</a:t>
            </a:r>
            <a:endParaRPr lang="ta-IN" dirty="0"/>
          </a:p>
        </p:txBody>
      </p:sp>
      <p:sp>
        <p:nvSpPr>
          <p:cNvPr id="3" name="Content Placeholder 2"/>
          <p:cNvSpPr>
            <a:spLocks noGrp="1"/>
          </p:cNvSpPr>
          <p:nvPr>
            <p:ph idx="1"/>
          </p:nvPr>
        </p:nvSpPr>
        <p:spPr/>
        <p:txBody>
          <a:bodyPr/>
          <a:lstStyle/>
          <a:p>
            <a:r>
              <a:rPr lang="en-US" dirty="0" smtClean="0"/>
              <a:t>There are mainly three reasons to use interface. They are given below.</a:t>
            </a:r>
          </a:p>
          <a:p>
            <a:pPr lvl="0"/>
            <a:r>
              <a:rPr lang="en-US" dirty="0" smtClean="0"/>
              <a:t>It is used to achieve fully abstraction.</a:t>
            </a:r>
          </a:p>
          <a:p>
            <a:pPr lvl="0"/>
            <a:r>
              <a:rPr lang="en-US" dirty="0" smtClean="0"/>
              <a:t>By interface, we can support the functionality of multiple inheritance.</a:t>
            </a:r>
          </a:p>
          <a:p>
            <a:pPr lvl="0"/>
            <a:r>
              <a:rPr lang="en-US" dirty="0" smtClean="0"/>
              <a:t>It can be used to achieve loose coupling.</a:t>
            </a:r>
          </a:p>
          <a:p>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smtClean="0"/>
              <a:t>The java compiler adds public and abstract keywords before the interface method and public, static and final keywords before data members.</a:t>
            </a:r>
          </a:p>
          <a:p>
            <a:r>
              <a:rPr lang="en-US" dirty="0" smtClean="0"/>
              <a:t>In other words, Interface fields are public, static and final </a:t>
            </a:r>
            <a:r>
              <a:rPr lang="en-US" dirty="0" smtClean="0"/>
              <a:t>by default</a:t>
            </a:r>
            <a:r>
              <a:rPr lang="en-US" dirty="0" smtClean="0"/>
              <a:t>, and methods are public and abstract.</a:t>
            </a:r>
          </a:p>
          <a:p>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ta-IN" dirty="0"/>
          </a:p>
        </p:txBody>
      </p:sp>
      <p:pic>
        <p:nvPicPr>
          <p:cNvPr id="4" name="Content Placeholder 3" descr="interface"/>
          <p:cNvPicPr>
            <a:picLocks noGrp="1"/>
          </p:cNvPicPr>
          <p:nvPr>
            <p:ph idx="1"/>
          </p:nvPr>
        </p:nvPicPr>
        <p:blipFill>
          <a:blip r:embed="rId2"/>
          <a:srcRect/>
          <a:stretch>
            <a:fillRect/>
          </a:stretch>
        </p:blipFill>
        <p:spPr bwMode="auto">
          <a:xfrm>
            <a:off x="2872477" y="1774825"/>
            <a:ext cx="3399046" cy="46259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Understanding relationship between classes and </a:t>
            </a:r>
            <a:r>
              <a:rPr lang="en-US" i="1" dirty="0" smtClean="0"/>
              <a:t>interfaces</a:t>
            </a:r>
            <a:endParaRPr lang="ta-IN" dirty="0"/>
          </a:p>
        </p:txBody>
      </p:sp>
      <p:pic>
        <p:nvPicPr>
          <p:cNvPr id="4" name="Content Placeholder 3" descr="relationship between class and interface"/>
          <p:cNvPicPr>
            <a:picLocks noGrp="1"/>
          </p:cNvPicPr>
          <p:nvPr>
            <p:ph idx="1"/>
          </p:nvPr>
        </p:nvPicPr>
        <p:blipFill>
          <a:blip r:embed="rId2"/>
          <a:srcRect/>
          <a:stretch>
            <a:fillRect/>
          </a:stretch>
        </p:blipFill>
        <p:spPr bwMode="auto">
          <a:xfrm>
            <a:off x="228600" y="2209800"/>
            <a:ext cx="8534400" cy="4267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a:t>
            </a:r>
            <a:r>
              <a:rPr lang="en-US" u="sng" dirty="0" smtClean="0"/>
              <a:t>example</a:t>
            </a:r>
            <a:r>
              <a:rPr lang="en-US" dirty="0" smtClean="0"/>
              <a:t> of </a:t>
            </a:r>
            <a:r>
              <a:rPr lang="en-US" u="sng" dirty="0" smtClean="0"/>
              <a:t>Java interface</a:t>
            </a:r>
            <a:endParaRPr lang="ta-IN" dirty="0"/>
          </a:p>
        </p:txBody>
      </p:sp>
      <p:sp>
        <p:nvSpPr>
          <p:cNvPr id="3" name="Content Placeholder 2"/>
          <p:cNvSpPr>
            <a:spLocks noGrp="1"/>
          </p:cNvSpPr>
          <p:nvPr>
            <p:ph idx="1"/>
          </p:nvPr>
        </p:nvSpPr>
        <p:spPr/>
        <p:txBody>
          <a:bodyPr>
            <a:normAutofit fontScale="85000" lnSpcReduction="20000"/>
          </a:bodyPr>
          <a:lstStyle/>
          <a:p>
            <a:r>
              <a:rPr lang="en-US" dirty="0" smtClean="0"/>
              <a:t>In this </a:t>
            </a:r>
            <a:r>
              <a:rPr lang="en-US" u="sng" dirty="0" smtClean="0"/>
              <a:t>example</a:t>
            </a:r>
            <a:r>
              <a:rPr lang="en-US" dirty="0" smtClean="0"/>
              <a:t>, Printable interface have only one method, its implementation is provided in the A class.</a:t>
            </a:r>
          </a:p>
          <a:p>
            <a:pPr lvl="0">
              <a:buNone/>
            </a:pPr>
            <a:r>
              <a:rPr lang="en-US" dirty="0" smtClean="0"/>
              <a:t>interface printable{  </a:t>
            </a:r>
          </a:p>
          <a:p>
            <a:pPr lvl="0">
              <a:buNone/>
            </a:pPr>
            <a:r>
              <a:rPr lang="en-US" dirty="0" smtClean="0"/>
              <a:t>void print();  </a:t>
            </a:r>
          </a:p>
          <a:p>
            <a:pPr lvl="0">
              <a:buNone/>
            </a:pPr>
            <a:r>
              <a:rPr lang="en-US" dirty="0" smtClean="0"/>
              <a:t>}    </a:t>
            </a:r>
          </a:p>
          <a:p>
            <a:pPr lvl="0">
              <a:buNone/>
            </a:pPr>
            <a:r>
              <a:rPr lang="en-US" dirty="0" smtClean="0"/>
              <a:t>class A6 implements printable{  </a:t>
            </a:r>
          </a:p>
          <a:p>
            <a:pPr lvl="0">
              <a:buNone/>
            </a:pPr>
            <a:r>
              <a:rPr lang="en-US" dirty="0" smtClean="0"/>
              <a:t>public void print(){System.out.println("Hello");}  </a:t>
            </a:r>
          </a:p>
          <a:p>
            <a:pPr lvl="0">
              <a:buNone/>
            </a:pPr>
            <a:r>
              <a:rPr lang="en-US" dirty="0" smtClean="0"/>
              <a:t>  </a:t>
            </a:r>
            <a:r>
              <a:rPr lang="en-US" dirty="0" smtClean="0"/>
              <a:t>public</a:t>
            </a:r>
            <a:r>
              <a:rPr lang="en-US" dirty="0" smtClean="0"/>
              <a:t> static void main(String </a:t>
            </a:r>
            <a:r>
              <a:rPr lang="en-US" dirty="0" err="1" smtClean="0"/>
              <a:t>args</a:t>
            </a:r>
            <a:r>
              <a:rPr lang="en-US" dirty="0" smtClean="0"/>
              <a:t>[]){  </a:t>
            </a:r>
          </a:p>
          <a:p>
            <a:pPr lvl="0">
              <a:buNone/>
            </a:pPr>
            <a:r>
              <a:rPr lang="en-US" dirty="0" smtClean="0"/>
              <a:t>A6 </a:t>
            </a:r>
            <a:r>
              <a:rPr lang="en-US" dirty="0" err="1" smtClean="0"/>
              <a:t>obj</a:t>
            </a:r>
            <a:r>
              <a:rPr lang="en-US" dirty="0" smtClean="0"/>
              <a:t> = new A6();  </a:t>
            </a:r>
            <a:endParaRPr lang="en-US" dirty="0" smtClean="0"/>
          </a:p>
          <a:p>
            <a:pPr lvl="0">
              <a:buNone/>
            </a:pPr>
            <a:r>
              <a:rPr lang="en-US" dirty="0" err="1" smtClean="0"/>
              <a:t>obj.print</a:t>
            </a:r>
            <a:r>
              <a:rPr lang="en-US" dirty="0" smtClean="0"/>
              <a:t>();  </a:t>
            </a:r>
          </a:p>
          <a:p>
            <a:pPr lvl="0">
              <a:buNone/>
            </a:pPr>
            <a:r>
              <a:rPr lang="en-US" dirty="0" smtClean="0"/>
              <a:t>}</a:t>
            </a:r>
            <a:r>
              <a:rPr lang="en-US" dirty="0" smtClean="0"/>
              <a:t>  </a:t>
            </a:r>
          </a:p>
          <a:p>
            <a:pPr lvl="0">
              <a:buNone/>
            </a:pPr>
            <a:r>
              <a:rPr lang="en-US" dirty="0" smtClean="0"/>
              <a:t>}  </a:t>
            </a:r>
            <a:endParaRPr lang="en-US" dirty="0" smtClean="0"/>
          </a:p>
          <a:p>
            <a:pPr lvl="0">
              <a:buNone/>
            </a:pPr>
            <a:r>
              <a:rPr lang="en-US" dirty="0" smtClean="0"/>
              <a:t>Output: Hello.</a:t>
            </a:r>
            <a:endParaRPr lang="en-US" dirty="0" smtClean="0"/>
          </a:p>
          <a:p>
            <a:pPr>
              <a:buNone/>
            </a:pPr>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inheritance in Java by </a:t>
            </a:r>
            <a:r>
              <a:rPr lang="en-US" dirty="0" smtClean="0"/>
              <a:t>interface</a:t>
            </a:r>
            <a:endParaRPr lang="ta-IN" dirty="0"/>
          </a:p>
        </p:txBody>
      </p:sp>
      <p:sp>
        <p:nvSpPr>
          <p:cNvPr id="3" name="Content Placeholder 2"/>
          <p:cNvSpPr>
            <a:spLocks noGrp="1"/>
          </p:cNvSpPr>
          <p:nvPr>
            <p:ph idx="1"/>
          </p:nvPr>
        </p:nvSpPr>
        <p:spPr/>
        <p:txBody>
          <a:bodyPr/>
          <a:lstStyle/>
          <a:p>
            <a:r>
              <a:rPr lang="en-US" dirty="0" smtClean="0"/>
              <a:t>If a class implements multiple interfaces, or an interface extends multiple interfaces i.e. known as multiple inheritance.</a:t>
            </a:r>
          </a:p>
          <a:p>
            <a:endParaRPr lang="ta-IN" dirty="0"/>
          </a:p>
        </p:txBody>
      </p:sp>
      <p:pic>
        <p:nvPicPr>
          <p:cNvPr id="4" name="Picture 3" descr=" multiple inheritance in java"/>
          <p:cNvPicPr/>
          <p:nvPr/>
        </p:nvPicPr>
        <p:blipFill>
          <a:blip r:embed="rId2"/>
          <a:srcRect/>
          <a:stretch>
            <a:fillRect/>
          </a:stretch>
        </p:blipFill>
        <p:spPr bwMode="auto">
          <a:xfrm>
            <a:off x="1184275" y="3505200"/>
            <a:ext cx="6892925" cy="2743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ta-IN" dirty="0"/>
          </a:p>
        </p:txBody>
      </p:sp>
      <p:sp>
        <p:nvSpPr>
          <p:cNvPr id="3" name="Content Placeholder 2"/>
          <p:cNvSpPr>
            <a:spLocks noGrp="1"/>
          </p:cNvSpPr>
          <p:nvPr>
            <p:ph idx="1"/>
          </p:nvPr>
        </p:nvSpPr>
        <p:spPr/>
        <p:txBody>
          <a:bodyPr>
            <a:normAutofit fontScale="62500" lnSpcReduction="20000"/>
          </a:bodyPr>
          <a:lstStyle/>
          <a:p>
            <a:pPr lvl="0">
              <a:buNone/>
            </a:pPr>
            <a:r>
              <a:rPr lang="en-US" dirty="0" smtClean="0"/>
              <a:t>interface Printable{  </a:t>
            </a:r>
          </a:p>
          <a:p>
            <a:pPr lvl="0">
              <a:buNone/>
            </a:pPr>
            <a:r>
              <a:rPr lang="en-US" dirty="0" smtClean="0"/>
              <a:t>void print();  </a:t>
            </a:r>
          </a:p>
          <a:p>
            <a:pPr lvl="0">
              <a:buNone/>
            </a:pPr>
            <a:r>
              <a:rPr lang="en-US" dirty="0" smtClean="0"/>
              <a:t>}    </a:t>
            </a:r>
          </a:p>
          <a:p>
            <a:pPr lvl="0">
              <a:buNone/>
            </a:pPr>
            <a:r>
              <a:rPr lang="en-US" dirty="0" smtClean="0"/>
              <a:t>interface</a:t>
            </a:r>
            <a:r>
              <a:rPr lang="en-US" dirty="0" smtClean="0"/>
              <a:t> </a:t>
            </a:r>
            <a:r>
              <a:rPr lang="en-US" dirty="0" err="1" smtClean="0"/>
              <a:t>Showable</a:t>
            </a:r>
            <a:r>
              <a:rPr lang="en-US" dirty="0" smtClean="0"/>
              <a:t>{  </a:t>
            </a:r>
          </a:p>
          <a:p>
            <a:pPr lvl="0">
              <a:buNone/>
            </a:pPr>
            <a:r>
              <a:rPr lang="en-US" dirty="0" smtClean="0"/>
              <a:t>void show();  </a:t>
            </a:r>
          </a:p>
          <a:p>
            <a:pPr lvl="0">
              <a:buNone/>
            </a:pPr>
            <a:r>
              <a:rPr lang="en-US" dirty="0" smtClean="0"/>
              <a:t>}    </a:t>
            </a:r>
          </a:p>
          <a:p>
            <a:pPr lvl="0">
              <a:buNone/>
            </a:pPr>
            <a:r>
              <a:rPr lang="en-US" dirty="0" smtClean="0"/>
              <a:t>class A7 implements </a:t>
            </a:r>
            <a:r>
              <a:rPr lang="en-US" dirty="0" err="1" smtClean="0"/>
              <a:t>Printable,Showable</a:t>
            </a:r>
            <a:r>
              <a:rPr lang="en-US" dirty="0" smtClean="0"/>
              <a:t>{  </a:t>
            </a:r>
          </a:p>
          <a:p>
            <a:pPr lvl="0">
              <a:buNone/>
            </a:pPr>
            <a:r>
              <a:rPr lang="en-US" dirty="0" smtClean="0"/>
              <a:t>  </a:t>
            </a:r>
            <a:r>
              <a:rPr lang="en-US" dirty="0" smtClean="0"/>
              <a:t>public</a:t>
            </a:r>
            <a:r>
              <a:rPr lang="en-US" dirty="0" smtClean="0"/>
              <a:t> void print(){System.out.println("Hello");}  </a:t>
            </a:r>
          </a:p>
          <a:p>
            <a:pPr lvl="0">
              <a:buNone/>
            </a:pPr>
            <a:r>
              <a:rPr lang="en-US" dirty="0" smtClean="0"/>
              <a:t>public void show(){System.out.println("Welcome");}    </a:t>
            </a:r>
          </a:p>
          <a:p>
            <a:pPr lvl="0">
              <a:buNone/>
            </a:pPr>
            <a:r>
              <a:rPr lang="en-US" dirty="0" smtClean="0"/>
              <a:t>public static void main(String </a:t>
            </a:r>
            <a:r>
              <a:rPr lang="en-US" dirty="0" err="1" smtClean="0"/>
              <a:t>args</a:t>
            </a:r>
            <a:r>
              <a:rPr lang="en-US" dirty="0" smtClean="0"/>
              <a:t>[]){  </a:t>
            </a:r>
          </a:p>
          <a:p>
            <a:pPr lvl="0">
              <a:buNone/>
            </a:pPr>
            <a:r>
              <a:rPr lang="en-US" dirty="0" smtClean="0"/>
              <a:t>A7 </a:t>
            </a:r>
            <a:r>
              <a:rPr lang="en-US" dirty="0" err="1" smtClean="0"/>
              <a:t>obj</a:t>
            </a:r>
            <a:r>
              <a:rPr lang="en-US" dirty="0" smtClean="0"/>
              <a:t> = new A7();  </a:t>
            </a:r>
          </a:p>
          <a:p>
            <a:pPr lvl="0">
              <a:buNone/>
            </a:pPr>
            <a:r>
              <a:rPr lang="en-US" dirty="0" err="1" smtClean="0"/>
              <a:t>obj.print</a:t>
            </a:r>
            <a:r>
              <a:rPr lang="en-US" dirty="0" smtClean="0"/>
              <a:t>();  </a:t>
            </a:r>
          </a:p>
          <a:p>
            <a:pPr lvl="0">
              <a:buNone/>
            </a:pPr>
            <a:r>
              <a:rPr lang="en-US" dirty="0" err="1" smtClean="0"/>
              <a:t>obj.show</a:t>
            </a:r>
            <a:r>
              <a:rPr lang="en-US" dirty="0" smtClean="0"/>
              <a:t>();  </a:t>
            </a:r>
          </a:p>
          <a:p>
            <a:pPr lvl="0">
              <a:buNone/>
            </a:pPr>
            <a:r>
              <a:rPr lang="en-US" dirty="0" smtClean="0"/>
              <a:t> }  </a:t>
            </a:r>
          </a:p>
          <a:p>
            <a:pPr lvl="0">
              <a:buNone/>
            </a:pPr>
            <a:r>
              <a:rPr lang="en-US" dirty="0" smtClean="0"/>
              <a:t>}  </a:t>
            </a:r>
          </a:p>
          <a:p>
            <a:pPr>
              <a:buNone/>
            </a:pPr>
            <a:r>
              <a:rPr lang="en-US" dirty="0" smtClean="0"/>
              <a:t>Output: Hello</a:t>
            </a:r>
          </a:p>
          <a:p>
            <a:pPr>
              <a:buNone/>
            </a:pPr>
            <a:r>
              <a:rPr lang="en-US" dirty="0" smtClean="0"/>
              <a:t>Welcome</a:t>
            </a:r>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TotalTime>
  <Words>350</Words>
  <Application>Microsoft Office PowerPoint</Application>
  <PresentationFormat>On-screen Show (4:3)</PresentationFormat>
  <Paragraphs>95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Module</vt:lpstr>
      <vt:lpstr>Interface in Java</vt:lpstr>
      <vt:lpstr>Interface in Java</vt:lpstr>
      <vt:lpstr>Why use Java interface?</vt:lpstr>
      <vt:lpstr>Slide 4</vt:lpstr>
      <vt:lpstr>Example</vt:lpstr>
      <vt:lpstr>Understanding relationship between classes and interfaces</vt:lpstr>
      <vt:lpstr>Simple example of Java interface</vt:lpstr>
      <vt:lpstr>Multiple inheritance in Java by interface</vt:lpstr>
      <vt:lpstr>Example</vt:lpstr>
      <vt:lpstr>Q) Multiple inheritance is not supported through class in java but it is possible by interface, why?</vt:lpstr>
      <vt:lpstr>Example</vt:lpstr>
      <vt:lpstr>Interface inheritance</vt:lpstr>
      <vt:lpstr>Nested Interface in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in Java</dc:title>
  <dc:creator>user</dc:creator>
  <cp:lastModifiedBy>user</cp:lastModifiedBy>
  <cp:revision>13</cp:revision>
  <dcterms:created xsi:type="dcterms:W3CDTF">2016-06-11T03:44:11Z</dcterms:created>
  <dcterms:modified xsi:type="dcterms:W3CDTF">2016-06-11T04:09:42Z</dcterms:modified>
</cp:coreProperties>
</file>