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763A10B-B8AC-4FF6-8BB8-B01A4BB6DDDA}" type="datetimeFigureOut">
              <a:rPr lang="en-US" smtClean="0"/>
              <a:pPr/>
              <a:t>7/29/2015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7DD41FA-5E2E-4ED5-9928-33D88B9ABF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63A10B-B8AC-4FF6-8BB8-B01A4BB6DDDA}" type="datetimeFigureOut">
              <a:rPr lang="en-US" smtClean="0"/>
              <a:pPr/>
              <a:t>7/29/2015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DD41FA-5E2E-4ED5-9928-33D88B9ABF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63A10B-B8AC-4FF6-8BB8-B01A4BB6DDDA}" type="datetimeFigureOut">
              <a:rPr lang="en-US" smtClean="0"/>
              <a:pPr/>
              <a:t>7/29/2015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DD41FA-5E2E-4ED5-9928-33D88B9ABF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63A10B-B8AC-4FF6-8BB8-B01A4BB6DDDA}" type="datetimeFigureOut">
              <a:rPr lang="en-US" smtClean="0"/>
              <a:pPr/>
              <a:t>7/29/2015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DD41FA-5E2E-4ED5-9928-33D88B9ABF8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763A10B-B8AC-4FF6-8BB8-B01A4BB6DDDA}" type="datetimeFigureOut">
              <a:rPr lang="en-US" smtClean="0"/>
              <a:pPr/>
              <a:t>7/29/2015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DD41FA-5E2E-4ED5-9928-33D88B9ABF8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63A10B-B8AC-4FF6-8BB8-B01A4BB6DDDA}" type="datetimeFigureOut">
              <a:rPr lang="en-US" smtClean="0"/>
              <a:pPr/>
              <a:t>7/29/2015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7DD41FA-5E2E-4ED5-9928-33D88B9ABF8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63A10B-B8AC-4FF6-8BB8-B01A4BB6DDDA}" type="datetimeFigureOut">
              <a:rPr lang="en-US" smtClean="0"/>
              <a:pPr/>
              <a:t>7/29/2015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7DD41FA-5E2E-4ED5-9928-33D88B9ABF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763A10B-B8AC-4FF6-8BB8-B01A4BB6DDDA}" type="datetimeFigureOut">
              <a:rPr lang="en-US" smtClean="0"/>
              <a:pPr/>
              <a:t>7/29/2015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7DD41FA-5E2E-4ED5-9928-33D88B9ABF8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763A10B-B8AC-4FF6-8BB8-B01A4BB6DDDA}" type="datetimeFigureOut">
              <a:rPr lang="en-US" smtClean="0"/>
              <a:pPr/>
              <a:t>7/29/2015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7DD41FA-5E2E-4ED5-9928-33D88B9ABF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763A10B-B8AC-4FF6-8BB8-B01A4BB6DDDA}" type="datetimeFigureOut">
              <a:rPr lang="en-US" smtClean="0"/>
              <a:pPr/>
              <a:t>7/29/2015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7DD41FA-5E2E-4ED5-9928-33D88B9ABF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763A10B-B8AC-4FF6-8BB8-B01A4BB6DDDA}" type="datetimeFigureOut">
              <a:rPr lang="en-US" smtClean="0"/>
              <a:pPr/>
              <a:t>7/29/2015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7DD41FA-5E2E-4ED5-9928-33D88B9ABF8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63A10B-B8AC-4FF6-8BB8-B01A4BB6DDDA}" type="datetimeFigureOut">
              <a:rPr lang="en-US" smtClean="0"/>
              <a:pPr/>
              <a:t>7/29/2015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7DD41FA-5E2E-4ED5-9928-33D88B9ABF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 RDBMS</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In case of STUDENTS table we can use ROLLNO as the primary key as it in not duplicated. </a:t>
            </a:r>
          </a:p>
          <a:p>
            <a:pPr>
              <a:buNone/>
            </a:pPr>
            <a:r>
              <a:rPr lang="en-US" dirty="0" smtClean="0"/>
              <a:t> </a:t>
            </a:r>
          </a:p>
          <a:p>
            <a:r>
              <a:rPr lang="en-US" dirty="0" smtClean="0"/>
              <a:t>So a primary key can be defined as a set of columns used to uniquely identify rows of a table. </a:t>
            </a:r>
          </a:p>
          <a:p>
            <a:pPr>
              <a:buNone/>
            </a:pPr>
            <a:endParaRPr lang="en-US" dirty="0" smtClean="0"/>
          </a:p>
          <a:p>
            <a:r>
              <a:rPr lang="en-US" dirty="0" smtClean="0"/>
              <a:t>Some other examples for primary keys are account number in bank, product code of products, employee number of an employee. </a:t>
            </a:r>
            <a:endParaRPr lang="en-US" dirty="0"/>
          </a:p>
        </p:txBody>
      </p:sp>
      <p:sp>
        <p:nvSpPr>
          <p:cNvPr id="3" name="Title 2"/>
          <p:cNvSpPr>
            <a:spLocks noGrp="1"/>
          </p:cNvSpPr>
          <p:nvPr>
            <p:ph type="title"/>
          </p:nvPr>
        </p:nvSpPr>
        <p:spPr/>
        <p:txBody>
          <a:bodyPr/>
          <a:lstStyle/>
          <a:p>
            <a:r>
              <a:rPr lang="en-US" dirty="0" smtClean="0"/>
              <a:t>CONTD….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In some tables a single column cannot be used to uniquely identify entities (rows). In that case we have to use two or more columns to uniquely identify rows of the table. When a primary key contains two or more columns it is called as composite primary key.</a:t>
            </a:r>
          </a:p>
          <a:p>
            <a:r>
              <a:rPr lang="en-US" dirty="0" smtClean="0"/>
              <a:t>In FIGURE, we have PAYMENTS table, which contains the details of payments made by the students. Each row in the table contains roll number of the student, payment date and amount paid.  Neither of  the columns can uniquely identify rows. So we have to combine ROLLNO and  DP to uniquely identify rows in the table. As primary key is consisting of two columns it is called as composite primary key. </a:t>
            </a:r>
            <a:endParaRPr lang="en-US" dirty="0"/>
          </a:p>
        </p:txBody>
      </p:sp>
      <p:sp>
        <p:nvSpPr>
          <p:cNvPr id="3" name="Title 2"/>
          <p:cNvSpPr>
            <a:spLocks noGrp="1"/>
          </p:cNvSpPr>
          <p:nvPr>
            <p:ph type="title"/>
          </p:nvPr>
        </p:nvSpPr>
        <p:spPr/>
        <p:txBody>
          <a:bodyPr/>
          <a:lstStyle/>
          <a:p>
            <a:r>
              <a:rPr lang="en-US" dirty="0" smtClean="0"/>
              <a:t>Composite Primary Key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824038" y="1447800"/>
            <a:ext cx="5186362" cy="455019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relational model, we often store data in different tables and put them together to get complete information.  For example, in PAYMENTS table we have only ROLLNO of the student. To get remaining information about the student we have to use STUDETNS table. Roll number in PAYMENTS table can be used to obtain remaining information about the student.</a:t>
            </a:r>
            <a:endParaRPr lang="en-US" dirty="0"/>
          </a:p>
        </p:txBody>
      </p:sp>
      <p:sp>
        <p:nvSpPr>
          <p:cNvPr id="3" name="Title 2"/>
          <p:cNvSpPr>
            <a:spLocks noGrp="1"/>
          </p:cNvSpPr>
          <p:nvPr>
            <p:ph type="title"/>
          </p:nvPr>
        </p:nvSpPr>
        <p:spPr/>
        <p:txBody>
          <a:bodyPr/>
          <a:lstStyle/>
          <a:p>
            <a:r>
              <a:rPr lang="en-US" dirty="0" smtClean="0"/>
              <a:t>Foreign Key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 relationship between entities student and payment is one-to-many. One student may make payment for many times. As we already have ROLLNO column in PAYMENTS table, it is possible to join with STUDENTS table and get information about parent entity (student). </a:t>
            </a:r>
          </a:p>
          <a:p>
            <a:pPr>
              <a:buNone/>
            </a:pPr>
            <a:endParaRPr lang="en-US" dirty="0" smtClean="0"/>
          </a:p>
          <a:p>
            <a:r>
              <a:rPr lang="en-US" dirty="0" smtClean="0"/>
              <a:t>Roll number column of PAYMENTS table is called as foreign key as it is used to join PAYMENTS table with STUDENTS table. So foreign key is the key on the many side of the relationship. </a:t>
            </a:r>
            <a:endParaRPr lang="en-US" dirty="0"/>
          </a:p>
        </p:txBody>
      </p:sp>
      <p:sp>
        <p:nvSpPr>
          <p:cNvPr id="3" name="Title 2"/>
          <p:cNvSpPr>
            <a:spLocks noGrp="1"/>
          </p:cNvSpPr>
          <p:nvPr>
            <p:ph type="title"/>
          </p:nvPr>
        </p:nvSpPr>
        <p:spPr/>
        <p:txBody>
          <a:bodyPr/>
          <a:lstStyle/>
          <a:p>
            <a:r>
              <a:rPr lang="en-US" dirty="0" smtClean="0"/>
              <a:t>CONTD….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CONTD…</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533400" y="1235516"/>
            <a:ext cx="7456809" cy="493668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ROLLNO column of PAYMENTS table must derive its values from ROLLNO column of STUDENTS table.  </a:t>
            </a:r>
          </a:p>
          <a:p>
            <a:pPr>
              <a:buNone/>
            </a:pPr>
            <a:r>
              <a:rPr lang="en-US" dirty="0" smtClean="0"/>
              <a:t> </a:t>
            </a:r>
          </a:p>
          <a:p>
            <a:r>
              <a:rPr lang="en-US" dirty="0" smtClean="0"/>
              <a:t>When a child table contains a row that doesn’t refer to a corresponding parent key, it is called as orphan record. We must not have orphan records, as they are result of lack of data integrity. </a:t>
            </a:r>
            <a:endParaRPr lang="en-US" dirty="0"/>
          </a:p>
        </p:txBody>
      </p:sp>
      <p:sp>
        <p:nvSpPr>
          <p:cNvPr id="3" name="Title 2"/>
          <p:cNvSpPr>
            <a:spLocks noGrp="1"/>
          </p:cNvSpPr>
          <p:nvPr>
            <p:ph type="title"/>
          </p:nvPr>
        </p:nvSpPr>
        <p:spPr/>
        <p:txBody>
          <a:bodyPr/>
          <a:lstStyle/>
          <a:p>
            <a:r>
              <a:rPr lang="en-US" dirty="0" smtClean="0"/>
              <a:t>CONTD…..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 integrity is to be maintained at any cost.  If data loses integrity it becomes garbage. So every effort is to be made to ensure data integrity is maintained.  The following are the main integrity rules that are to be followed. </a:t>
            </a:r>
          </a:p>
          <a:p>
            <a:pPr marL="624078" indent="-514350">
              <a:buAutoNum type="arabicPeriod"/>
            </a:pPr>
            <a:r>
              <a:rPr lang="en-US" dirty="0" smtClean="0"/>
              <a:t>Domain integrity</a:t>
            </a:r>
          </a:p>
          <a:p>
            <a:pPr marL="624078" indent="-514350">
              <a:buAutoNum type="arabicPeriod"/>
            </a:pPr>
            <a:r>
              <a:rPr lang="en-US" dirty="0" smtClean="0"/>
              <a:t>Entity integrity</a:t>
            </a:r>
          </a:p>
          <a:p>
            <a:pPr marL="624078" indent="-514350">
              <a:buAutoNum type="arabicPeriod"/>
            </a:pPr>
            <a:r>
              <a:rPr lang="en-US" dirty="0" smtClean="0"/>
              <a:t>Referential Integrity</a:t>
            </a:r>
            <a:endParaRPr lang="en-US" dirty="0"/>
          </a:p>
        </p:txBody>
      </p:sp>
      <p:sp>
        <p:nvSpPr>
          <p:cNvPr id="3" name="Title 2"/>
          <p:cNvSpPr>
            <a:spLocks noGrp="1"/>
          </p:cNvSpPr>
          <p:nvPr>
            <p:ph type="title"/>
          </p:nvPr>
        </p:nvSpPr>
        <p:spPr/>
        <p:txBody>
          <a:bodyPr/>
          <a:lstStyle/>
          <a:p>
            <a:r>
              <a:rPr lang="en-US" dirty="0" smtClean="0"/>
              <a:t>Integrity Rules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 is said to contain domain integrity when the value of a column is derived from the domain. Domain is the collection of potential values. For example, column date of joining must be a valid date. All valid dates form one domain. If the value of date of joining is an invalid date, then it is said to violate domain integrity. </a:t>
            </a:r>
            <a:endParaRPr lang="en-US" dirty="0"/>
          </a:p>
        </p:txBody>
      </p:sp>
      <p:sp>
        <p:nvSpPr>
          <p:cNvPr id="3" name="Title 2"/>
          <p:cNvSpPr>
            <a:spLocks noGrp="1"/>
          </p:cNvSpPr>
          <p:nvPr>
            <p:ph type="title"/>
          </p:nvPr>
        </p:nvSpPr>
        <p:spPr/>
        <p:txBody>
          <a:bodyPr>
            <a:normAutofit/>
          </a:bodyPr>
          <a:lstStyle/>
          <a:p>
            <a:r>
              <a:rPr lang="en-US" dirty="0" smtClean="0"/>
              <a:t>1. Domain integrity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specifies that all values in primary key must be not null and unique. Each entity that is stored in the table must be uniquely identified.  Every table must contain a primary key and primary key must be not null and unique. </a:t>
            </a:r>
            <a:endParaRPr lang="en-US" dirty="0"/>
          </a:p>
        </p:txBody>
      </p:sp>
      <p:sp>
        <p:nvSpPr>
          <p:cNvPr id="3" name="Title 2"/>
          <p:cNvSpPr>
            <a:spLocks noGrp="1"/>
          </p:cNvSpPr>
          <p:nvPr>
            <p:ph type="title"/>
          </p:nvPr>
        </p:nvSpPr>
        <p:spPr/>
        <p:txBody>
          <a:bodyPr>
            <a:normAutofit/>
          </a:bodyPr>
          <a:lstStyle/>
          <a:p>
            <a:r>
              <a:rPr lang="en-US" dirty="0" smtClean="0"/>
              <a:t>2. Entity integrity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 DBMS that is based on relational model is called as RDBMS.  Relation model is most successful mode of all three models. Designed by E.F. </a:t>
            </a:r>
            <a:r>
              <a:rPr lang="en-US" dirty="0" err="1" smtClean="0"/>
              <a:t>Codd</a:t>
            </a:r>
            <a:r>
              <a:rPr lang="en-US" dirty="0" smtClean="0"/>
              <a:t>, relational model is based on the theory of sets and relations of mathematics.  </a:t>
            </a:r>
          </a:p>
          <a:p>
            <a:pPr>
              <a:buNone/>
            </a:pPr>
            <a:endParaRPr lang="en-US" dirty="0" smtClean="0"/>
          </a:p>
          <a:p>
            <a:r>
              <a:rPr lang="en-US" dirty="0" smtClean="0"/>
              <a:t>Relational model represents data in the form a table. A table is a two dimensional array containing rows and columns. Each row contains data related to an entity such as a student. Each column contains the data related to a single attribute of the entity such as student name. </a:t>
            </a:r>
            <a:endParaRPr lang="en-US" dirty="0"/>
          </a:p>
        </p:txBody>
      </p:sp>
      <p:sp>
        <p:nvSpPr>
          <p:cNvPr id="3" name="Title 2"/>
          <p:cNvSpPr>
            <a:spLocks noGrp="1"/>
          </p:cNvSpPr>
          <p:nvPr>
            <p:ph type="title"/>
          </p:nvPr>
        </p:nvSpPr>
        <p:spPr/>
        <p:txBody>
          <a:bodyPr>
            <a:normAutofit fontScale="90000"/>
          </a:bodyPr>
          <a:lstStyle/>
          <a:p>
            <a:r>
              <a:rPr lang="en-US" dirty="0" smtClean="0"/>
              <a:t>Relational Database Management System (RDBMS)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This specifies that a foreign key must be either null or must have a value that is derived from corresponding parent key. For example, if we have a table called BATCHES, then ROLLNO column of the table will be referencing ROLLNO column of STUDENTS table. All the values of ROLLNO column of BATCHES table must be derived from ROLLNO column of STUDENTS table. This is because of the fact that no student who is not part of STUDENTS table can join a batch </a:t>
            </a:r>
            <a:endParaRPr lang="en-US" dirty="0"/>
          </a:p>
        </p:txBody>
      </p:sp>
      <p:sp>
        <p:nvSpPr>
          <p:cNvPr id="3" name="Title 2"/>
          <p:cNvSpPr>
            <a:spLocks noGrp="1"/>
          </p:cNvSpPr>
          <p:nvPr>
            <p:ph type="title"/>
          </p:nvPr>
        </p:nvSpPr>
        <p:spPr/>
        <p:txBody>
          <a:bodyPr>
            <a:normAutofit/>
          </a:bodyPr>
          <a:lstStyle/>
          <a:p>
            <a:r>
              <a:rPr lang="en-US" dirty="0" smtClean="0"/>
              <a:t>3. Referential Integrity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One of the reasons behind the success of relational model is its simplicity. It is easy to understand the data and easy to manipulate.   </a:t>
            </a:r>
          </a:p>
          <a:p>
            <a:pPr>
              <a:buNone/>
            </a:pPr>
            <a:r>
              <a:rPr lang="en-US" dirty="0" smtClean="0"/>
              <a:t> </a:t>
            </a:r>
          </a:p>
          <a:p>
            <a:r>
              <a:rPr lang="en-US" dirty="0" smtClean="0"/>
              <a:t>Another important advantage with relational model, compared with remaining two models is, it doesn’t bind data with relationship between data item.  Instead it allows you to have dynamic relationship between entities using the values of the columns. </a:t>
            </a:r>
            <a:endParaRPr lang="en-US" dirty="0"/>
          </a:p>
        </p:txBody>
      </p:sp>
      <p:sp>
        <p:nvSpPr>
          <p:cNvPr id="3" name="Title 2"/>
          <p:cNvSpPr>
            <a:spLocks noGrp="1"/>
          </p:cNvSpPr>
          <p:nvPr>
            <p:ph type="title"/>
          </p:nvPr>
        </p:nvSpPr>
        <p:spPr/>
        <p:txBody>
          <a:bodyPr/>
          <a:lstStyle/>
          <a:p>
            <a:r>
              <a:rPr lang="en-US" dirty="0" smtClean="0"/>
              <a:t>CONTD…..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CONTD…..</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68551" y="1219200"/>
            <a:ext cx="8146849" cy="4733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single row in the table is called as </a:t>
            </a:r>
            <a:r>
              <a:rPr lang="en-US" dirty="0" err="1" smtClean="0"/>
              <a:t>tuple</a:t>
            </a:r>
            <a:r>
              <a:rPr lang="en-US" dirty="0" smtClean="0"/>
              <a:t>. Each row represents the data of a single entity. </a:t>
            </a:r>
            <a:endParaRPr lang="en-US" dirty="0"/>
          </a:p>
        </p:txBody>
      </p:sp>
      <p:sp>
        <p:nvSpPr>
          <p:cNvPr id="3" name="Title 2"/>
          <p:cNvSpPr>
            <a:spLocks noGrp="1"/>
          </p:cNvSpPr>
          <p:nvPr>
            <p:ph type="title"/>
          </p:nvPr>
        </p:nvSpPr>
        <p:spPr/>
        <p:txBody>
          <a:bodyPr/>
          <a:lstStyle/>
          <a:p>
            <a:r>
              <a:rPr lang="en-US" dirty="0" err="1" smtClean="0"/>
              <a:t>Tuple</a:t>
            </a:r>
            <a:r>
              <a:rPr lang="en-US" dirty="0" smtClean="0"/>
              <a:t> / Row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column stores an attribute of the entity. For example, if details of students are stored then student name is an attribute; course is another attribute and so on. </a:t>
            </a:r>
            <a:endParaRPr lang="en-US" dirty="0"/>
          </a:p>
        </p:txBody>
      </p:sp>
      <p:sp>
        <p:nvSpPr>
          <p:cNvPr id="3" name="Title 2"/>
          <p:cNvSpPr>
            <a:spLocks noGrp="1"/>
          </p:cNvSpPr>
          <p:nvPr>
            <p:ph type="title"/>
          </p:nvPr>
        </p:nvSpPr>
        <p:spPr/>
        <p:txBody>
          <a:bodyPr/>
          <a:lstStyle/>
          <a:p>
            <a:r>
              <a:rPr lang="en-US" dirty="0" smtClean="0"/>
              <a:t>Attribute / Column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Each column in the table is given a name.  This name is used to refer to value in the column. </a:t>
            </a:r>
            <a:endParaRPr lang="en-US" dirty="0"/>
          </a:p>
        </p:txBody>
      </p:sp>
      <p:sp>
        <p:nvSpPr>
          <p:cNvPr id="3" name="Title 2"/>
          <p:cNvSpPr>
            <a:spLocks noGrp="1"/>
          </p:cNvSpPr>
          <p:nvPr>
            <p:ph type="title"/>
          </p:nvPr>
        </p:nvSpPr>
        <p:spPr/>
        <p:txBody>
          <a:bodyPr/>
          <a:lstStyle/>
          <a:p>
            <a:r>
              <a:rPr lang="en-US" dirty="0" smtClean="0"/>
              <a:t>Column Name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Each table is given a name. This is used to refer to the table. The name depicts the content of the table. </a:t>
            </a:r>
            <a:endParaRPr lang="en-US" dirty="0"/>
          </a:p>
        </p:txBody>
      </p:sp>
      <p:sp>
        <p:nvSpPr>
          <p:cNvPr id="3" name="Title 2"/>
          <p:cNvSpPr>
            <a:spLocks noGrp="1"/>
          </p:cNvSpPr>
          <p:nvPr>
            <p:ph type="title"/>
          </p:nvPr>
        </p:nvSpPr>
        <p:spPr/>
        <p:txBody>
          <a:bodyPr/>
          <a:lstStyle/>
          <a:p>
            <a:r>
              <a:rPr lang="en-US" dirty="0" smtClean="0"/>
              <a:t>Table Name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table contains the data related entities. If you </a:t>
            </a:r>
            <a:r>
              <a:rPr lang="en-US" smtClean="0"/>
              <a:t>take </a:t>
            </a:r>
            <a:r>
              <a:rPr lang="en-US" smtClean="0"/>
              <a:t>STUDENTS </a:t>
            </a:r>
            <a:r>
              <a:rPr lang="en-US" dirty="0" smtClean="0"/>
              <a:t>table, it contains data related to students. For each student there will be one row in the table. Each student’s data in the table must be uniquely identified.  In order to identify each entity uniquely in the table, we use a column in the table. That column, which is used to uniquely identify entities (students) in the table is called as primary key. </a:t>
            </a:r>
            <a:endParaRPr lang="en-US" dirty="0"/>
          </a:p>
        </p:txBody>
      </p:sp>
      <p:sp>
        <p:nvSpPr>
          <p:cNvPr id="3" name="Title 2"/>
          <p:cNvSpPr>
            <a:spLocks noGrp="1"/>
          </p:cNvSpPr>
          <p:nvPr>
            <p:ph type="title"/>
          </p:nvPr>
        </p:nvSpPr>
        <p:spPr/>
        <p:txBody>
          <a:bodyPr/>
          <a:lstStyle/>
          <a:p>
            <a:r>
              <a:rPr lang="en-US" dirty="0" smtClean="0"/>
              <a:t>Primary Key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61</TotalTime>
  <Words>1058</Words>
  <Application>Microsoft Office PowerPoint</Application>
  <PresentationFormat>On-screen Show (4:3)</PresentationFormat>
  <Paragraphs>53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3. RDBMS</vt:lpstr>
      <vt:lpstr>Relational Database Management System (RDBMS) </vt:lpstr>
      <vt:lpstr>CONTD…..</vt:lpstr>
      <vt:lpstr>CONTD…..</vt:lpstr>
      <vt:lpstr>Tuple / Row </vt:lpstr>
      <vt:lpstr>Attribute / Column</vt:lpstr>
      <vt:lpstr>Column Name</vt:lpstr>
      <vt:lpstr>Table Name</vt:lpstr>
      <vt:lpstr>Primary Key</vt:lpstr>
      <vt:lpstr>CONTD….</vt:lpstr>
      <vt:lpstr>Composite Primary Key</vt:lpstr>
      <vt:lpstr>EXAMPLE</vt:lpstr>
      <vt:lpstr>Foreign Key</vt:lpstr>
      <vt:lpstr>CONTD….</vt:lpstr>
      <vt:lpstr>CONTD…</vt:lpstr>
      <vt:lpstr>CONTD…..</vt:lpstr>
      <vt:lpstr>Integrity Rules</vt:lpstr>
      <vt:lpstr>1. Domain integrity</vt:lpstr>
      <vt:lpstr>2. Entity integrity</vt:lpstr>
      <vt:lpstr>3. Referential Integrity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RDBMS</dc:title>
  <dc:creator>user</dc:creator>
  <cp:lastModifiedBy>user</cp:lastModifiedBy>
  <cp:revision>22</cp:revision>
  <dcterms:created xsi:type="dcterms:W3CDTF">2015-07-29T08:36:38Z</dcterms:created>
  <dcterms:modified xsi:type="dcterms:W3CDTF">2015-07-29T10:52:44Z</dcterms:modified>
</cp:coreProperties>
</file>