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22D5690-718E-41F0-B554-2EC869B90A2B}" type="datetimeFigureOut">
              <a:rPr lang="ta-IN" smtClean="0"/>
              <a:pPr/>
              <a:t>02-05-2017</a:t>
            </a:fld>
            <a:endParaRPr lang="ta-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ta-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4FD34B3-D63E-4AF7-B14D-EB866B8D32E4}"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2D5690-718E-41F0-B554-2EC869B90A2B}" type="datetimeFigureOut">
              <a:rPr lang="ta-IN" smtClean="0"/>
              <a:pPr/>
              <a:t>02-05-2017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74FD34B3-D63E-4AF7-B14D-EB866B8D32E4}" type="slidenum">
              <a:rPr lang="ta-IN" smtClean="0"/>
              <a:pPr/>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22D5690-718E-41F0-B554-2EC869B90A2B}" type="datetimeFigureOut">
              <a:rPr lang="ta-IN" smtClean="0"/>
              <a:pPr/>
              <a:t>02-05-2017</a:t>
            </a:fld>
            <a:endParaRPr lang="ta-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ta-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4FD34B3-D63E-4AF7-B14D-EB866B8D32E4}" type="slidenum">
              <a:rPr lang="ta-IN" smtClean="0"/>
              <a:pPr/>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2D5690-718E-41F0-B554-2EC869B90A2B}" type="datetimeFigureOut">
              <a:rPr lang="ta-IN" smtClean="0"/>
              <a:pPr/>
              <a:t>02-05-2017</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74FD34B3-D63E-4AF7-B14D-EB866B8D32E4}" type="slidenum">
              <a:rPr lang="ta-IN" smtClean="0"/>
              <a:pPr/>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22D5690-718E-41F0-B554-2EC869B90A2B}" type="datetimeFigureOut">
              <a:rPr lang="ta-IN" smtClean="0"/>
              <a:pPr/>
              <a:t>02-05-2017</a:t>
            </a:fld>
            <a:endParaRPr lang="ta-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ta-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74FD34B3-D63E-4AF7-B14D-EB866B8D32E4}" type="slidenum">
              <a:rPr lang="ta-IN" smtClean="0"/>
              <a:pPr/>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22D5690-718E-41F0-B554-2EC869B90A2B}" type="datetimeFigureOut">
              <a:rPr lang="ta-IN" smtClean="0"/>
              <a:pPr/>
              <a:t>02-05-2017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74FD34B3-D63E-4AF7-B14D-EB866B8D32E4}" type="slidenum">
              <a:rPr lang="ta-IN" smtClean="0"/>
              <a:pPr/>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22D5690-718E-41F0-B554-2EC869B90A2B}" type="datetimeFigureOut">
              <a:rPr lang="ta-IN" smtClean="0"/>
              <a:pPr/>
              <a:t>02-05-2017</a:t>
            </a:fld>
            <a:endParaRPr lang="ta-IN"/>
          </a:p>
        </p:txBody>
      </p:sp>
      <p:sp>
        <p:nvSpPr>
          <p:cNvPr id="8" name="Footer Placeholder 7"/>
          <p:cNvSpPr>
            <a:spLocks noGrp="1"/>
          </p:cNvSpPr>
          <p:nvPr>
            <p:ph type="ftr" sz="quarter" idx="11"/>
          </p:nvPr>
        </p:nvSpPr>
        <p:spPr/>
        <p:txBody>
          <a:bodyPr/>
          <a:lstStyle>
            <a:extLst/>
          </a:lstStyle>
          <a:p>
            <a:endParaRPr lang="ta-IN"/>
          </a:p>
        </p:txBody>
      </p:sp>
      <p:sp>
        <p:nvSpPr>
          <p:cNvPr id="9" name="Slide Number Placeholder 8"/>
          <p:cNvSpPr>
            <a:spLocks noGrp="1"/>
          </p:cNvSpPr>
          <p:nvPr>
            <p:ph type="sldNum" sz="quarter" idx="12"/>
          </p:nvPr>
        </p:nvSpPr>
        <p:spPr/>
        <p:txBody>
          <a:bodyPr/>
          <a:lstStyle>
            <a:extLst/>
          </a:lstStyle>
          <a:p>
            <a:fld id="{74FD34B3-D63E-4AF7-B14D-EB866B8D32E4}" type="slidenum">
              <a:rPr lang="ta-IN" smtClean="0"/>
              <a:pPr/>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22D5690-718E-41F0-B554-2EC869B90A2B}" type="datetimeFigureOut">
              <a:rPr lang="ta-IN" smtClean="0"/>
              <a:pPr/>
              <a:t>02-05-2017</a:t>
            </a:fld>
            <a:endParaRPr lang="ta-IN"/>
          </a:p>
        </p:txBody>
      </p:sp>
      <p:sp>
        <p:nvSpPr>
          <p:cNvPr id="4" name="Footer Placeholder 3"/>
          <p:cNvSpPr>
            <a:spLocks noGrp="1"/>
          </p:cNvSpPr>
          <p:nvPr>
            <p:ph type="ftr" sz="quarter" idx="11"/>
          </p:nvPr>
        </p:nvSpPr>
        <p:spPr/>
        <p:txBody>
          <a:bodyPr/>
          <a:lstStyle>
            <a:extLst/>
          </a:lstStyle>
          <a:p>
            <a:endParaRPr lang="ta-IN"/>
          </a:p>
        </p:txBody>
      </p:sp>
      <p:sp>
        <p:nvSpPr>
          <p:cNvPr id="5" name="Slide Number Placeholder 4"/>
          <p:cNvSpPr>
            <a:spLocks noGrp="1"/>
          </p:cNvSpPr>
          <p:nvPr>
            <p:ph type="sldNum" sz="quarter" idx="12"/>
          </p:nvPr>
        </p:nvSpPr>
        <p:spPr/>
        <p:txBody>
          <a:bodyPr/>
          <a:lstStyle>
            <a:extLst/>
          </a:lstStyle>
          <a:p>
            <a:fld id="{74FD34B3-D63E-4AF7-B14D-EB866B8D32E4}" type="slidenum">
              <a:rPr lang="ta-IN" smtClean="0"/>
              <a:pPr/>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22D5690-718E-41F0-B554-2EC869B90A2B}" type="datetimeFigureOut">
              <a:rPr lang="ta-IN" smtClean="0"/>
              <a:pPr/>
              <a:t>02-05-2017</a:t>
            </a:fld>
            <a:endParaRPr lang="ta-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ta-IN"/>
          </a:p>
        </p:txBody>
      </p:sp>
      <p:sp>
        <p:nvSpPr>
          <p:cNvPr id="4" name="Slide Number Placeholder 3"/>
          <p:cNvSpPr>
            <a:spLocks noGrp="1"/>
          </p:cNvSpPr>
          <p:nvPr>
            <p:ph type="sldNum" sz="quarter" idx="12"/>
          </p:nvPr>
        </p:nvSpPr>
        <p:spPr/>
        <p:txBody>
          <a:bodyPr/>
          <a:lstStyle>
            <a:extLst/>
          </a:lstStyle>
          <a:p>
            <a:fld id="{74FD34B3-D63E-4AF7-B14D-EB866B8D32E4}" type="slidenum">
              <a:rPr lang="ta-IN" smtClean="0"/>
              <a:pPr/>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22D5690-718E-41F0-B554-2EC869B90A2B}" type="datetimeFigureOut">
              <a:rPr lang="ta-IN" smtClean="0"/>
              <a:pPr/>
              <a:t>02-05-2017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74FD34B3-D63E-4AF7-B14D-EB866B8D32E4}" type="slidenum">
              <a:rPr lang="ta-IN" smtClean="0"/>
              <a:pPr/>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22D5690-718E-41F0-B554-2EC869B90A2B}" type="datetimeFigureOut">
              <a:rPr lang="ta-IN" smtClean="0"/>
              <a:pPr/>
              <a:t>02-05-2017</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74FD34B3-D63E-4AF7-B14D-EB866B8D32E4}" type="slidenum">
              <a:rPr lang="ta-IN" smtClean="0"/>
              <a:pPr/>
              <a:t>‹#›</a:t>
            </a:fld>
            <a:endParaRPr lang="ta-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22D5690-718E-41F0-B554-2EC869B90A2B}" type="datetimeFigureOut">
              <a:rPr lang="ta-IN" smtClean="0"/>
              <a:pPr/>
              <a:t>02-05-2017</a:t>
            </a:fld>
            <a:endParaRPr lang="ta-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ta-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4FD34B3-D63E-4AF7-B14D-EB866B8D32E4}" type="slidenum">
              <a:rPr lang="ta-IN" smtClean="0"/>
              <a:pPr/>
              <a:t>‹#›</a:t>
            </a:fld>
            <a:endParaRPr lang="ta-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OPERATORS</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SQL Operators</a:t>
            </a:r>
            <a:endParaRPr lang="ta-IN" dirty="0"/>
          </a:p>
        </p:txBody>
      </p:sp>
      <p:sp>
        <p:nvSpPr>
          <p:cNvPr id="3" name="Content Placeholder 2"/>
          <p:cNvSpPr>
            <a:spLocks noGrp="1"/>
          </p:cNvSpPr>
          <p:nvPr>
            <p:ph idx="1"/>
          </p:nvPr>
        </p:nvSpPr>
        <p:spPr/>
        <p:txBody>
          <a:bodyPr/>
          <a:lstStyle/>
          <a:p>
            <a:r>
              <a:rPr lang="en-US" dirty="0" smtClean="0"/>
              <a:t>SQL statements generally contain some reserved words or characters that are used to perform operations such as comparison and arithmetical operations etc. These reserved words or characters are known as operators.</a:t>
            </a:r>
          </a:p>
          <a:p>
            <a:r>
              <a:rPr lang="en-US" dirty="0" smtClean="0"/>
              <a:t>Generally there are three types of operators in SQL:</a:t>
            </a:r>
          </a:p>
          <a:p>
            <a:r>
              <a:rPr lang="en-US" dirty="0" smtClean="0"/>
              <a:t>SQL Arithmetic Operators</a:t>
            </a:r>
          </a:p>
          <a:p>
            <a:r>
              <a:rPr lang="en-US" dirty="0" smtClean="0"/>
              <a:t>SQL Comparison Operators</a:t>
            </a:r>
          </a:p>
          <a:p>
            <a:r>
              <a:rPr lang="en-US" dirty="0" smtClean="0"/>
              <a:t>SQL Logical Operators</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Arithmetic Operators</a:t>
            </a:r>
            <a:endParaRPr lang="ta-IN" dirty="0"/>
          </a:p>
        </p:txBody>
      </p:sp>
      <p:sp>
        <p:nvSpPr>
          <p:cNvPr id="3" name="Content Placeholder 2"/>
          <p:cNvSpPr>
            <a:spLocks noGrp="1"/>
          </p:cNvSpPr>
          <p:nvPr>
            <p:ph idx="1"/>
          </p:nvPr>
        </p:nvSpPr>
        <p:spPr/>
        <p:txBody>
          <a:bodyPr/>
          <a:lstStyle/>
          <a:p>
            <a:pPr>
              <a:buNone/>
            </a:pPr>
            <a:r>
              <a:rPr lang="en-US" b="1" dirty="0" smtClean="0"/>
              <a:t>	</a:t>
            </a:r>
            <a:r>
              <a:rPr lang="en-US" dirty="0" smtClean="0"/>
              <a:t>Given table shows all the Arithmetic operator supported by C Language. Lets suppose variable </a:t>
            </a:r>
            <a:r>
              <a:rPr lang="en-US" b="1" dirty="0" smtClean="0"/>
              <a:t>A</a:t>
            </a:r>
            <a:r>
              <a:rPr lang="en-US" dirty="0" smtClean="0"/>
              <a:t> hold 8 and </a:t>
            </a:r>
            <a:r>
              <a:rPr lang="en-US" b="1" dirty="0" smtClean="0"/>
              <a:t>B</a:t>
            </a:r>
            <a:r>
              <a:rPr lang="en-US" dirty="0" smtClean="0"/>
              <a:t> hold 3.</a:t>
            </a:r>
          </a:p>
        </p:txBody>
      </p:sp>
      <p:graphicFrame>
        <p:nvGraphicFramePr>
          <p:cNvPr id="4" name="Table 3"/>
          <p:cNvGraphicFramePr>
            <a:graphicFrameLocks noGrp="1"/>
          </p:cNvGraphicFramePr>
          <p:nvPr/>
        </p:nvGraphicFramePr>
        <p:xfrm>
          <a:off x="457200" y="3048000"/>
          <a:ext cx="7086600" cy="3200398"/>
        </p:xfrm>
        <a:graphic>
          <a:graphicData uri="http://schemas.openxmlformats.org/drawingml/2006/table">
            <a:tbl>
              <a:tblPr/>
              <a:tblGrid>
                <a:gridCol w="2362200"/>
                <a:gridCol w="2362200"/>
                <a:gridCol w="2362200"/>
              </a:tblGrid>
              <a:tr h="827013">
                <a:tc>
                  <a:txBody>
                    <a:bodyPr/>
                    <a:lstStyle/>
                    <a:p>
                      <a:pPr algn="l"/>
                      <a:r>
                        <a:rPr lang="en-US" dirty="0"/>
                        <a:t>Operator</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US"/>
                        <a:t>Example (int A=8, B=3)</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US"/>
                        <a:t>Result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r>
              <a:tr h="474677">
                <a:tc>
                  <a:txBody>
                    <a:bodyPr/>
                    <a:lstStyle/>
                    <a:p>
                      <a:r>
                        <a:rPr lang="ta-IN"/>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A+B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ta-IN"/>
                        <a:t>11</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474677">
                <a:tc>
                  <a:txBody>
                    <a:bodyPr/>
                    <a:lstStyle/>
                    <a:p>
                      <a:r>
                        <a:rPr lang="ta-IN"/>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A-B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ta-IN"/>
                        <a:t>5</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474677">
                <a:tc>
                  <a:txBody>
                    <a:bodyPr/>
                    <a:lstStyle/>
                    <a:p>
                      <a:r>
                        <a:rPr lang="ta-IN"/>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A*B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ta-IN"/>
                        <a:t>24</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474677">
                <a:tc>
                  <a:txBody>
                    <a:bodyPr/>
                    <a:lstStyle/>
                    <a:p>
                      <a:r>
                        <a:rPr lang="ta-IN"/>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A/B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ta-IN"/>
                        <a:t>2</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474677">
                <a:tc>
                  <a:txBody>
                    <a:bodyPr/>
                    <a:lstStyle/>
                    <a:p>
                      <a:r>
                        <a:rPr lang="ta-IN"/>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A%4</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ta-IN" dirty="0"/>
                        <a:t>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Relational Operators</a:t>
            </a:r>
            <a:endParaRPr lang="ta-IN" dirty="0"/>
          </a:p>
        </p:txBody>
      </p:sp>
      <p:sp>
        <p:nvSpPr>
          <p:cNvPr id="3" name="Content Placeholder 2"/>
          <p:cNvSpPr>
            <a:spLocks noGrp="1"/>
          </p:cNvSpPr>
          <p:nvPr>
            <p:ph idx="1"/>
          </p:nvPr>
        </p:nvSpPr>
        <p:spPr/>
        <p:txBody>
          <a:bodyPr/>
          <a:lstStyle/>
          <a:p>
            <a:r>
              <a:rPr lang="en-US" dirty="0" smtClean="0"/>
              <a:t>Which can be used to check the Condition, it always return true or false. Lets suppose variable </a:t>
            </a:r>
            <a:r>
              <a:rPr lang="en-US" b="1" dirty="0" smtClean="0"/>
              <a:t>A</a:t>
            </a:r>
            <a:r>
              <a:rPr lang="en-US" dirty="0" smtClean="0"/>
              <a:t> hold 8 and </a:t>
            </a:r>
            <a:r>
              <a:rPr lang="en-US" b="1" dirty="0" smtClean="0"/>
              <a:t>B</a:t>
            </a:r>
            <a:r>
              <a:rPr lang="en-US" dirty="0" smtClean="0"/>
              <a:t> hold 3.</a:t>
            </a:r>
          </a:p>
          <a:p>
            <a:endParaRPr lang="ta-IN" dirty="0"/>
          </a:p>
        </p:txBody>
      </p:sp>
      <p:graphicFrame>
        <p:nvGraphicFramePr>
          <p:cNvPr id="4" name="Table 3"/>
          <p:cNvGraphicFramePr>
            <a:graphicFrameLocks noGrp="1"/>
          </p:cNvGraphicFramePr>
          <p:nvPr/>
        </p:nvGraphicFramePr>
        <p:xfrm>
          <a:off x="914400" y="3505200"/>
          <a:ext cx="6248400" cy="2895600"/>
        </p:xfrm>
        <a:graphic>
          <a:graphicData uri="http://schemas.openxmlformats.org/drawingml/2006/table">
            <a:tbl>
              <a:tblPr/>
              <a:tblGrid>
                <a:gridCol w="2082800"/>
                <a:gridCol w="2082800"/>
                <a:gridCol w="2082800"/>
              </a:tblGrid>
              <a:tr h="651606">
                <a:tc>
                  <a:txBody>
                    <a:bodyPr/>
                    <a:lstStyle/>
                    <a:p>
                      <a:pPr algn="l"/>
                      <a:r>
                        <a:rPr lang="en-US" dirty="0"/>
                        <a:t>Operators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US"/>
                        <a:t>Example (int A=8, B=3)</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US"/>
                        <a:t>Result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r>
              <a:tr h="373999">
                <a:tc>
                  <a:txBody>
                    <a:bodyPr/>
                    <a:lstStyle/>
                    <a:p>
                      <a:r>
                        <a:rPr lang="ta-IN"/>
                        <a:t>&lt;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A&lt;B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False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373999">
                <a:tc>
                  <a:txBody>
                    <a:bodyPr/>
                    <a:lstStyle/>
                    <a:p>
                      <a:r>
                        <a:rPr lang="ta-IN"/>
                        <a:t>&lt;=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A&lt;=10</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dirty="0"/>
                        <a:t>True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373999">
                <a:tc>
                  <a:txBody>
                    <a:bodyPr/>
                    <a:lstStyle/>
                    <a:p>
                      <a:r>
                        <a:rPr lang="ta-IN"/>
                        <a:t>&gt;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A&gt;B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dirty="0"/>
                        <a:t>True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373999">
                <a:tc>
                  <a:txBody>
                    <a:bodyPr/>
                    <a:lstStyle/>
                    <a:p>
                      <a:r>
                        <a:rPr lang="ta-IN"/>
                        <a:t>&gt;=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dirty="0" smtClean="0"/>
                        <a:t>A&gt;=B</a:t>
                      </a:r>
                      <a:endParaRPr lang="en-US" dirty="0"/>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smtClean="0"/>
                        <a:t>True</a:t>
                      </a:r>
                      <a:endParaRPr lang="en-US"/>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373999">
                <a:tc>
                  <a:txBody>
                    <a:bodyPr/>
                    <a:lstStyle/>
                    <a:p>
                      <a:r>
                        <a:rPr lang="ta-IN"/>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A== B</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False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373999">
                <a:tc>
                  <a:txBody>
                    <a:bodyPr/>
                    <a:lstStyle/>
                    <a:p>
                      <a:r>
                        <a:rPr lang="ta-IN"/>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a:t>A!=(-4)</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US" dirty="0"/>
                        <a:t>True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Logical </a:t>
            </a:r>
            <a:r>
              <a:rPr lang="en-US" dirty="0" smtClean="0"/>
              <a:t>Operators</a:t>
            </a:r>
            <a:endParaRPr lang="ta-IN" dirty="0"/>
          </a:p>
        </p:txBody>
      </p:sp>
      <p:graphicFrame>
        <p:nvGraphicFramePr>
          <p:cNvPr id="4" name="Content Placeholder 3"/>
          <p:cNvGraphicFramePr>
            <a:graphicFrameLocks noGrp="1"/>
          </p:cNvGraphicFramePr>
          <p:nvPr>
            <p:ph idx="1"/>
          </p:nvPr>
        </p:nvGraphicFramePr>
        <p:xfrm>
          <a:off x="457200" y="1609726"/>
          <a:ext cx="7239000" cy="4791073"/>
        </p:xfrm>
        <a:graphic>
          <a:graphicData uri="http://schemas.openxmlformats.org/drawingml/2006/table">
            <a:tbl>
              <a:tblPr firstRow="1" bandRow="1">
                <a:tableStyleId>{5C22544A-7EE6-4342-B048-85BDC9FD1C3A}</a:tableStyleId>
              </a:tblPr>
              <a:tblGrid>
                <a:gridCol w="1295400"/>
                <a:gridCol w="5943600"/>
              </a:tblGrid>
              <a:tr h="497508">
                <a:tc>
                  <a:txBody>
                    <a:bodyPr/>
                    <a:lstStyle/>
                    <a:p>
                      <a:r>
                        <a:rPr lang="en-US" dirty="0"/>
                        <a:t>Operator</a:t>
                      </a:r>
                    </a:p>
                  </a:txBody>
                  <a:tcPr anchor="ctr"/>
                </a:tc>
                <a:tc>
                  <a:txBody>
                    <a:bodyPr/>
                    <a:lstStyle/>
                    <a:p>
                      <a:r>
                        <a:rPr lang="en-US"/>
                        <a:t>Description</a:t>
                      </a:r>
                    </a:p>
                  </a:txBody>
                  <a:tcPr anchor="ctr"/>
                </a:tc>
              </a:tr>
              <a:tr h="858713">
                <a:tc>
                  <a:txBody>
                    <a:bodyPr/>
                    <a:lstStyle/>
                    <a:p>
                      <a:r>
                        <a:rPr lang="en-US"/>
                        <a:t>ALL</a:t>
                      </a:r>
                    </a:p>
                  </a:txBody>
                  <a:tcPr anchor="ctr"/>
                </a:tc>
                <a:tc>
                  <a:txBody>
                    <a:bodyPr/>
                    <a:lstStyle/>
                    <a:p>
                      <a:r>
                        <a:rPr lang="en-US"/>
                        <a:t>this is used to compare a value to all values in another value set.</a:t>
                      </a:r>
                    </a:p>
                  </a:txBody>
                  <a:tcPr anchor="ctr"/>
                </a:tc>
              </a:tr>
              <a:tr h="858713">
                <a:tc>
                  <a:txBody>
                    <a:bodyPr/>
                    <a:lstStyle/>
                    <a:p>
                      <a:r>
                        <a:rPr lang="en-US"/>
                        <a:t>AND</a:t>
                      </a:r>
                    </a:p>
                  </a:txBody>
                  <a:tcPr anchor="ctr"/>
                </a:tc>
                <a:tc>
                  <a:txBody>
                    <a:bodyPr/>
                    <a:lstStyle/>
                    <a:p>
                      <a:r>
                        <a:rPr lang="en-US"/>
                        <a:t>this operator allows the existence of multiple conditions in an SQL statement.</a:t>
                      </a:r>
                    </a:p>
                  </a:txBody>
                  <a:tcPr anchor="ctr"/>
                </a:tc>
              </a:tr>
              <a:tr h="858713">
                <a:tc>
                  <a:txBody>
                    <a:bodyPr/>
                    <a:lstStyle/>
                    <a:p>
                      <a:r>
                        <a:rPr lang="en-US"/>
                        <a:t>ANY</a:t>
                      </a:r>
                    </a:p>
                  </a:txBody>
                  <a:tcPr anchor="ctr"/>
                </a:tc>
                <a:tc>
                  <a:txBody>
                    <a:bodyPr/>
                    <a:lstStyle/>
                    <a:p>
                      <a:r>
                        <a:rPr lang="en-US"/>
                        <a:t>this operator is used to compare the value in list according to the condition.</a:t>
                      </a:r>
                    </a:p>
                  </a:txBody>
                  <a:tcPr anchor="ctr"/>
                </a:tc>
              </a:tr>
              <a:tr h="858713">
                <a:tc>
                  <a:txBody>
                    <a:bodyPr/>
                    <a:lstStyle/>
                    <a:p>
                      <a:r>
                        <a:rPr lang="en-US"/>
                        <a:t>BETWEEN</a:t>
                      </a:r>
                    </a:p>
                  </a:txBody>
                  <a:tcPr anchor="ctr"/>
                </a:tc>
                <a:tc>
                  <a:txBody>
                    <a:bodyPr/>
                    <a:lstStyle/>
                    <a:p>
                      <a:r>
                        <a:rPr lang="en-US"/>
                        <a:t>this operator is used to search for values, that are within a set of values </a:t>
                      </a:r>
                    </a:p>
                  </a:txBody>
                  <a:tcPr anchor="ctr"/>
                </a:tc>
              </a:tr>
              <a:tr h="858713">
                <a:tc>
                  <a:txBody>
                    <a:bodyPr/>
                    <a:lstStyle/>
                    <a:p>
                      <a:r>
                        <a:rPr lang="en-US" dirty="0"/>
                        <a:t>IN</a:t>
                      </a:r>
                    </a:p>
                  </a:txBody>
                  <a:tcPr anchor="ctr"/>
                </a:tc>
                <a:tc>
                  <a:txBody>
                    <a:bodyPr/>
                    <a:lstStyle/>
                    <a:p>
                      <a:r>
                        <a:rPr lang="en-US" dirty="0"/>
                        <a:t>this operator is used to compare a value to that specified list value</a:t>
                      </a:r>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81000"/>
          <a:ext cx="7239000" cy="5410199"/>
        </p:xfrm>
        <a:graphic>
          <a:graphicData uri="http://schemas.openxmlformats.org/drawingml/2006/table">
            <a:tbl>
              <a:tblPr firstRow="1" bandRow="1">
                <a:tableStyleId>{5C22544A-7EE6-4342-B048-85BDC9FD1C3A}</a:tableStyleId>
              </a:tblPr>
              <a:tblGrid>
                <a:gridCol w="1219200"/>
                <a:gridCol w="6019800"/>
              </a:tblGrid>
              <a:tr h="1023551">
                <a:tc>
                  <a:txBody>
                    <a:bodyPr/>
                    <a:lstStyle/>
                    <a:p>
                      <a:r>
                        <a:rPr lang="en-US" dirty="0"/>
                        <a:t>NOT</a:t>
                      </a:r>
                    </a:p>
                  </a:txBody>
                  <a:tcPr anchor="ctr"/>
                </a:tc>
                <a:tc>
                  <a:txBody>
                    <a:bodyPr/>
                    <a:lstStyle/>
                    <a:p>
                      <a:r>
                        <a:rPr lang="en-US" dirty="0"/>
                        <a:t>the NOT operator reverse the meaning of any logical operator </a:t>
                      </a:r>
                    </a:p>
                  </a:txBody>
                  <a:tcPr anchor="ctr"/>
                </a:tc>
              </a:tr>
              <a:tr h="1462216">
                <a:tc>
                  <a:txBody>
                    <a:bodyPr/>
                    <a:lstStyle/>
                    <a:p>
                      <a:r>
                        <a:rPr lang="en-US"/>
                        <a:t>OR </a:t>
                      </a:r>
                    </a:p>
                  </a:txBody>
                  <a:tcPr anchor="ctr"/>
                </a:tc>
                <a:tc>
                  <a:txBody>
                    <a:bodyPr/>
                    <a:lstStyle/>
                    <a:p>
                      <a:r>
                        <a:rPr lang="en-US" dirty="0"/>
                        <a:t>this operator is used to combine multiple conditions in SQL statements</a:t>
                      </a:r>
                    </a:p>
                  </a:txBody>
                  <a:tcPr anchor="ctr"/>
                </a:tc>
              </a:tr>
              <a:tr h="1462216">
                <a:tc>
                  <a:txBody>
                    <a:bodyPr/>
                    <a:lstStyle/>
                    <a:p>
                      <a:r>
                        <a:rPr lang="en-US"/>
                        <a:t>EXISTS</a:t>
                      </a:r>
                    </a:p>
                  </a:txBody>
                  <a:tcPr anchor="ctr"/>
                </a:tc>
                <a:tc>
                  <a:txBody>
                    <a:bodyPr/>
                    <a:lstStyle/>
                    <a:p>
                      <a:r>
                        <a:rPr lang="en-US" dirty="0"/>
                        <a:t>the EXISTS operator is used to search for the presence of a row in a specified table</a:t>
                      </a:r>
                    </a:p>
                  </a:txBody>
                  <a:tcPr anchor="ctr"/>
                </a:tc>
              </a:tr>
              <a:tr h="1462216">
                <a:tc>
                  <a:txBody>
                    <a:bodyPr/>
                    <a:lstStyle/>
                    <a:p>
                      <a:r>
                        <a:rPr lang="en-US"/>
                        <a:t>LIKE </a:t>
                      </a:r>
                    </a:p>
                  </a:txBody>
                  <a:tcPr anchor="ctr"/>
                </a:tc>
                <a:tc>
                  <a:txBody>
                    <a:bodyPr/>
                    <a:lstStyle/>
                    <a:p>
                      <a:r>
                        <a:rPr lang="en-US" dirty="0"/>
                        <a:t>this operator is used to compare a value to similar values using wildcard operator</a:t>
                      </a:r>
                    </a:p>
                  </a:txBody>
                  <a:tcPr anchor="ct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TotalTime>
  <Words>280</Words>
  <Application>Microsoft Office PowerPoint</Application>
  <PresentationFormat>On-screen Show (4:3)</PresentationFormat>
  <Paragraphs>72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Opulent</vt:lpstr>
      <vt:lpstr>SQL OPERATORS</vt:lpstr>
      <vt:lpstr>SQL Operators</vt:lpstr>
      <vt:lpstr>Arithmetic Operators</vt:lpstr>
      <vt:lpstr>Relational Operators</vt:lpstr>
      <vt:lpstr>Logical Operators</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OPERATORS</dc:title>
  <dc:creator>user</dc:creator>
  <cp:lastModifiedBy>user</cp:lastModifiedBy>
  <cp:revision>5</cp:revision>
  <dcterms:created xsi:type="dcterms:W3CDTF">2017-04-28T04:17:23Z</dcterms:created>
  <dcterms:modified xsi:type="dcterms:W3CDTF">2017-05-02T03:03:23Z</dcterms:modified>
</cp:coreProperties>
</file>