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EE7BD66-49FE-4DB0-9FA5-A34770605D3F}" type="datetimeFigureOut">
              <a:rPr lang="en-US" smtClean="0"/>
              <a:pPr/>
              <a:t>9/19/2015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7C5F02A-682F-42F4-89D0-1C92AB7007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E7BD66-49FE-4DB0-9FA5-A34770605D3F}"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5F02A-682F-42F4-89D0-1C92AB7007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EE7BD66-49FE-4DB0-9FA5-A34770605D3F}" type="datetimeFigureOut">
              <a:rPr lang="en-US" smtClean="0"/>
              <a:pPr/>
              <a:t>9/19/2015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7C5F02A-682F-42F4-89D0-1C92AB7007F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EE7BD66-49FE-4DB0-9FA5-A34770605D3F}"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C5F02A-682F-42F4-89D0-1C92AB7007F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EE7BD66-49FE-4DB0-9FA5-A34770605D3F}" type="datetimeFigureOut">
              <a:rPr lang="en-US" smtClean="0"/>
              <a:pPr/>
              <a:t>9/19/2015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7C5F02A-682F-42F4-89D0-1C92AB7007F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E7BD66-49FE-4DB0-9FA5-A34770605D3F}" type="datetimeFigureOut">
              <a:rPr lang="en-US" smtClean="0"/>
              <a:pPr/>
              <a:t>9/19/2015</a:t>
            </a:fld>
            <a:endParaRPr lang="en-US"/>
          </a:p>
        </p:txBody>
      </p:sp>
      <p:sp>
        <p:nvSpPr>
          <p:cNvPr id="10" name="Slide Number Placeholder 9"/>
          <p:cNvSpPr>
            <a:spLocks noGrp="1"/>
          </p:cNvSpPr>
          <p:nvPr>
            <p:ph type="sldNum" sz="quarter" idx="16"/>
          </p:nvPr>
        </p:nvSpPr>
        <p:spPr/>
        <p:txBody>
          <a:bodyPr rtlCol="0"/>
          <a:lstStyle/>
          <a:p>
            <a:fld id="{F7C5F02A-682F-42F4-89D0-1C92AB7007F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EE7BD66-49FE-4DB0-9FA5-A34770605D3F}" type="datetimeFigureOut">
              <a:rPr lang="en-US" smtClean="0"/>
              <a:pPr/>
              <a:t>9/19/2015</a:t>
            </a:fld>
            <a:endParaRPr lang="en-US"/>
          </a:p>
        </p:txBody>
      </p:sp>
      <p:sp>
        <p:nvSpPr>
          <p:cNvPr id="12" name="Slide Number Placeholder 11"/>
          <p:cNvSpPr>
            <a:spLocks noGrp="1"/>
          </p:cNvSpPr>
          <p:nvPr>
            <p:ph type="sldNum" sz="quarter" idx="16"/>
          </p:nvPr>
        </p:nvSpPr>
        <p:spPr/>
        <p:txBody>
          <a:bodyPr rtlCol="0"/>
          <a:lstStyle/>
          <a:p>
            <a:fld id="{F7C5F02A-682F-42F4-89D0-1C92AB7007F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E7BD66-49FE-4DB0-9FA5-A34770605D3F}" type="datetimeFigureOut">
              <a:rPr lang="en-US" smtClean="0"/>
              <a:pPr/>
              <a:t>9/19/2015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7C5F02A-682F-42F4-89D0-1C92AB7007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7BD66-49FE-4DB0-9FA5-A34770605D3F}" type="datetimeFigureOut">
              <a:rPr lang="en-US" smtClean="0"/>
              <a:pPr/>
              <a:t>9/19/2015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7C5F02A-682F-42F4-89D0-1C92AB7007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E7BD66-49FE-4DB0-9FA5-A34770605D3F}" type="datetimeFigureOut">
              <a:rPr lang="en-US" smtClean="0"/>
              <a:pPr/>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7C5F02A-682F-42F4-89D0-1C92AB7007F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EE7BD66-49FE-4DB0-9FA5-A34770605D3F}" type="datetimeFigureOut">
              <a:rPr lang="en-US" smtClean="0"/>
              <a:pPr/>
              <a:t>9/19/2015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7C5F02A-682F-42F4-89D0-1C92AB7007F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EE7BD66-49FE-4DB0-9FA5-A34770605D3F}" type="datetimeFigureOut">
              <a:rPr lang="en-US" smtClean="0"/>
              <a:pPr/>
              <a:t>9/19/2015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7C5F02A-682F-42F4-89D0-1C92AB7007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Accounting masters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sz="quarter" idx="1"/>
          </p:nvPr>
        </p:nvSpPr>
        <p:spPr/>
        <p:txBody>
          <a:bodyPr/>
          <a:lstStyle/>
          <a:p>
            <a:r>
              <a:rPr lang="en-US" b="1" dirty="0" smtClean="0"/>
              <a:t>Under </a:t>
            </a:r>
            <a:r>
              <a:rPr lang="en-US" dirty="0" smtClean="0"/>
              <a:t>Select </a:t>
            </a:r>
            <a:r>
              <a:rPr lang="en-US" dirty="0" smtClean="0"/>
              <a:t>the appropriate Group name from the list (right hand side). For Example, Sundry Debtor in this </a:t>
            </a:r>
            <a:r>
              <a:rPr lang="en-US" dirty="0" smtClean="0"/>
              <a:t>case</a:t>
            </a:r>
          </a:p>
          <a:p>
            <a:r>
              <a:rPr lang="en-US" b="1" dirty="0" smtClean="0"/>
              <a:t>Name </a:t>
            </a:r>
            <a:r>
              <a:rPr lang="en-US" b="1" dirty="0" smtClean="0"/>
              <a:t>of </a:t>
            </a:r>
            <a:r>
              <a:rPr lang="en-US" b="1" dirty="0" smtClean="0"/>
              <a:t>Group </a:t>
            </a:r>
            <a:r>
              <a:rPr lang="en-US" dirty="0" smtClean="0"/>
              <a:t>Type </a:t>
            </a:r>
            <a:r>
              <a:rPr lang="en-US" dirty="0" smtClean="0"/>
              <a:t>the group name in this field </a:t>
            </a:r>
            <a:r>
              <a:rPr lang="en-US" dirty="0" smtClean="0"/>
              <a:t> </a:t>
            </a:r>
          </a:p>
          <a:p>
            <a:r>
              <a:rPr lang="en-US" b="1" dirty="0" smtClean="0"/>
              <a:t>Debtor </a:t>
            </a:r>
            <a:r>
              <a:rPr lang="en-US" b="1" dirty="0" smtClean="0"/>
              <a:t>- Southern Region</a:t>
            </a:r>
            <a:r>
              <a:rPr lang="en-US" dirty="0" smtClean="0"/>
              <a:t> in this case. Press enter and again type the second name of group under the Sundry Debtor.</a:t>
            </a:r>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Ledger in Single </a:t>
            </a:r>
            <a:r>
              <a:rPr lang="en-US" b="1" dirty="0" smtClean="0"/>
              <a:t>Mode</a:t>
            </a:r>
            <a:endParaRPr lang="ta-IN" dirty="0"/>
          </a:p>
        </p:txBody>
      </p:sp>
      <p:sp>
        <p:nvSpPr>
          <p:cNvPr id="4" name="Content Placeholder 3"/>
          <p:cNvSpPr>
            <a:spLocks noGrp="1"/>
          </p:cNvSpPr>
          <p:nvPr>
            <p:ph sz="quarter" idx="1"/>
          </p:nvPr>
        </p:nvSpPr>
        <p:spPr/>
        <p:txBody>
          <a:bodyPr/>
          <a:lstStyle/>
          <a:p>
            <a:r>
              <a:rPr lang="en-US" dirty="0" smtClean="0"/>
              <a:t>For creating Single Ledger, from Gateway of Tally go to </a:t>
            </a:r>
            <a:r>
              <a:rPr lang="en-US" b="1" dirty="0" smtClean="0"/>
              <a:t>Accounts Info&gt;Ledger&gt;Single Ledger-Create</a:t>
            </a:r>
            <a:r>
              <a:rPr lang="en-US" dirty="0" smtClean="0"/>
              <a:t> Press enter.</a:t>
            </a:r>
            <a:endParaRPr lang="ta-IN" dirty="0"/>
          </a:p>
        </p:txBody>
      </p:sp>
      <p:pic>
        <p:nvPicPr>
          <p:cNvPr id="22530" name="Picture 2" descr="Ledger Creation in Single Mode"/>
          <p:cNvPicPr>
            <a:picLocks noGrp="1" noChangeAspect="1" noChangeArrowheads="1"/>
          </p:cNvPicPr>
          <p:nvPr>
            <p:ph sz="quarter" idx="2"/>
          </p:nvPr>
        </p:nvPicPr>
        <p:blipFill>
          <a:blip r:embed="rId2"/>
          <a:srcRect/>
          <a:stretch>
            <a:fillRect/>
          </a:stretch>
        </p:blipFill>
        <p:spPr bwMode="auto">
          <a:xfrm>
            <a:off x="5308600" y="1817688"/>
            <a:ext cx="29591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Ledger Creation screen will appear as shown below:</a:t>
            </a:r>
            <a:endParaRPr lang="ta-IN" dirty="0"/>
          </a:p>
        </p:txBody>
      </p:sp>
      <p:pic>
        <p:nvPicPr>
          <p:cNvPr id="24578" name="Picture 2" descr="Ledger Creation Screen in Single Mode"/>
          <p:cNvPicPr>
            <a:picLocks noGrp="1" noChangeAspect="1" noChangeArrowheads="1"/>
          </p:cNvPicPr>
          <p:nvPr>
            <p:ph sz="quarter" idx="1"/>
          </p:nvPr>
        </p:nvPicPr>
        <p:blipFill>
          <a:blip r:embed="rId2"/>
          <a:srcRect/>
          <a:stretch>
            <a:fillRect/>
          </a:stretch>
        </p:blipFill>
        <p:spPr bwMode="auto">
          <a:xfrm>
            <a:off x="1321359" y="1600200"/>
            <a:ext cx="6736232" cy="4495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sz="quarter" idx="1"/>
          </p:nvPr>
        </p:nvSpPr>
        <p:spPr/>
        <p:txBody>
          <a:bodyPr>
            <a:normAutofit fontScale="92500" lnSpcReduction="20000"/>
          </a:bodyPr>
          <a:lstStyle/>
          <a:p>
            <a:r>
              <a:rPr lang="en-US" dirty="0" smtClean="0"/>
              <a:t>Its Ledger creation screen in advanced mode. if you see a small screen with less option. Press F12 for configuration, Select 'Yes' in Allow ADVANCED entries in masters.</a:t>
            </a:r>
          </a:p>
          <a:p>
            <a:r>
              <a:rPr lang="en-US" b="1" dirty="0" smtClean="0"/>
              <a:t>Name </a:t>
            </a:r>
            <a:r>
              <a:rPr lang="en-US" dirty="0" smtClean="0"/>
              <a:t>Enter </a:t>
            </a:r>
            <a:r>
              <a:rPr lang="en-US" dirty="0" smtClean="0"/>
              <a:t>the name of the Ledger you want to create. </a:t>
            </a:r>
            <a:r>
              <a:rPr lang="en-US" dirty="0" err="1" smtClean="0"/>
              <a:t>Gurgaon</a:t>
            </a:r>
            <a:r>
              <a:rPr lang="en-US" dirty="0" smtClean="0"/>
              <a:t> branch in this </a:t>
            </a:r>
            <a:r>
              <a:rPr lang="en-US" dirty="0" smtClean="0"/>
              <a:t>case</a:t>
            </a:r>
          </a:p>
          <a:p>
            <a:r>
              <a:rPr lang="en-US" b="1" dirty="0" smtClean="0"/>
              <a:t>Alias </a:t>
            </a:r>
            <a:r>
              <a:rPr lang="en-US" dirty="0" smtClean="0"/>
              <a:t>Enter </a:t>
            </a:r>
            <a:r>
              <a:rPr lang="en-US" dirty="0" smtClean="0"/>
              <a:t>the alias name in addition to its name, or leave it blank. For example, you can enter </a:t>
            </a:r>
            <a:r>
              <a:rPr lang="en-US" dirty="0" err="1" smtClean="0"/>
              <a:t>GrnBr</a:t>
            </a:r>
            <a:r>
              <a:rPr lang="en-US" dirty="0" smtClean="0"/>
              <a:t> as shortcut name for </a:t>
            </a:r>
            <a:r>
              <a:rPr lang="en-US" dirty="0" err="1" smtClean="0"/>
              <a:t>Gurgaon</a:t>
            </a:r>
            <a:r>
              <a:rPr lang="en-US" dirty="0" smtClean="0"/>
              <a:t> </a:t>
            </a:r>
            <a:r>
              <a:rPr lang="en-US" dirty="0" smtClean="0"/>
              <a:t>Branch</a:t>
            </a:r>
          </a:p>
          <a:p>
            <a:r>
              <a:rPr lang="en-US" b="1" dirty="0" smtClean="0"/>
              <a:t>Under </a:t>
            </a:r>
            <a:r>
              <a:rPr lang="en-US" dirty="0" smtClean="0"/>
              <a:t>Select </a:t>
            </a:r>
            <a:r>
              <a:rPr lang="en-US" dirty="0" smtClean="0"/>
              <a:t>the appropriate Group name from the list (right hand side). For Example, Branch / Divisions in this </a:t>
            </a:r>
            <a:r>
              <a:rPr lang="en-US" dirty="0" smtClean="0"/>
              <a:t>case</a:t>
            </a:r>
            <a:endParaRPr lang="ta-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sz="quarter" idx="1"/>
          </p:nvPr>
        </p:nvSpPr>
        <p:spPr/>
        <p:txBody>
          <a:bodyPr>
            <a:normAutofit fontScale="92500" lnSpcReduction="20000"/>
          </a:bodyPr>
          <a:lstStyle/>
          <a:p>
            <a:r>
              <a:rPr lang="en-US" b="1" dirty="0" smtClean="0"/>
              <a:t>Inventory values are </a:t>
            </a:r>
            <a:r>
              <a:rPr lang="en-US" b="1" dirty="0" smtClean="0"/>
              <a:t>affected </a:t>
            </a:r>
            <a:r>
              <a:rPr lang="en-US" dirty="0" smtClean="0"/>
              <a:t>Select </a:t>
            </a:r>
            <a:r>
              <a:rPr lang="en-US" dirty="0" smtClean="0"/>
              <a:t>'Yes' to this option, if inventory value will be affect otherwise Select 'No'. </a:t>
            </a:r>
            <a:br>
              <a:rPr lang="en-US" dirty="0" smtClean="0"/>
            </a:br>
            <a:r>
              <a:rPr lang="en-US" i="1" dirty="0" smtClean="0"/>
              <a:t>Note: Inventory Value will be affected with Sales or Purchase Ledger </a:t>
            </a:r>
            <a:r>
              <a:rPr lang="en-US" i="1" dirty="0" smtClean="0"/>
              <a:t>only</a:t>
            </a:r>
          </a:p>
          <a:p>
            <a:r>
              <a:rPr lang="en-US" b="1" dirty="0" smtClean="0"/>
              <a:t>Mailing Details </a:t>
            </a:r>
            <a:r>
              <a:rPr lang="en-US" dirty="0" smtClean="0"/>
              <a:t>Enter </a:t>
            </a:r>
            <a:r>
              <a:rPr lang="en-US" dirty="0" smtClean="0"/>
              <a:t>the all mailing details related to this </a:t>
            </a:r>
            <a:r>
              <a:rPr lang="en-US" dirty="0" smtClean="0"/>
              <a:t>ledger</a:t>
            </a:r>
          </a:p>
          <a:p>
            <a:r>
              <a:rPr lang="en-US" b="1" dirty="0" smtClean="0"/>
              <a:t>Tax Information </a:t>
            </a:r>
            <a:r>
              <a:rPr lang="en-US" dirty="0" smtClean="0"/>
              <a:t>It </a:t>
            </a:r>
            <a:r>
              <a:rPr lang="en-US" dirty="0" smtClean="0"/>
              <a:t>is </a:t>
            </a:r>
            <a:r>
              <a:rPr lang="en-US" dirty="0" err="1" smtClean="0"/>
              <a:t>reccomand</a:t>
            </a:r>
            <a:r>
              <a:rPr lang="en-US" dirty="0" smtClean="0"/>
              <a:t> to enter all tax information because it will help to make necessary tax </a:t>
            </a:r>
            <a:r>
              <a:rPr lang="en-US" dirty="0" smtClean="0"/>
              <a:t>reports</a:t>
            </a:r>
          </a:p>
          <a:p>
            <a:r>
              <a:rPr lang="en-US" b="1" dirty="0" smtClean="0"/>
              <a:t>Opening Balance </a:t>
            </a:r>
            <a:r>
              <a:rPr lang="en-US" dirty="0" smtClean="0"/>
              <a:t>Enter </a:t>
            </a:r>
            <a:r>
              <a:rPr lang="en-US" dirty="0" smtClean="0"/>
              <a:t>the opening balance (if any)</a:t>
            </a:r>
            <a:br>
              <a:rPr lang="en-US" dirty="0" smtClean="0"/>
            </a:br>
            <a:r>
              <a:rPr lang="en-US" i="1" dirty="0" smtClean="0"/>
              <a:t>Note: </a:t>
            </a:r>
            <a:r>
              <a:rPr lang="en-US" i="1" dirty="0" err="1" smtClean="0"/>
              <a:t>Becareful</a:t>
            </a:r>
            <a:r>
              <a:rPr lang="en-US" i="1" dirty="0" smtClean="0"/>
              <a:t> to select Dr/Cr balance</a:t>
            </a:r>
            <a:endParaRPr lang="ta-IN" dirty="0" smtClean="0"/>
          </a:p>
          <a:p>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List/Chart of Accounts</a:t>
            </a:r>
            <a:endParaRPr lang="en-US" dirty="0"/>
          </a:p>
        </p:txBody>
      </p:sp>
      <p:sp>
        <p:nvSpPr>
          <p:cNvPr id="3" name="Content Placeholder 2"/>
          <p:cNvSpPr>
            <a:spLocks noGrp="1"/>
          </p:cNvSpPr>
          <p:nvPr>
            <p:ph sz="quarter" idx="1"/>
          </p:nvPr>
        </p:nvSpPr>
        <p:spPr/>
        <p:txBody>
          <a:bodyPr/>
          <a:lstStyle/>
          <a:p>
            <a:r>
              <a:rPr lang="en-US" dirty="0" smtClean="0"/>
              <a:t>There are </a:t>
            </a:r>
            <a:r>
              <a:rPr lang="en-US" b="1" dirty="0" smtClean="0"/>
              <a:t>28 Groups Pre-defined</a:t>
            </a:r>
            <a:r>
              <a:rPr lang="en-US" dirty="0" smtClean="0"/>
              <a:t> available by default in Tally.ERP9. Once you create company, from Gateway of Tally go to </a:t>
            </a:r>
            <a:r>
              <a:rPr lang="en-US" b="1" dirty="0" smtClean="0"/>
              <a:t>Display&gt;List of Accounts</a:t>
            </a:r>
            <a:r>
              <a:rPr lang="en-US" dirty="0" smtClean="0"/>
              <a:t> to see all the 28 Groups. These Primary Groups can't be deleted, however, you can rename but it is not suggested.</a:t>
            </a:r>
          </a:p>
          <a:p>
            <a:r>
              <a:rPr lang="en-US" dirty="0" smtClean="0"/>
              <a:t>I recommend, first you should create </a:t>
            </a:r>
            <a:r>
              <a:rPr lang="en-US" b="1" dirty="0" smtClean="0"/>
              <a:t>List/Chart of Accounts</a:t>
            </a:r>
            <a:r>
              <a:rPr lang="en-US" dirty="0" smtClean="0"/>
              <a:t> according to your business requirement then you create Groups &amp; Ledgers.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I have created </a:t>
            </a:r>
            <a:r>
              <a:rPr lang="en-US" b="1" dirty="0" smtClean="0"/>
              <a:t>List/Chart of Accounts</a:t>
            </a:r>
            <a:r>
              <a:rPr lang="en-US" dirty="0" smtClean="0"/>
              <a:t> which may be suitable to all types of business as shown below: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Group in Single </a:t>
            </a:r>
            <a:r>
              <a:rPr lang="en-US" dirty="0" smtClean="0"/>
              <a:t>Mode</a:t>
            </a:r>
            <a:endParaRPr lang="ta-IN" dirty="0"/>
          </a:p>
        </p:txBody>
      </p:sp>
      <p:sp>
        <p:nvSpPr>
          <p:cNvPr id="5" name="Content Placeholder 4"/>
          <p:cNvSpPr>
            <a:spLocks noGrp="1"/>
          </p:cNvSpPr>
          <p:nvPr>
            <p:ph sz="quarter" idx="1"/>
          </p:nvPr>
        </p:nvSpPr>
        <p:spPr/>
        <p:txBody>
          <a:bodyPr/>
          <a:lstStyle/>
          <a:p>
            <a:r>
              <a:rPr lang="en-US" dirty="0" smtClean="0"/>
              <a:t>For creating Single Group, from Gateway of Tally go to </a:t>
            </a:r>
            <a:r>
              <a:rPr lang="en-US" b="1" dirty="0" smtClean="0"/>
              <a:t>Accounts Info&gt;Groups&gt;Single Group-Create</a:t>
            </a:r>
            <a:r>
              <a:rPr lang="en-US" dirty="0" smtClean="0"/>
              <a:t> Press enter.</a:t>
            </a:r>
            <a:endParaRPr lang="ta-IN" dirty="0"/>
          </a:p>
        </p:txBody>
      </p:sp>
      <p:pic>
        <p:nvPicPr>
          <p:cNvPr id="1026" name="Picture 2" descr="Group Creation in Single Mode"/>
          <p:cNvPicPr>
            <a:picLocks noGrp="1" noChangeAspect="1" noChangeArrowheads="1"/>
          </p:cNvPicPr>
          <p:nvPr>
            <p:ph sz="quarter" idx="2"/>
          </p:nvPr>
        </p:nvPicPr>
        <p:blipFill>
          <a:blip r:embed="rId2"/>
          <a:srcRect/>
          <a:stretch>
            <a:fillRect/>
          </a:stretch>
        </p:blipFill>
        <p:spPr bwMode="auto">
          <a:xfrm>
            <a:off x="5226050" y="1671638"/>
            <a:ext cx="3124200" cy="44069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 Creation screen will appear as shown below:</a:t>
            </a:r>
            <a:endParaRPr lang="ta-IN" dirty="0"/>
          </a:p>
        </p:txBody>
      </p:sp>
      <p:pic>
        <p:nvPicPr>
          <p:cNvPr id="17410" name="Picture 2" descr="Group Creation Screen in Single Mode"/>
          <p:cNvPicPr>
            <a:picLocks noGrp="1" noChangeAspect="1" noChangeArrowheads="1"/>
          </p:cNvPicPr>
          <p:nvPr>
            <p:ph sz="quarter" idx="1"/>
          </p:nvPr>
        </p:nvPicPr>
        <p:blipFill>
          <a:blip r:embed="rId2"/>
          <a:srcRect/>
          <a:stretch>
            <a:fillRect/>
          </a:stretch>
        </p:blipFill>
        <p:spPr bwMode="auto">
          <a:xfrm>
            <a:off x="1349375" y="1866900"/>
            <a:ext cx="6680200" cy="3962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sz="quarter" idx="1"/>
          </p:nvPr>
        </p:nvSpPr>
        <p:spPr/>
        <p:txBody>
          <a:bodyPr>
            <a:normAutofit fontScale="77500" lnSpcReduction="20000"/>
          </a:bodyPr>
          <a:lstStyle/>
          <a:p>
            <a:r>
              <a:rPr lang="en-US" dirty="0" smtClean="0"/>
              <a:t>Its Groups creation screen in advanced mode. if you see a small screen with less option. Press F12 for configuration, Select 'Yes' in Allow ADVANCED entries in masters.</a:t>
            </a:r>
          </a:p>
          <a:p>
            <a:r>
              <a:rPr lang="en-US" b="1" dirty="0" smtClean="0"/>
              <a:t>Name </a:t>
            </a:r>
            <a:r>
              <a:rPr lang="en-US" dirty="0" smtClean="0"/>
              <a:t>Enter </a:t>
            </a:r>
            <a:r>
              <a:rPr lang="en-US" dirty="0" smtClean="0"/>
              <a:t>the name of the Group you want to create</a:t>
            </a:r>
            <a:r>
              <a:rPr lang="en-US" dirty="0" smtClean="0"/>
              <a:t>.</a:t>
            </a:r>
          </a:p>
          <a:p>
            <a:r>
              <a:rPr lang="en-US" b="1" dirty="0" smtClean="0"/>
              <a:t>Alias </a:t>
            </a:r>
            <a:r>
              <a:rPr lang="en-US" dirty="0" smtClean="0"/>
              <a:t>Enter </a:t>
            </a:r>
            <a:r>
              <a:rPr lang="en-US" dirty="0" smtClean="0"/>
              <a:t>the alias name in addition to its name, or leave it blank. For example, you can enter DNR as shortcut name for Debtor - Northern </a:t>
            </a:r>
            <a:r>
              <a:rPr lang="en-US" dirty="0" smtClean="0"/>
              <a:t>Region </a:t>
            </a:r>
          </a:p>
          <a:p>
            <a:r>
              <a:rPr lang="en-US" b="1" dirty="0" smtClean="0"/>
              <a:t>Under </a:t>
            </a:r>
            <a:r>
              <a:rPr lang="en-US" dirty="0" smtClean="0"/>
              <a:t>Select </a:t>
            </a:r>
            <a:r>
              <a:rPr lang="en-US" dirty="0" smtClean="0"/>
              <a:t>the appropriate Group name from the list (right hand side). For Example, Sundry Debtor in this </a:t>
            </a:r>
            <a:r>
              <a:rPr lang="en-US" dirty="0" smtClean="0"/>
              <a:t>case</a:t>
            </a:r>
          </a:p>
          <a:p>
            <a:r>
              <a:rPr lang="en-US" b="1" dirty="0" smtClean="0"/>
              <a:t>Group </a:t>
            </a:r>
            <a:r>
              <a:rPr lang="en-US" b="1" dirty="0" smtClean="0"/>
              <a:t>behave </a:t>
            </a:r>
            <a:r>
              <a:rPr lang="en-US" b="1" dirty="0" smtClean="0"/>
              <a:t>like Sub-Ledger </a:t>
            </a:r>
            <a:r>
              <a:rPr lang="en-US" dirty="0" smtClean="0"/>
              <a:t>If </a:t>
            </a:r>
            <a:r>
              <a:rPr lang="en-US" dirty="0" smtClean="0"/>
              <a:t>you Select 'No' to this option, it will allow you to display all ledger under this group in detailed mode. But if you select 'Yes' to this option, it will not allow to display ledger under this group but it will behave as ledger and will display total balance figure of all ledger under this </a:t>
            </a:r>
            <a:r>
              <a:rPr lang="en-US" dirty="0" smtClean="0"/>
              <a:t>group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sz="quarter" idx="1"/>
          </p:nvPr>
        </p:nvSpPr>
        <p:spPr/>
        <p:txBody>
          <a:bodyPr>
            <a:normAutofit fontScale="85000" lnSpcReduction="10000"/>
          </a:bodyPr>
          <a:lstStyle/>
          <a:p>
            <a:r>
              <a:rPr lang="en-US" b="1" dirty="0" smtClean="0"/>
              <a:t>Nett Debit/Credit Balances for Reporting</a:t>
            </a:r>
            <a:r>
              <a:rPr lang="en-US" b="1" dirty="0" smtClean="0"/>
              <a:t>? </a:t>
            </a:r>
            <a:r>
              <a:rPr lang="en-US" dirty="0" smtClean="0"/>
              <a:t>If </a:t>
            </a:r>
            <a:r>
              <a:rPr lang="en-US" dirty="0" smtClean="0"/>
              <a:t>this is set to 'No', both debit and credit balances will be displayed in the report otherwise it will display either the net debit or credit balance in the report (whichever is higher</a:t>
            </a:r>
            <a:r>
              <a:rPr lang="en-US" dirty="0" smtClean="0"/>
              <a:t>).</a:t>
            </a:r>
          </a:p>
          <a:p>
            <a:r>
              <a:rPr lang="en-US" b="1" dirty="0" smtClean="0"/>
              <a:t>Used </a:t>
            </a:r>
            <a:r>
              <a:rPr lang="en-US" b="1" dirty="0" smtClean="0"/>
              <a:t>for </a:t>
            </a:r>
            <a:r>
              <a:rPr lang="en-US" b="1" dirty="0" smtClean="0"/>
              <a:t>Calculation </a:t>
            </a:r>
            <a:r>
              <a:rPr lang="en-US" dirty="0" smtClean="0"/>
              <a:t>Set </a:t>
            </a:r>
            <a:r>
              <a:rPr lang="en-US" dirty="0" smtClean="0"/>
              <a:t>this option to Yes if ledgers under this group would have percentages for discounts/taxes to be used in invoice entry. This gets reflected while passing voucher entry in Invoice mode and for automatic </a:t>
            </a:r>
            <a:r>
              <a:rPr lang="en-US" dirty="0" smtClean="0"/>
              <a:t>calculations</a:t>
            </a:r>
          </a:p>
          <a:p>
            <a:r>
              <a:rPr lang="en-US" b="1" dirty="0" smtClean="0"/>
              <a:t>Method </a:t>
            </a:r>
            <a:r>
              <a:rPr lang="en-US" b="1" dirty="0" smtClean="0"/>
              <a:t>to allocate when used in purchase </a:t>
            </a:r>
            <a:r>
              <a:rPr lang="en-US" b="1" dirty="0" smtClean="0"/>
              <a:t>invoice </a:t>
            </a:r>
            <a:r>
              <a:rPr lang="en-US" dirty="0" smtClean="0"/>
              <a:t>Select </a:t>
            </a:r>
            <a:r>
              <a:rPr lang="en-US" dirty="0" smtClean="0"/>
              <a:t>the appropriate allocation method from the list. This is used to allocate the expense of the Item in the ratio of the quantity or value</a:t>
            </a:r>
            <a:endParaRPr lang="ta-IN" dirty="0" smtClean="0"/>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Groups in Multiple </a:t>
            </a:r>
            <a:r>
              <a:rPr lang="en-US" dirty="0" smtClean="0"/>
              <a:t>Mode</a:t>
            </a:r>
            <a:endParaRPr lang="ta-IN" dirty="0"/>
          </a:p>
        </p:txBody>
      </p:sp>
      <p:sp>
        <p:nvSpPr>
          <p:cNvPr id="4" name="Content Placeholder 3"/>
          <p:cNvSpPr>
            <a:spLocks noGrp="1"/>
          </p:cNvSpPr>
          <p:nvPr>
            <p:ph sz="quarter" idx="1"/>
          </p:nvPr>
        </p:nvSpPr>
        <p:spPr/>
        <p:txBody>
          <a:bodyPr/>
          <a:lstStyle/>
          <a:p>
            <a:r>
              <a:rPr lang="en-US" dirty="0" smtClean="0"/>
              <a:t>For creating Multiple Groups, from Gateway of Tally go to </a:t>
            </a:r>
            <a:r>
              <a:rPr lang="en-US" b="1" dirty="0" smtClean="0"/>
              <a:t>Accounts Info&gt;Groups&gt;Multiple </a:t>
            </a:r>
            <a:r>
              <a:rPr lang="en-US" b="1" dirty="0" smtClean="0"/>
              <a:t>Groups-Create </a:t>
            </a:r>
            <a:r>
              <a:rPr lang="en-US" dirty="0" smtClean="0"/>
              <a:t>Press </a:t>
            </a:r>
            <a:r>
              <a:rPr lang="en-US" dirty="0" smtClean="0"/>
              <a:t>enter.</a:t>
            </a:r>
            <a:endParaRPr lang="ta-IN" dirty="0"/>
          </a:p>
        </p:txBody>
      </p:sp>
      <p:pic>
        <p:nvPicPr>
          <p:cNvPr id="19458" name="Picture 2" descr="Group Creation in Multiple Mode"/>
          <p:cNvPicPr>
            <a:picLocks noGrp="1" noChangeAspect="1" noChangeArrowheads="1"/>
          </p:cNvPicPr>
          <p:nvPr>
            <p:ph sz="quarter" idx="2"/>
          </p:nvPr>
        </p:nvPicPr>
        <p:blipFill>
          <a:blip r:embed="rId2"/>
          <a:srcRect/>
          <a:stretch>
            <a:fillRect/>
          </a:stretch>
        </p:blipFill>
        <p:spPr bwMode="auto">
          <a:xfrm>
            <a:off x="5226050" y="1671638"/>
            <a:ext cx="3124200" cy="44069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 Creation screen will appear as shown below:</a:t>
            </a:r>
            <a:endParaRPr lang="ta-IN" dirty="0"/>
          </a:p>
        </p:txBody>
      </p:sp>
      <p:pic>
        <p:nvPicPr>
          <p:cNvPr id="21506" name="Picture 2" descr="Group Creation Screen in Multiple Mode"/>
          <p:cNvPicPr>
            <a:picLocks noGrp="1" noChangeAspect="1" noChangeArrowheads="1"/>
          </p:cNvPicPr>
          <p:nvPr>
            <p:ph sz="quarter" idx="1"/>
          </p:nvPr>
        </p:nvPicPr>
        <p:blipFill>
          <a:blip r:embed="rId2"/>
          <a:srcRect/>
          <a:stretch>
            <a:fillRect/>
          </a:stretch>
        </p:blipFill>
        <p:spPr bwMode="auto">
          <a:xfrm>
            <a:off x="612775" y="1707668"/>
            <a:ext cx="8153400" cy="428086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TotalTime>
  <Words>536</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Accounting masters</vt:lpstr>
      <vt:lpstr>List/Chart of Accounts</vt:lpstr>
      <vt:lpstr>Contd…</vt:lpstr>
      <vt:lpstr>Create Group in Single Mode</vt:lpstr>
      <vt:lpstr>Group Creation screen will appear as shown below:</vt:lpstr>
      <vt:lpstr>Contd…</vt:lpstr>
      <vt:lpstr>Contd…</vt:lpstr>
      <vt:lpstr>Create Groups in Multiple Mode</vt:lpstr>
      <vt:lpstr>Group Creation screen will appear as shown below:</vt:lpstr>
      <vt:lpstr>Contd….</vt:lpstr>
      <vt:lpstr>Create Ledger in Single Mode</vt:lpstr>
      <vt:lpstr>Ledger Creation screen will appear as shown below:</vt:lpstr>
      <vt:lpstr>Contd…</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masters</dc:title>
  <dc:creator>user</dc:creator>
  <cp:lastModifiedBy>user</cp:lastModifiedBy>
  <cp:revision>7</cp:revision>
  <dcterms:created xsi:type="dcterms:W3CDTF">2015-08-28T11:23:25Z</dcterms:created>
  <dcterms:modified xsi:type="dcterms:W3CDTF">2015-09-19T01:09:42Z</dcterms:modified>
</cp:coreProperties>
</file>