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6CD673-6A18-40A8-B146-98CCEDD7B1B0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8163F7-DB48-4847-AE97-AECB55264B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CD673-6A18-40A8-B146-98CCEDD7B1B0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163F7-DB48-4847-AE97-AECB55264B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CD673-6A18-40A8-B146-98CCEDD7B1B0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163F7-DB48-4847-AE97-AECB55264B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CD673-6A18-40A8-B146-98CCEDD7B1B0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163F7-DB48-4847-AE97-AECB55264B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CD673-6A18-40A8-B146-98CCEDD7B1B0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163F7-DB48-4847-AE97-AECB55264B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CD673-6A18-40A8-B146-98CCEDD7B1B0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163F7-DB48-4847-AE97-AECB55264B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CD673-6A18-40A8-B146-98CCEDD7B1B0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163F7-DB48-4847-AE97-AECB55264B8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CD673-6A18-40A8-B146-98CCEDD7B1B0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163F7-DB48-4847-AE97-AECB55264B8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6CD673-6A18-40A8-B146-98CCEDD7B1B0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163F7-DB48-4847-AE97-AECB55264B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86CD673-6A18-40A8-B146-98CCEDD7B1B0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163F7-DB48-4847-AE97-AECB55264B8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6CD673-6A18-40A8-B146-98CCEDD7B1B0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8163F7-DB48-4847-AE97-AECB55264B8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86CD673-6A18-40A8-B146-98CCEDD7B1B0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8163F7-DB48-4847-AE97-AECB55264B8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dirty="0" smtClean="0"/>
              <a:t>Python </a:t>
            </a:r>
            <a:r>
              <a:rPr lang="en-IN" b="0" dirty="0" smtClean="0"/>
              <a:t>Operators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42910" y="1857364"/>
          <a:ext cx="8143932" cy="2500740"/>
        </p:xfrm>
        <a:graphic>
          <a:graphicData uri="http://schemas.openxmlformats.org/drawingml/2006/table">
            <a:tbl>
              <a:tblPr/>
              <a:tblGrid>
                <a:gridCol w="1000132"/>
                <a:gridCol w="7143800"/>
              </a:tblGrid>
              <a:tr h="297722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Operators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3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3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3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3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D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1039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and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Logical AND(When both conditions are true output will be true)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039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Logical OR (If any one condition is true output will be true)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1039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not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Logical NOT(Compliment the condition i.e., reverse)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Logical Operators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a=5&gt;4 </a:t>
            </a:r>
            <a:r>
              <a:rPr lang="en-IN" b="1" dirty="0" smtClean="0"/>
              <a:t>and</a:t>
            </a:r>
            <a:r>
              <a:rPr lang="en-IN" dirty="0" smtClean="0"/>
              <a:t> 3&gt;2  </a:t>
            </a:r>
          </a:p>
          <a:p>
            <a:pPr>
              <a:buNone/>
            </a:pPr>
            <a:r>
              <a:rPr lang="en-IN" b="1" dirty="0" smtClean="0"/>
              <a:t>print</a:t>
            </a:r>
            <a:r>
              <a:rPr lang="en-IN" dirty="0" smtClean="0"/>
              <a:t> a  </a:t>
            </a:r>
          </a:p>
          <a:p>
            <a:pPr>
              <a:buNone/>
            </a:pPr>
            <a:r>
              <a:rPr lang="en-IN" dirty="0" smtClean="0"/>
              <a:t>b=5&gt;4 </a:t>
            </a:r>
            <a:r>
              <a:rPr lang="en-IN" b="1" dirty="0" smtClean="0"/>
              <a:t>or</a:t>
            </a:r>
            <a:r>
              <a:rPr lang="en-IN" dirty="0" smtClean="0"/>
              <a:t> 3&lt;2  </a:t>
            </a:r>
          </a:p>
          <a:p>
            <a:pPr>
              <a:buNone/>
            </a:pPr>
            <a:r>
              <a:rPr lang="en-IN" b="1" dirty="0" smtClean="0"/>
              <a:t>print</a:t>
            </a:r>
            <a:r>
              <a:rPr lang="en-IN" dirty="0" smtClean="0"/>
              <a:t> b  </a:t>
            </a:r>
          </a:p>
          <a:p>
            <a:pPr>
              <a:buNone/>
            </a:pPr>
            <a:r>
              <a:rPr lang="en-IN" dirty="0" smtClean="0"/>
              <a:t>c=</a:t>
            </a:r>
            <a:r>
              <a:rPr lang="en-IN" b="1" dirty="0" smtClean="0"/>
              <a:t>not</a:t>
            </a:r>
            <a:r>
              <a:rPr lang="en-IN" dirty="0" smtClean="0"/>
              <a:t>(5&gt;4)  </a:t>
            </a:r>
          </a:p>
          <a:p>
            <a:pPr>
              <a:buNone/>
            </a:pPr>
            <a:r>
              <a:rPr lang="en-IN" b="1" dirty="0" smtClean="0"/>
              <a:t>print</a:t>
            </a:r>
            <a:r>
              <a:rPr lang="en-IN" dirty="0" smtClean="0"/>
              <a:t> c  </a:t>
            </a:r>
          </a:p>
          <a:p>
            <a:endParaRPr lang="en-IN" b="1" dirty="0" smtClean="0"/>
          </a:p>
          <a:p>
            <a:pPr>
              <a:buNone/>
            </a:pPr>
            <a:r>
              <a:rPr lang="en-IN" b="1" dirty="0" smtClean="0"/>
              <a:t>Output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&gt;&gt;&gt;   </a:t>
            </a:r>
          </a:p>
          <a:p>
            <a:pPr>
              <a:buNone/>
            </a:pPr>
            <a:r>
              <a:rPr lang="en-IN" dirty="0" smtClean="0"/>
              <a:t>True  </a:t>
            </a:r>
          </a:p>
          <a:p>
            <a:pPr>
              <a:buNone/>
            </a:pPr>
            <a:r>
              <a:rPr lang="en-IN" dirty="0" smtClean="0"/>
              <a:t>True  </a:t>
            </a:r>
          </a:p>
          <a:p>
            <a:pPr>
              <a:buNone/>
            </a:pPr>
            <a:r>
              <a:rPr lang="en-IN" dirty="0" smtClean="0"/>
              <a:t>False  </a:t>
            </a:r>
          </a:p>
          <a:p>
            <a:pPr>
              <a:buNone/>
            </a:pPr>
            <a:r>
              <a:rPr lang="en-IN" dirty="0" smtClean="0"/>
              <a:t>&gt;&gt;&gt;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42910" y="2357430"/>
          <a:ext cx="7858180" cy="1657350"/>
        </p:xfrm>
        <a:graphic>
          <a:graphicData uri="http://schemas.openxmlformats.org/drawingml/2006/table">
            <a:tbl>
              <a:tblPr/>
              <a:tblGrid>
                <a:gridCol w="1071570"/>
                <a:gridCol w="6786610"/>
              </a:tblGrid>
              <a:tr h="33452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Operators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B0D2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2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D2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B0D2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2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D2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82836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in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Returns true if a variable is in sequence of another variable, else false.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836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not in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Returns true if a variable is not in sequence of another variable, else false.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Membership </a:t>
            </a:r>
            <a:r>
              <a:rPr lang="en-IN" dirty="0" smtClean="0"/>
              <a:t>Operators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a=10  </a:t>
            </a:r>
          </a:p>
          <a:p>
            <a:pPr>
              <a:buNone/>
            </a:pPr>
            <a:r>
              <a:rPr lang="en-IN" dirty="0" smtClean="0"/>
              <a:t>b=20  </a:t>
            </a:r>
          </a:p>
          <a:p>
            <a:pPr>
              <a:buNone/>
            </a:pPr>
            <a:r>
              <a:rPr lang="en-IN" dirty="0" smtClean="0"/>
              <a:t>list=[10,20,30,40,50];  </a:t>
            </a:r>
          </a:p>
          <a:p>
            <a:pPr>
              <a:buNone/>
            </a:pPr>
            <a:r>
              <a:rPr lang="en-IN" b="1" dirty="0" smtClean="0"/>
              <a:t>if</a:t>
            </a:r>
            <a:r>
              <a:rPr lang="en-IN" dirty="0" smtClean="0"/>
              <a:t> (a </a:t>
            </a:r>
            <a:r>
              <a:rPr lang="en-IN" b="1" dirty="0" smtClean="0"/>
              <a:t>in</a:t>
            </a:r>
            <a:r>
              <a:rPr lang="en-IN" dirty="0" smtClean="0"/>
              <a:t> list):  </a:t>
            </a:r>
          </a:p>
          <a:p>
            <a:pPr>
              <a:buNone/>
            </a:pPr>
            <a:r>
              <a:rPr lang="en-IN" dirty="0" smtClean="0"/>
              <a:t> </a:t>
            </a:r>
            <a:r>
              <a:rPr lang="en-IN" dirty="0" smtClean="0"/>
              <a:t>	</a:t>
            </a:r>
            <a:r>
              <a:rPr lang="en-IN" b="1" dirty="0" smtClean="0"/>
              <a:t>print</a:t>
            </a:r>
            <a:r>
              <a:rPr lang="en-IN" dirty="0" smtClean="0"/>
              <a:t> "a is in given list"  </a:t>
            </a:r>
          </a:p>
          <a:p>
            <a:pPr>
              <a:buNone/>
            </a:pPr>
            <a:r>
              <a:rPr lang="en-IN" b="1" dirty="0" smtClean="0"/>
              <a:t>else</a:t>
            </a:r>
            <a:r>
              <a:rPr lang="en-IN" dirty="0" smtClean="0"/>
              <a:t>:  </a:t>
            </a:r>
          </a:p>
          <a:p>
            <a:pPr>
              <a:buNone/>
            </a:pPr>
            <a:r>
              <a:rPr lang="en-IN" b="1" dirty="0" smtClean="0"/>
              <a:t>	print</a:t>
            </a:r>
            <a:r>
              <a:rPr lang="en-IN" dirty="0" smtClean="0"/>
              <a:t> "a is not in given list"  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if</a:t>
            </a:r>
            <a:r>
              <a:rPr lang="en-IN" dirty="0" smtClean="0"/>
              <a:t>(b</a:t>
            </a:r>
            <a:r>
              <a:rPr lang="en-IN" dirty="0" smtClean="0"/>
              <a:t> </a:t>
            </a:r>
            <a:r>
              <a:rPr lang="en-IN" b="1" dirty="0" smtClean="0"/>
              <a:t>not</a:t>
            </a:r>
            <a:r>
              <a:rPr lang="en-IN" dirty="0" smtClean="0"/>
              <a:t> </a:t>
            </a:r>
            <a:r>
              <a:rPr lang="en-IN" b="1" dirty="0" smtClean="0"/>
              <a:t>in</a:t>
            </a:r>
            <a:r>
              <a:rPr lang="en-IN" dirty="0" smtClean="0"/>
              <a:t> list):  </a:t>
            </a:r>
          </a:p>
          <a:p>
            <a:pPr>
              <a:buNone/>
            </a:pPr>
            <a:r>
              <a:rPr lang="en-IN" dirty="0" smtClean="0"/>
              <a:t> </a:t>
            </a:r>
            <a:r>
              <a:rPr lang="en-IN" dirty="0" smtClean="0"/>
              <a:t>	</a:t>
            </a:r>
            <a:r>
              <a:rPr lang="en-IN" b="1" dirty="0" smtClean="0"/>
              <a:t>print</a:t>
            </a:r>
            <a:r>
              <a:rPr lang="en-IN" dirty="0" smtClean="0"/>
              <a:t> "b is not given in list"  </a:t>
            </a:r>
          </a:p>
          <a:p>
            <a:pPr>
              <a:buNone/>
            </a:pPr>
            <a:r>
              <a:rPr lang="en-IN" b="1" dirty="0" smtClean="0"/>
              <a:t>else</a:t>
            </a:r>
            <a:r>
              <a:rPr lang="en-IN" dirty="0" smtClean="0"/>
              <a:t>:  </a:t>
            </a:r>
          </a:p>
          <a:p>
            <a:pPr>
              <a:buNone/>
            </a:pPr>
            <a:r>
              <a:rPr lang="en-IN" b="1" dirty="0" smtClean="0"/>
              <a:t>	print</a:t>
            </a:r>
            <a:r>
              <a:rPr lang="en-IN" dirty="0" smtClean="0"/>
              <a:t> "b is given in list"  </a:t>
            </a:r>
          </a:p>
          <a:p>
            <a:endParaRPr lang="en-IN" b="1" dirty="0" smtClean="0"/>
          </a:p>
          <a:p>
            <a:pPr>
              <a:buNone/>
            </a:pPr>
            <a:r>
              <a:rPr lang="en-IN" b="1" dirty="0" smtClean="0"/>
              <a:t>Output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&gt;&gt;&gt;   </a:t>
            </a:r>
          </a:p>
          <a:p>
            <a:pPr>
              <a:buNone/>
            </a:pPr>
            <a:r>
              <a:rPr lang="en-IN" dirty="0" smtClean="0"/>
              <a:t>a </a:t>
            </a:r>
            <a:r>
              <a:rPr lang="en-IN" b="1" dirty="0" smtClean="0"/>
              <a:t>is</a:t>
            </a:r>
            <a:r>
              <a:rPr lang="en-IN" dirty="0" smtClean="0"/>
              <a:t> </a:t>
            </a:r>
            <a:r>
              <a:rPr lang="en-IN" b="1" dirty="0" smtClean="0"/>
              <a:t>in</a:t>
            </a:r>
            <a:r>
              <a:rPr lang="en-IN" dirty="0" smtClean="0"/>
              <a:t> given list  </a:t>
            </a:r>
          </a:p>
          <a:p>
            <a:pPr>
              <a:buNone/>
            </a:pPr>
            <a:r>
              <a:rPr lang="en-IN" dirty="0" smtClean="0"/>
              <a:t>b </a:t>
            </a:r>
            <a:r>
              <a:rPr lang="en-IN" b="1" dirty="0" smtClean="0"/>
              <a:t>is</a:t>
            </a:r>
            <a:r>
              <a:rPr lang="en-IN" dirty="0" smtClean="0"/>
              <a:t> given </a:t>
            </a:r>
            <a:r>
              <a:rPr lang="en-IN" b="1" dirty="0" smtClean="0"/>
              <a:t>in</a:t>
            </a:r>
            <a:r>
              <a:rPr lang="en-IN" dirty="0" smtClean="0"/>
              <a:t> list  </a:t>
            </a:r>
          </a:p>
          <a:p>
            <a:pPr>
              <a:buNone/>
            </a:pPr>
            <a:r>
              <a:rPr lang="en-IN" dirty="0" smtClean="0"/>
              <a:t>&gt;&gt;&gt;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4348" y="2000240"/>
          <a:ext cx="8143932" cy="1657350"/>
        </p:xfrm>
        <a:graphic>
          <a:graphicData uri="http://schemas.openxmlformats.org/drawingml/2006/table">
            <a:tbl>
              <a:tblPr/>
              <a:tblGrid>
                <a:gridCol w="1143008"/>
                <a:gridCol w="7000924"/>
              </a:tblGrid>
              <a:tr h="31859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Operators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03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03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55081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is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Returns true if identity of two operands are same, else false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5081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is not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Returns true if identity of two operands are not same, else false.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Identity </a:t>
            </a:r>
            <a:r>
              <a:rPr lang="en-IN" dirty="0" smtClean="0"/>
              <a:t>Operators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a=20  </a:t>
            </a:r>
          </a:p>
          <a:p>
            <a:pPr>
              <a:buNone/>
            </a:pPr>
            <a:r>
              <a:rPr lang="en-IN" dirty="0" smtClean="0"/>
              <a:t>b=20  </a:t>
            </a:r>
          </a:p>
          <a:p>
            <a:pPr>
              <a:buNone/>
            </a:pPr>
            <a:r>
              <a:rPr lang="en-IN" b="1" dirty="0" smtClean="0"/>
              <a:t>if</a:t>
            </a:r>
            <a:r>
              <a:rPr lang="en-IN" dirty="0" smtClean="0"/>
              <a:t>( a </a:t>
            </a:r>
            <a:r>
              <a:rPr lang="en-IN" b="1" dirty="0" smtClean="0"/>
              <a:t>is</a:t>
            </a:r>
            <a:r>
              <a:rPr lang="en-IN" dirty="0" smtClean="0"/>
              <a:t> b):  </a:t>
            </a:r>
          </a:p>
          <a:p>
            <a:pPr>
              <a:buNone/>
            </a:pPr>
            <a:r>
              <a:rPr lang="en-IN" b="1" dirty="0" smtClean="0"/>
              <a:t>	print</a:t>
            </a:r>
            <a:r>
              <a:rPr lang="en-IN" dirty="0" smtClean="0"/>
              <a:t>  ?</a:t>
            </a:r>
            <a:r>
              <a:rPr lang="en-IN" dirty="0" err="1" smtClean="0"/>
              <a:t>a,b</a:t>
            </a:r>
            <a:r>
              <a:rPr lang="en-IN" dirty="0" smtClean="0"/>
              <a:t> have same identity?  </a:t>
            </a:r>
          </a:p>
          <a:p>
            <a:pPr>
              <a:buNone/>
            </a:pPr>
            <a:r>
              <a:rPr lang="en-IN" b="1" dirty="0" smtClean="0"/>
              <a:t>else</a:t>
            </a:r>
            <a:r>
              <a:rPr lang="en-IN" dirty="0" smtClean="0"/>
              <a:t>:  </a:t>
            </a:r>
          </a:p>
          <a:p>
            <a:pPr>
              <a:buNone/>
            </a:pPr>
            <a:r>
              <a:rPr lang="en-IN" b="1" dirty="0" smtClean="0"/>
              <a:t>	print</a:t>
            </a:r>
            <a:r>
              <a:rPr lang="en-IN" dirty="0" smtClean="0"/>
              <a:t> ?a, b are different?  </a:t>
            </a:r>
          </a:p>
          <a:p>
            <a:pPr>
              <a:buNone/>
            </a:pPr>
            <a:r>
              <a:rPr lang="en-IN" dirty="0" smtClean="0"/>
              <a:t>b=10  </a:t>
            </a:r>
          </a:p>
          <a:p>
            <a:pPr>
              <a:buNone/>
            </a:pPr>
            <a:r>
              <a:rPr lang="en-IN" b="1" dirty="0" smtClean="0"/>
              <a:t>if</a:t>
            </a:r>
            <a:r>
              <a:rPr lang="en-IN" dirty="0" smtClean="0"/>
              <a:t>( a </a:t>
            </a:r>
            <a:r>
              <a:rPr lang="en-IN" b="1" dirty="0" smtClean="0"/>
              <a:t>is</a:t>
            </a:r>
            <a:r>
              <a:rPr lang="en-IN" dirty="0" smtClean="0"/>
              <a:t> </a:t>
            </a:r>
            <a:r>
              <a:rPr lang="en-IN" b="1" dirty="0" smtClean="0"/>
              <a:t>not</a:t>
            </a:r>
            <a:r>
              <a:rPr lang="en-IN" dirty="0" smtClean="0"/>
              <a:t> b):  </a:t>
            </a:r>
          </a:p>
          <a:p>
            <a:pPr>
              <a:buNone/>
            </a:pPr>
            <a:r>
              <a:rPr lang="en-IN" b="1" dirty="0" smtClean="0"/>
              <a:t>	print</a:t>
            </a:r>
            <a:r>
              <a:rPr lang="en-IN" dirty="0" smtClean="0"/>
              <a:t>  ?</a:t>
            </a:r>
            <a:r>
              <a:rPr lang="en-IN" dirty="0" err="1" smtClean="0"/>
              <a:t>a,b</a:t>
            </a:r>
            <a:r>
              <a:rPr lang="en-IN" dirty="0" smtClean="0"/>
              <a:t> have different identity?  </a:t>
            </a:r>
          </a:p>
          <a:p>
            <a:pPr>
              <a:buNone/>
            </a:pPr>
            <a:r>
              <a:rPr lang="en-IN" b="1" dirty="0" smtClean="0"/>
              <a:t>else</a:t>
            </a:r>
            <a:r>
              <a:rPr lang="en-IN" dirty="0" smtClean="0"/>
              <a:t>:  </a:t>
            </a:r>
          </a:p>
          <a:p>
            <a:pPr>
              <a:buNone/>
            </a:pPr>
            <a:r>
              <a:rPr lang="en-IN" b="1" dirty="0" smtClean="0"/>
              <a:t>	print</a:t>
            </a:r>
            <a:r>
              <a:rPr lang="en-IN" dirty="0" smtClean="0"/>
              <a:t> ?</a:t>
            </a:r>
            <a:r>
              <a:rPr lang="en-IN" dirty="0" err="1" smtClean="0"/>
              <a:t>a,b</a:t>
            </a:r>
            <a:r>
              <a:rPr lang="en-IN" dirty="0" smtClean="0"/>
              <a:t> have same identity?  </a:t>
            </a:r>
          </a:p>
          <a:p>
            <a:endParaRPr lang="en-IN" b="1" dirty="0" smtClean="0"/>
          </a:p>
          <a:p>
            <a:pPr>
              <a:buNone/>
            </a:pPr>
            <a:r>
              <a:rPr lang="en-IN" b="1" dirty="0" smtClean="0"/>
              <a:t>Output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&gt;&gt;&gt;   </a:t>
            </a:r>
          </a:p>
          <a:p>
            <a:pPr>
              <a:buNone/>
            </a:pPr>
            <a:r>
              <a:rPr lang="en-IN" dirty="0" err="1" smtClean="0"/>
              <a:t>a,b</a:t>
            </a:r>
            <a:r>
              <a:rPr lang="en-IN" dirty="0" smtClean="0"/>
              <a:t> have same identity  </a:t>
            </a:r>
          </a:p>
          <a:p>
            <a:pPr>
              <a:buNone/>
            </a:pPr>
            <a:r>
              <a:rPr lang="en-IN" dirty="0" err="1" smtClean="0"/>
              <a:t>a,b</a:t>
            </a:r>
            <a:r>
              <a:rPr lang="en-IN" dirty="0" smtClean="0"/>
              <a:t> have different identity  </a:t>
            </a:r>
          </a:p>
          <a:p>
            <a:pPr>
              <a:buNone/>
            </a:pPr>
            <a:r>
              <a:rPr lang="en-IN" dirty="0" smtClean="0"/>
              <a:t>&gt;&gt;&gt;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Operators are particular symbols which operate on some values and produce an output.</a:t>
            </a:r>
          </a:p>
          <a:p>
            <a:r>
              <a:rPr lang="en-IN" dirty="0" smtClean="0"/>
              <a:t>The values are known as Operands.</a:t>
            </a:r>
          </a:p>
          <a:p>
            <a:pPr>
              <a:buNone/>
            </a:pPr>
            <a:r>
              <a:rPr lang="en-IN" b="1" dirty="0" err="1" smtClean="0"/>
              <a:t>Eg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4 + 5 = 9 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Here </a:t>
            </a:r>
            <a:r>
              <a:rPr lang="en-IN" dirty="0" smtClean="0"/>
              <a:t>4 and 5 are Operands and (+) , (=) signs are the operators. They produce the output 9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Python </a:t>
            </a:r>
            <a:r>
              <a:rPr lang="en-IN" b="0" dirty="0" smtClean="0"/>
              <a:t>Operators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Arithmetic Operators.</a:t>
            </a:r>
          </a:p>
          <a:p>
            <a:r>
              <a:rPr lang="en-IN" dirty="0" smtClean="0"/>
              <a:t>Relational Operators.</a:t>
            </a:r>
          </a:p>
          <a:p>
            <a:r>
              <a:rPr lang="en-IN" dirty="0" smtClean="0"/>
              <a:t>Assignment Operators.</a:t>
            </a:r>
          </a:p>
          <a:p>
            <a:r>
              <a:rPr lang="en-IN" dirty="0" smtClean="0"/>
              <a:t>Logical Operators.</a:t>
            </a:r>
          </a:p>
          <a:p>
            <a:r>
              <a:rPr lang="en-IN" dirty="0" smtClean="0"/>
              <a:t>Membership Operators.</a:t>
            </a:r>
          </a:p>
          <a:p>
            <a:r>
              <a:rPr lang="en-IN" dirty="0" smtClean="0"/>
              <a:t>Identity Operators.</a:t>
            </a:r>
          </a:p>
          <a:p>
            <a:r>
              <a:rPr lang="en-IN" dirty="0" smtClean="0"/>
              <a:t>Bitwise Operators.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Python supports the following operators: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42910" y="1929760"/>
          <a:ext cx="8143932" cy="3785256"/>
        </p:xfrm>
        <a:graphic>
          <a:graphicData uri="http://schemas.openxmlformats.org/drawingml/2006/table">
            <a:tbl>
              <a:tblPr/>
              <a:tblGrid>
                <a:gridCol w="4071966"/>
                <a:gridCol w="4071966"/>
              </a:tblGrid>
              <a:tr h="37024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Operators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502C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2C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C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502C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2C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C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58448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//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Perform Floor division(gives integer value after division)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246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+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To perform addition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70246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To perform subtraction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246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*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To perform multiplication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70246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/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To perform division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5068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%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To return remainder after division(Modulus)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45068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**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Perform exponent(raise to power)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Arithmetic Operators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&gt;&gt;&gt; 10+20  </a:t>
            </a:r>
          </a:p>
          <a:p>
            <a:pPr>
              <a:buNone/>
            </a:pPr>
            <a:r>
              <a:rPr lang="en-IN" dirty="0" smtClean="0"/>
              <a:t>30  </a:t>
            </a:r>
          </a:p>
          <a:p>
            <a:pPr>
              <a:buNone/>
            </a:pPr>
            <a:r>
              <a:rPr lang="en-IN" dirty="0" smtClean="0"/>
              <a:t>&gt;&gt;&gt; 20-10  </a:t>
            </a:r>
          </a:p>
          <a:p>
            <a:pPr>
              <a:buNone/>
            </a:pPr>
            <a:r>
              <a:rPr lang="en-IN" dirty="0" smtClean="0"/>
              <a:t>10  </a:t>
            </a:r>
          </a:p>
          <a:p>
            <a:pPr>
              <a:buNone/>
            </a:pPr>
            <a:r>
              <a:rPr lang="en-IN" dirty="0" smtClean="0"/>
              <a:t>&gt;&gt;&gt; 10*2  </a:t>
            </a:r>
          </a:p>
          <a:p>
            <a:pPr>
              <a:buNone/>
            </a:pPr>
            <a:r>
              <a:rPr lang="en-IN" dirty="0" smtClean="0"/>
              <a:t>20  </a:t>
            </a:r>
          </a:p>
          <a:p>
            <a:pPr>
              <a:buNone/>
            </a:pPr>
            <a:r>
              <a:rPr lang="en-IN" dirty="0" smtClean="0"/>
              <a:t>&gt;&gt;&gt; 10/2  </a:t>
            </a:r>
          </a:p>
          <a:p>
            <a:pPr>
              <a:buNone/>
            </a:pPr>
            <a:r>
              <a:rPr lang="en-IN" dirty="0" smtClean="0"/>
              <a:t>5  </a:t>
            </a:r>
          </a:p>
          <a:p>
            <a:pPr>
              <a:buNone/>
            </a:pPr>
            <a:r>
              <a:rPr lang="en-IN" dirty="0" smtClean="0"/>
              <a:t>&gt;&gt;&gt; 10%3  </a:t>
            </a:r>
          </a:p>
          <a:p>
            <a:pPr>
              <a:buNone/>
            </a:pPr>
            <a:r>
              <a:rPr lang="en-IN" dirty="0" smtClean="0"/>
              <a:t>1  </a:t>
            </a:r>
          </a:p>
          <a:p>
            <a:pPr>
              <a:buNone/>
            </a:pPr>
            <a:r>
              <a:rPr lang="en-IN" dirty="0" smtClean="0"/>
              <a:t>&gt;&gt;&gt; 2**3  </a:t>
            </a:r>
          </a:p>
          <a:p>
            <a:pPr>
              <a:buNone/>
            </a:pPr>
            <a:r>
              <a:rPr lang="en-IN" dirty="0" smtClean="0"/>
              <a:t>8  </a:t>
            </a:r>
          </a:p>
          <a:p>
            <a:pPr>
              <a:buNone/>
            </a:pPr>
            <a:r>
              <a:rPr lang="en-IN" dirty="0" smtClean="0"/>
              <a:t>&gt;&gt;&gt; 10//3  </a:t>
            </a:r>
          </a:p>
          <a:p>
            <a:pPr>
              <a:buNone/>
            </a:pPr>
            <a:r>
              <a:rPr lang="en-IN" dirty="0" smtClean="0"/>
              <a:t>3  </a:t>
            </a:r>
          </a:p>
          <a:p>
            <a:pPr>
              <a:buNone/>
            </a:pPr>
            <a:r>
              <a:rPr lang="en-IN" dirty="0" smtClean="0"/>
              <a:t>&gt;&gt;&gt;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4348" y="1714488"/>
          <a:ext cx="7358114" cy="3227657"/>
        </p:xfrm>
        <a:graphic>
          <a:graphicData uri="http://schemas.openxmlformats.org/drawingml/2006/table">
            <a:tbl>
              <a:tblPr/>
              <a:tblGrid>
                <a:gridCol w="3679057"/>
                <a:gridCol w="3679057"/>
              </a:tblGrid>
              <a:tr h="36772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Operators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8031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31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1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8031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31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1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6772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&lt;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Less than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72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&gt;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Greater than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6772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&lt;=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Less than or equal to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72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&gt;=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Greater than or equal to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6772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==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Equal to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720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!=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Not equal to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40667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&lt;&gt;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Not equal to(similar to !=)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Operators: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&gt;&gt;&gt; 10&lt;20  </a:t>
            </a:r>
          </a:p>
          <a:p>
            <a:pPr>
              <a:buNone/>
            </a:pPr>
            <a:r>
              <a:rPr lang="en-IN" dirty="0" smtClean="0"/>
              <a:t>True  </a:t>
            </a:r>
          </a:p>
          <a:p>
            <a:pPr>
              <a:buNone/>
            </a:pPr>
            <a:r>
              <a:rPr lang="en-IN" dirty="0" smtClean="0"/>
              <a:t>&gt;&gt;&gt; 10&gt;20  </a:t>
            </a:r>
          </a:p>
          <a:p>
            <a:pPr>
              <a:buNone/>
            </a:pPr>
            <a:r>
              <a:rPr lang="en-IN" dirty="0" smtClean="0"/>
              <a:t>False  </a:t>
            </a:r>
          </a:p>
          <a:p>
            <a:pPr>
              <a:buNone/>
            </a:pPr>
            <a:r>
              <a:rPr lang="en-IN" dirty="0" smtClean="0"/>
              <a:t>&gt;&gt;&gt; 10&lt;=10  </a:t>
            </a:r>
          </a:p>
          <a:p>
            <a:pPr>
              <a:buNone/>
            </a:pPr>
            <a:r>
              <a:rPr lang="en-IN" dirty="0" smtClean="0"/>
              <a:t>True  </a:t>
            </a:r>
          </a:p>
          <a:p>
            <a:pPr>
              <a:buNone/>
            </a:pPr>
            <a:r>
              <a:rPr lang="en-IN" dirty="0" smtClean="0"/>
              <a:t>&gt;&gt;&gt; 20&gt;=15  </a:t>
            </a:r>
          </a:p>
          <a:p>
            <a:pPr>
              <a:buNone/>
            </a:pPr>
            <a:r>
              <a:rPr lang="en-IN" dirty="0" smtClean="0"/>
              <a:t>True  </a:t>
            </a:r>
          </a:p>
          <a:p>
            <a:pPr>
              <a:buNone/>
            </a:pPr>
            <a:r>
              <a:rPr lang="en-IN" dirty="0" smtClean="0"/>
              <a:t>&gt;&gt;&gt; 5==6  </a:t>
            </a:r>
          </a:p>
          <a:p>
            <a:pPr>
              <a:buNone/>
            </a:pPr>
            <a:r>
              <a:rPr lang="en-IN" dirty="0" smtClean="0"/>
              <a:t>False  </a:t>
            </a:r>
          </a:p>
          <a:p>
            <a:pPr>
              <a:buNone/>
            </a:pPr>
            <a:r>
              <a:rPr lang="en-IN" dirty="0" smtClean="0"/>
              <a:t>&gt;&gt;&gt; 5!=6  </a:t>
            </a:r>
          </a:p>
          <a:p>
            <a:pPr>
              <a:buNone/>
            </a:pPr>
            <a:r>
              <a:rPr lang="en-IN" dirty="0" smtClean="0"/>
              <a:t>True  </a:t>
            </a:r>
          </a:p>
          <a:p>
            <a:pPr>
              <a:buNone/>
            </a:pPr>
            <a:r>
              <a:rPr lang="en-IN" dirty="0" smtClean="0"/>
              <a:t>&gt;&gt;&gt; 10&lt;&gt;2  </a:t>
            </a:r>
          </a:p>
          <a:p>
            <a:pPr>
              <a:buNone/>
            </a:pPr>
            <a:r>
              <a:rPr lang="en-IN" dirty="0" smtClean="0"/>
              <a:t>True  </a:t>
            </a:r>
          </a:p>
          <a:p>
            <a:pPr>
              <a:buNone/>
            </a:pPr>
            <a:r>
              <a:rPr lang="en-IN" dirty="0" smtClean="0"/>
              <a:t>&gt;&gt;&gt;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57224" y="1571612"/>
          <a:ext cx="6858048" cy="3857652"/>
        </p:xfrm>
        <a:graphic>
          <a:graphicData uri="http://schemas.openxmlformats.org/drawingml/2006/table">
            <a:tbl>
              <a:tblPr/>
              <a:tblGrid>
                <a:gridCol w="3429024"/>
                <a:gridCol w="3429024"/>
              </a:tblGrid>
              <a:tr h="42862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Operators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406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6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6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406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6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60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Assignment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/=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Divide and Assign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+=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Add and assign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-=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Subtract and Assign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*=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Multiply and assign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%=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Modulus and assign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**=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Exponent and assign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//=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Floor division and assign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Assignment Operators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IN" dirty="0" smtClean="0"/>
              <a:t>&gt;&gt;&gt; c=10  </a:t>
            </a:r>
          </a:p>
          <a:p>
            <a:pPr>
              <a:buNone/>
            </a:pPr>
            <a:r>
              <a:rPr lang="en-IN" dirty="0" smtClean="0"/>
              <a:t>&gt;&gt;&gt; c  </a:t>
            </a:r>
          </a:p>
          <a:p>
            <a:pPr>
              <a:buNone/>
            </a:pPr>
            <a:r>
              <a:rPr lang="en-IN" dirty="0" smtClean="0"/>
              <a:t>10  </a:t>
            </a:r>
          </a:p>
          <a:p>
            <a:pPr>
              <a:buNone/>
            </a:pPr>
            <a:r>
              <a:rPr lang="en-IN" dirty="0" smtClean="0"/>
              <a:t>&gt;&gt;&gt; c+=5  </a:t>
            </a:r>
          </a:p>
          <a:p>
            <a:pPr>
              <a:buNone/>
            </a:pPr>
            <a:r>
              <a:rPr lang="en-IN" dirty="0" smtClean="0"/>
              <a:t>&gt;&gt;&gt; c  </a:t>
            </a:r>
          </a:p>
          <a:p>
            <a:pPr>
              <a:buNone/>
            </a:pPr>
            <a:r>
              <a:rPr lang="en-IN" dirty="0" smtClean="0"/>
              <a:t>15  </a:t>
            </a:r>
          </a:p>
          <a:p>
            <a:pPr>
              <a:buNone/>
            </a:pPr>
            <a:r>
              <a:rPr lang="en-IN" dirty="0" smtClean="0"/>
              <a:t>&gt;&gt;&gt; c-=5  </a:t>
            </a:r>
          </a:p>
          <a:p>
            <a:pPr>
              <a:buNone/>
            </a:pPr>
            <a:r>
              <a:rPr lang="en-IN" dirty="0" smtClean="0"/>
              <a:t>&gt;&gt;&gt; c  </a:t>
            </a:r>
          </a:p>
          <a:p>
            <a:pPr>
              <a:buNone/>
            </a:pPr>
            <a:r>
              <a:rPr lang="en-IN" dirty="0" smtClean="0"/>
              <a:t>10  </a:t>
            </a:r>
          </a:p>
          <a:p>
            <a:pPr>
              <a:buNone/>
            </a:pPr>
            <a:r>
              <a:rPr lang="en-IN" dirty="0" smtClean="0"/>
              <a:t>&gt;&gt;&gt; c*=2  </a:t>
            </a:r>
          </a:p>
          <a:p>
            <a:pPr>
              <a:buNone/>
            </a:pPr>
            <a:r>
              <a:rPr lang="en-IN" dirty="0" smtClean="0"/>
              <a:t>&gt;&gt;&gt; c  </a:t>
            </a:r>
          </a:p>
          <a:p>
            <a:pPr>
              <a:buNone/>
            </a:pPr>
            <a:r>
              <a:rPr lang="en-IN" dirty="0" smtClean="0"/>
              <a:t>20  </a:t>
            </a:r>
          </a:p>
          <a:p>
            <a:pPr>
              <a:buNone/>
            </a:pPr>
            <a:r>
              <a:rPr lang="en-IN" dirty="0" smtClean="0"/>
              <a:t>&gt;&gt;&gt; c/=2  </a:t>
            </a:r>
          </a:p>
          <a:p>
            <a:pPr>
              <a:buNone/>
            </a:pPr>
            <a:r>
              <a:rPr lang="en-IN" dirty="0" smtClean="0"/>
              <a:t>&gt;&gt;&gt; c  </a:t>
            </a:r>
          </a:p>
          <a:p>
            <a:pPr>
              <a:buNone/>
            </a:pPr>
            <a:r>
              <a:rPr lang="en-IN" dirty="0" smtClean="0"/>
              <a:t>10  </a:t>
            </a:r>
          </a:p>
          <a:p>
            <a:pPr>
              <a:buNone/>
            </a:pPr>
            <a:r>
              <a:rPr lang="en-IN" dirty="0" smtClean="0"/>
              <a:t>&gt;&gt;&gt; c%=3  </a:t>
            </a:r>
          </a:p>
          <a:p>
            <a:pPr>
              <a:buNone/>
            </a:pPr>
            <a:r>
              <a:rPr lang="en-IN" dirty="0" smtClean="0"/>
              <a:t>&gt;&gt;&gt; c  </a:t>
            </a:r>
          </a:p>
          <a:p>
            <a:pPr>
              <a:buNone/>
            </a:pPr>
            <a:r>
              <a:rPr lang="en-IN" dirty="0" smtClean="0"/>
              <a:t>1  </a:t>
            </a:r>
          </a:p>
          <a:p>
            <a:pPr>
              <a:buNone/>
            </a:pPr>
            <a:r>
              <a:rPr lang="en-IN" dirty="0" smtClean="0"/>
              <a:t>&gt;&gt;&gt; c=5  </a:t>
            </a:r>
          </a:p>
          <a:p>
            <a:pPr>
              <a:buNone/>
            </a:pPr>
            <a:r>
              <a:rPr lang="en-IN" dirty="0" smtClean="0"/>
              <a:t>&gt;&gt;&gt; c**=2  </a:t>
            </a:r>
          </a:p>
          <a:p>
            <a:pPr>
              <a:buNone/>
            </a:pPr>
            <a:r>
              <a:rPr lang="en-IN" dirty="0" smtClean="0"/>
              <a:t>&gt;&gt;&gt; c  </a:t>
            </a:r>
          </a:p>
          <a:p>
            <a:pPr>
              <a:buNone/>
            </a:pPr>
            <a:r>
              <a:rPr lang="en-IN" dirty="0" smtClean="0"/>
              <a:t>25  </a:t>
            </a:r>
          </a:p>
          <a:p>
            <a:pPr>
              <a:buNone/>
            </a:pPr>
            <a:r>
              <a:rPr lang="en-IN" dirty="0" smtClean="0"/>
              <a:t>&gt;&gt;&gt; c//=2  </a:t>
            </a:r>
          </a:p>
          <a:p>
            <a:pPr>
              <a:buNone/>
            </a:pPr>
            <a:r>
              <a:rPr lang="en-IN" dirty="0" smtClean="0"/>
              <a:t>&gt;&gt;&gt; c  </a:t>
            </a:r>
          </a:p>
          <a:p>
            <a:pPr>
              <a:buNone/>
            </a:pPr>
            <a:r>
              <a:rPr lang="en-IN" dirty="0" smtClean="0"/>
              <a:t>12  </a:t>
            </a:r>
          </a:p>
          <a:p>
            <a:pPr>
              <a:buNone/>
            </a:pPr>
            <a:r>
              <a:rPr lang="en-IN" dirty="0" smtClean="0"/>
              <a:t>&gt;&gt;&gt;  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</TotalTime>
  <Words>297</Words>
  <Application>Microsoft Office PowerPoint</Application>
  <PresentationFormat>On-screen Show (4:3)</PresentationFormat>
  <Paragraphs>202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Python Operators</vt:lpstr>
      <vt:lpstr>Python Operators</vt:lpstr>
      <vt:lpstr>Python supports the following operators:</vt:lpstr>
      <vt:lpstr>Arithmetic Operators:</vt:lpstr>
      <vt:lpstr>Example</vt:lpstr>
      <vt:lpstr>Relational Operators:</vt:lpstr>
      <vt:lpstr>Example</vt:lpstr>
      <vt:lpstr>Assignment Operators:</vt:lpstr>
      <vt:lpstr>Example</vt:lpstr>
      <vt:lpstr>Logical Operators:</vt:lpstr>
      <vt:lpstr>Example</vt:lpstr>
      <vt:lpstr>Membership Operators</vt:lpstr>
      <vt:lpstr>Example</vt:lpstr>
      <vt:lpstr>Identity Operators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Operators</dc:title>
  <dc:creator>intel</dc:creator>
  <cp:lastModifiedBy>intel</cp:lastModifiedBy>
  <cp:revision>4</cp:revision>
  <dcterms:created xsi:type="dcterms:W3CDTF">2017-05-14T16:29:59Z</dcterms:created>
  <dcterms:modified xsi:type="dcterms:W3CDTF">2017-05-14T16:41:03Z</dcterms:modified>
</cp:coreProperties>
</file>