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A836E4-751B-4364-951D-BF130489218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4A0311-26AD-467A-83F3-2F95E17F364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smtClean="0"/>
              <a:t>Literals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Collections </a:t>
            </a:r>
            <a:r>
              <a:rPr lang="en-IN" dirty="0" smtClean="0"/>
              <a:t>such as </a:t>
            </a:r>
            <a:r>
              <a:rPr lang="en-IN" dirty="0" err="1" smtClean="0"/>
              <a:t>tuples</a:t>
            </a:r>
            <a:r>
              <a:rPr lang="en-IN" dirty="0" smtClean="0"/>
              <a:t>, lists and Dictionary are used in Python.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V.Literal</a:t>
            </a:r>
            <a:r>
              <a:rPr lang="en-IN" dirty="0" smtClean="0"/>
              <a:t> Collections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List </a:t>
            </a:r>
            <a:r>
              <a:rPr lang="en-IN" dirty="0" smtClean="0"/>
              <a:t>contain items of different data types. Lists are mutable i.e., modifiable.</a:t>
            </a:r>
          </a:p>
          <a:p>
            <a:r>
              <a:rPr lang="en-IN" dirty="0" smtClean="0"/>
              <a:t>The values stored in List are separated by commas(,) and enclosed within a square brackets([]). We can store different type of data in a List.</a:t>
            </a:r>
          </a:p>
          <a:p>
            <a:r>
              <a:rPr lang="en-IN" dirty="0" smtClean="0"/>
              <a:t>Value stored in a List can be retrieved using the slice operator([] and [:]).</a:t>
            </a:r>
          </a:p>
          <a:p>
            <a:r>
              <a:rPr lang="en-IN" dirty="0" smtClean="0"/>
              <a:t>The plus sign (+) is the list concatenation and asterisk(*) is the repetition operator.</a:t>
            </a:r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</a:t>
            </a:r>
            <a:r>
              <a:rPr lang="en-IN" dirty="0" smtClean="0"/>
              <a:t> list=['aman',678,20.4,'saurav'] 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</a:t>
            </a:r>
            <a:r>
              <a:rPr lang="en-IN" dirty="0" smtClean="0"/>
              <a:t> list1=[456,'rahul']  </a:t>
            </a:r>
          </a:p>
          <a:p>
            <a:pPr>
              <a:buNone/>
            </a:pPr>
            <a:r>
              <a:rPr lang="en-IN" dirty="0" smtClean="0"/>
              <a:t>&gt;&gt;&gt; list  </a:t>
            </a:r>
          </a:p>
          <a:p>
            <a:pPr>
              <a:buNone/>
            </a:pPr>
            <a:r>
              <a:rPr lang="en-IN" dirty="0" smtClean="0"/>
              <a:t>['</a:t>
            </a:r>
            <a:r>
              <a:rPr lang="en-IN" dirty="0" err="1" smtClean="0"/>
              <a:t>aman</a:t>
            </a:r>
            <a:r>
              <a:rPr lang="en-IN" dirty="0" smtClean="0"/>
              <a:t>', 678, 20.4, '</a:t>
            </a:r>
            <a:r>
              <a:rPr lang="en-IN" dirty="0" err="1" smtClean="0"/>
              <a:t>saurav</a:t>
            </a:r>
            <a:r>
              <a:rPr lang="en-IN" dirty="0" smtClean="0"/>
              <a:t>']  </a:t>
            </a:r>
          </a:p>
          <a:p>
            <a:pPr>
              <a:buNone/>
            </a:pPr>
            <a:r>
              <a:rPr lang="en-IN" dirty="0" smtClean="0"/>
              <a:t>&gt;&gt;&gt; list[1:3]  </a:t>
            </a:r>
          </a:p>
          <a:p>
            <a:pPr>
              <a:buNone/>
            </a:pPr>
            <a:r>
              <a:rPr lang="en-IN" dirty="0" smtClean="0"/>
              <a:t>[678, 20.4]  </a:t>
            </a:r>
          </a:p>
          <a:p>
            <a:pPr>
              <a:buNone/>
            </a:pPr>
            <a:r>
              <a:rPr lang="en-IN" dirty="0" smtClean="0"/>
              <a:t>&gt;&gt;&gt; list+list1  </a:t>
            </a:r>
          </a:p>
          <a:p>
            <a:pPr>
              <a:buNone/>
            </a:pPr>
            <a:r>
              <a:rPr lang="en-IN" dirty="0" smtClean="0"/>
              <a:t>['</a:t>
            </a:r>
            <a:r>
              <a:rPr lang="en-IN" dirty="0" err="1" smtClean="0"/>
              <a:t>aman</a:t>
            </a:r>
            <a:r>
              <a:rPr lang="en-IN" dirty="0" smtClean="0"/>
              <a:t>', 678, 20.4, '</a:t>
            </a:r>
            <a:r>
              <a:rPr lang="en-IN" dirty="0" err="1" smtClean="0"/>
              <a:t>saurav</a:t>
            </a:r>
            <a:r>
              <a:rPr lang="en-IN" dirty="0" smtClean="0"/>
              <a:t>', 456, '</a:t>
            </a:r>
            <a:r>
              <a:rPr lang="en-IN" dirty="0" err="1" smtClean="0"/>
              <a:t>rahul</a:t>
            </a:r>
            <a:r>
              <a:rPr lang="en-IN" dirty="0" smtClean="0"/>
              <a:t>']  </a:t>
            </a:r>
          </a:p>
          <a:p>
            <a:pPr>
              <a:buNone/>
            </a:pPr>
            <a:r>
              <a:rPr lang="en-IN" dirty="0" smtClean="0"/>
              <a:t>&gt;&gt;&gt; list1*2  </a:t>
            </a:r>
          </a:p>
          <a:p>
            <a:pPr>
              <a:buNone/>
            </a:pPr>
            <a:r>
              <a:rPr lang="en-IN" dirty="0" smtClean="0"/>
              <a:t>[456, '</a:t>
            </a:r>
            <a:r>
              <a:rPr lang="en-IN" dirty="0" err="1" smtClean="0"/>
              <a:t>rahul</a:t>
            </a:r>
            <a:r>
              <a:rPr lang="en-IN" dirty="0" smtClean="0"/>
              <a:t>', 456, '</a:t>
            </a:r>
            <a:r>
              <a:rPr lang="en-IN" dirty="0" err="1" smtClean="0"/>
              <a:t>rahul</a:t>
            </a:r>
            <a:r>
              <a:rPr lang="en-IN" dirty="0" smtClean="0"/>
              <a:t>']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List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Literals can be defined as a data that is given in a variable or constant.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Python </a:t>
            </a:r>
            <a:r>
              <a:rPr lang="en-IN" b="0" dirty="0" smtClean="0"/>
              <a:t>Literals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1. </a:t>
            </a:r>
            <a:r>
              <a:rPr lang="en-IN" b="1" dirty="0" smtClean="0"/>
              <a:t>String literals:</a:t>
            </a:r>
            <a:endParaRPr lang="en-IN" dirty="0" smtClean="0"/>
          </a:p>
          <a:p>
            <a:r>
              <a:rPr lang="en-IN" dirty="0" smtClean="0"/>
              <a:t>String literals can be formed by enclosing a text in the quotes. We can use both single as well as double quotes for a String.</a:t>
            </a:r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"</a:t>
            </a:r>
            <a:r>
              <a:rPr lang="en-IN" dirty="0" err="1" smtClean="0"/>
              <a:t>Aman</a:t>
            </a:r>
            <a:r>
              <a:rPr lang="en-IN" dirty="0" smtClean="0"/>
              <a:t>" , '12345</a:t>
            </a:r>
            <a:r>
              <a:rPr lang="en-IN" dirty="0" smtClean="0"/>
              <a:t>'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 smtClean="0"/>
              <a:t>Python support the following literals: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There </a:t>
            </a:r>
            <a:r>
              <a:rPr lang="en-IN" dirty="0" smtClean="0"/>
              <a:t>are two types of Strings supported in Python:</a:t>
            </a:r>
          </a:p>
          <a:p>
            <a:pPr>
              <a:buNone/>
            </a:pPr>
            <a:r>
              <a:rPr lang="en-IN" dirty="0" smtClean="0"/>
              <a:t>a) Single </a:t>
            </a:r>
            <a:r>
              <a:rPr lang="en-IN" dirty="0" smtClean="0"/>
              <a:t>line String- Strings that are terminated within a single line are known as Single line Strings.</a:t>
            </a:r>
          </a:p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text1='hello' 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b) Multi </a:t>
            </a:r>
            <a:r>
              <a:rPr lang="en-IN" dirty="0" smtClean="0"/>
              <a:t>line String- A piece of text that is spread along multiple lines is known as Multiple line String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There are two ways to create Multiline Strings:</a:t>
            </a:r>
          </a:p>
          <a:p>
            <a:pPr marL="624078" indent="-514350">
              <a:buAutoNum type="arabicParenR"/>
            </a:pPr>
            <a:r>
              <a:rPr lang="en-IN" b="1" dirty="0" smtClean="0"/>
              <a:t>Adding </a:t>
            </a:r>
            <a:r>
              <a:rPr lang="en-IN" b="1" dirty="0" smtClean="0"/>
              <a:t>black slash at the end of each line</a:t>
            </a:r>
            <a:r>
              <a:rPr lang="en-IN" b="1" dirty="0" smtClean="0"/>
              <a:t>.</a:t>
            </a:r>
          </a:p>
          <a:p>
            <a:pPr marL="624078" indent="-514350">
              <a:buAutoNum type="arabicParenR"/>
            </a:pPr>
            <a:r>
              <a:rPr lang="en-IN" b="1" dirty="0" smtClean="0"/>
              <a:t>Using </a:t>
            </a:r>
            <a:r>
              <a:rPr lang="en-IN" b="1" dirty="0" smtClean="0"/>
              <a:t>triple quotation </a:t>
            </a:r>
            <a:r>
              <a:rPr lang="en-IN" b="1" dirty="0" smtClean="0"/>
              <a:t>marks</a:t>
            </a:r>
            <a:r>
              <a:rPr lang="en-IN" b="1" dirty="0" smtClean="0"/>
              <a:t>.</a:t>
            </a:r>
            <a:endParaRPr lang="en-IN" b="1" dirty="0" smtClean="0"/>
          </a:p>
          <a:p>
            <a:pPr marL="624078" indent="-514350">
              <a:buAutoNum type="arabicParenR"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Strings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text1=</a:t>
            </a:r>
            <a:r>
              <a:rPr lang="en-IN" dirty="0" smtClean="0"/>
              <a:t>'hello\</a:t>
            </a:r>
          </a:p>
          <a:p>
            <a:pPr>
              <a:buNone/>
            </a:pPr>
            <a:r>
              <a:rPr lang="en-IN" dirty="0" smtClean="0"/>
              <a:t>user</a:t>
            </a:r>
            <a:r>
              <a:rPr lang="en-IN" dirty="0" smtClean="0"/>
              <a:t>'  </a:t>
            </a:r>
          </a:p>
          <a:p>
            <a:pPr>
              <a:buNone/>
            </a:pPr>
            <a:r>
              <a:rPr lang="en-IN" dirty="0" smtClean="0"/>
              <a:t>&gt;&gt;&gt; text1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'</a:t>
            </a:r>
            <a:r>
              <a:rPr lang="en-IN" dirty="0" err="1" smtClean="0"/>
              <a:t>hellouser</a:t>
            </a:r>
            <a:r>
              <a:rPr lang="en-IN" dirty="0" smtClean="0"/>
              <a:t>'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Adding black slash at the end of each line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&gt;&gt;&gt; str2='''''welcome </a:t>
            </a:r>
          </a:p>
          <a:p>
            <a:pPr>
              <a:buNone/>
            </a:pPr>
            <a:r>
              <a:rPr lang="en-IN" dirty="0" smtClean="0"/>
              <a:t>to </a:t>
            </a:r>
          </a:p>
          <a:p>
            <a:pPr>
              <a:buNone/>
            </a:pPr>
            <a:r>
              <a:rPr lang="en-IN" dirty="0" smtClean="0"/>
              <a:t>SSSIT'''  </a:t>
            </a:r>
          </a:p>
          <a:p>
            <a:pPr>
              <a:buNone/>
            </a:pPr>
            <a:r>
              <a:rPr lang="en-IN" dirty="0" smtClean="0"/>
              <a:t>&gt;&gt;&gt; </a:t>
            </a:r>
            <a:r>
              <a:rPr lang="en-IN" b="1" dirty="0" smtClean="0"/>
              <a:t>print</a:t>
            </a:r>
            <a:r>
              <a:rPr lang="en-IN" dirty="0" smtClean="0"/>
              <a:t> str2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welcome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to  </a:t>
            </a:r>
          </a:p>
          <a:p>
            <a:pPr>
              <a:buNone/>
            </a:pPr>
            <a:r>
              <a:rPr lang="en-IN" dirty="0" smtClean="0"/>
              <a:t>SSSIT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Using </a:t>
            </a:r>
            <a:r>
              <a:rPr lang="en-IN" dirty="0" smtClean="0"/>
              <a:t>triple quotation </a:t>
            </a:r>
            <a:r>
              <a:rPr lang="en-IN" dirty="0" smtClean="0"/>
              <a:t>marks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Numeric </a:t>
            </a:r>
            <a:r>
              <a:rPr lang="en-IN" dirty="0" smtClean="0"/>
              <a:t>Literals are immutable. Numeric literals can belong to following four different numerical types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II</a:t>
            </a:r>
            <a:r>
              <a:rPr lang="en-IN" dirty="0" smtClean="0"/>
              <a:t>. Numeric </a:t>
            </a:r>
            <a:r>
              <a:rPr lang="en-IN" dirty="0" smtClean="0"/>
              <a:t>literals</a:t>
            </a:r>
            <a:r>
              <a:rPr lang="en-IN" dirty="0" smtClean="0"/>
              <a:t>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214686"/>
          <a:ext cx="8072492" cy="1071570"/>
        </p:xfrm>
        <a:graphic>
          <a:graphicData uri="http://schemas.openxmlformats.org/drawingml/2006/table">
            <a:tbl>
              <a:tblPr/>
              <a:tblGrid>
                <a:gridCol w="2018123"/>
                <a:gridCol w="2018123"/>
                <a:gridCol w="2018123"/>
                <a:gridCol w="2018123"/>
              </a:tblGrid>
              <a:tr h="24833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latin typeface="times new roman"/>
                        </a:rPr>
                        <a:t>(signed integers)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/>
                        </a:rPr>
                        <a:t>Long(long integers)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/>
                        </a:rPr>
                        <a:t>float(floating point)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latin typeface="times new roman"/>
                        </a:rPr>
                        <a:t>Complex(complex)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6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2323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0" i="0">
                          <a:solidFill>
                            <a:srgbClr val="000000"/>
                          </a:solidFill>
                          <a:latin typeface="verdana"/>
                        </a:rPr>
                        <a:t>Numbers( can be both positive and negative) with no fractional part.eg: 100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0" i="0">
                          <a:solidFill>
                            <a:srgbClr val="000000"/>
                          </a:solidFill>
                          <a:latin typeface="verdana"/>
                        </a:rPr>
                        <a:t>Integers of unlimited size followed by lowercase or uppercase L eg: 87032845L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0" i="0">
                          <a:solidFill>
                            <a:srgbClr val="000000"/>
                          </a:solidFill>
                          <a:latin typeface="verdana"/>
                        </a:rPr>
                        <a:t>Real numbers with both integer and fractional part eg: -26.2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In the form of </a:t>
                      </a:r>
                      <a:r>
                        <a:rPr lang="en-IN" sz="11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a+bj</a:t>
                      </a:r>
                      <a:r>
                        <a:rPr lang="en-IN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 where a forms the real part and b forms the imaginary part of complex number. </a:t>
                      </a:r>
                      <a:r>
                        <a:rPr lang="en-IN" sz="1100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eg</a:t>
                      </a:r>
                      <a:r>
                        <a:rPr lang="en-IN" sz="11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: 3.14j</a:t>
                      </a:r>
                    </a:p>
                  </a:txBody>
                  <a:tcPr marL="24801" marR="24801" marT="24801" marB="24801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A Boolean literal can have any of the two values: True or False.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III. Boolean literals: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contains one special literal i.e., None.</a:t>
            </a:r>
          </a:p>
          <a:p>
            <a:r>
              <a:rPr lang="en-IN" dirty="0" smtClean="0"/>
              <a:t>None is used to specify to that field that is not created. It is also used for end of lists in Python.</a:t>
            </a:r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&gt;&gt;&gt; val1=10  </a:t>
            </a:r>
          </a:p>
          <a:p>
            <a:pPr>
              <a:buNone/>
            </a:pPr>
            <a:r>
              <a:rPr lang="en-IN" dirty="0" smtClean="0"/>
              <a:t>&gt;&gt;&gt; val2=None  </a:t>
            </a:r>
          </a:p>
          <a:p>
            <a:pPr>
              <a:buNone/>
            </a:pPr>
            <a:r>
              <a:rPr lang="en-IN" dirty="0" smtClean="0"/>
              <a:t>&gt;&gt;&gt; val1  </a:t>
            </a:r>
          </a:p>
          <a:p>
            <a:pPr>
              <a:buNone/>
            </a:pPr>
            <a:r>
              <a:rPr lang="en-IN" dirty="0" smtClean="0"/>
              <a:t>10  </a:t>
            </a:r>
          </a:p>
          <a:p>
            <a:pPr>
              <a:buNone/>
            </a:pPr>
            <a:r>
              <a:rPr lang="en-IN" dirty="0" smtClean="0"/>
              <a:t>&gt;&gt;&gt; val2  </a:t>
            </a:r>
          </a:p>
          <a:p>
            <a:pPr>
              <a:buNone/>
            </a:pPr>
            <a:r>
              <a:rPr lang="en-IN" dirty="0" smtClean="0"/>
              <a:t>&gt;&gt;&gt; </a:t>
            </a:r>
            <a:r>
              <a:rPr lang="en-IN" b="1" dirty="0" smtClean="0"/>
              <a:t>print</a:t>
            </a:r>
            <a:r>
              <a:rPr lang="en-IN" dirty="0" smtClean="0"/>
              <a:t> val2  </a:t>
            </a:r>
          </a:p>
          <a:p>
            <a:pPr>
              <a:buNone/>
            </a:pPr>
            <a:r>
              <a:rPr lang="en-IN" dirty="0" smtClean="0"/>
              <a:t>None  </a:t>
            </a:r>
          </a:p>
          <a:p>
            <a:pPr>
              <a:buNone/>
            </a:pPr>
            <a:r>
              <a:rPr lang="en-IN" dirty="0" smtClean="0"/>
              <a:t>&gt;&gt;&gt; 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IV. Special literals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</TotalTime>
  <Words>378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Python Literals</vt:lpstr>
      <vt:lpstr>Python Literals</vt:lpstr>
      <vt:lpstr>Python support the following literals:</vt:lpstr>
      <vt:lpstr>Types of Strings:</vt:lpstr>
      <vt:lpstr>Adding black slash at the end of each line.</vt:lpstr>
      <vt:lpstr>Using triple quotation marks</vt:lpstr>
      <vt:lpstr>II. Numeric literals:</vt:lpstr>
      <vt:lpstr>III. Boolean literals:</vt:lpstr>
      <vt:lpstr>IV. Special literals.</vt:lpstr>
      <vt:lpstr>V.Literal Collections.</vt:lpstr>
      <vt:lpstr>List: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Literals</dc:title>
  <dc:creator>intel</dc:creator>
  <cp:lastModifiedBy>intel</cp:lastModifiedBy>
  <cp:revision>2</cp:revision>
  <dcterms:created xsi:type="dcterms:W3CDTF">2017-05-14T16:16:32Z</dcterms:created>
  <dcterms:modified xsi:type="dcterms:W3CDTF">2017-05-14T16:29:55Z</dcterms:modified>
</cp:coreProperties>
</file>