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20"/>
  </p:notesMasterIdLst>
  <p:handoutMasterIdLst>
    <p:handoutMasterId r:id="rId21"/>
  </p:handoutMasterIdLst>
  <p:sldIdLst>
    <p:sldId id="535" r:id="rId2"/>
    <p:sldId id="472" r:id="rId3"/>
    <p:sldId id="483" r:id="rId4"/>
    <p:sldId id="542" r:id="rId5"/>
    <p:sldId id="324" r:id="rId6"/>
    <p:sldId id="551" r:id="rId7"/>
    <p:sldId id="552" r:id="rId8"/>
    <p:sldId id="563" r:id="rId9"/>
    <p:sldId id="556" r:id="rId10"/>
    <p:sldId id="558" r:id="rId11"/>
    <p:sldId id="557" r:id="rId12"/>
    <p:sldId id="561" r:id="rId13"/>
    <p:sldId id="532" r:id="rId14"/>
    <p:sldId id="509" r:id="rId15"/>
    <p:sldId id="507" r:id="rId16"/>
    <p:sldId id="511" r:id="rId17"/>
    <p:sldId id="513" r:id="rId18"/>
    <p:sldId id="515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60" userDrawn="1">
          <p15:clr>
            <a:srgbClr val="A4A3A4"/>
          </p15:clr>
        </p15:guide>
        <p15:guide id="3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Darling" initials="CD [2]" lastIdx="1" clrIdx="0"/>
  <p:cmAuthor id="2" name="Claire Darling" initials="CD" lastIdx="104" clrIdx="1"/>
  <p:cmAuthor id="3" name="Claire Darling" initials="CD [3]" lastIdx="1" clrIdx="2"/>
  <p:cmAuthor id="4" name="Claire Darling" initials="CD [4]" lastIdx="1" clrIdx="3"/>
  <p:cmAuthor id="5" name="Claire Darling" initials="CD [5]" lastIdx="1" clrIdx="4"/>
  <p:cmAuthor id="6" name="Claire Darling" initials="CD [7]" lastIdx="1" clrIdx="5"/>
  <p:cmAuthor id="7" name="Claire Darling" initials="CD [8]" lastIdx="1" clrIdx="6"/>
  <p:cmAuthor id="8" name="Claire Darling" initials="CD [11]" lastIdx="1" clrIdx="7"/>
  <p:cmAuthor id="9" name="Maia Mileff" initials="MM" lastIdx="69" clrIdx="8">
    <p:extLst/>
  </p:cmAuthor>
  <p:cmAuthor id="10" name="Maia Mileff" initials="MM [2]" lastIdx="1" clrIdx="9">
    <p:extLst/>
  </p:cmAuthor>
  <p:cmAuthor id="11" name="Maia Mileff" initials="MM [3]" lastIdx="1" clrIdx="10">
    <p:extLst/>
  </p:cmAuthor>
  <p:cmAuthor id="12" name="Maia Mileff" initials="MM [4]" lastIdx="1" clrIdx="11">
    <p:extLst/>
  </p:cmAuthor>
  <p:cmAuthor id="13" name="Maia Mileff" initials="MM [5]" lastIdx="1" clrIdx="12">
    <p:extLst/>
  </p:cmAuthor>
  <p:cmAuthor id="14" name="Maia Mileff" initials="MM [6]" lastIdx="1" clrIdx="13">
    <p:extLst/>
  </p:cmAuthor>
  <p:cmAuthor id="15" name="Logan Craig" initials="LC" lastIdx="66" clrIdx="1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B4C"/>
    <a:srgbClr val="37B79F"/>
    <a:srgbClr val="283343"/>
    <a:srgbClr val="3B4B62"/>
    <a:srgbClr val="354357"/>
    <a:srgbClr val="0E95A0"/>
    <a:srgbClr val="4E9BF3"/>
    <a:srgbClr val="B7C3CC"/>
    <a:srgbClr val="6D8690"/>
    <a:srgbClr val="1DD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1" autoAdjust="0"/>
    <p:restoredTop sz="94450" autoAdjust="0"/>
  </p:normalViewPr>
  <p:slideViewPr>
    <p:cSldViewPr snapToGrid="0" snapToObjects="1">
      <p:cViewPr varScale="1">
        <p:scale>
          <a:sx n="87" d="100"/>
          <a:sy n="87" d="100"/>
        </p:scale>
        <p:origin x="780" y="60"/>
      </p:cViewPr>
      <p:guideLst>
        <p:guide pos="5760"/>
        <p:guide orient="horz"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0056EC-ADC9-4BDB-9258-73FFA82C28B1}" type="doc">
      <dgm:prSet loTypeId="urn:microsoft.com/office/officeart/2005/8/layout/l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942996-A505-4203-B846-4F288CE23A53}">
      <dgm:prSet phldrT="[Text]" custT="1"/>
      <dgm:spPr/>
      <dgm:t>
        <a:bodyPr/>
        <a:lstStyle/>
        <a:p>
          <a:r>
            <a:rPr lang="en-US" sz="1800" dirty="0"/>
            <a:t>Traditional</a:t>
          </a:r>
        </a:p>
      </dgm:t>
    </dgm:pt>
    <dgm:pt modelId="{5291FF15-1560-4348-B903-E7E76B12F19B}" type="parTrans" cxnId="{B419C09D-8806-4670-BC7F-9DFE2C28A6A4}">
      <dgm:prSet/>
      <dgm:spPr/>
      <dgm:t>
        <a:bodyPr/>
        <a:lstStyle/>
        <a:p>
          <a:endParaRPr lang="en-US"/>
        </a:p>
      </dgm:t>
    </dgm:pt>
    <dgm:pt modelId="{92991B78-D2D5-4CAE-8CEB-C931542BAA07}" type="sibTrans" cxnId="{B419C09D-8806-4670-BC7F-9DFE2C28A6A4}">
      <dgm:prSet/>
      <dgm:spPr/>
      <dgm:t>
        <a:bodyPr/>
        <a:lstStyle/>
        <a:p>
          <a:endParaRPr lang="en-US"/>
        </a:p>
      </dgm:t>
    </dgm:pt>
    <dgm:pt modelId="{D6063DC8-6D91-444D-A14C-1C3E32EF1112}">
      <dgm:prSet phldrT="[Text]"/>
      <dgm:spPr/>
      <dgm:t>
        <a:bodyPr/>
        <a:lstStyle/>
        <a:p>
          <a:r>
            <a:rPr lang="en-US" dirty="0"/>
            <a:t>Request Services</a:t>
          </a:r>
        </a:p>
      </dgm:t>
    </dgm:pt>
    <dgm:pt modelId="{F9F06CA4-E066-497A-AB52-5597D049D941}" type="parTrans" cxnId="{DFDCE4F4-1692-4A5C-9532-22B5DE05F30B}">
      <dgm:prSet/>
      <dgm:spPr/>
      <dgm:t>
        <a:bodyPr/>
        <a:lstStyle/>
        <a:p>
          <a:endParaRPr lang="en-US"/>
        </a:p>
      </dgm:t>
    </dgm:pt>
    <dgm:pt modelId="{0EE6DC9F-784D-4DB7-9B75-690DC8C35483}" type="sibTrans" cxnId="{DFDCE4F4-1692-4A5C-9532-22B5DE05F30B}">
      <dgm:prSet/>
      <dgm:spPr/>
      <dgm:t>
        <a:bodyPr/>
        <a:lstStyle/>
        <a:p>
          <a:endParaRPr lang="en-US"/>
        </a:p>
      </dgm:t>
    </dgm:pt>
    <dgm:pt modelId="{B6A81213-4284-4761-9896-68E9C1FC33C1}">
      <dgm:prSet phldrT="[Text]"/>
      <dgm:spPr/>
      <dgm:t>
        <a:bodyPr/>
        <a:lstStyle/>
        <a:p>
          <a:r>
            <a:rPr lang="en-US" dirty="0"/>
            <a:t>Project Scoping</a:t>
          </a:r>
        </a:p>
      </dgm:t>
    </dgm:pt>
    <dgm:pt modelId="{F8B764FE-4A27-41D2-9809-CB7EEE2D1B5E}" type="parTrans" cxnId="{D7487609-1937-4F7F-AC0D-66F295D63D65}">
      <dgm:prSet/>
      <dgm:spPr/>
      <dgm:t>
        <a:bodyPr/>
        <a:lstStyle/>
        <a:p>
          <a:endParaRPr lang="en-US"/>
        </a:p>
      </dgm:t>
    </dgm:pt>
    <dgm:pt modelId="{CC2C157A-4707-44E1-84AA-588A5784C309}" type="sibTrans" cxnId="{D7487609-1937-4F7F-AC0D-66F295D63D65}">
      <dgm:prSet/>
      <dgm:spPr/>
      <dgm:t>
        <a:bodyPr/>
        <a:lstStyle/>
        <a:p>
          <a:endParaRPr lang="en-US"/>
        </a:p>
      </dgm:t>
    </dgm:pt>
    <dgm:pt modelId="{3604DD5A-99E8-4A10-8545-28AE35772C9E}">
      <dgm:prSet phldrT="[Text]"/>
      <dgm:spPr/>
      <dgm:t>
        <a:bodyPr/>
        <a:lstStyle/>
        <a:p>
          <a:r>
            <a:rPr lang="en-US" dirty="0"/>
            <a:t>Produce SOW</a:t>
          </a:r>
        </a:p>
      </dgm:t>
    </dgm:pt>
    <dgm:pt modelId="{BB43048F-A4A9-453C-A6E1-A4EE2FD2592C}" type="parTrans" cxnId="{FABFEA71-A0A0-4BB7-94C4-AB3753E21527}">
      <dgm:prSet/>
      <dgm:spPr/>
      <dgm:t>
        <a:bodyPr/>
        <a:lstStyle/>
        <a:p>
          <a:endParaRPr lang="en-US"/>
        </a:p>
      </dgm:t>
    </dgm:pt>
    <dgm:pt modelId="{B17CDA29-DB15-4678-9733-15E933844645}" type="sibTrans" cxnId="{FABFEA71-A0A0-4BB7-94C4-AB3753E21527}">
      <dgm:prSet/>
      <dgm:spPr/>
      <dgm:t>
        <a:bodyPr/>
        <a:lstStyle/>
        <a:p>
          <a:endParaRPr lang="en-US"/>
        </a:p>
      </dgm:t>
    </dgm:pt>
    <dgm:pt modelId="{7F75DA6B-CDBB-4522-BDA5-F46B51188733}">
      <dgm:prSet phldrT="[Text]"/>
      <dgm:spPr/>
      <dgm:t>
        <a:bodyPr/>
        <a:lstStyle/>
        <a:p>
          <a:r>
            <a:rPr lang="en-US" dirty="0"/>
            <a:t>Resource Negotiations</a:t>
          </a:r>
        </a:p>
      </dgm:t>
    </dgm:pt>
    <dgm:pt modelId="{E69FC8C4-0208-43B9-BDD4-83C3D646D051}" type="parTrans" cxnId="{A7C18743-F377-4A3B-BC44-251A8488FAF7}">
      <dgm:prSet/>
      <dgm:spPr/>
      <dgm:t>
        <a:bodyPr/>
        <a:lstStyle/>
        <a:p>
          <a:endParaRPr lang="en-US"/>
        </a:p>
      </dgm:t>
    </dgm:pt>
    <dgm:pt modelId="{3E697B82-FDFC-4640-8B40-529FBB5C166E}" type="sibTrans" cxnId="{A7C18743-F377-4A3B-BC44-251A8488FAF7}">
      <dgm:prSet/>
      <dgm:spPr/>
      <dgm:t>
        <a:bodyPr/>
        <a:lstStyle/>
        <a:p>
          <a:endParaRPr lang="en-US"/>
        </a:p>
      </dgm:t>
    </dgm:pt>
    <dgm:pt modelId="{5D1E32C8-429D-4FF3-B923-D43EE7C9EAEA}">
      <dgm:prSet phldrT="[Text]"/>
      <dgm:spPr/>
      <dgm:t>
        <a:bodyPr/>
        <a:lstStyle/>
        <a:p>
          <a:r>
            <a:rPr lang="en-US" dirty="0"/>
            <a:t>Secure Financing</a:t>
          </a:r>
        </a:p>
      </dgm:t>
    </dgm:pt>
    <dgm:pt modelId="{57B443A9-601C-4797-AD20-064E31FD0D23}" type="parTrans" cxnId="{73530E70-17DD-4A35-8E9A-45EE9011618D}">
      <dgm:prSet/>
      <dgm:spPr/>
      <dgm:t>
        <a:bodyPr/>
        <a:lstStyle/>
        <a:p>
          <a:endParaRPr lang="en-US"/>
        </a:p>
      </dgm:t>
    </dgm:pt>
    <dgm:pt modelId="{9DA3AA95-A193-4ACB-9D35-9A0627AA7D44}" type="sibTrans" cxnId="{73530E70-17DD-4A35-8E9A-45EE9011618D}">
      <dgm:prSet/>
      <dgm:spPr/>
      <dgm:t>
        <a:bodyPr/>
        <a:lstStyle/>
        <a:p>
          <a:endParaRPr lang="en-US"/>
        </a:p>
      </dgm:t>
    </dgm:pt>
    <dgm:pt modelId="{335FD877-1F5E-4C58-90B0-03DB5C612B26}">
      <dgm:prSet phldrT="[Text]"/>
      <dgm:spPr/>
      <dgm:t>
        <a:bodyPr/>
        <a:lstStyle/>
        <a:p>
          <a:r>
            <a:rPr lang="en-US" dirty="0"/>
            <a:t>Receive Services</a:t>
          </a:r>
        </a:p>
      </dgm:t>
    </dgm:pt>
    <dgm:pt modelId="{1CC0786D-C5E3-4947-AF59-43DDA0D0EB19}" type="parTrans" cxnId="{ABDC1C5E-7D1E-4B69-9955-2A31B99CDCF5}">
      <dgm:prSet/>
      <dgm:spPr/>
      <dgm:t>
        <a:bodyPr/>
        <a:lstStyle/>
        <a:p>
          <a:endParaRPr lang="en-US"/>
        </a:p>
      </dgm:t>
    </dgm:pt>
    <dgm:pt modelId="{5DA56FF5-8AFE-4E28-93B9-738012DA06A9}" type="sibTrans" cxnId="{ABDC1C5E-7D1E-4B69-9955-2A31B99CDCF5}">
      <dgm:prSet/>
      <dgm:spPr/>
      <dgm:t>
        <a:bodyPr/>
        <a:lstStyle/>
        <a:p>
          <a:endParaRPr lang="en-US"/>
        </a:p>
      </dgm:t>
    </dgm:pt>
    <dgm:pt modelId="{A158685B-82BF-4A1E-8576-E81711530FDC}" type="pres">
      <dgm:prSet presAssocID="{830056EC-ADC9-4BDB-9258-73FFA82C28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798111-A5A8-4DAC-9DCA-C9C8E3E23277}" type="pres">
      <dgm:prSet presAssocID="{25942996-A505-4203-B846-4F288CE23A53}" presName="vertFlow" presStyleCnt="0"/>
      <dgm:spPr/>
    </dgm:pt>
    <dgm:pt modelId="{34EA265E-D11C-408C-8151-8EB73B6B7D24}" type="pres">
      <dgm:prSet presAssocID="{25942996-A505-4203-B846-4F288CE23A53}" presName="header" presStyleLbl="node1" presStyleIdx="0" presStyleCnt="1"/>
      <dgm:spPr/>
      <dgm:t>
        <a:bodyPr/>
        <a:lstStyle/>
        <a:p>
          <a:endParaRPr lang="en-US"/>
        </a:p>
      </dgm:t>
    </dgm:pt>
    <dgm:pt modelId="{7CB6392F-3391-4F96-A552-311A71E2B091}" type="pres">
      <dgm:prSet presAssocID="{F9F06CA4-E066-497A-AB52-5597D049D941}" presName="parTrans" presStyleLbl="sibTrans2D1" presStyleIdx="0" presStyleCnt="6"/>
      <dgm:spPr/>
      <dgm:t>
        <a:bodyPr/>
        <a:lstStyle/>
        <a:p>
          <a:endParaRPr lang="en-US"/>
        </a:p>
      </dgm:t>
    </dgm:pt>
    <dgm:pt modelId="{91845DE5-C891-4512-9E4B-862B8978B213}" type="pres">
      <dgm:prSet presAssocID="{D6063DC8-6D91-444D-A14C-1C3E32EF1112}" presName="child" presStyleLbl="alignAccFollow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AF13C-7123-4A36-9AB0-9CB1D8578596}" type="pres">
      <dgm:prSet presAssocID="{0EE6DC9F-784D-4DB7-9B75-690DC8C35483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0A610F7-4305-4E19-A123-AE8ACD0CE0B8}" type="pres">
      <dgm:prSet presAssocID="{B6A81213-4284-4761-9896-68E9C1FC33C1}" presName="child" presStyleLbl="alignAccFollow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7D621-D67A-4F8A-AFB3-47E807772B5E}" type="pres">
      <dgm:prSet presAssocID="{CC2C157A-4707-44E1-84AA-588A5784C309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289F0FB-50D4-4F8E-80E1-1CCD707A30C8}" type="pres">
      <dgm:prSet presAssocID="{3604DD5A-99E8-4A10-8545-28AE35772C9E}" presName="child" presStyleLbl="alignAccFollow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F5ED6-610A-4978-912D-6DD311A74BBA}" type="pres">
      <dgm:prSet presAssocID="{B17CDA29-DB15-4678-9733-15E933844645}" presName="sibTrans" presStyleLbl="sibTrans2D1" presStyleIdx="3" presStyleCnt="6"/>
      <dgm:spPr/>
      <dgm:t>
        <a:bodyPr/>
        <a:lstStyle/>
        <a:p>
          <a:endParaRPr lang="en-US"/>
        </a:p>
      </dgm:t>
    </dgm:pt>
    <dgm:pt modelId="{3346656F-7B77-4FD3-B1EF-AE12EEB81A5C}" type="pres">
      <dgm:prSet presAssocID="{7F75DA6B-CDBB-4522-BDA5-F46B51188733}" presName="child" presStyleLbl="alignAccFollow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AF2DB0-8CC9-4D24-AB3B-AEBE9B4DDF14}" type="pres">
      <dgm:prSet presAssocID="{3E697B82-FDFC-4640-8B40-529FBB5C166E}" presName="sibTrans" presStyleLbl="sibTrans2D1" presStyleIdx="4" presStyleCnt="6"/>
      <dgm:spPr/>
      <dgm:t>
        <a:bodyPr/>
        <a:lstStyle/>
        <a:p>
          <a:endParaRPr lang="en-US"/>
        </a:p>
      </dgm:t>
    </dgm:pt>
    <dgm:pt modelId="{297471A2-4634-48CD-A792-E55F9B3A01C4}" type="pres">
      <dgm:prSet presAssocID="{5D1E32C8-429D-4FF3-B923-D43EE7C9EAEA}" presName="child" presStyleLbl="alignAccFollow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532251-848A-428C-BCE7-3B45D0B0C5D2}" type="pres">
      <dgm:prSet presAssocID="{9DA3AA95-A193-4ACB-9D35-9A0627AA7D44}" presName="sibTrans" presStyleLbl="sibTrans2D1" presStyleIdx="5" presStyleCnt="6"/>
      <dgm:spPr/>
      <dgm:t>
        <a:bodyPr/>
        <a:lstStyle/>
        <a:p>
          <a:endParaRPr lang="en-US"/>
        </a:p>
      </dgm:t>
    </dgm:pt>
    <dgm:pt modelId="{C9F322EF-872C-48D9-8BDA-C73ED1580D22}" type="pres">
      <dgm:prSet presAssocID="{335FD877-1F5E-4C58-90B0-03DB5C612B26}" presName="child" presStyleLbl="alignAccFollow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BFEA71-A0A0-4BB7-94C4-AB3753E21527}" srcId="{25942996-A505-4203-B846-4F288CE23A53}" destId="{3604DD5A-99E8-4A10-8545-28AE35772C9E}" srcOrd="2" destOrd="0" parTransId="{BB43048F-A4A9-453C-A6E1-A4EE2FD2592C}" sibTransId="{B17CDA29-DB15-4678-9733-15E933844645}"/>
    <dgm:cxn modelId="{DEB16416-5F51-4620-B97D-D8C5FDC039BF}" type="presOf" srcId="{0EE6DC9F-784D-4DB7-9B75-690DC8C35483}" destId="{FE8AF13C-7123-4A36-9AB0-9CB1D8578596}" srcOrd="0" destOrd="0" presId="urn:microsoft.com/office/officeart/2005/8/layout/lProcess1"/>
    <dgm:cxn modelId="{DFDCE4F4-1692-4A5C-9532-22B5DE05F30B}" srcId="{25942996-A505-4203-B846-4F288CE23A53}" destId="{D6063DC8-6D91-444D-A14C-1C3E32EF1112}" srcOrd="0" destOrd="0" parTransId="{F9F06CA4-E066-497A-AB52-5597D049D941}" sibTransId="{0EE6DC9F-784D-4DB7-9B75-690DC8C35483}"/>
    <dgm:cxn modelId="{C8CEE624-989B-47B8-936A-C669E41DF156}" type="presOf" srcId="{3604DD5A-99E8-4A10-8545-28AE35772C9E}" destId="{0289F0FB-50D4-4F8E-80E1-1CCD707A30C8}" srcOrd="0" destOrd="0" presId="urn:microsoft.com/office/officeart/2005/8/layout/lProcess1"/>
    <dgm:cxn modelId="{20EAD9E7-9B27-421E-ADDB-08DCD49480CB}" type="presOf" srcId="{B6A81213-4284-4761-9896-68E9C1FC33C1}" destId="{30A610F7-4305-4E19-A123-AE8ACD0CE0B8}" srcOrd="0" destOrd="0" presId="urn:microsoft.com/office/officeart/2005/8/layout/lProcess1"/>
    <dgm:cxn modelId="{65D867C5-5921-478D-86B0-0A2D6A227261}" type="presOf" srcId="{9DA3AA95-A193-4ACB-9D35-9A0627AA7D44}" destId="{14532251-848A-428C-BCE7-3B45D0B0C5D2}" srcOrd="0" destOrd="0" presId="urn:microsoft.com/office/officeart/2005/8/layout/lProcess1"/>
    <dgm:cxn modelId="{E3707235-1036-4452-A2EA-1AA811658D73}" type="presOf" srcId="{B17CDA29-DB15-4678-9733-15E933844645}" destId="{849F5ED6-610A-4978-912D-6DD311A74BBA}" srcOrd="0" destOrd="0" presId="urn:microsoft.com/office/officeart/2005/8/layout/lProcess1"/>
    <dgm:cxn modelId="{A7C18743-F377-4A3B-BC44-251A8488FAF7}" srcId="{25942996-A505-4203-B846-4F288CE23A53}" destId="{7F75DA6B-CDBB-4522-BDA5-F46B51188733}" srcOrd="3" destOrd="0" parTransId="{E69FC8C4-0208-43B9-BDD4-83C3D646D051}" sibTransId="{3E697B82-FDFC-4640-8B40-529FBB5C166E}"/>
    <dgm:cxn modelId="{73530E70-17DD-4A35-8E9A-45EE9011618D}" srcId="{25942996-A505-4203-B846-4F288CE23A53}" destId="{5D1E32C8-429D-4FF3-B923-D43EE7C9EAEA}" srcOrd="4" destOrd="0" parTransId="{57B443A9-601C-4797-AD20-064E31FD0D23}" sibTransId="{9DA3AA95-A193-4ACB-9D35-9A0627AA7D44}"/>
    <dgm:cxn modelId="{645A8D59-9CF6-4BAE-A0C3-5D5FB6F2A827}" type="presOf" srcId="{3E697B82-FDFC-4640-8B40-529FBB5C166E}" destId="{8FAF2DB0-8CC9-4D24-AB3B-AEBE9B4DDF14}" srcOrd="0" destOrd="0" presId="urn:microsoft.com/office/officeart/2005/8/layout/lProcess1"/>
    <dgm:cxn modelId="{94BBD1DE-62A6-4F34-8CB0-142DF32DEB03}" type="presOf" srcId="{D6063DC8-6D91-444D-A14C-1C3E32EF1112}" destId="{91845DE5-C891-4512-9E4B-862B8978B213}" srcOrd="0" destOrd="0" presId="urn:microsoft.com/office/officeart/2005/8/layout/lProcess1"/>
    <dgm:cxn modelId="{D7487609-1937-4F7F-AC0D-66F295D63D65}" srcId="{25942996-A505-4203-B846-4F288CE23A53}" destId="{B6A81213-4284-4761-9896-68E9C1FC33C1}" srcOrd="1" destOrd="0" parTransId="{F8B764FE-4A27-41D2-9809-CB7EEE2D1B5E}" sibTransId="{CC2C157A-4707-44E1-84AA-588A5784C309}"/>
    <dgm:cxn modelId="{F731FDF4-7659-44E5-85DD-6789B2FF1CDF}" type="presOf" srcId="{335FD877-1F5E-4C58-90B0-03DB5C612B26}" destId="{C9F322EF-872C-48D9-8BDA-C73ED1580D22}" srcOrd="0" destOrd="0" presId="urn:microsoft.com/office/officeart/2005/8/layout/lProcess1"/>
    <dgm:cxn modelId="{ABDC1C5E-7D1E-4B69-9955-2A31B99CDCF5}" srcId="{25942996-A505-4203-B846-4F288CE23A53}" destId="{335FD877-1F5E-4C58-90B0-03DB5C612B26}" srcOrd="5" destOrd="0" parTransId="{1CC0786D-C5E3-4947-AF59-43DDA0D0EB19}" sibTransId="{5DA56FF5-8AFE-4E28-93B9-738012DA06A9}"/>
    <dgm:cxn modelId="{BE5A293D-8106-4EA2-8D78-6CF1F51F359F}" type="presOf" srcId="{25942996-A505-4203-B846-4F288CE23A53}" destId="{34EA265E-D11C-408C-8151-8EB73B6B7D24}" srcOrd="0" destOrd="0" presId="urn:microsoft.com/office/officeart/2005/8/layout/lProcess1"/>
    <dgm:cxn modelId="{B419C09D-8806-4670-BC7F-9DFE2C28A6A4}" srcId="{830056EC-ADC9-4BDB-9258-73FFA82C28B1}" destId="{25942996-A505-4203-B846-4F288CE23A53}" srcOrd="0" destOrd="0" parTransId="{5291FF15-1560-4348-B903-E7E76B12F19B}" sibTransId="{92991B78-D2D5-4CAE-8CEB-C931542BAA07}"/>
    <dgm:cxn modelId="{BBB48A32-482E-4C7D-B8AF-F42AC5D6EB9F}" type="presOf" srcId="{830056EC-ADC9-4BDB-9258-73FFA82C28B1}" destId="{A158685B-82BF-4A1E-8576-E81711530FDC}" srcOrd="0" destOrd="0" presId="urn:microsoft.com/office/officeart/2005/8/layout/lProcess1"/>
    <dgm:cxn modelId="{CCC755DC-C985-4F0E-85F9-FA3BDE9380FC}" type="presOf" srcId="{CC2C157A-4707-44E1-84AA-588A5784C309}" destId="{33C7D621-D67A-4F8A-AFB3-47E807772B5E}" srcOrd="0" destOrd="0" presId="urn:microsoft.com/office/officeart/2005/8/layout/lProcess1"/>
    <dgm:cxn modelId="{91540302-EF95-4449-8117-848E59304BA9}" type="presOf" srcId="{5D1E32C8-429D-4FF3-B923-D43EE7C9EAEA}" destId="{297471A2-4634-48CD-A792-E55F9B3A01C4}" srcOrd="0" destOrd="0" presId="urn:microsoft.com/office/officeart/2005/8/layout/lProcess1"/>
    <dgm:cxn modelId="{56E9C692-8EFA-4A14-A98D-1C42D08336AF}" type="presOf" srcId="{7F75DA6B-CDBB-4522-BDA5-F46B51188733}" destId="{3346656F-7B77-4FD3-B1EF-AE12EEB81A5C}" srcOrd="0" destOrd="0" presId="urn:microsoft.com/office/officeart/2005/8/layout/lProcess1"/>
    <dgm:cxn modelId="{BE604B26-B809-4047-A64B-7E3FA8291239}" type="presOf" srcId="{F9F06CA4-E066-497A-AB52-5597D049D941}" destId="{7CB6392F-3391-4F96-A552-311A71E2B091}" srcOrd="0" destOrd="0" presId="urn:microsoft.com/office/officeart/2005/8/layout/lProcess1"/>
    <dgm:cxn modelId="{81D6E9A9-D2BF-4E1C-8823-F2CC60DA0E64}" type="presParOf" srcId="{A158685B-82BF-4A1E-8576-E81711530FDC}" destId="{E4798111-A5A8-4DAC-9DCA-C9C8E3E23277}" srcOrd="0" destOrd="0" presId="urn:microsoft.com/office/officeart/2005/8/layout/lProcess1"/>
    <dgm:cxn modelId="{7A7D0CA5-374A-4F67-BCA0-8A378C7AAD97}" type="presParOf" srcId="{E4798111-A5A8-4DAC-9DCA-C9C8E3E23277}" destId="{34EA265E-D11C-408C-8151-8EB73B6B7D24}" srcOrd="0" destOrd="0" presId="urn:microsoft.com/office/officeart/2005/8/layout/lProcess1"/>
    <dgm:cxn modelId="{3FF6FADB-C3A1-4374-AE50-A47F8C00FAA6}" type="presParOf" srcId="{E4798111-A5A8-4DAC-9DCA-C9C8E3E23277}" destId="{7CB6392F-3391-4F96-A552-311A71E2B091}" srcOrd="1" destOrd="0" presId="urn:microsoft.com/office/officeart/2005/8/layout/lProcess1"/>
    <dgm:cxn modelId="{13B994F9-2EA5-4AE4-B0C6-B0C36A9DFC6C}" type="presParOf" srcId="{E4798111-A5A8-4DAC-9DCA-C9C8E3E23277}" destId="{91845DE5-C891-4512-9E4B-862B8978B213}" srcOrd="2" destOrd="0" presId="urn:microsoft.com/office/officeart/2005/8/layout/lProcess1"/>
    <dgm:cxn modelId="{37C494CD-1B9A-4105-88C8-AF971BBCF749}" type="presParOf" srcId="{E4798111-A5A8-4DAC-9DCA-C9C8E3E23277}" destId="{FE8AF13C-7123-4A36-9AB0-9CB1D8578596}" srcOrd="3" destOrd="0" presId="urn:microsoft.com/office/officeart/2005/8/layout/lProcess1"/>
    <dgm:cxn modelId="{05E6B87A-77CB-4283-A6EA-1F09316B92A4}" type="presParOf" srcId="{E4798111-A5A8-4DAC-9DCA-C9C8E3E23277}" destId="{30A610F7-4305-4E19-A123-AE8ACD0CE0B8}" srcOrd="4" destOrd="0" presId="urn:microsoft.com/office/officeart/2005/8/layout/lProcess1"/>
    <dgm:cxn modelId="{466373A0-833A-4415-9A01-F88EF8890E1F}" type="presParOf" srcId="{E4798111-A5A8-4DAC-9DCA-C9C8E3E23277}" destId="{33C7D621-D67A-4F8A-AFB3-47E807772B5E}" srcOrd="5" destOrd="0" presId="urn:microsoft.com/office/officeart/2005/8/layout/lProcess1"/>
    <dgm:cxn modelId="{2107687B-D1ED-4FAB-A111-A1E14EFFB2EB}" type="presParOf" srcId="{E4798111-A5A8-4DAC-9DCA-C9C8E3E23277}" destId="{0289F0FB-50D4-4F8E-80E1-1CCD707A30C8}" srcOrd="6" destOrd="0" presId="urn:microsoft.com/office/officeart/2005/8/layout/lProcess1"/>
    <dgm:cxn modelId="{5D2690C4-B8A5-48B1-9E50-039ABF8EAF6A}" type="presParOf" srcId="{E4798111-A5A8-4DAC-9DCA-C9C8E3E23277}" destId="{849F5ED6-610A-4978-912D-6DD311A74BBA}" srcOrd="7" destOrd="0" presId="urn:microsoft.com/office/officeart/2005/8/layout/lProcess1"/>
    <dgm:cxn modelId="{F6F5382C-C79D-48F3-B0A1-540E9F5F3DD5}" type="presParOf" srcId="{E4798111-A5A8-4DAC-9DCA-C9C8E3E23277}" destId="{3346656F-7B77-4FD3-B1EF-AE12EEB81A5C}" srcOrd="8" destOrd="0" presId="urn:microsoft.com/office/officeart/2005/8/layout/lProcess1"/>
    <dgm:cxn modelId="{4469D6EE-388E-4B64-9E93-667F57BF5500}" type="presParOf" srcId="{E4798111-A5A8-4DAC-9DCA-C9C8E3E23277}" destId="{8FAF2DB0-8CC9-4D24-AB3B-AEBE9B4DDF14}" srcOrd="9" destOrd="0" presId="urn:microsoft.com/office/officeart/2005/8/layout/lProcess1"/>
    <dgm:cxn modelId="{C154B279-3F11-45AF-949F-5A770D92C06C}" type="presParOf" srcId="{E4798111-A5A8-4DAC-9DCA-C9C8E3E23277}" destId="{297471A2-4634-48CD-A792-E55F9B3A01C4}" srcOrd="10" destOrd="0" presId="urn:microsoft.com/office/officeart/2005/8/layout/lProcess1"/>
    <dgm:cxn modelId="{0D97011D-19A6-43E4-9ACD-172718B3889C}" type="presParOf" srcId="{E4798111-A5A8-4DAC-9DCA-C9C8E3E23277}" destId="{14532251-848A-428C-BCE7-3B45D0B0C5D2}" srcOrd="11" destOrd="0" presId="urn:microsoft.com/office/officeart/2005/8/layout/lProcess1"/>
    <dgm:cxn modelId="{8F373940-E8F1-4CE2-8BE2-8234D859D5C1}" type="presParOf" srcId="{E4798111-A5A8-4DAC-9DCA-C9C8E3E23277}" destId="{C9F322EF-872C-48D9-8BDA-C73ED1580D22}" srcOrd="12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3AC953-3BF5-48CC-AA2F-EE1639EEB691}" type="doc">
      <dgm:prSet loTypeId="urn:microsoft.com/office/officeart/2005/8/layout/l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EE733F-4E65-49C8-9B33-7F8443FC045B}">
      <dgm:prSet phldrT="[Text]" custT="1"/>
      <dgm:spPr/>
      <dgm:t>
        <a:bodyPr/>
        <a:lstStyle/>
        <a:p>
          <a:r>
            <a:rPr lang="en-US" sz="1800" dirty="0"/>
            <a:t>Intapp Prime</a:t>
          </a:r>
        </a:p>
      </dgm:t>
    </dgm:pt>
    <dgm:pt modelId="{10CB954B-B04E-4013-AB20-AF002A5367BB}" type="parTrans" cxnId="{80F22A9D-C30E-4508-B04A-2E1B9CF69A5F}">
      <dgm:prSet/>
      <dgm:spPr/>
      <dgm:t>
        <a:bodyPr/>
        <a:lstStyle/>
        <a:p>
          <a:endParaRPr lang="en-US"/>
        </a:p>
      </dgm:t>
    </dgm:pt>
    <dgm:pt modelId="{3487A50B-1E92-4CC3-A4B1-C9CA2521E1EB}" type="sibTrans" cxnId="{80F22A9D-C30E-4508-B04A-2E1B9CF69A5F}">
      <dgm:prSet/>
      <dgm:spPr/>
      <dgm:t>
        <a:bodyPr/>
        <a:lstStyle/>
        <a:p>
          <a:endParaRPr lang="en-US"/>
        </a:p>
      </dgm:t>
    </dgm:pt>
    <dgm:pt modelId="{4E5EAAB1-9267-4A62-98BE-5F17DDA91316}">
      <dgm:prSet phldrT="[Text]" custT="1"/>
      <dgm:spPr/>
      <dgm:t>
        <a:bodyPr/>
        <a:lstStyle/>
        <a:p>
          <a:r>
            <a:rPr lang="en-US" sz="1000" dirty="0"/>
            <a:t>Request Service</a:t>
          </a:r>
        </a:p>
      </dgm:t>
    </dgm:pt>
    <dgm:pt modelId="{1DB980A1-BFAB-4C98-BECE-054A401133E7}" type="parTrans" cxnId="{056381EE-FF82-49FE-B4DB-8562E89D572C}">
      <dgm:prSet/>
      <dgm:spPr/>
      <dgm:t>
        <a:bodyPr/>
        <a:lstStyle/>
        <a:p>
          <a:endParaRPr lang="en-US"/>
        </a:p>
      </dgm:t>
    </dgm:pt>
    <dgm:pt modelId="{FDCC1AFC-1DB8-445F-A630-B97E40037DCC}" type="sibTrans" cxnId="{056381EE-FF82-49FE-B4DB-8562E89D572C}">
      <dgm:prSet/>
      <dgm:spPr/>
      <dgm:t>
        <a:bodyPr/>
        <a:lstStyle/>
        <a:p>
          <a:endParaRPr lang="en-US"/>
        </a:p>
      </dgm:t>
    </dgm:pt>
    <dgm:pt modelId="{B43C8564-9834-43EB-B0AD-E240E794B9A0}">
      <dgm:prSet phldrT="[Text]" custT="1"/>
      <dgm:spPr/>
      <dgm:t>
        <a:bodyPr/>
        <a:lstStyle/>
        <a:p>
          <a:r>
            <a:rPr lang="en-US" sz="1000" dirty="0"/>
            <a:t>Scope/Estimate</a:t>
          </a:r>
        </a:p>
      </dgm:t>
    </dgm:pt>
    <dgm:pt modelId="{E3BEDC83-633E-4AFC-B4E9-986249FB8A00}" type="parTrans" cxnId="{8E637DCD-7BE0-4F87-8A00-C297CDB5E4BB}">
      <dgm:prSet/>
      <dgm:spPr/>
      <dgm:t>
        <a:bodyPr/>
        <a:lstStyle/>
        <a:p>
          <a:endParaRPr lang="en-US"/>
        </a:p>
      </dgm:t>
    </dgm:pt>
    <dgm:pt modelId="{9BC7AB26-ED13-4BDF-B6C8-0BD49B2F6D10}" type="sibTrans" cxnId="{8E637DCD-7BE0-4F87-8A00-C297CDB5E4BB}">
      <dgm:prSet/>
      <dgm:spPr/>
      <dgm:t>
        <a:bodyPr/>
        <a:lstStyle/>
        <a:p>
          <a:endParaRPr lang="en-US"/>
        </a:p>
      </dgm:t>
    </dgm:pt>
    <dgm:pt modelId="{9300A308-6C20-4443-980D-FFA14CA89CEF}">
      <dgm:prSet phldrT="[Text]" custT="1"/>
      <dgm:spPr/>
      <dgm:t>
        <a:bodyPr/>
        <a:lstStyle/>
        <a:p>
          <a:r>
            <a:rPr lang="en-US" sz="1000" dirty="0"/>
            <a:t>Receive Service</a:t>
          </a:r>
        </a:p>
      </dgm:t>
    </dgm:pt>
    <dgm:pt modelId="{ECDEB4F6-602F-4985-B6F6-272BE10DD5ED}" type="parTrans" cxnId="{AC589E81-3BF5-468A-AB99-C897FCECA784}">
      <dgm:prSet/>
      <dgm:spPr/>
      <dgm:t>
        <a:bodyPr/>
        <a:lstStyle/>
        <a:p>
          <a:endParaRPr lang="en-US"/>
        </a:p>
      </dgm:t>
    </dgm:pt>
    <dgm:pt modelId="{79205623-484E-48E4-BDAB-14D2A10F2B7C}" type="sibTrans" cxnId="{AC589E81-3BF5-468A-AB99-C897FCECA784}">
      <dgm:prSet/>
      <dgm:spPr/>
      <dgm:t>
        <a:bodyPr/>
        <a:lstStyle/>
        <a:p>
          <a:endParaRPr lang="en-US"/>
        </a:p>
      </dgm:t>
    </dgm:pt>
    <dgm:pt modelId="{5076ACEB-EEBE-41CA-B29B-0BD87734ED36}" type="pres">
      <dgm:prSet presAssocID="{CA3AC953-3BF5-48CC-AA2F-EE1639EEB6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137639-50C8-479E-8361-072009BA14EB}" type="pres">
      <dgm:prSet presAssocID="{7CEE733F-4E65-49C8-9B33-7F8443FC045B}" presName="vertFlow" presStyleCnt="0"/>
      <dgm:spPr/>
    </dgm:pt>
    <dgm:pt modelId="{A0C20A6F-B9F2-4A30-864C-21ADB16DF7FC}" type="pres">
      <dgm:prSet presAssocID="{7CEE733F-4E65-49C8-9B33-7F8443FC045B}" presName="header" presStyleLbl="node1" presStyleIdx="0" presStyleCnt="1"/>
      <dgm:spPr/>
      <dgm:t>
        <a:bodyPr/>
        <a:lstStyle/>
        <a:p>
          <a:endParaRPr lang="en-US"/>
        </a:p>
      </dgm:t>
    </dgm:pt>
    <dgm:pt modelId="{BAE1AA68-F5F5-4B0E-8DB6-B31E174E9F3A}" type="pres">
      <dgm:prSet presAssocID="{1DB980A1-BFAB-4C98-BECE-054A401133E7}" presName="parTrans" presStyleLbl="sibTrans2D1" presStyleIdx="0" presStyleCnt="3"/>
      <dgm:spPr/>
      <dgm:t>
        <a:bodyPr/>
        <a:lstStyle/>
        <a:p>
          <a:endParaRPr lang="en-US"/>
        </a:p>
      </dgm:t>
    </dgm:pt>
    <dgm:pt modelId="{88522600-9BD3-471C-80B5-C574254786BE}" type="pres">
      <dgm:prSet presAssocID="{4E5EAAB1-9267-4A62-98BE-5F17DDA91316}" presName="child" presStyleLbl="alignAccFollow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E711A2-1174-41CD-8929-5B3F06F2CAD4}" type="pres">
      <dgm:prSet presAssocID="{FDCC1AFC-1DB8-445F-A630-B97E40037DC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3B672CC-5E54-47C3-86C3-FFBCF37489BD}" type="pres">
      <dgm:prSet presAssocID="{B43C8564-9834-43EB-B0AD-E240E794B9A0}" presName="child" presStyleLbl="alignAccFollow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376F7-806A-4ABC-8741-C5BF53DD8A2A}" type="pres">
      <dgm:prSet presAssocID="{9BC7AB26-ED13-4BDF-B6C8-0BD49B2F6D1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25A4134E-767C-404E-BDB5-7364467292AA}" type="pres">
      <dgm:prSet presAssocID="{9300A308-6C20-4443-980D-FFA14CA89CEF}" presName="child" presStyleLbl="alignAccFollow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71EA7F-FE38-4F50-85B3-3648C8A93D96}" type="presOf" srcId="{7CEE733F-4E65-49C8-9B33-7F8443FC045B}" destId="{A0C20A6F-B9F2-4A30-864C-21ADB16DF7FC}" srcOrd="0" destOrd="0" presId="urn:microsoft.com/office/officeart/2005/8/layout/lProcess1"/>
    <dgm:cxn modelId="{1E42D675-631F-4FCD-83A4-6BB2A82D32A8}" type="presOf" srcId="{FDCC1AFC-1DB8-445F-A630-B97E40037DCC}" destId="{84E711A2-1174-41CD-8929-5B3F06F2CAD4}" srcOrd="0" destOrd="0" presId="urn:microsoft.com/office/officeart/2005/8/layout/lProcess1"/>
    <dgm:cxn modelId="{80F22A9D-C30E-4508-B04A-2E1B9CF69A5F}" srcId="{CA3AC953-3BF5-48CC-AA2F-EE1639EEB691}" destId="{7CEE733F-4E65-49C8-9B33-7F8443FC045B}" srcOrd="0" destOrd="0" parTransId="{10CB954B-B04E-4013-AB20-AF002A5367BB}" sibTransId="{3487A50B-1E92-4CC3-A4B1-C9CA2521E1EB}"/>
    <dgm:cxn modelId="{3E6B63F1-A40C-48EB-87EF-08659A50A637}" type="presOf" srcId="{1DB980A1-BFAB-4C98-BECE-054A401133E7}" destId="{BAE1AA68-F5F5-4B0E-8DB6-B31E174E9F3A}" srcOrd="0" destOrd="0" presId="urn:microsoft.com/office/officeart/2005/8/layout/lProcess1"/>
    <dgm:cxn modelId="{DEC69183-0127-45BB-9CCD-B3443E5ECAB2}" type="presOf" srcId="{4E5EAAB1-9267-4A62-98BE-5F17DDA91316}" destId="{88522600-9BD3-471C-80B5-C574254786BE}" srcOrd="0" destOrd="0" presId="urn:microsoft.com/office/officeart/2005/8/layout/lProcess1"/>
    <dgm:cxn modelId="{D7A1F9DB-68D0-4267-A737-D8843E24C530}" type="presOf" srcId="{9BC7AB26-ED13-4BDF-B6C8-0BD49B2F6D10}" destId="{B40376F7-806A-4ABC-8741-C5BF53DD8A2A}" srcOrd="0" destOrd="0" presId="urn:microsoft.com/office/officeart/2005/8/layout/lProcess1"/>
    <dgm:cxn modelId="{8E637DCD-7BE0-4F87-8A00-C297CDB5E4BB}" srcId="{7CEE733F-4E65-49C8-9B33-7F8443FC045B}" destId="{B43C8564-9834-43EB-B0AD-E240E794B9A0}" srcOrd="1" destOrd="0" parTransId="{E3BEDC83-633E-4AFC-B4E9-986249FB8A00}" sibTransId="{9BC7AB26-ED13-4BDF-B6C8-0BD49B2F6D10}"/>
    <dgm:cxn modelId="{056381EE-FF82-49FE-B4DB-8562E89D572C}" srcId="{7CEE733F-4E65-49C8-9B33-7F8443FC045B}" destId="{4E5EAAB1-9267-4A62-98BE-5F17DDA91316}" srcOrd="0" destOrd="0" parTransId="{1DB980A1-BFAB-4C98-BECE-054A401133E7}" sibTransId="{FDCC1AFC-1DB8-445F-A630-B97E40037DCC}"/>
    <dgm:cxn modelId="{D0686DD4-73E8-42BB-A0E0-0C0001AB3A81}" type="presOf" srcId="{B43C8564-9834-43EB-B0AD-E240E794B9A0}" destId="{F3B672CC-5E54-47C3-86C3-FFBCF37489BD}" srcOrd="0" destOrd="0" presId="urn:microsoft.com/office/officeart/2005/8/layout/lProcess1"/>
    <dgm:cxn modelId="{AC589E81-3BF5-468A-AB99-C897FCECA784}" srcId="{7CEE733F-4E65-49C8-9B33-7F8443FC045B}" destId="{9300A308-6C20-4443-980D-FFA14CA89CEF}" srcOrd="2" destOrd="0" parTransId="{ECDEB4F6-602F-4985-B6F6-272BE10DD5ED}" sibTransId="{79205623-484E-48E4-BDAB-14D2A10F2B7C}"/>
    <dgm:cxn modelId="{2F2C3787-D0DF-4619-A087-DCDDB3E5FA19}" type="presOf" srcId="{9300A308-6C20-4443-980D-FFA14CA89CEF}" destId="{25A4134E-767C-404E-BDB5-7364467292AA}" srcOrd="0" destOrd="0" presId="urn:microsoft.com/office/officeart/2005/8/layout/lProcess1"/>
    <dgm:cxn modelId="{9A1FDE83-156E-47C5-95B5-2883C59D1430}" type="presOf" srcId="{CA3AC953-3BF5-48CC-AA2F-EE1639EEB691}" destId="{5076ACEB-EEBE-41CA-B29B-0BD87734ED36}" srcOrd="0" destOrd="0" presId="urn:microsoft.com/office/officeart/2005/8/layout/lProcess1"/>
    <dgm:cxn modelId="{1116A62B-86E9-4569-9F67-E3D70817538C}" type="presParOf" srcId="{5076ACEB-EEBE-41CA-B29B-0BD87734ED36}" destId="{66137639-50C8-479E-8361-072009BA14EB}" srcOrd="0" destOrd="0" presId="urn:microsoft.com/office/officeart/2005/8/layout/lProcess1"/>
    <dgm:cxn modelId="{D45825C9-466F-471E-9C1B-9B277D51041E}" type="presParOf" srcId="{66137639-50C8-479E-8361-072009BA14EB}" destId="{A0C20A6F-B9F2-4A30-864C-21ADB16DF7FC}" srcOrd="0" destOrd="0" presId="urn:microsoft.com/office/officeart/2005/8/layout/lProcess1"/>
    <dgm:cxn modelId="{481E60A3-D2DD-4FD9-B191-36B0580EB4C7}" type="presParOf" srcId="{66137639-50C8-479E-8361-072009BA14EB}" destId="{BAE1AA68-F5F5-4B0E-8DB6-B31E174E9F3A}" srcOrd="1" destOrd="0" presId="urn:microsoft.com/office/officeart/2005/8/layout/lProcess1"/>
    <dgm:cxn modelId="{3EDE9594-7989-41E5-A544-841DBC573326}" type="presParOf" srcId="{66137639-50C8-479E-8361-072009BA14EB}" destId="{88522600-9BD3-471C-80B5-C574254786BE}" srcOrd="2" destOrd="0" presId="urn:microsoft.com/office/officeart/2005/8/layout/lProcess1"/>
    <dgm:cxn modelId="{EB8256E1-CAC9-44E2-A77D-261CC172AF00}" type="presParOf" srcId="{66137639-50C8-479E-8361-072009BA14EB}" destId="{84E711A2-1174-41CD-8929-5B3F06F2CAD4}" srcOrd="3" destOrd="0" presId="urn:microsoft.com/office/officeart/2005/8/layout/lProcess1"/>
    <dgm:cxn modelId="{E38510DD-C9A2-4547-B0B1-4C9B44759CBC}" type="presParOf" srcId="{66137639-50C8-479E-8361-072009BA14EB}" destId="{F3B672CC-5E54-47C3-86C3-FFBCF37489BD}" srcOrd="4" destOrd="0" presId="urn:microsoft.com/office/officeart/2005/8/layout/lProcess1"/>
    <dgm:cxn modelId="{DA4B24E0-49D9-4204-88BA-3E0C35940691}" type="presParOf" srcId="{66137639-50C8-479E-8361-072009BA14EB}" destId="{B40376F7-806A-4ABC-8741-C5BF53DD8A2A}" srcOrd="5" destOrd="0" presId="urn:microsoft.com/office/officeart/2005/8/layout/lProcess1"/>
    <dgm:cxn modelId="{2618C6F6-B8D4-46B3-BAE7-DD6904AB5381}" type="presParOf" srcId="{66137639-50C8-479E-8361-072009BA14EB}" destId="{25A4134E-767C-404E-BDB5-7364467292AA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A265E-D11C-408C-8151-8EB73B6B7D24}">
      <dsp:nvSpPr>
        <dsp:cNvPr id="0" name=""/>
        <dsp:cNvSpPr/>
      </dsp:nvSpPr>
      <dsp:spPr>
        <a:xfrm>
          <a:off x="116405" y="357"/>
          <a:ext cx="1285754" cy="3214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Traditional</a:t>
          </a:r>
        </a:p>
      </dsp:txBody>
      <dsp:txXfrm>
        <a:off x="125820" y="9772"/>
        <a:ext cx="1266924" cy="302608"/>
      </dsp:txXfrm>
    </dsp:sp>
    <dsp:sp modelId="{7CB6392F-3391-4F96-A552-311A71E2B091}">
      <dsp:nvSpPr>
        <dsp:cNvPr id="0" name=""/>
        <dsp:cNvSpPr/>
      </dsp:nvSpPr>
      <dsp:spPr>
        <a:xfrm rot="5400000">
          <a:off x="731157" y="349921"/>
          <a:ext cx="56251" cy="5625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845DE5-C891-4512-9E4B-862B8978B213}">
      <dsp:nvSpPr>
        <dsp:cNvPr id="0" name=""/>
        <dsp:cNvSpPr/>
      </dsp:nvSpPr>
      <dsp:spPr>
        <a:xfrm>
          <a:off x="116405" y="434299"/>
          <a:ext cx="1285754" cy="32143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Request Services</a:t>
          </a:r>
        </a:p>
      </dsp:txBody>
      <dsp:txXfrm>
        <a:off x="125820" y="443714"/>
        <a:ext cx="1266924" cy="302608"/>
      </dsp:txXfrm>
    </dsp:sp>
    <dsp:sp modelId="{FE8AF13C-7123-4A36-9AB0-9CB1D8578596}">
      <dsp:nvSpPr>
        <dsp:cNvPr id="0" name=""/>
        <dsp:cNvSpPr/>
      </dsp:nvSpPr>
      <dsp:spPr>
        <a:xfrm rot="5400000">
          <a:off x="731157" y="783863"/>
          <a:ext cx="56251" cy="5625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A610F7-4305-4E19-A123-AE8ACD0CE0B8}">
      <dsp:nvSpPr>
        <dsp:cNvPr id="0" name=""/>
        <dsp:cNvSpPr/>
      </dsp:nvSpPr>
      <dsp:spPr>
        <a:xfrm>
          <a:off x="116405" y="868241"/>
          <a:ext cx="1285754" cy="32143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Project Scoping</a:t>
          </a:r>
        </a:p>
      </dsp:txBody>
      <dsp:txXfrm>
        <a:off x="125820" y="877656"/>
        <a:ext cx="1266924" cy="302608"/>
      </dsp:txXfrm>
    </dsp:sp>
    <dsp:sp modelId="{33C7D621-D67A-4F8A-AFB3-47E807772B5E}">
      <dsp:nvSpPr>
        <dsp:cNvPr id="0" name=""/>
        <dsp:cNvSpPr/>
      </dsp:nvSpPr>
      <dsp:spPr>
        <a:xfrm rot="5400000">
          <a:off x="731157" y="1217806"/>
          <a:ext cx="56251" cy="5625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89F0FB-50D4-4F8E-80E1-1CCD707A30C8}">
      <dsp:nvSpPr>
        <dsp:cNvPr id="0" name=""/>
        <dsp:cNvSpPr/>
      </dsp:nvSpPr>
      <dsp:spPr>
        <a:xfrm>
          <a:off x="116405" y="1302183"/>
          <a:ext cx="1285754" cy="32143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Produce SOW</a:t>
          </a:r>
        </a:p>
      </dsp:txBody>
      <dsp:txXfrm>
        <a:off x="125820" y="1311598"/>
        <a:ext cx="1266924" cy="302608"/>
      </dsp:txXfrm>
    </dsp:sp>
    <dsp:sp modelId="{849F5ED6-610A-4978-912D-6DD311A74BBA}">
      <dsp:nvSpPr>
        <dsp:cNvPr id="0" name=""/>
        <dsp:cNvSpPr/>
      </dsp:nvSpPr>
      <dsp:spPr>
        <a:xfrm rot="5400000">
          <a:off x="731157" y="1651748"/>
          <a:ext cx="56251" cy="5625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46656F-7B77-4FD3-B1EF-AE12EEB81A5C}">
      <dsp:nvSpPr>
        <dsp:cNvPr id="0" name=""/>
        <dsp:cNvSpPr/>
      </dsp:nvSpPr>
      <dsp:spPr>
        <a:xfrm>
          <a:off x="116405" y="1736125"/>
          <a:ext cx="1285754" cy="32143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Resource Negotiations</a:t>
          </a:r>
        </a:p>
      </dsp:txBody>
      <dsp:txXfrm>
        <a:off x="125820" y="1745540"/>
        <a:ext cx="1266924" cy="302608"/>
      </dsp:txXfrm>
    </dsp:sp>
    <dsp:sp modelId="{8FAF2DB0-8CC9-4D24-AB3B-AEBE9B4DDF14}">
      <dsp:nvSpPr>
        <dsp:cNvPr id="0" name=""/>
        <dsp:cNvSpPr/>
      </dsp:nvSpPr>
      <dsp:spPr>
        <a:xfrm rot="5400000">
          <a:off x="731157" y="2085690"/>
          <a:ext cx="56251" cy="5625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7471A2-4634-48CD-A792-E55F9B3A01C4}">
      <dsp:nvSpPr>
        <dsp:cNvPr id="0" name=""/>
        <dsp:cNvSpPr/>
      </dsp:nvSpPr>
      <dsp:spPr>
        <a:xfrm>
          <a:off x="116405" y="2170068"/>
          <a:ext cx="1285754" cy="32143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Secure Financing</a:t>
          </a:r>
        </a:p>
      </dsp:txBody>
      <dsp:txXfrm>
        <a:off x="125820" y="2179483"/>
        <a:ext cx="1266924" cy="302608"/>
      </dsp:txXfrm>
    </dsp:sp>
    <dsp:sp modelId="{14532251-848A-428C-BCE7-3B45D0B0C5D2}">
      <dsp:nvSpPr>
        <dsp:cNvPr id="0" name=""/>
        <dsp:cNvSpPr/>
      </dsp:nvSpPr>
      <dsp:spPr>
        <a:xfrm rot="5400000">
          <a:off x="731157" y="2519632"/>
          <a:ext cx="56251" cy="56251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F322EF-872C-48D9-8BDA-C73ED1580D22}">
      <dsp:nvSpPr>
        <dsp:cNvPr id="0" name=""/>
        <dsp:cNvSpPr/>
      </dsp:nvSpPr>
      <dsp:spPr>
        <a:xfrm>
          <a:off x="116405" y="2604010"/>
          <a:ext cx="1285754" cy="32143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Receive Services</a:t>
          </a:r>
        </a:p>
      </dsp:txBody>
      <dsp:txXfrm>
        <a:off x="125820" y="2613425"/>
        <a:ext cx="1266924" cy="302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20A6F-B9F2-4A30-864C-21ADB16DF7FC}">
      <dsp:nvSpPr>
        <dsp:cNvPr id="0" name=""/>
        <dsp:cNvSpPr/>
      </dsp:nvSpPr>
      <dsp:spPr>
        <a:xfrm>
          <a:off x="77409" y="89"/>
          <a:ext cx="1291214" cy="322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Intapp Prime</a:t>
          </a:r>
        </a:p>
      </dsp:txBody>
      <dsp:txXfrm>
        <a:off x="86864" y="9544"/>
        <a:ext cx="1272304" cy="303893"/>
      </dsp:txXfrm>
    </dsp:sp>
    <dsp:sp modelId="{BAE1AA68-F5F5-4B0E-8DB6-B31E174E9F3A}">
      <dsp:nvSpPr>
        <dsp:cNvPr id="0" name=""/>
        <dsp:cNvSpPr/>
      </dsp:nvSpPr>
      <dsp:spPr>
        <a:xfrm rot="5400000">
          <a:off x="694771" y="351138"/>
          <a:ext cx="56490" cy="5649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522600-9BD3-471C-80B5-C574254786BE}">
      <dsp:nvSpPr>
        <dsp:cNvPr id="0" name=""/>
        <dsp:cNvSpPr/>
      </dsp:nvSpPr>
      <dsp:spPr>
        <a:xfrm>
          <a:off x="77409" y="435874"/>
          <a:ext cx="1291214" cy="3228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Request Service</a:t>
          </a:r>
        </a:p>
      </dsp:txBody>
      <dsp:txXfrm>
        <a:off x="86864" y="445329"/>
        <a:ext cx="1272304" cy="303893"/>
      </dsp:txXfrm>
    </dsp:sp>
    <dsp:sp modelId="{84E711A2-1174-41CD-8929-5B3F06F2CAD4}">
      <dsp:nvSpPr>
        <dsp:cNvPr id="0" name=""/>
        <dsp:cNvSpPr/>
      </dsp:nvSpPr>
      <dsp:spPr>
        <a:xfrm rot="5400000">
          <a:off x="694771" y="786923"/>
          <a:ext cx="56490" cy="5649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B672CC-5E54-47C3-86C3-FFBCF37489BD}">
      <dsp:nvSpPr>
        <dsp:cNvPr id="0" name=""/>
        <dsp:cNvSpPr/>
      </dsp:nvSpPr>
      <dsp:spPr>
        <a:xfrm>
          <a:off x="77409" y="871659"/>
          <a:ext cx="1291214" cy="3228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Scope/Estimate</a:t>
          </a:r>
        </a:p>
      </dsp:txBody>
      <dsp:txXfrm>
        <a:off x="86864" y="881114"/>
        <a:ext cx="1272304" cy="303893"/>
      </dsp:txXfrm>
    </dsp:sp>
    <dsp:sp modelId="{B40376F7-806A-4ABC-8741-C5BF53DD8A2A}">
      <dsp:nvSpPr>
        <dsp:cNvPr id="0" name=""/>
        <dsp:cNvSpPr/>
      </dsp:nvSpPr>
      <dsp:spPr>
        <a:xfrm rot="5400000">
          <a:off x="694771" y="1222708"/>
          <a:ext cx="56490" cy="56490"/>
        </a:xfrm>
        <a:prstGeom prst="rightArrow">
          <a:avLst>
            <a:gd name="adj1" fmla="val 667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A4134E-767C-404E-BDB5-7364467292AA}">
      <dsp:nvSpPr>
        <dsp:cNvPr id="0" name=""/>
        <dsp:cNvSpPr/>
      </dsp:nvSpPr>
      <dsp:spPr>
        <a:xfrm>
          <a:off x="77409" y="1307444"/>
          <a:ext cx="1291214" cy="32280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/>
            <a:t>Receive Service</a:t>
          </a:r>
        </a:p>
      </dsp:txBody>
      <dsp:txXfrm>
        <a:off x="86864" y="1316899"/>
        <a:ext cx="1272304" cy="303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3FFFB-99A9-CD4C-94D4-330633E14D39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3FE2C-7E08-8D4C-A1C6-BACDAD19CD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721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509A4-88B8-6145-8B2C-1D051602FA01}" type="datetimeFigureOut">
              <a:rPr lang="en-US" smtClean="0"/>
              <a:t>5/26/2018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056D0-7CA0-CA4D-B9FB-D1A56E401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914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056D0-7CA0-CA4D-B9FB-D1A56E401E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3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056D0-7CA0-CA4D-B9FB-D1A56E401E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21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056D0-7CA0-CA4D-B9FB-D1A56E401E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7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6056D0-7CA0-CA4D-B9FB-D1A56E401ED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0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emf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6175317-B38E-D148-8BFC-599727D3FD77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294EEFF3-467F-6C49-A92F-30BE3E232E02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5" name="Picture 4" descr="line_graphic.png">
            <a:extLst>
              <a:ext uri="{FF2B5EF4-FFF2-40B4-BE49-F238E27FC236}">
                <a16:creationId xmlns:a16="http://schemas.microsoft.com/office/drawing/2014/main" xmlns="" id="{D6F4BF3B-33B1-1A4F-8505-0EFBD0A54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-11827" y="-621519"/>
            <a:ext cx="3818313" cy="2454085"/>
          </a:xfrm>
          <a:prstGeom prst="rect">
            <a:avLst/>
          </a:prstGeom>
        </p:spPr>
      </p:pic>
      <p:pic>
        <p:nvPicPr>
          <p:cNvPr id="6" name="Picture 5" descr="intapp_logo_rgb@2x-8.png">
            <a:extLst>
              <a:ext uri="{FF2B5EF4-FFF2-40B4-BE49-F238E27FC236}">
                <a16:creationId xmlns:a16="http://schemas.microsoft.com/office/drawing/2014/main" xmlns="" id="{E13745A6-A0BC-7347-BA47-C4B81EC9D65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872" y="407662"/>
            <a:ext cx="1181818" cy="41862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6671715-477A-3446-88B2-C574A411B01A}"/>
              </a:ext>
            </a:extLst>
          </p:cNvPr>
          <p:cNvCxnSpPr/>
          <p:nvPr userDrawn="1"/>
        </p:nvCxnSpPr>
        <p:spPr>
          <a:xfrm>
            <a:off x="918172" y="2764542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668600B5-AA6B-C44B-BB70-75429BF27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892" y="1773527"/>
            <a:ext cx="4442835" cy="664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AC1AE2FD-396E-E245-8D6E-31FBC363A0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037" y="2364658"/>
            <a:ext cx="2540146" cy="42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1FF3D946-3505-DD42-9D97-AFEB526994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1272" y="2789671"/>
            <a:ext cx="2770188" cy="301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accent2">
                    <a:lumMod val="75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Presenter name and title goes here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xmlns="" id="{43B498EC-70E9-714E-9171-680858A3E1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272" y="3052835"/>
            <a:ext cx="2770188" cy="301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accent2">
                    <a:lumMod val="75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01.14.18</a:t>
            </a:r>
          </a:p>
        </p:txBody>
      </p:sp>
    </p:spTree>
    <p:extLst>
      <p:ext uri="{BB962C8B-B14F-4D97-AF65-F5344CB8AC3E}">
        <p14:creationId xmlns:p14="http://schemas.microsoft.com/office/powerpoint/2010/main" val="40128631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accent3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Bullet Option #1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7277" y="1049184"/>
            <a:ext cx="8619304" cy="3523808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1800" b="0" i="0" spc="-30" baseline="0">
                <a:solidFill>
                  <a:schemeClr val="accent3"/>
                </a:solidFill>
                <a:latin typeface="Barlow Regular"/>
                <a:cs typeface="Barlow Regular"/>
              </a:defRPr>
            </a:lvl1pPr>
            <a:lvl2pPr>
              <a:buClr>
                <a:schemeClr val="bg2"/>
              </a:buClr>
              <a:buFont typeface="Arial" panose="020B0604020202020204" pitchFamily="34" charset="0"/>
              <a:buChar char="•"/>
              <a:defRPr sz="1800" b="0" i="0" baseline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b="0" i="0" baseline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0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 marL="1776412" indent="0">
              <a:buNone/>
              <a:defRPr sz="18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Level 1 copy looks like this right here. Press enter and tab for levels</a:t>
            </a:r>
          </a:p>
          <a:p>
            <a:pPr marL="803275" lvl="1" indent="-288925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Level 2 copy looks like this right here</a:t>
            </a:r>
          </a:p>
          <a:p>
            <a:pPr marL="1255713" lvl="2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rlow Regular"/>
                <a:cs typeface="Barlow Regular"/>
              </a:rPr>
              <a:t>Level 3 copy looks like this right here</a:t>
            </a:r>
          </a:p>
          <a:p>
            <a:pPr marL="2057400" lvl="4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rlow Regular"/>
              <a:cs typeface="Barlow Regular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DB1CBCD-E706-754B-B1B6-07247C568E68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0575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accent3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Bullet Option #2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DB1CBCD-E706-754B-B1B6-07247C568E68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8CB35EA1-CD4A-6049-B2C3-22BF288560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277" y="1049182"/>
            <a:ext cx="8616682" cy="3523808"/>
          </a:xfrm>
          <a:prstGeom prst="rect">
            <a:avLst/>
          </a:prstGeom>
        </p:spPr>
        <p:txBody>
          <a:bodyPr vert="horz"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spc="-30">
                <a:solidFill>
                  <a:schemeClr val="accent3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Barlow Regular"/>
              <a:cs typeface="Barlow Regular"/>
            </a:endParaRPr>
          </a:p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rlow Regular"/>
              <a:cs typeface="Barlow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54369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accent3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Bullet Option #3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7277" y="1049182"/>
            <a:ext cx="3907523" cy="3523808"/>
          </a:xfrm>
          <a:prstGeom prst="rect">
            <a:avLst/>
          </a:prstGeom>
        </p:spPr>
        <p:txBody>
          <a:bodyPr vert="horz"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spc="-30">
                <a:solidFill>
                  <a:schemeClr val="accent3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Barlow Regular"/>
              <a:cs typeface="Barlow Regular"/>
            </a:endParaRPr>
          </a:p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rlow Regular"/>
              <a:cs typeface="Barlow Regular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DB1CBCD-E706-754B-B1B6-07247C568E68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CAE35258-7B8C-8840-BF7C-3BF2A91E96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50995" y="1049182"/>
            <a:ext cx="3907523" cy="3523808"/>
          </a:xfrm>
          <a:prstGeom prst="rect">
            <a:avLst/>
          </a:prstGeom>
        </p:spPr>
        <p:txBody>
          <a:bodyPr vert="horz"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spc="-30">
                <a:solidFill>
                  <a:schemeClr val="accent3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Bullet lines look like this</a:t>
            </a:r>
          </a:p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Barlow Regular"/>
              <a:cs typeface="Barlow Regular"/>
            </a:endParaRPr>
          </a:p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rlow Regular"/>
              <a:cs typeface="Barlow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568753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0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1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accent3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Text Slide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07277" y="1074735"/>
            <a:ext cx="8619304" cy="35238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 spc="-30" baseline="0">
                <a:solidFill>
                  <a:schemeClr val="accent3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>
              <a:lnSpc>
                <a:spcPts val="1780"/>
              </a:lnSpc>
              <a:spcBef>
                <a:spcPts val="1300"/>
              </a:spcBef>
              <a:buClr>
                <a:schemeClr val="bg2"/>
              </a:buClr>
              <a:buSzPct val="60000"/>
            </a:pPr>
            <a:r>
              <a:rPr lang="en-US" sz="1400" spc="-50" dirty="0">
                <a:solidFill>
                  <a:srgbClr val="4F9DF5"/>
                </a:solidFill>
                <a:latin typeface="Barlow SemiBold"/>
                <a:cs typeface="Barlow SemiBold"/>
              </a:rPr>
              <a:t>Subhead looks like this</a:t>
            </a:r>
          </a:p>
          <a:p>
            <a:pPr>
              <a:lnSpc>
                <a:spcPts val="1780"/>
              </a:lnSpc>
              <a:spcBef>
                <a:spcPts val="1300"/>
              </a:spcBef>
              <a:buClr>
                <a:schemeClr val="bg2"/>
              </a:buClr>
              <a:buSzPct val="60000"/>
            </a:pPr>
            <a:r>
              <a:rPr lang="en-US" sz="1400" spc="-50" dirty="0"/>
              <a:t>Lorem ipsum dolor sit </a:t>
            </a:r>
            <a:r>
              <a:rPr lang="en-US" sz="1400" spc="-50" dirty="0" err="1"/>
              <a:t>amet</a:t>
            </a:r>
            <a:r>
              <a:rPr lang="en-US" sz="1400" spc="-50" dirty="0"/>
              <a:t>, </a:t>
            </a:r>
            <a:r>
              <a:rPr lang="en-US" sz="1400" spc="-50" dirty="0" err="1"/>
              <a:t>consectetur</a:t>
            </a:r>
            <a:r>
              <a:rPr lang="en-US" sz="1400" spc="-50" dirty="0"/>
              <a:t> </a:t>
            </a:r>
            <a:r>
              <a:rPr lang="en-US" sz="1400" spc="-50" dirty="0" err="1"/>
              <a:t>adipiscing</a:t>
            </a:r>
            <a:r>
              <a:rPr lang="en-US" sz="1400" spc="-50" dirty="0"/>
              <a:t> </a:t>
            </a:r>
            <a:r>
              <a:rPr lang="en-US" sz="1400" spc="-50" dirty="0" err="1"/>
              <a:t>elit</a:t>
            </a:r>
            <a:r>
              <a:rPr lang="en-US" sz="1400" spc="-50" dirty="0"/>
              <a:t>, </a:t>
            </a:r>
            <a:r>
              <a:rPr lang="en-US" sz="1400" spc="-50" dirty="0" err="1"/>
              <a:t>sed</a:t>
            </a:r>
            <a:r>
              <a:rPr lang="en-US" sz="1400" spc="-50" dirty="0"/>
              <a:t> do </a:t>
            </a:r>
            <a:r>
              <a:rPr lang="en-US" sz="1400" spc="-50" dirty="0" err="1"/>
              <a:t>eiusmod</a:t>
            </a:r>
            <a:r>
              <a:rPr lang="en-US" sz="1400" spc="-50" dirty="0"/>
              <a:t> </a:t>
            </a:r>
            <a:r>
              <a:rPr lang="en-US" sz="1400" spc="-50" dirty="0" err="1"/>
              <a:t>tempor</a:t>
            </a:r>
            <a:r>
              <a:rPr lang="en-US" sz="1400" spc="-50" dirty="0"/>
              <a:t> </a:t>
            </a:r>
            <a:r>
              <a:rPr lang="en-US" sz="1400" spc="-50" dirty="0" err="1"/>
              <a:t>incididunt</a:t>
            </a:r>
            <a:r>
              <a:rPr lang="en-US" sz="1400" spc="-50" dirty="0"/>
              <a:t> </a:t>
            </a: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labore</a:t>
            </a:r>
            <a:r>
              <a:rPr lang="en-US" sz="1400" spc="-50" dirty="0"/>
              <a:t> et </a:t>
            </a:r>
            <a:r>
              <a:rPr lang="en-US" sz="1400" spc="-50" dirty="0" err="1"/>
              <a:t>dolore</a:t>
            </a:r>
            <a:r>
              <a:rPr lang="en-US" sz="1400" spc="-50" dirty="0"/>
              <a:t> magna </a:t>
            </a:r>
            <a:r>
              <a:rPr lang="en-US" sz="1400" spc="-50" dirty="0" err="1"/>
              <a:t>aliqua</a:t>
            </a:r>
            <a:r>
              <a:rPr lang="en-US" sz="1400" spc="-50" dirty="0"/>
              <a:t>. </a:t>
            </a: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enim</a:t>
            </a:r>
            <a:r>
              <a:rPr lang="en-US" sz="1400" spc="-50" dirty="0"/>
              <a:t> ad minim </a:t>
            </a:r>
            <a:r>
              <a:rPr lang="en-US" sz="1400" spc="-50" dirty="0" err="1"/>
              <a:t>veniam</a:t>
            </a:r>
            <a:r>
              <a:rPr lang="en-US" sz="1400" spc="-50" dirty="0"/>
              <a:t>, </a:t>
            </a:r>
            <a:r>
              <a:rPr lang="en-US" sz="1400" spc="-50" dirty="0" err="1"/>
              <a:t>quis</a:t>
            </a:r>
            <a:r>
              <a:rPr lang="en-US" sz="1400" spc="-50" dirty="0"/>
              <a:t> </a:t>
            </a:r>
            <a:r>
              <a:rPr lang="en-US" sz="1400" spc="-50" dirty="0" err="1"/>
              <a:t>nostrud</a:t>
            </a:r>
            <a:r>
              <a:rPr lang="en-US" sz="1400" spc="-50" dirty="0"/>
              <a:t> exercitation </a:t>
            </a:r>
            <a:r>
              <a:rPr lang="en-US" sz="1400" spc="-50" dirty="0" err="1"/>
              <a:t>ullamco</a:t>
            </a:r>
            <a:r>
              <a:rPr lang="en-US" sz="1400" spc="-50" dirty="0"/>
              <a:t> </a:t>
            </a:r>
            <a:r>
              <a:rPr lang="en-US" sz="1400" spc="-50" dirty="0" err="1"/>
              <a:t>laboris</a:t>
            </a:r>
            <a:r>
              <a:rPr lang="en-US" sz="1400" spc="-50" dirty="0"/>
              <a:t> nisi </a:t>
            </a: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aliquip</a:t>
            </a:r>
            <a:r>
              <a:rPr lang="en-US" sz="1400" spc="-50" dirty="0"/>
              <a:t> ex </a:t>
            </a:r>
            <a:r>
              <a:rPr lang="en-US" sz="1400" spc="-50" dirty="0" err="1"/>
              <a:t>ea</a:t>
            </a:r>
            <a:r>
              <a:rPr lang="en-US" sz="1400" spc="-50" dirty="0"/>
              <a:t> </a:t>
            </a:r>
            <a:r>
              <a:rPr lang="en-US" sz="1400" spc="-50" dirty="0" err="1"/>
              <a:t>commodo</a:t>
            </a:r>
            <a:r>
              <a:rPr lang="en-US" sz="1400" spc="-50" dirty="0"/>
              <a:t> </a:t>
            </a:r>
            <a:r>
              <a:rPr lang="en-US" sz="1400" spc="-50" dirty="0" err="1"/>
              <a:t>consequat</a:t>
            </a:r>
            <a:r>
              <a:rPr lang="en-US" sz="1400" spc="-50" dirty="0"/>
              <a:t>. </a:t>
            </a:r>
            <a:r>
              <a:rPr lang="en-US" sz="1400" spc="-50" dirty="0" err="1"/>
              <a:t>Duis</a:t>
            </a:r>
            <a:r>
              <a:rPr lang="en-US" sz="1400" spc="-50" dirty="0"/>
              <a:t> </a:t>
            </a:r>
            <a:r>
              <a:rPr lang="en-US" sz="1400" spc="-50" dirty="0" err="1"/>
              <a:t>aute</a:t>
            </a:r>
            <a:r>
              <a:rPr lang="en-US" sz="1400" spc="-50" dirty="0"/>
              <a:t> </a:t>
            </a:r>
            <a:r>
              <a:rPr lang="en-US" sz="1400" spc="-50" dirty="0" err="1"/>
              <a:t>irure</a:t>
            </a:r>
            <a:r>
              <a:rPr lang="en-US" sz="1400" spc="-50" dirty="0"/>
              <a:t> dolor in </a:t>
            </a:r>
            <a:r>
              <a:rPr lang="en-US" sz="1400" spc="-50" dirty="0" err="1"/>
              <a:t>reprehenderit</a:t>
            </a:r>
            <a:r>
              <a:rPr lang="en-US" sz="1400" spc="-50" dirty="0"/>
              <a:t> in </a:t>
            </a:r>
            <a:r>
              <a:rPr lang="en-US" sz="1400" spc="-50" dirty="0" err="1"/>
              <a:t>voluptate</a:t>
            </a:r>
            <a:r>
              <a:rPr lang="en-US" sz="1400" spc="-50" dirty="0"/>
              <a:t> </a:t>
            </a:r>
            <a:r>
              <a:rPr lang="en-US" sz="1400" spc="-50" dirty="0" err="1"/>
              <a:t>velit</a:t>
            </a:r>
            <a:r>
              <a:rPr lang="en-US" sz="1400" spc="-50" dirty="0"/>
              <a:t> </a:t>
            </a:r>
            <a:r>
              <a:rPr lang="en-US" sz="1400" spc="-50" dirty="0" err="1"/>
              <a:t>esse</a:t>
            </a:r>
            <a:r>
              <a:rPr lang="en-US" sz="1400" spc="-50" dirty="0"/>
              <a:t> </a:t>
            </a:r>
            <a:r>
              <a:rPr lang="en-US" sz="1400" spc="-50" dirty="0" err="1"/>
              <a:t>cillum</a:t>
            </a:r>
            <a:r>
              <a:rPr lang="en-US" sz="1400" spc="-50" dirty="0"/>
              <a:t> </a:t>
            </a:r>
            <a:r>
              <a:rPr lang="en-US" sz="1400" spc="-50" dirty="0" err="1"/>
              <a:t>dolore</a:t>
            </a:r>
            <a:r>
              <a:rPr lang="en-US" sz="1400" spc="-50" dirty="0"/>
              <a:t> </a:t>
            </a:r>
            <a:r>
              <a:rPr lang="en-US" sz="1400" spc="-50" dirty="0" err="1"/>
              <a:t>eu</a:t>
            </a:r>
            <a:r>
              <a:rPr lang="en-US" sz="1400" spc="-50" dirty="0"/>
              <a:t> </a:t>
            </a:r>
            <a:r>
              <a:rPr lang="en-US" sz="1400" spc="-50" dirty="0" err="1"/>
              <a:t>fugiat</a:t>
            </a:r>
            <a:r>
              <a:rPr lang="en-US" sz="1400" spc="-50" dirty="0"/>
              <a:t> </a:t>
            </a:r>
            <a:r>
              <a:rPr lang="en-US" sz="1400" spc="-50" dirty="0" err="1"/>
              <a:t>nulla</a:t>
            </a:r>
            <a:r>
              <a:rPr lang="en-US" sz="1400" spc="-50" dirty="0"/>
              <a:t> </a:t>
            </a:r>
            <a:r>
              <a:rPr lang="en-US" sz="1400" spc="-50" dirty="0" err="1"/>
              <a:t>pariatur</a:t>
            </a:r>
            <a:r>
              <a:rPr lang="en-US" sz="1400" spc="-50" dirty="0"/>
              <a:t>.</a:t>
            </a:r>
          </a:p>
          <a:p>
            <a:pPr>
              <a:lnSpc>
                <a:spcPts val="1780"/>
              </a:lnSpc>
              <a:spcBef>
                <a:spcPts val="1300"/>
              </a:spcBef>
              <a:buClr>
                <a:schemeClr val="bg2"/>
              </a:buClr>
              <a:buSzPct val="60000"/>
            </a:pP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enim</a:t>
            </a:r>
            <a:r>
              <a:rPr lang="en-US" sz="1400" spc="-50" dirty="0"/>
              <a:t> ad minim </a:t>
            </a:r>
            <a:r>
              <a:rPr lang="en-US" sz="1400" spc="-50" dirty="0" err="1"/>
              <a:t>veniam</a:t>
            </a:r>
            <a:r>
              <a:rPr lang="en-US" sz="1400" spc="-50" dirty="0"/>
              <a:t>, </a:t>
            </a:r>
            <a:r>
              <a:rPr lang="en-US" sz="1400" spc="-50" dirty="0" err="1"/>
              <a:t>quis</a:t>
            </a:r>
            <a:r>
              <a:rPr lang="en-US" sz="1400" spc="-50" dirty="0"/>
              <a:t> </a:t>
            </a:r>
            <a:r>
              <a:rPr lang="en-US" sz="1400" spc="-50" dirty="0" err="1"/>
              <a:t>nostrud</a:t>
            </a:r>
            <a:r>
              <a:rPr lang="en-US" sz="1400" spc="-50" dirty="0"/>
              <a:t> exercitation </a:t>
            </a:r>
            <a:r>
              <a:rPr lang="en-US" sz="1400" spc="-50" dirty="0" err="1"/>
              <a:t>ullamco</a:t>
            </a:r>
            <a:r>
              <a:rPr lang="en-US" sz="1400" spc="-50" dirty="0"/>
              <a:t> </a:t>
            </a:r>
            <a:r>
              <a:rPr lang="en-US" sz="1400" spc="-50" dirty="0" err="1"/>
              <a:t>laboris</a:t>
            </a:r>
            <a:r>
              <a:rPr lang="en-US" sz="1400" spc="-50" dirty="0"/>
              <a:t> nisi </a:t>
            </a: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aliquip</a:t>
            </a:r>
            <a:r>
              <a:rPr lang="en-US" sz="1400" spc="-50" dirty="0"/>
              <a:t> ex </a:t>
            </a:r>
            <a:r>
              <a:rPr lang="en-US" sz="1400" spc="-50" dirty="0" err="1"/>
              <a:t>ea</a:t>
            </a:r>
            <a:r>
              <a:rPr lang="en-US" sz="1400" spc="-50" dirty="0"/>
              <a:t> </a:t>
            </a:r>
            <a:r>
              <a:rPr lang="en-US" sz="1400" spc="-50" dirty="0" err="1"/>
              <a:t>commodo</a:t>
            </a:r>
            <a:r>
              <a:rPr lang="en-US" sz="1400" spc="-50" dirty="0"/>
              <a:t> </a:t>
            </a:r>
            <a:r>
              <a:rPr lang="en-US" sz="1400" spc="-50" dirty="0" err="1"/>
              <a:t>consequat</a:t>
            </a:r>
            <a:r>
              <a:rPr lang="en-US" sz="1400" spc="-50" dirty="0"/>
              <a:t>. </a:t>
            </a:r>
            <a:r>
              <a:rPr lang="en-US" sz="1400" spc="-50" dirty="0" err="1"/>
              <a:t>Duis</a:t>
            </a:r>
            <a:r>
              <a:rPr lang="en-US" sz="1400" spc="-50" dirty="0"/>
              <a:t> </a:t>
            </a:r>
            <a:r>
              <a:rPr lang="en-US" sz="1400" spc="-50" dirty="0" err="1"/>
              <a:t>aute</a:t>
            </a:r>
            <a:r>
              <a:rPr lang="en-US" sz="1400" spc="-50" dirty="0"/>
              <a:t> </a:t>
            </a:r>
            <a:r>
              <a:rPr lang="en-US" sz="1400" spc="-50" dirty="0" err="1"/>
              <a:t>irure</a:t>
            </a:r>
            <a:r>
              <a:rPr lang="en-US" sz="1400" spc="-50" dirty="0"/>
              <a:t> dolor in </a:t>
            </a:r>
            <a:r>
              <a:rPr lang="en-US" sz="1400" spc="-50" dirty="0" err="1"/>
              <a:t>reprehenderit</a:t>
            </a:r>
            <a:r>
              <a:rPr lang="en-US" sz="1400" spc="-50" dirty="0"/>
              <a:t> in </a:t>
            </a:r>
            <a:r>
              <a:rPr lang="en-US" sz="1400" spc="-50" dirty="0" err="1"/>
              <a:t>voluptate</a:t>
            </a:r>
            <a:r>
              <a:rPr lang="en-US" sz="1400" spc="-50" dirty="0"/>
              <a:t> </a:t>
            </a:r>
            <a:r>
              <a:rPr lang="en-US" sz="1400" spc="-50" dirty="0" err="1"/>
              <a:t>velit</a:t>
            </a:r>
            <a:r>
              <a:rPr lang="en-US" sz="1400" spc="-50" dirty="0"/>
              <a:t> </a:t>
            </a:r>
            <a:r>
              <a:rPr lang="en-US" sz="1400" spc="-50" dirty="0" err="1"/>
              <a:t>esse</a:t>
            </a:r>
            <a:r>
              <a:rPr lang="en-US" sz="1400" spc="-50" dirty="0"/>
              <a:t> </a:t>
            </a:r>
            <a:r>
              <a:rPr lang="en-US" sz="1400" spc="-50" dirty="0" err="1"/>
              <a:t>cillum</a:t>
            </a:r>
            <a:r>
              <a:rPr lang="en-US" sz="1400" spc="-50" dirty="0"/>
              <a:t> </a:t>
            </a:r>
            <a:r>
              <a:rPr lang="en-US" sz="1400" spc="-50" dirty="0" err="1"/>
              <a:t>dolore</a:t>
            </a:r>
            <a:r>
              <a:rPr lang="en-US" sz="1400" spc="-50" dirty="0"/>
              <a:t> </a:t>
            </a:r>
            <a:r>
              <a:rPr lang="en-US" sz="1400" spc="-50" dirty="0" err="1"/>
              <a:t>eu</a:t>
            </a:r>
            <a:r>
              <a:rPr lang="en-US" sz="1400" spc="-50" dirty="0"/>
              <a:t> </a:t>
            </a:r>
            <a:r>
              <a:rPr lang="en-US" sz="1400" spc="-50" dirty="0" err="1"/>
              <a:t>fugiat</a:t>
            </a:r>
            <a:r>
              <a:rPr lang="en-US" sz="1400" spc="-50" dirty="0"/>
              <a:t> </a:t>
            </a:r>
            <a:r>
              <a:rPr lang="en-US" sz="1400" spc="-50" dirty="0" err="1"/>
              <a:t>nulla</a:t>
            </a:r>
            <a:r>
              <a:rPr lang="en-US" sz="1400" spc="-50" dirty="0"/>
              <a:t> </a:t>
            </a:r>
            <a:r>
              <a:rPr lang="en-US" sz="1400" spc="-50" dirty="0" err="1"/>
              <a:t>pariatur</a:t>
            </a:r>
            <a:r>
              <a:rPr lang="en-US" sz="1400" spc="-50" dirty="0"/>
              <a:t>.</a:t>
            </a:r>
            <a:endParaRPr lang="en-US" sz="1400" spc="-50" dirty="0">
              <a:solidFill>
                <a:srgbClr val="91A4B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524F2DDB-41C1-7D4A-BC92-857FC60013CB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3817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Option #1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1" y="4760398"/>
            <a:ext cx="8503918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CCF10D-054C-5849-AEC8-B293CF0C121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EB007A-BB3B-8B48-B04E-696C61CB7207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778136E0-4A01-C84C-A173-64C4AC3B9D51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87608D0-5D92-6C4C-B837-F3868CBA2442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54736CC-5EDE-AD42-8588-0FE1950E07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7D229A5-E700-994A-BBA9-95FAF307478C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4212C8AD-7CB4-D549-8544-75EDE7F1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tx2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Bullet Option #1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E9075BE5-0916-B648-A930-42A32147CA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277" y="1049184"/>
            <a:ext cx="8619304" cy="3523808"/>
          </a:xfrm>
          <a:prstGeom prst="rect">
            <a:avLst/>
          </a:prstGeom>
        </p:spPr>
        <p:txBody>
          <a:bodyPr vert="horz"/>
          <a:lstStyle>
            <a:lvl1pPr marL="342900" indent="-342900">
              <a:buClr>
                <a:schemeClr val="bg2"/>
              </a:buClr>
              <a:buFont typeface="Arial" panose="020B0604020202020204" pitchFamily="34" charset="0"/>
              <a:buChar char="•"/>
              <a:defRPr sz="1800" b="0" i="0" spc="-30" baseline="0">
                <a:solidFill>
                  <a:schemeClr val="tx2"/>
                </a:solidFill>
                <a:latin typeface="Barlow Regular"/>
                <a:cs typeface="Barlow Regular"/>
              </a:defRPr>
            </a:lvl1pPr>
            <a:lvl2pPr>
              <a:buClr>
                <a:schemeClr val="bg2"/>
              </a:buClr>
              <a:buFont typeface="Arial" panose="020B0604020202020204" pitchFamily="34" charset="0"/>
              <a:buChar char="•"/>
              <a:defRPr sz="1800" b="0" i="0" baseline="0">
                <a:solidFill>
                  <a:schemeClr val="tx2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800" b="0" i="0" baseline="0">
                <a:solidFill>
                  <a:schemeClr val="tx2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Level 1 copy looks like this right here. Press enter  and tab for levels</a:t>
            </a:r>
          </a:p>
          <a:p>
            <a:pPr marL="803275" lvl="1" indent="-288925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Barlow Regular"/>
                <a:cs typeface="Barlow Regular"/>
              </a:rPr>
              <a:t>Level 2 copy looks like this right here</a:t>
            </a:r>
          </a:p>
          <a:p>
            <a:pPr marL="1255713" lvl="2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Barlow Regular"/>
                <a:cs typeface="Barlow Regular"/>
              </a:rPr>
              <a:t>Level 3 copy looks like this right here</a:t>
            </a:r>
          </a:p>
        </p:txBody>
      </p:sp>
    </p:spTree>
    <p:extLst>
      <p:ext uri="{BB962C8B-B14F-4D97-AF65-F5344CB8AC3E}">
        <p14:creationId xmlns:p14="http://schemas.microsoft.com/office/powerpoint/2010/main" val="42383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Option #2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1" y="4760398"/>
            <a:ext cx="8503918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CCF10D-054C-5849-AEC8-B293CF0C121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EB007A-BB3B-8B48-B04E-696C61CB7207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778136E0-4A01-C84C-A173-64C4AC3B9D51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87608D0-5D92-6C4C-B837-F3868CBA2442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54736CC-5EDE-AD42-8588-0FE1950E07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7B3BAB3F-C6AA-CB4A-8229-D40C21F37D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280" y="1040221"/>
            <a:ext cx="8619304" cy="3523808"/>
          </a:xfrm>
          <a:prstGeom prst="rect">
            <a:avLst/>
          </a:prstGeom>
        </p:spPr>
        <p:txBody>
          <a:bodyPr vert="horz"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spc="-30" baseline="0">
                <a:solidFill>
                  <a:schemeClr val="tx2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tx2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tx2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B3938E15-4905-F941-AB57-DCA6BE181D57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9FF7D562-F6C7-274C-9C13-F662F109E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tx2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Bullet Option #2</a:t>
            </a:r>
          </a:p>
        </p:txBody>
      </p:sp>
    </p:spTree>
    <p:extLst>
      <p:ext uri="{BB962C8B-B14F-4D97-AF65-F5344CB8AC3E}">
        <p14:creationId xmlns:p14="http://schemas.microsoft.com/office/powerpoint/2010/main" val="9678017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0" userDrawn="1">
          <p15:clr>
            <a:srgbClr val="FBAE40"/>
          </p15:clr>
        </p15:guide>
        <p15:guide id="2" pos="21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Option #3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1" y="4760398"/>
            <a:ext cx="8503918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CCF10D-054C-5849-AEC8-B293CF0C121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EB007A-BB3B-8B48-B04E-696C61CB7207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778136E0-4A01-C84C-A173-64C4AC3B9D51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87608D0-5D92-6C4C-B837-F3868CBA2442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54736CC-5EDE-AD42-8588-0FE1950E07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A90ED006-EB41-6D46-9E60-ABF2E56457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277" y="1044700"/>
            <a:ext cx="3907523" cy="3523808"/>
          </a:xfrm>
          <a:prstGeom prst="rect">
            <a:avLst/>
          </a:prstGeom>
        </p:spPr>
        <p:txBody>
          <a:bodyPr vert="horz"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spc="-30" baseline="0">
                <a:solidFill>
                  <a:schemeClr val="tx2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rlow Regular"/>
              <a:cs typeface="Barlow Regular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xmlns="" id="{D41B2048-0C7B-D741-A650-7D7F96982D2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54388" y="1031253"/>
            <a:ext cx="3907523" cy="3523808"/>
          </a:xfrm>
          <a:prstGeom prst="rect">
            <a:avLst/>
          </a:prstGeom>
        </p:spPr>
        <p:txBody>
          <a:bodyPr vert="horz"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ts val="984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 b="0" i="0" spc="-30" baseline="0">
                <a:solidFill>
                  <a:schemeClr val="tx2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 marL="1255713" indent="-280988">
              <a:spcBef>
                <a:spcPts val="984"/>
              </a:spcBef>
              <a:buSzPct val="100000"/>
              <a:buFont typeface="Arial" panose="020B0604020202020204" pitchFamily="34" charset="0"/>
              <a:buChar char="•"/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r>
              <a:rPr lang="en-US" sz="1600" dirty="0"/>
              <a:t>Bullet lines look like this</a:t>
            </a:r>
          </a:p>
          <a:p>
            <a:pPr marL="285750" indent="-285750">
              <a:spcBef>
                <a:spcPts val="984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Barlow Regular"/>
              <a:cs typeface="Barlow Regular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83F19CD3-EF3C-1047-A9E8-34F9B04112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tx2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Bullet Option #3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406888FF-8DD0-1344-B3FE-680BEEA46C70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600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0" userDrawn="1">
          <p15:clr>
            <a:srgbClr val="FBAE40"/>
          </p15:clr>
        </p15:guide>
        <p15:guide id="2" pos="21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1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A644D5C-7E43-0B4D-BEA0-8C36E5620F5C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FC942A8-BCAA-894B-99BE-2CBFE1409B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646AEB78-F759-5F4F-AB06-21A60D89C4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tx2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Text slide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66736484-C55A-9041-9930-D7F024109A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277" y="1056803"/>
            <a:ext cx="8619304" cy="35238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 spc="-30">
                <a:solidFill>
                  <a:schemeClr val="tx2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>
              <a:lnSpc>
                <a:spcPts val="1780"/>
              </a:lnSpc>
              <a:spcBef>
                <a:spcPts val="1300"/>
              </a:spcBef>
              <a:buClr>
                <a:schemeClr val="bg2"/>
              </a:buClr>
              <a:buSzPct val="60000"/>
            </a:pPr>
            <a:r>
              <a:rPr lang="en-US" sz="1400" spc="-50" dirty="0">
                <a:solidFill>
                  <a:srgbClr val="4F9DF5"/>
                </a:solidFill>
                <a:latin typeface="Barlow SemiBold"/>
                <a:cs typeface="Barlow SemiBold"/>
              </a:rPr>
              <a:t>Subhead looks like this</a:t>
            </a:r>
          </a:p>
          <a:p>
            <a:pPr>
              <a:lnSpc>
                <a:spcPts val="1780"/>
              </a:lnSpc>
              <a:spcBef>
                <a:spcPts val="1300"/>
              </a:spcBef>
              <a:buClr>
                <a:schemeClr val="bg2"/>
              </a:buClr>
              <a:buSzPct val="60000"/>
            </a:pPr>
            <a:r>
              <a:rPr lang="en-US" sz="1400" spc="-50" dirty="0"/>
              <a:t>Lorem ipsum dolor sit </a:t>
            </a:r>
            <a:r>
              <a:rPr lang="en-US" sz="1400" spc="-50" dirty="0" err="1"/>
              <a:t>amet</a:t>
            </a:r>
            <a:r>
              <a:rPr lang="en-US" sz="1400" spc="-50" dirty="0"/>
              <a:t>, </a:t>
            </a:r>
            <a:r>
              <a:rPr lang="en-US" sz="1400" spc="-50" dirty="0" err="1"/>
              <a:t>consectetur</a:t>
            </a:r>
            <a:r>
              <a:rPr lang="en-US" sz="1400" spc="-50" dirty="0"/>
              <a:t> </a:t>
            </a:r>
            <a:r>
              <a:rPr lang="en-US" sz="1400" spc="-50" dirty="0" err="1"/>
              <a:t>adipiscing</a:t>
            </a:r>
            <a:r>
              <a:rPr lang="en-US" sz="1400" spc="-50" dirty="0"/>
              <a:t> </a:t>
            </a:r>
            <a:r>
              <a:rPr lang="en-US" sz="1400" spc="-50" dirty="0" err="1"/>
              <a:t>elit</a:t>
            </a:r>
            <a:r>
              <a:rPr lang="en-US" sz="1400" spc="-50" dirty="0"/>
              <a:t>, </a:t>
            </a:r>
            <a:r>
              <a:rPr lang="en-US" sz="1400" spc="-50" dirty="0" err="1"/>
              <a:t>sed</a:t>
            </a:r>
            <a:r>
              <a:rPr lang="en-US" sz="1400" spc="-50" dirty="0"/>
              <a:t> do </a:t>
            </a:r>
            <a:r>
              <a:rPr lang="en-US" sz="1400" spc="-50" dirty="0" err="1"/>
              <a:t>eiusmod</a:t>
            </a:r>
            <a:r>
              <a:rPr lang="en-US" sz="1400" spc="-50" dirty="0"/>
              <a:t> </a:t>
            </a:r>
            <a:r>
              <a:rPr lang="en-US" sz="1400" spc="-50" dirty="0" err="1"/>
              <a:t>tempor</a:t>
            </a:r>
            <a:r>
              <a:rPr lang="en-US" sz="1400" spc="-50" dirty="0"/>
              <a:t> </a:t>
            </a:r>
            <a:r>
              <a:rPr lang="en-US" sz="1400" spc="-50" dirty="0" err="1"/>
              <a:t>incididunt</a:t>
            </a:r>
            <a:r>
              <a:rPr lang="en-US" sz="1400" spc="-50" dirty="0"/>
              <a:t> </a:t>
            </a: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labore</a:t>
            </a:r>
            <a:r>
              <a:rPr lang="en-US" sz="1400" spc="-50" dirty="0"/>
              <a:t> et </a:t>
            </a:r>
            <a:r>
              <a:rPr lang="en-US" sz="1400" spc="-50" dirty="0" err="1"/>
              <a:t>dolore</a:t>
            </a:r>
            <a:r>
              <a:rPr lang="en-US" sz="1400" spc="-50" dirty="0"/>
              <a:t> magna </a:t>
            </a:r>
            <a:r>
              <a:rPr lang="en-US" sz="1400" spc="-50" dirty="0" err="1"/>
              <a:t>aliqua</a:t>
            </a:r>
            <a:r>
              <a:rPr lang="en-US" sz="1400" spc="-50" dirty="0"/>
              <a:t>. </a:t>
            </a: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enim</a:t>
            </a:r>
            <a:r>
              <a:rPr lang="en-US" sz="1400" spc="-50" dirty="0"/>
              <a:t> ad minim </a:t>
            </a:r>
            <a:r>
              <a:rPr lang="en-US" sz="1400" spc="-50" dirty="0" err="1"/>
              <a:t>veniam</a:t>
            </a:r>
            <a:r>
              <a:rPr lang="en-US" sz="1400" spc="-50" dirty="0"/>
              <a:t>, </a:t>
            </a:r>
            <a:r>
              <a:rPr lang="en-US" sz="1400" spc="-50" dirty="0" err="1"/>
              <a:t>quis</a:t>
            </a:r>
            <a:r>
              <a:rPr lang="en-US" sz="1400" spc="-50" dirty="0"/>
              <a:t> </a:t>
            </a:r>
            <a:r>
              <a:rPr lang="en-US" sz="1400" spc="-50" dirty="0" err="1"/>
              <a:t>nostrud</a:t>
            </a:r>
            <a:r>
              <a:rPr lang="en-US" sz="1400" spc="-50" dirty="0"/>
              <a:t> exercitation </a:t>
            </a:r>
            <a:r>
              <a:rPr lang="en-US" sz="1400" spc="-50" dirty="0" err="1"/>
              <a:t>ullamco</a:t>
            </a:r>
            <a:r>
              <a:rPr lang="en-US" sz="1400" spc="-50" dirty="0"/>
              <a:t> </a:t>
            </a:r>
            <a:r>
              <a:rPr lang="en-US" sz="1400" spc="-50" dirty="0" err="1"/>
              <a:t>laboris</a:t>
            </a:r>
            <a:r>
              <a:rPr lang="en-US" sz="1400" spc="-50" dirty="0"/>
              <a:t> nisi </a:t>
            </a: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aliquip</a:t>
            </a:r>
            <a:r>
              <a:rPr lang="en-US" sz="1400" spc="-50" dirty="0"/>
              <a:t> ex </a:t>
            </a:r>
            <a:r>
              <a:rPr lang="en-US" sz="1400" spc="-50" dirty="0" err="1"/>
              <a:t>ea</a:t>
            </a:r>
            <a:r>
              <a:rPr lang="en-US" sz="1400" spc="-50" dirty="0"/>
              <a:t> </a:t>
            </a:r>
            <a:r>
              <a:rPr lang="en-US" sz="1400" spc="-50" dirty="0" err="1"/>
              <a:t>commodo</a:t>
            </a:r>
            <a:r>
              <a:rPr lang="en-US" sz="1400" spc="-50" dirty="0"/>
              <a:t> </a:t>
            </a:r>
            <a:r>
              <a:rPr lang="en-US" sz="1400" spc="-50" dirty="0" err="1"/>
              <a:t>consequat</a:t>
            </a:r>
            <a:r>
              <a:rPr lang="en-US" sz="1400" spc="-50" dirty="0"/>
              <a:t>. </a:t>
            </a:r>
            <a:r>
              <a:rPr lang="en-US" sz="1400" spc="-50" dirty="0" err="1"/>
              <a:t>Duis</a:t>
            </a:r>
            <a:r>
              <a:rPr lang="en-US" sz="1400" spc="-50" dirty="0"/>
              <a:t> </a:t>
            </a:r>
            <a:r>
              <a:rPr lang="en-US" sz="1400" spc="-50" dirty="0" err="1"/>
              <a:t>aute</a:t>
            </a:r>
            <a:r>
              <a:rPr lang="en-US" sz="1400" spc="-50" dirty="0"/>
              <a:t> </a:t>
            </a:r>
            <a:r>
              <a:rPr lang="en-US" sz="1400" spc="-50" dirty="0" err="1"/>
              <a:t>irure</a:t>
            </a:r>
            <a:r>
              <a:rPr lang="en-US" sz="1400" spc="-50" dirty="0"/>
              <a:t> dolor in </a:t>
            </a:r>
            <a:r>
              <a:rPr lang="en-US" sz="1400" spc="-50" dirty="0" err="1"/>
              <a:t>reprehenderit</a:t>
            </a:r>
            <a:r>
              <a:rPr lang="en-US" sz="1400" spc="-50" dirty="0"/>
              <a:t> in </a:t>
            </a:r>
            <a:r>
              <a:rPr lang="en-US" sz="1400" spc="-50" dirty="0" err="1"/>
              <a:t>voluptate</a:t>
            </a:r>
            <a:r>
              <a:rPr lang="en-US" sz="1400" spc="-50" dirty="0"/>
              <a:t> </a:t>
            </a:r>
            <a:r>
              <a:rPr lang="en-US" sz="1400" spc="-50" dirty="0" err="1"/>
              <a:t>velit</a:t>
            </a:r>
            <a:r>
              <a:rPr lang="en-US" sz="1400" spc="-50" dirty="0"/>
              <a:t> </a:t>
            </a:r>
            <a:r>
              <a:rPr lang="en-US" sz="1400" spc="-50" dirty="0" err="1"/>
              <a:t>esse</a:t>
            </a:r>
            <a:r>
              <a:rPr lang="en-US" sz="1400" spc="-50" dirty="0"/>
              <a:t> </a:t>
            </a:r>
            <a:r>
              <a:rPr lang="en-US" sz="1400" spc="-50" dirty="0" err="1"/>
              <a:t>cillum</a:t>
            </a:r>
            <a:r>
              <a:rPr lang="en-US" sz="1400" spc="-50" dirty="0"/>
              <a:t> </a:t>
            </a:r>
            <a:r>
              <a:rPr lang="en-US" sz="1400" spc="-50" dirty="0" err="1"/>
              <a:t>dolore</a:t>
            </a:r>
            <a:r>
              <a:rPr lang="en-US" sz="1400" spc="-50" dirty="0"/>
              <a:t> </a:t>
            </a:r>
            <a:r>
              <a:rPr lang="en-US" sz="1400" spc="-50" dirty="0" err="1"/>
              <a:t>eu</a:t>
            </a:r>
            <a:r>
              <a:rPr lang="en-US" sz="1400" spc="-50" dirty="0"/>
              <a:t> </a:t>
            </a:r>
            <a:r>
              <a:rPr lang="en-US" sz="1400" spc="-50" dirty="0" err="1"/>
              <a:t>fugiat</a:t>
            </a:r>
            <a:r>
              <a:rPr lang="en-US" sz="1400" spc="-50" dirty="0"/>
              <a:t> </a:t>
            </a:r>
            <a:r>
              <a:rPr lang="en-US" sz="1400" spc="-50" dirty="0" err="1"/>
              <a:t>nulla</a:t>
            </a:r>
            <a:r>
              <a:rPr lang="en-US" sz="1400" spc="-50" dirty="0"/>
              <a:t> </a:t>
            </a:r>
            <a:r>
              <a:rPr lang="en-US" sz="1400" spc="-50" dirty="0" err="1"/>
              <a:t>pariatur</a:t>
            </a:r>
            <a:r>
              <a:rPr lang="en-US" sz="1400" spc="-50" dirty="0"/>
              <a:t>.</a:t>
            </a:r>
          </a:p>
          <a:p>
            <a:pPr>
              <a:lnSpc>
                <a:spcPts val="1780"/>
              </a:lnSpc>
              <a:spcBef>
                <a:spcPts val="1300"/>
              </a:spcBef>
              <a:buClr>
                <a:schemeClr val="bg2"/>
              </a:buClr>
              <a:buSzPct val="60000"/>
            </a:pP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enim</a:t>
            </a:r>
            <a:r>
              <a:rPr lang="en-US" sz="1400" spc="-50" dirty="0"/>
              <a:t> ad minim </a:t>
            </a:r>
            <a:r>
              <a:rPr lang="en-US" sz="1400" spc="-50" dirty="0" err="1"/>
              <a:t>veniam</a:t>
            </a:r>
            <a:r>
              <a:rPr lang="en-US" sz="1400" spc="-50" dirty="0"/>
              <a:t>, </a:t>
            </a:r>
            <a:r>
              <a:rPr lang="en-US" sz="1400" spc="-50" dirty="0" err="1"/>
              <a:t>quis</a:t>
            </a:r>
            <a:r>
              <a:rPr lang="en-US" sz="1400" spc="-50" dirty="0"/>
              <a:t> </a:t>
            </a:r>
            <a:r>
              <a:rPr lang="en-US" sz="1400" spc="-50" dirty="0" err="1"/>
              <a:t>nostrud</a:t>
            </a:r>
            <a:r>
              <a:rPr lang="en-US" sz="1400" spc="-50" dirty="0"/>
              <a:t> exercitation </a:t>
            </a:r>
            <a:r>
              <a:rPr lang="en-US" sz="1400" spc="-50" dirty="0" err="1"/>
              <a:t>ullamco</a:t>
            </a:r>
            <a:r>
              <a:rPr lang="en-US" sz="1400" spc="-50" dirty="0"/>
              <a:t> </a:t>
            </a:r>
            <a:r>
              <a:rPr lang="en-US" sz="1400" spc="-50" dirty="0" err="1"/>
              <a:t>laboris</a:t>
            </a:r>
            <a:r>
              <a:rPr lang="en-US" sz="1400" spc="-50" dirty="0"/>
              <a:t> nisi </a:t>
            </a:r>
            <a:r>
              <a:rPr lang="en-US" sz="1400" spc="-50" dirty="0" err="1"/>
              <a:t>ut</a:t>
            </a:r>
            <a:r>
              <a:rPr lang="en-US" sz="1400" spc="-50" dirty="0"/>
              <a:t> </a:t>
            </a:r>
            <a:r>
              <a:rPr lang="en-US" sz="1400" spc="-50" dirty="0" err="1"/>
              <a:t>aliquip</a:t>
            </a:r>
            <a:r>
              <a:rPr lang="en-US" sz="1400" spc="-50" dirty="0"/>
              <a:t> ex </a:t>
            </a:r>
            <a:r>
              <a:rPr lang="en-US" sz="1400" spc="-50" dirty="0" err="1"/>
              <a:t>ea</a:t>
            </a:r>
            <a:r>
              <a:rPr lang="en-US" sz="1400" spc="-50" dirty="0"/>
              <a:t> </a:t>
            </a:r>
            <a:r>
              <a:rPr lang="en-US" sz="1400" spc="-50" dirty="0" err="1"/>
              <a:t>commodo</a:t>
            </a:r>
            <a:r>
              <a:rPr lang="en-US" sz="1400" spc="-50" dirty="0"/>
              <a:t> </a:t>
            </a:r>
            <a:r>
              <a:rPr lang="en-US" sz="1400" spc="-50" dirty="0" err="1"/>
              <a:t>consequat</a:t>
            </a:r>
            <a:r>
              <a:rPr lang="en-US" sz="1400" spc="-50" dirty="0"/>
              <a:t>. </a:t>
            </a:r>
            <a:r>
              <a:rPr lang="en-US" sz="1400" spc="-50" dirty="0" err="1"/>
              <a:t>Duis</a:t>
            </a:r>
            <a:r>
              <a:rPr lang="en-US" sz="1400" spc="-50" dirty="0"/>
              <a:t> </a:t>
            </a:r>
            <a:r>
              <a:rPr lang="en-US" sz="1400" spc="-50" dirty="0" err="1"/>
              <a:t>aute</a:t>
            </a:r>
            <a:r>
              <a:rPr lang="en-US" sz="1400" spc="-50" dirty="0"/>
              <a:t> </a:t>
            </a:r>
            <a:r>
              <a:rPr lang="en-US" sz="1400" spc="-50" dirty="0" err="1"/>
              <a:t>irure</a:t>
            </a:r>
            <a:r>
              <a:rPr lang="en-US" sz="1400" spc="-50" dirty="0"/>
              <a:t> dolor in </a:t>
            </a:r>
            <a:r>
              <a:rPr lang="en-US" sz="1400" spc="-50" dirty="0" err="1"/>
              <a:t>reprehenderit</a:t>
            </a:r>
            <a:r>
              <a:rPr lang="en-US" sz="1400" spc="-50" dirty="0"/>
              <a:t> in </a:t>
            </a:r>
            <a:r>
              <a:rPr lang="en-US" sz="1400" spc="-50" dirty="0" err="1"/>
              <a:t>voluptate</a:t>
            </a:r>
            <a:r>
              <a:rPr lang="en-US" sz="1400" spc="-50" dirty="0"/>
              <a:t> </a:t>
            </a:r>
            <a:r>
              <a:rPr lang="en-US" sz="1400" spc="-50" dirty="0" err="1"/>
              <a:t>velit</a:t>
            </a:r>
            <a:r>
              <a:rPr lang="en-US" sz="1400" spc="-50" dirty="0"/>
              <a:t> </a:t>
            </a:r>
            <a:r>
              <a:rPr lang="en-US" sz="1400" spc="-50" dirty="0" err="1"/>
              <a:t>esse</a:t>
            </a:r>
            <a:r>
              <a:rPr lang="en-US" sz="1400" spc="-50" dirty="0"/>
              <a:t> </a:t>
            </a:r>
            <a:r>
              <a:rPr lang="en-US" sz="1400" spc="-50" dirty="0" err="1"/>
              <a:t>cillum</a:t>
            </a:r>
            <a:r>
              <a:rPr lang="en-US" sz="1400" spc="-50" dirty="0"/>
              <a:t> </a:t>
            </a:r>
            <a:r>
              <a:rPr lang="en-US" sz="1400" spc="-50" dirty="0" err="1"/>
              <a:t>dolore</a:t>
            </a:r>
            <a:r>
              <a:rPr lang="en-US" sz="1400" spc="-50" dirty="0"/>
              <a:t> </a:t>
            </a:r>
            <a:r>
              <a:rPr lang="en-US" sz="1400" spc="-50" dirty="0" err="1"/>
              <a:t>eu</a:t>
            </a:r>
            <a:r>
              <a:rPr lang="en-US" sz="1400" spc="-50" dirty="0"/>
              <a:t> </a:t>
            </a:r>
            <a:r>
              <a:rPr lang="en-US" sz="1400" spc="-50" dirty="0" err="1"/>
              <a:t>fugiat</a:t>
            </a:r>
            <a:r>
              <a:rPr lang="en-US" sz="1400" spc="-50" dirty="0"/>
              <a:t> </a:t>
            </a:r>
            <a:r>
              <a:rPr lang="en-US" sz="1400" spc="-50" dirty="0" err="1"/>
              <a:t>nulla</a:t>
            </a:r>
            <a:r>
              <a:rPr lang="en-US" sz="1400" spc="-50" dirty="0"/>
              <a:t> </a:t>
            </a:r>
            <a:r>
              <a:rPr lang="en-US" sz="1400" spc="-50" dirty="0" err="1"/>
              <a:t>pariatur</a:t>
            </a:r>
            <a:r>
              <a:rPr lang="en-US" sz="1400" spc="-50" dirty="0"/>
              <a:t>.</a:t>
            </a:r>
            <a:endParaRPr lang="en-US" sz="1400" spc="-50" dirty="0">
              <a:solidFill>
                <a:srgbClr val="91A4B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2D934CB6-D10C-504D-AB61-52FAF38B2C13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0258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xmlns="" id="{3501DE81-6697-A544-8722-01FCE0BB69A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36588" y="954088"/>
            <a:ext cx="7900987" cy="33591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10049E4-B973-C947-9E8E-70F390210232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432E7A0-BE80-844E-BFB4-195484FCD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bg1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Blank chart title </a:t>
            </a:r>
          </a:p>
        </p:txBody>
      </p:sp>
    </p:spTree>
    <p:extLst>
      <p:ext uri="{BB962C8B-B14F-4D97-AF65-F5344CB8AC3E}">
        <p14:creationId xmlns:p14="http://schemas.microsoft.com/office/powerpoint/2010/main" val="8097676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9D10900-1121-BA41-9744-DEAEF0C452B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xmlns="" id="{3501DE81-6697-A544-8722-01FCE0BB69A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36588" y="954088"/>
            <a:ext cx="7900987" cy="33591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10049E4-B973-C947-9E8E-70F390210232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CA8CD718-515B-AE45-9BD1-199ACF34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tx2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Blank chart title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D8FEF94-C31D-124F-8F7A-6F8045B802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2005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E3B0CF2-87AF-9F46-B46B-EBE5B2BEFB2C}"/>
              </a:ext>
            </a:extLst>
          </p:cNvPr>
          <p:cNvSpPr/>
          <p:nvPr userDrawn="1"/>
        </p:nvSpPr>
        <p:spPr>
          <a:xfrm>
            <a:off x="3843" y="5633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6175317-B38E-D148-8BFC-599727D3FD77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294EEFF3-467F-6C49-A92F-30BE3E232E02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6671715-477A-3446-88B2-C574A411B01A}"/>
              </a:ext>
            </a:extLst>
          </p:cNvPr>
          <p:cNvCxnSpPr/>
          <p:nvPr userDrawn="1"/>
        </p:nvCxnSpPr>
        <p:spPr>
          <a:xfrm>
            <a:off x="918172" y="2764542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668600B5-AA6B-C44B-BB70-75429BF27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1892" y="1773527"/>
            <a:ext cx="4442835" cy="664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AC1AE2FD-396E-E245-8D6E-31FBC363A0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037" y="2364658"/>
            <a:ext cx="2540146" cy="42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1FF3D946-3505-DD42-9D97-AFEB526994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1272" y="2789671"/>
            <a:ext cx="2770188" cy="2398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Presenter name and title goes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7F3BD61-0E9B-BC44-8092-56B5D3B3FB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233" y="404501"/>
            <a:ext cx="1183107" cy="419082"/>
          </a:xfrm>
          <a:prstGeom prst="rect">
            <a:avLst/>
          </a:prstGeom>
        </p:spPr>
      </p:pic>
      <p:sp>
        <p:nvSpPr>
          <p:cNvPr id="16" name="Text Placeholder 20">
            <a:extLst>
              <a:ext uri="{FF2B5EF4-FFF2-40B4-BE49-F238E27FC236}">
                <a16:creationId xmlns:a16="http://schemas.microsoft.com/office/drawing/2014/main" xmlns="" id="{9FAB61FE-8DC7-4A4F-8B71-1B7CB7B2C8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272" y="3052835"/>
            <a:ext cx="2770188" cy="301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01.14.18</a:t>
            </a:r>
          </a:p>
        </p:txBody>
      </p:sp>
    </p:spTree>
    <p:extLst>
      <p:ext uri="{BB962C8B-B14F-4D97-AF65-F5344CB8AC3E}">
        <p14:creationId xmlns:p14="http://schemas.microsoft.com/office/powerpoint/2010/main" val="20795671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9" name="Picture 8" descr="line_graphic.png">
            <a:extLst>
              <a:ext uri="{FF2B5EF4-FFF2-40B4-BE49-F238E27FC236}">
                <a16:creationId xmlns:a16="http://schemas.microsoft.com/office/drawing/2014/main" xmlns="" id="{AC00A8A3-8058-AE47-B94B-2435D7E312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5401549" y="-841510"/>
            <a:ext cx="4421666" cy="28418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A018EAE-C05D-0F43-912C-294A9F57ABF8}"/>
              </a:ext>
            </a:extLst>
          </p:cNvPr>
          <p:cNvCxnSpPr/>
          <p:nvPr userDrawn="1"/>
        </p:nvCxnSpPr>
        <p:spPr>
          <a:xfrm>
            <a:off x="4257717" y="1924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F4662E-3D12-F346-9527-4B7EF9573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07067"/>
            <a:ext cx="9144000" cy="12144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803684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7647EA0-F9A9-4440-95DF-A03577EA7F8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A018EAE-C05D-0F43-912C-294A9F57ABF8}"/>
              </a:ext>
            </a:extLst>
          </p:cNvPr>
          <p:cNvCxnSpPr/>
          <p:nvPr userDrawn="1"/>
        </p:nvCxnSpPr>
        <p:spPr>
          <a:xfrm>
            <a:off x="4257717" y="1924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F4662E-3D12-F346-9527-4B7EF9573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07067"/>
            <a:ext cx="9144000" cy="12144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Questions?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EAA879E-7F88-C444-9953-2DCAE16D30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91250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0239088-3E4F-F845-AB49-13C5A7AA0E73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F6CA090B-B4BF-854B-9564-3BA0D9A667D4}"/>
              </a:ext>
            </a:extLst>
          </p:cNvPr>
          <p:cNvGrpSpPr/>
          <p:nvPr userDrawn="1"/>
        </p:nvGrpSpPr>
        <p:grpSpPr>
          <a:xfrm>
            <a:off x="1237423" y="1561933"/>
            <a:ext cx="6659273" cy="1330374"/>
            <a:chOff x="1237423" y="1561933"/>
            <a:chExt cx="6659273" cy="133037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825570D6-7EB4-5444-935C-65333EE1968C}"/>
                </a:ext>
              </a:extLst>
            </p:cNvPr>
            <p:cNvSpPr/>
            <p:nvPr/>
          </p:nvSpPr>
          <p:spPr>
            <a:xfrm>
              <a:off x="1340464" y="1666756"/>
              <a:ext cx="1119347" cy="11193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8D2D52AC-E9BB-144A-8521-B7D51C0EA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423" y="1561933"/>
              <a:ext cx="1330968" cy="1330374"/>
            </a:xfrm>
            <a:prstGeom prst="ellipse">
              <a:avLst/>
            </a:prstGeom>
            <a:noFill/>
            <a:ln w="3175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23" tIns="45712" rIns="91423" bIns="45712" anchor="ctr"/>
            <a:lstStyle/>
            <a:p>
              <a:pPr algn="ctr" defTabSz="609349"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08B4D75-64CC-0F41-A690-102928F58A17}"/>
                </a:ext>
              </a:extLst>
            </p:cNvPr>
            <p:cNvSpPr/>
            <p:nvPr/>
          </p:nvSpPr>
          <p:spPr>
            <a:xfrm>
              <a:off x="3140363" y="1666756"/>
              <a:ext cx="1119347" cy="11193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98D21FBD-CE7A-064A-8A60-C82657847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7322" y="1561933"/>
              <a:ext cx="1330968" cy="1330374"/>
            </a:xfrm>
            <a:prstGeom prst="ellipse">
              <a:avLst/>
            </a:prstGeom>
            <a:noFill/>
            <a:ln w="3175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23" tIns="45712" rIns="91423" bIns="45712" anchor="ctr"/>
            <a:lstStyle/>
            <a:p>
              <a:pPr algn="ctr" defTabSz="609349"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28B40F7A-014A-3F43-B3F8-71BC922748BB}"/>
                </a:ext>
              </a:extLst>
            </p:cNvPr>
            <p:cNvSpPr/>
            <p:nvPr/>
          </p:nvSpPr>
          <p:spPr>
            <a:xfrm>
              <a:off x="4909396" y="1666756"/>
              <a:ext cx="1119347" cy="111934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ACE3F76F-AC97-8F4C-AB58-E733203510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6355" y="1561933"/>
              <a:ext cx="1330968" cy="1330374"/>
            </a:xfrm>
            <a:prstGeom prst="ellipse">
              <a:avLst/>
            </a:prstGeom>
            <a:noFill/>
            <a:ln w="3175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23" tIns="45712" rIns="91423" bIns="45712" anchor="ctr"/>
            <a:lstStyle/>
            <a:p>
              <a:pPr algn="ctr" defTabSz="609349"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05C8FB3B-8ED6-7B43-92FE-E478654E8701}"/>
                </a:ext>
              </a:extLst>
            </p:cNvPr>
            <p:cNvSpPr/>
            <p:nvPr/>
          </p:nvSpPr>
          <p:spPr>
            <a:xfrm>
              <a:off x="6668769" y="1666756"/>
              <a:ext cx="1119347" cy="111934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D24788A0-3973-0942-8178-FCCA3D20A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65728" y="1561933"/>
              <a:ext cx="1330968" cy="1330374"/>
            </a:xfrm>
            <a:prstGeom prst="ellipse">
              <a:avLst/>
            </a:prstGeom>
            <a:noFill/>
            <a:ln w="3175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23" tIns="45712" rIns="91423" bIns="45712" anchor="ctr"/>
            <a:lstStyle/>
            <a:p>
              <a:pPr algn="ctr" defTabSz="609349"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55A6EA34-7429-D54B-896B-700E3D7EB69B}"/>
              </a:ext>
            </a:extLst>
          </p:cNvPr>
          <p:cNvSpPr txBox="1">
            <a:spLocks/>
          </p:cNvSpPr>
          <p:nvPr userDrawn="1"/>
        </p:nvSpPr>
        <p:spPr>
          <a:xfrm>
            <a:off x="1639257" y="1856104"/>
            <a:ext cx="588529" cy="533544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r>
              <a:rPr lang="en-US" sz="66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CC0BDDE1-43E8-BE48-B2E1-DEEAF4D8B5B5}"/>
              </a:ext>
            </a:extLst>
          </p:cNvPr>
          <p:cNvSpPr txBox="1">
            <a:spLocks/>
          </p:cNvSpPr>
          <p:nvPr userDrawn="1"/>
        </p:nvSpPr>
        <p:spPr>
          <a:xfrm>
            <a:off x="3376763" y="1852622"/>
            <a:ext cx="588529" cy="533544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r>
              <a:rPr lang="en-US" sz="66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F62F0405-DAB5-8944-9C0D-6C4A4152351E}"/>
              </a:ext>
            </a:extLst>
          </p:cNvPr>
          <p:cNvSpPr txBox="1">
            <a:spLocks/>
          </p:cNvSpPr>
          <p:nvPr userDrawn="1"/>
        </p:nvSpPr>
        <p:spPr>
          <a:xfrm>
            <a:off x="5145796" y="1883574"/>
            <a:ext cx="588529" cy="533544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r>
              <a:rPr lang="en-US" sz="66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C3B38DCD-DA36-BA47-B623-D3631692D3B4}"/>
              </a:ext>
            </a:extLst>
          </p:cNvPr>
          <p:cNvSpPr txBox="1">
            <a:spLocks/>
          </p:cNvSpPr>
          <p:nvPr userDrawn="1"/>
        </p:nvSpPr>
        <p:spPr>
          <a:xfrm>
            <a:off x="6871691" y="1869106"/>
            <a:ext cx="588529" cy="533544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r>
              <a:rPr lang="en-US" sz="66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D7594071-7863-914B-8D33-A9D2574CCD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bg1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Stat graphic 4-up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95D11B87-58F7-994B-99C8-1871713BC4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491" y="3064912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2BBB9ADC-61ED-4E4C-89B9-36152077DB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89217" y="3064912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CABED6B3-E6FA-3844-A0A9-8C19D4823E8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89619" y="3064912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06A71B8D-7E18-E04E-8D47-5599298A42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86505" y="3064912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78313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4894746-F30D-2743-AFE8-A28951DECF3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0239088-3E4F-F845-AB49-13C5A7AA0E73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F6CA090B-B4BF-854B-9564-3BA0D9A667D4}"/>
              </a:ext>
            </a:extLst>
          </p:cNvPr>
          <p:cNvGrpSpPr/>
          <p:nvPr userDrawn="1"/>
        </p:nvGrpSpPr>
        <p:grpSpPr>
          <a:xfrm>
            <a:off x="1237423" y="1561933"/>
            <a:ext cx="6659273" cy="1330374"/>
            <a:chOff x="1237423" y="1561933"/>
            <a:chExt cx="6659273" cy="133037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825570D6-7EB4-5444-935C-65333EE1968C}"/>
                </a:ext>
              </a:extLst>
            </p:cNvPr>
            <p:cNvSpPr/>
            <p:nvPr/>
          </p:nvSpPr>
          <p:spPr>
            <a:xfrm>
              <a:off x="1340464" y="1666756"/>
              <a:ext cx="1119347" cy="111934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8D2D52AC-E9BB-144A-8521-B7D51C0EA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7423" y="1561933"/>
              <a:ext cx="1330968" cy="1330374"/>
            </a:xfrm>
            <a:prstGeom prst="ellipse">
              <a:avLst/>
            </a:prstGeom>
            <a:noFill/>
            <a:ln w="3175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23" tIns="45712" rIns="91423" bIns="45712" anchor="ctr"/>
            <a:lstStyle/>
            <a:p>
              <a:pPr algn="ctr" defTabSz="609349"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08B4D75-64CC-0F41-A690-102928F58A17}"/>
                </a:ext>
              </a:extLst>
            </p:cNvPr>
            <p:cNvSpPr/>
            <p:nvPr/>
          </p:nvSpPr>
          <p:spPr>
            <a:xfrm>
              <a:off x="3140363" y="1666756"/>
              <a:ext cx="1119347" cy="111934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98D21FBD-CE7A-064A-8A60-C82657847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7322" y="1561933"/>
              <a:ext cx="1330968" cy="1330374"/>
            </a:xfrm>
            <a:prstGeom prst="ellipse">
              <a:avLst/>
            </a:prstGeom>
            <a:noFill/>
            <a:ln w="3175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23" tIns="45712" rIns="91423" bIns="45712" anchor="ctr"/>
            <a:lstStyle/>
            <a:p>
              <a:pPr algn="ctr" defTabSz="609349"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28B40F7A-014A-3F43-B3F8-71BC922748BB}"/>
                </a:ext>
              </a:extLst>
            </p:cNvPr>
            <p:cNvSpPr/>
            <p:nvPr/>
          </p:nvSpPr>
          <p:spPr>
            <a:xfrm>
              <a:off x="4909396" y="1666756"/>
              <a:ext cx="1119347" cy="1119347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ACE3F76F-AC97-8F4C-AB58-E733203510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6355" y="1561933"/>
              <a:ext cx="1330968" cy="1330374"/>
            </a:xfrm>
            <a:prstGeom prst="ellipse">
              <a:avLst/>
            </a:prstGeom>
            <a:noFill/>
            <a:ln w="3175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23" tIns="45712" rIns="91423" bIns="45712" anchor="ctr"/>
            <a:lstStyle/>
            <a:p>
              <a:pPr algn="ctr" defTabSz="609349"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05C8FB3B-8ED6-7B43-92FE-E478654E8701}"/>
                </a:ext>
              </a:extLst>
            </p:cNvPr>
            <p:cNvSpPr/>
            <p:nvPr/>
          </p:nvSpPr>
          <p:spPr>
            <a:xfrm>
              <a:off x="6668769" y="1666756"/>
              <a:ext cx="1119347" cy="111934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D24788A0-3973-0942-8178-FCCA3D20A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65728" y="1561933"/>
              <a:ext cx="1330968" cy="1330374"/>
            </a:xfrm>
            <a:prstGeom prst="ellipse">
              <a:avLst/>
            </a:prstGeom>
            <a:noFill/>
            <a:ln w="3175" cmpd="sng">
              <a:solidFill>
                <a:schemeClr val="bg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23" tIns="45712" rIns="91423" bIns="45712" anchor="ctr"/>
            <a:lstStyle/>
            <a:p>
              <a:pPr algn="ctr" defTabSz="609349">
                <a:defRPr/>
              </a:pPr>
              <a:endParaRPr 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0E89FB2-5158-CD43-80F6-349501BB2319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xmlns="" id="{A601085C-C145-264E-94C5-7F33B471CEE3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B54663EF-3DE5-D04D-8512-DA7535568ED1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5291E3F7-FF13-9A47-B7DF-C071040FE1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xmlns="" id="{EA20303F-9463-8444-A971-1E09459E4C3B}"/>
              </a:ext>
            </a:extLst>
          </p:cNvPr>
          <p:cNvSpPr txBox="1">
            <a:spLocks/>
          </p:cNvSpPr>
          <p:nvPr userDrawn="1"/>
        </p:nvSpPr>
        <p:spPr>
          <a:xfrm>
            <a:off x="1639257" y="1856104"/>
            <a:ext cx="588529" cy="533544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r>
              <a:rPr lang="en-US" sz="66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38AA278A-CAC2-7C46-9E90-1F331C3FF87E}"/>
              </a:ext>
            </a:extLst>
          </p:cNvPr>
          <p:cNvSpPr txBox="1">
            <a:spLocks/>
          </p:cNvSpPr>
          <p:nvPr userDrawn="1"/>
        </p:nvSpPr>
        <p:spPr>
          <a:xfrm>
            <a:off x="3376763" y="1852622"/>
            <a:ext cx="588529" cy="533544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r>
              <a:rPr lang="en-US" sz="66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50988CF0-BCE2-CD4E-B27D-727B442E714E}"/>
              </a:ext>
            </a:extLst>
          </p:cNvPr>
          <p:cNvSpPr txBox="1">
            <a:spLocks/>
          </p:cNvSpPr>
          <p:nvPr userDrawn="1"/>
        </p:nvSpPr>
        <p:spPr>
          <a:xfrm>
            <a:off x="5145796" y="1883574"/>
            <a:ext cx="588529" cy="533544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r>
              <a:rPr lang="en-US" sz="66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364CE347-4125-8F4B-BDE8-678886AF7504}"/>
              </a:ext>
            </a:extLst>
          </p:cNvPr>
          <p:cNvSpPr txBox="1">
            <a:spLocks/>
          </p:cNvSpPr>
          <p:nvPr userDrawn="1"/>
        </p:nvSpPr>
        <p:spPr>
          <a:xfrm>
            <a:off x="6871691" y="1869106"/>
            <a:ext cx="588529" cy="533544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r>
              <a:rPr lang="en-US" sz="66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xmlns="" id="{9B3B87A2-B3E0-FF4E-AFDA-245BBEF1A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tx2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Stat graphic 4-up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93FDEEE7-D7A6-6647-8CEF-CB5BDAB43D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491" y="3064912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C2B9EFEF-A5EB-244B-A2CF-84CF3FF9DD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21962" y="3064912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5251093B-A70D-4D4A-A66B-DE3356672F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01778" y="3064912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42CCB05C-2351-3941-9677-53AFF1F985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81592" y="3064912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0" i="0" baseline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384330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ox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2E771450-F6BC-4D48-8850-2CA45EDD3DED}"/>
              </a:ext>
            </a:extLst>
          </p:cNvPr>
          <p:cNvSpPr/>
          <p:nvPr userDrawn="1"/>
        </p:nvSpPr>
        <p:spPr>
          <a:xfrm>
            <a:off x="950274" y="921871"/>
            <a:ext cx="7224665" cy="3055011"/>
          </a:xfrm>
          <a:prstGeom prst="rect">
            <a:avLst/>
          </a:prstGeom>
          <a:solidFill>
            <a:srgbClr val="3B4B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xmlns="" id="{A42B8804-2CB9-F248-8A46-6EBFBEB02FD5}"/>
              </a:ext>
            </a:extLst>
          </p:cNvPr>
          <p:cNvSpPr/>
          <p:nvPr userDrawn="1"/>
        </p:nvSpPr>
        <p:spPr bwMode="auto">
          <a:xfrm flipV="1">
            <a:off x="4205657" y="3955945"/>
            <a:ext cx="714584" cy="232879"/>
          </a:xfrm>
          <a:prstGeom prst="triangle">
            <a:avLst/>
          </a:prstGeom>
          <a:solidFill>
            <a:srgbClr val="3B4B6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088850B3-910F-2D46-BB7C-D7321EAA7743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Picture Placeholder 72">
            <a:extLst>
              <a:ext uri="{FF2B5EF4-FFF2-40B4-BE49-F238E27FC236}">
                <a16:creationId xmlns:a16="http://schemas.microsoft.com/office/drawing/2014/main" xmlns="" id="{B25FF5FC-BBCC-BA4A-B0F5-89BE132455A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31913" y="11487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74" name="Picture Placeholder 72">
            <a:extLst>
              <a:ext uri="{FF2B5EF4-FFF2-40B4-BE49-F238E27FC236}">
                <a16:creationId xmlns:a16="http://schemas.microsoft.com/office/drawing/2014/main" xmlns="" id="{D5E62C56-1236-2E43-8035-48EB325C77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70811" y="11487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75" name="Picture Placeholder 72">
            <a:extLst>
              <a:ext uri="{FF2B5EF4-FFF2-40B4-BE49-F238E27FC236}">
                <a16:creationId xmlns:a16="http://schemas.microsoft.com/office/drawing/2014/main" xmlns="" id="{99FFA139-23EB-8248-AA6B-5C3C6E27412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09063" y="11487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76" name="Picture Placeholder 72">
            <a:extLst>
              <a:ext uri="{FF2B5EF4-FFF2-40B4-BE49-F238E27FC236}">
                <a16:creationId xmlns:a16="http://schemas.microsoft.com/office/drawing/2014/main" xmlns="" id="{4F0D06DD-FA99-D649-ABED-F8BF2FE5AF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31913" y="25838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77" name="Picture Placeholder 72">
            <a:extLst>
              <a:ext uri="{FF2B5EF4-FFF2-40B4-BE49-F238E27FC236}">
                <a16:creationId xmlns:a16="http://schemas.microsoft.com/office/drawing/2014/main" xmlns="" id="{D0A9D525-06C4-D048-9C91-E2C97122506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70811" y="25838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78" name="Picture Placeholder 72">
            <a:extLst>
              <a:ext uri="{FF2B5EF4-FFF2-40B4-BE49-F238E27FC236}">
                <a16:creationId xmlns:a16="http://schemas.microsoft.com/office/drawing/2014/main" xmlns="" id="{DB7100D8-5DF4-6345-9C01-11D62FE436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09063" y="25838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3096504F-404A-4F45-9AFC-3BFFD949E386}"/>
              </a:ext>
            </a:extLst>
          </p:cNvPr>
          <p:cNvSpPr txBox="1">
            <a:spLocks/>
          </p:cNvSpPr>
          <p:nvPr userDrawn="1"/>
        </p:nvSpPr>
        <p:spPr>
          <a:xfrm>
            <a:off x="991235" y="1062566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A9B2BB3F-FB68-C54E-9442-FB4E04E43289}"/>
              </a:ext>
            </a:extLst>
          </p:cNvPr>
          <p:cNvSpPr txBox="1">
            <a:spLocks/>
          </p:cNvSpPr>
          <p:nvPr userDrawn="1"/>
        </p:nvSpPr>
        <p:spPr>
          <a:xfrm>
            <a:off x="3416943" y="1062566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9EABE8C-07E5-214E-BBAD-47816BB8E598}"/>
              </a:ext>
            </a:extLst>
          </p:cNvPr>
          <p:cNvSpPr txBox="1">
            <a:spLocks/>
          </p:cNvSpPr>
          <p:nvPr userDrawn="1"/>
        </p:nvSpPr>
        <p:spPr>
          <a:xfrm>
            <a:off x="5771693" y="1062566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A585CA80-5FB0-7446-98D3-9ECD9FE35C46}"/>
              </a:ext>
            </a:extLst>
          </p:cNvPr>
          <p:cNvSpPr txBox="1">
            <a:spLocks/>
          </p:cNvSpPr>
          <p:nvPr userDrawn="1"/>
        </p:nvSpPr>
        <p:spPr>
          <a:xfrm>
            <a:off x="991235" y="2495765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C9B88953-9B11-894D-8058-421D59A255E2}"/>
              </a:ext>
            </a:extLst>
          </p:cNvPr>
          <p:cNvSpPr txBox="1">
            <a:spLocks/>
          </p:cNvSpPr>
          <p:nvPr userDrawn="1"/>
        </p:nvSpPr>
        <p:spPr>
          <a:xfrm>
            <a:off x="3416943" y="2495765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4A9AB64A-B953-9245-B4FF-F4D742CCA751}"/>
              </a:ext>
            </a:extLst>
          </p:cNvPr>
          <p:cNvSpPr txBox="1">
            <a:spLocks/>
          </p:cNvSpPr>
          <p:nvPr userDrawn="1"/>
        </p:nvSpPr>
        <p:spPr>
          <a:xfrm>
            <a:off x="5771693" y="2495765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C85E12BB-9053-5844-A62A-D41389D064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14158" y="215539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xmlns="" id="{855D4E0A-0B14-5F4A-BCD0-E1DDF03BE2F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2238" y="215539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xmlns="" id="{5B4725D3-459E-624D-BD78-07D5E0DDCCE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58878" y="215539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xmlns="" id="{2A021CFF-912B-D047-BAEB-5D3D2BAECC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14158" y="360827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xmlns="" id="{E5C0AB78-25AC-874D-B3AD-9F73AA2515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32238" y="360827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xmlns="" id="{82EB0C0E-4D1C-6846-B0EC-F3CFE6FED7D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8878" y="360827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xmlns="" id="{B7B55F2D-0A58-B44E-A357-478FDF65EB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24565" y="4242762"/>
            <a:ext cx="1676082" cy="189162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>
                <a:solidFill>
                  <a:schemeClr val="bg2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  <a:endParaRPr lang="en-US" sz="1200" dirty="0">
              <a:solidFill>
                <a:schemeClr val="accent2"/>
              </a:solidFill>
              <a:latin typeface="Barlow" pitchFamily="2" charset="77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xmlns="" id="{F66CE434-0D03-AF4D-B61D-52910DC82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bg1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97524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21" grpId="0"/>
      <p:bldP spid="22" grpId="0"/>
      <p:bldP spid="23" grpId="0"/>
      <p:bldP spid="24" grpId="0"/>
      <p:bldP spid="25" grpId="0"/>
      <p:bldP spid="26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ox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4EB0586-B9DF-DC41-BBD3-65B9C15FFAD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2E771450-F6BC-4D48-8850-2CA45EDD3DED}"/>
              </a:ext>
            </a:extLst>
          </p:cNvPr>
          <p:cNvSpPr/>
          <p:nvPr userDrawn="1"/>
        </p:nvSpPr>
        <p:spPr>
          <a:xfrm>
            <a:off x="950274" y="921871"/>
            <a:ext cx="7224665" cy="3055011"/>
          </a:xfrm>
          <a:prstGeom prst="rect">
            <a:avLst/>
          </a:prstGeom>
          <a:solidFill>
            <a:srgbClr val="3B4B6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xmlns="" id="{A42B8804-2CB9-F248-8A46-6EBFBEB02FD5}"/>
              </a:ext>
            </a:extLst>
          </p:cNvPr>
          <p:cNvSpPr/>
          <p:nvPr userDrawn="1"/>
        </p:nvSpPr>
        <p:spPr bwMode="auto">
          <a:xfrm flipV="1">
            <a:off x="4205657" y="3955945"/>
            <a:ext cx="714584" cy="232879"/>
          </a:xfrm>
          <a:prstGeom prst="triangle">
            <a:avLst/>
          </a:prstGeom>
          <a:solidFill>
            <a:srgbClr val="3B4B6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Calibri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088850B3-910F-2D46-BB7C-D7321EAA7743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A4453CA-6EA8-2A4E-8333-B2836436347B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381E6F73-3BC5-D344-98C9-6C10247EF65F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6B2248F4-8A90-964B-9EB6-7757E8609A84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AFB0F0B-67C5-6741-92D5-221E101E25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B36071FF-1625-834D-BDC5-9AF4F37C69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14158" y="215539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702FB0E7-64BD-C347-878A-5C82EFC579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2238" y="215539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0BA100C4-BF03-7F4A-ADFF-5290BEE002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58878" y="215539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C8FB77A4-F34E-F046-A396-759A294AC54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14158" y="360827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3A805A9A-4357-AB40-BECC-02A783EE5A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32238" y="360827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D061CD6C-8316-FA41-B660-1A14B8750B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8878" y="3608278"/>
            <a:ext cx="1358900" cy="2127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6EC40013-A7D8-E34A-B59F-D1A09075B2A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24565" y="4242762"/>
            <a:ext cx="1676082" cy="189162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>
                <a:solidFill>
                  <a:schemeClr val="bg2"/>
                </a:solidFill>
                <a:latin typeface="Barlow" pitchFamily="2" charset="77"/>
              </a:defRPr>
            </a:lvl1pPr>
          </a:lstStyle>
          <a:p>
            <a:pPr algn="ctr">
              <a:lnSpc>
                <a:spcPct val="80000"/>
              </a:lnSpc>
            </a:pPr>
            <a:r>
              <a:rPr lang="en-US" sz="2000" dirty="0">
                <a:solidFill>
                  <a:schemeClr val="accent2"/>
                </a:solidFill>
                <a:latin typeface="Barlow" pitchFamily="2" charset="77"/>
              </a:rPr>
              <a:t>Lorem Ipsum</a:t>
            </a:r>
            <a:endParaRPr lang="en-US" sz="1200" dirty="0">
              <a:solidFill>
                <a:schemeClr val="accent2"/>
              </a:solidFill>
              <a:latin typeface="Barlow" pitchFamily="2" charset="77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xmlns="" id="{2B89D35C-88BB-E44A-A6E6-649664B4543A}"/>
              </a:ext>
            </a:extLst>
          </p:cNvPr>
          <p:cNvSpPr txBox="1">
            <a:spLocks/>
          </p:cNvSpPr>
          <p:nvPr userDrawn="1"/>
        </p:nvSpPr>
        <p:spPr>
          <a:xfrm>
            <a:off x="991235" y="1062566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xmlns="" id="{CC669188-282D-AB49-A2AC-05A8798F20B1}"/>
              </a:ext>
            </a:extLst>
          </p:cNvPr>
          <p:cNvSpPr txBox="1">
            <a:spLocks/>
          </p:cNvSpPr>
          <p:nvPr userDrawn="1"/>
        </p:nvSpPr>
        <p:spPr>
          <a:xfrm>
            <a:off x="3416943" y="1062566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xmlns="" id="{77506FBC-0B75-3C4D-BB2A-59BDDE3EDF89}"/>
              </a:ext>
            </a:extLst>
          </p:cNvPr>
          <p:cNvSpPr txBox="1">
            <a:spLocks/>
          </p:cNvSpPr>
          <p:nvPr userDrawn="1"/>
        </p:nvSpPr>
        <p:spPr>
          <a:xfrm>
            <a:off x="5771693" y="1062566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xmlns="" id="{D3D9746F-2A17-8A42-B917-EC4BA4C79304}"/>
              </a:ext>
            </a:extLst>
          </p:cNvPr>
          <p:cNvSpPr txBox="1">
            <a:spLocks/>
          </p:cNvSpPr>
          <p:nvPr userDrawn="1"/>
        </p:nvSpPr>
        <p:spPr>
          <a:xfrm>
            <a:off x="991235" y="2495765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06565507-4078-FE4E-B812-F1D877245D62}"/>
              </a:ext>
            </a:extLst>
          </p:cNvPr>
          <p:cNvSpPr txBox="1">
            <a:spLocks/>
          </p:cNvSpPr>
          <p:nvPr userDrawn="1"/>
        </p:nvSpPr>
        <p:spPr>
          <a:xfrm>
            <a:off x="3416943" y="2495765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xmlns="" id="{D8392211-E791-8B4D-A348-F4C30A18538D}"/>
              </a:ext>
            </a:extLst>
          </p:cNvPr>
          <p:cNvSpPr txBox="1">
            <a:spLocks/>
          </p:cNvSpPr>
          <p:nvPr userDrawn="1"/>
        </p:nvSpPr>
        <p:spPr>
          <a:xfrm>
            <a:off x="5771693" y="2495765"/>
            <a:ext cx="346277" cy="278508"/>
          </a:xfrm>
          <a:prstGeom prst="rect">
            <a:avLst/>
          </a:prstGeom>
        </p:spPr>
        <p:txBody>
          <a:bodyPr vert="horz"/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0" i="0" kern="1200" spc="-70">
                <a:solidFill>
                  <a:schemeClr val="tx2"/>
                </a:solidFill>
                <a:latin typeface="Barlow Bold"/>
                <a:ea typeface="+mj-ea"/>
                <a:cs typeface="Barlow Bold"/>
              </a:defRPr>
            </a:lvl1pPr>
          </a:lstStyle>
          <a:p>
            <a:pPr algn="ctr"/>
            <a:r>
              <a:rPr lang="en-US" sz="2000" b="1" dirty="0">
                <a:ln>
                  <a:solidFill>
                    <a:schemeClr val="bg2">
                      <a:alpha val="0"/>
                    </a:schemeClr>
                  </a:solidFill>
                </a:ln>
                <a:solidFill>
                  <a:schemeClr val="bg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xmlns="" id="{E86A9DD9-C49C-C843-9AAB-200F96FE2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tx2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Lorem Ipsum</a:t>
            </a:r>
          </a:p>
        </p:txBody>
      </p:sp>
      <p:sp>
        <p:nvSpPr>
          <p:cNvPr id="48" name="Picture Placeholder 72">
            <a:extLst>
              <a:ext uri="{FF2B5EF4-FFF2-40B4-BE49-F238E27FC236}">
                <a16:creationId xmlns:a16="http://schemas.microsoft.com/office/drawing/2014/main" xmlns="" id="{6DC9D070-FADD-FF46-B8A1-FB5B2F4B8F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331913" y="11487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49" name="Picture Placeholder 72">
            <a:extLst>
              <a:ext uri="{FF2B5EF4-FFF2-40B4-BE49-F238E27FC236}">
                <a16:creationId xmlns:a16="http://schemas.microsoft.com/office/drawing/2014/main" xmlns="" id="{30B0830D-5312-434C-8DF9-7A5A83C05F3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70811" y="11487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50" name="Picture Placeholder 72">
            <a:extLst>
              <a:ext uri="{FF2B5EF4-FFF2-40B4-BE49-F238E27FC236}">
                <a16:creationId xmlns:a16="http://schemas.microsoft.com/office/drawing/2014/main" xmlns="" id="{6B0296D9-3E9A-A94F-A342-86397599EE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09063" y="11487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52" name="Picture Placeholder 72">
            <a:extLst>
              <a:ext uri="{FF2B5EF4-FFF2-40B4-BE49-F238E27FC236}">
                <a16:creationId xmlns:a16="http://schemas.microsoft.com/office/drawing/2014/main" xmlns="" id="{53311A50-0E39-C44F-8BE7-3D41D7B1D66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31913" y="25838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53" name="Picture Placeholder 72">
            <a:extLst>
              <a:ext uri="{FF2B5EF4-FFF2-40B4-BE49-F238E27FC236}">
                <a16:creationId xmlns:a16="http://schemas.microsoft.com/office/drawing/2014/main" xmlns="" id="{52A918AC-8451-D943-A6E2-D0803F624DE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770811" y="25838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  <p:sp>
        <p:nvSpPr>
          <p:cNvPr id="55" name="Picture Placeholder 72">
            <a:extLst>
              <a:ext uri="{FF2B5EF4-FFF2-40B4-BE49-F238E27FC236}">
                <a16:creationId xmlns:a16="http://schemas.microsoft.com/office/drawing/2014/main" xmlns="" id="{DA949DD1-937F-B040-8A66-6E995E145ED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09063" y="2583843"/>
            <a:ext cx="1658937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Picture Here</a:t>
            </a:r>
          </a:p>
        </p:txBody>
      </p:sp>
    </p:spTree>
    <p:extLst>
      <p:ext uri="{BB962C8B-B14F-4D97-AF65-F5344CB8AC3E}">
        <p14:creationId xmlns:p14="http://schemas.microsoft.com/office/powerpoint/2010/main" val="38132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33" grpId="0"/>
      <p:bldP spid="34" grpId="0"/>
      <p:bldP spid="35" grpId="0"/>
      <p:bldP spid="36" grpId="0"/>
      <p:bldP spid="37" grpId="0"/>
      <p:bldP spid="38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oxe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_graphic.png">
            <a:extLst>
              <a:ext uri="{FF2B5EF4-FFF2-40B4-BE49-F238E27FC236}">
                <a16:creationId xmlns:a16="http://schemas.microsoft.com/office/drawing/2014/main" xmlns="" id="{77F5B1E2-99A2-4941-9DCE-FF53795CF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5516597" y="-522865"/>
            <a:ext cx="3843385" cy="247019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9158A7D-113B-774B-B689-3AF8CF774EBC}"/>
              </a:ext>
            </a:extLst>
          </p:cNvPr>
          <p:cNvGrpSpPr/>
          <p:nvPr userDrawn="1"/>
        </p:nvGrpSpPr>
        <p:grpSpPr>
          <a:xfrm>
            <a:off x="1950683" y="2601643"/>
            <a:ext cx="5263375" cy="642331"/>
            <a:chOff x="1925282" y="2533907"/>
            <a:chExt cx="5263375" cy="64233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3C21EED3-CA9B-8A4F-8BB9-390FA4C663A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25282" y="2533907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2F312A0-D0E0-0647-B3FA-11A8293024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642570" y="2533907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2DE44BA2-5D6F-3F45-ACD7-D498BA43E13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82160" y="2533907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7668717-467B-8540-ADD9-B58B5B09FAE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88657" y="2533907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9C2A4B97-ECC7-1147-9678-4D6B629601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6831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3" name="Picture Placeholder 21">
            <a:extLst>
              <a:ext uri="{FF2B5EF4-FFF2-40B4-BE49-F238E27FC236}">
                <a16:creationId xmlns:a16="http://schemas.microsoft.com/office/drawing/2014/main" xmlns="" id="{D0BCEEAE-DA77-9949-AFF8-DF53050B41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85292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xmlns="" id="{31B22E93-3030-1948-BADC-06252A5EFD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02723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xmlns="" id="{0B7469BC-786C-944E-B62E-F79BC897B6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96354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6" name="Picture Placeholder 21">
            <a:extLst>
              <a:ext uri="{FF2B5EF4-FFF2-40B4-BE49-F238E27FC236}">
                <a16:creationId xmlns:a16="http://schemas.microsoft.com/office/drawing/2014/main" xmlns="" id="{CB6ECA6D-0E1F-CB47-849C-EDF85089DA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60677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AC872BDC-9B22-2648-9FA6-C93767EE0E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35DA868E-0221-AD4F-9EA4-5D6E16D0944C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rgbClr val="95B9D8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rgbClr val="95B9D8"/>
              </a:solidFill>
              <a:latin typeface="Barlow Bold"/>
              <a:cs typeface="Barlow Bold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55CAD4EC-A06D-E145-8C54-B443DAC1340C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xmlns="" id="{05B1D4E1-046B-DF4A-B778-3EEF9FC838C5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BF91FEC1-5EB2-A046-9F09-DAE0F74CE9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052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xmlns="" id="{DDD2FAC5-93E2-5942-B8A3-7EB5AF63AC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54170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5E21EF63-C002-1E4A-BC96-16FB747AED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5393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36A0A29A-E0E6-D645-AC31-8FCF69943B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77299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xmlns="" id="{DCABAF43-C074-984E-AA12-4306932C1F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52310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xmlns="" id="{05D5D06D-51FB-E141-9962-9CED8E96BA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01938" y="1278860"/>
            <a:ext cx="3511550" cy="542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Congratulations!</a:t>
            </a:r>
          </a:p>
        </p:txBody>
      </p:sp>
    </p:spTree>
    <p:extLst>
      <p:ext uri="{BB962C8B-B14F-4D97-AF65-F5344CB8AC3E}">
        <p14:creationId xmlns:p14="http://schemas.microsoft.com/office/powerpoint/2010/main" val="428950621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oxe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5200FF1-E0BD-3343-8D6F-E88ED42C9D1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2A094E5-E73F-844D-9BFD-8AFF19EED6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01938" y="1278860"/>
            <a:ext cx="3511550" cy="5429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Congratulations!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9158A7D-113B-774B-B689-3AF8CF774EBC}"/>
              </a:ext>
            </a:extLst>
          </p:cNvPr>
          <p:cNvGrpSpPr/>
          <p:nvPr userDrawn="1"/>
        </p:nvGrpSpPr>
        <p:grpSpPr>
          <a:xfrm>
            <a:off x="1950683" y="2601643"/>
            <a:ext cx="5263375" cy="642331"/>
            <a:chOff x="1925282" y="2533907"/>
            <a:chExt cx="5263375" cy="64233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3C21EED3-CA9B-8A4F-8BB9-390FA4C663A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25282" y="2533907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92F312A0-D0E0-0647-B3FA-11A8293024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642570" y="2533907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2DE44BA2-5D6F-3F45-ACD7-D498BA43E13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382160" y="2533907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7668717-467B-8540-ADD9-B58B5B09FAE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88657" y="2533907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9C2A4B97-ECC7-1147-9678-4D6B629601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6831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3" name="Picture Placeholder 21">
            <a:extLst>
              <a:ext uri="{FF2B5EF4-FFF2-40B4-BE49-F238E27FC236}">
                <a16:creationId xmlns:a16="http://schemas.microsoft.com/office/drawing/2014/main" xmlns="" id="{D0BCEEAE-DA77-9949-AFF8-DF53050B41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85292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xmlns="" id="{31B22E93-3030-1948-BADC-06252A5EFD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02723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xmlns="" id="{0B7469BC-786C-944E-B62E-F79BC897B6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96354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26" name="Picture Placeholder 21">
            <a:extLst>
              <a:ext uri="{FF2B5EF4-FFF2-40B4-BE49-F238E27FC236}">
                <a16:creationId xmlns:a16="http://schemas.microsoft.com/office/drawing/2014/main" xmlns="" id="{CB6ECA6D-0E1F-CB47-849C-EDF85089DA1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60677" y="2485293"/>
            <a:ext cx="633657" cy="633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2F8E3F3-A2B1-5642-ABF9-16B5522E3593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B99B1422-EDE2-DE48-A851-B4F7D7041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27" name="Footer Placeholder 4">
            <a:extLst>
              <a:ext uri="{FF2B5EF4-FFF2-40B4-BE49-F238E27FC236}">
                <a16:creationId xmlns:a16="http://schemas.microsoft.com/office/drawing/2014/main" xmlns="" id="{62D52725-B930-0344-AB23-C6F959DA721C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A9CD958-9F47-6546-B3EE-7AB76159031E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EBE2C6B-14C6-FD42-ABFB-36D446526C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052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36F0ABD6-8F2E-3B45-8D25-E85985B7C8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54170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4687CFD7-EEF7-0D48-8119-2FA6270F6B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5393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xmlns="" id="{C4D34235-D0D9-7645-A0C3-D5AD1B0DBB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77299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xmlns="" id="{CEE09D50-C7D5-D748-8463-4490313BBB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52310" y="3243263"/>
            <a:ext cx="902942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sz="1400" dirty="0"/>
              <a:t>Lorem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75248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oxe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_graphic.png">
            <a:extLst>
              <a:ext uri="{FF2B5EF4-FFF2-40B4-BE49-F238E27FC236}">
                <a16:creationId xmlns:a16="http://schemas.microsoft.com/office/drawing/2014/main" xmlns="" id="{77F5B1E2-99A2-4941-9DCE-FF53795CF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5516597" y="-522865"/>
            <a:ext cx="3843385" cy="247019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8C5AF7B-2074-4B4A-8887-4660C95918EE}"/>
              </a:ext>
            </a:extLst>
          </p:cNvPr>
          <p:cNvGrpSpPr/>
          <p:nvPr userDrawn="1"/>
        </p:nvGrpSpPr>
        <p:grpSpPr>
          <a:xfrm>
            <a:off x="2604155" y="1417733"/>
            <a:ext cx="3865418" cy="2266386"/>
            <a:chOff x="2604155" y="1417733"/>
            <a:chExt cx="3865418" cy="226638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ECBB3E4-3B6E-3542-BC93-BEA8E311D6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04155" y="1417733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EDF014C8-93BF-0E44-852F-51E2C75D33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02228" y="1417733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2E42C66E-9018-8644-9DD2-6CE4368A63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04155" y="3041788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3EEEA8C0-4EF3-4F4E-97D8-1B0336EE615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02228" y="3041788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4FCAC701-762D-6C4C-BEE5-54ABC06A755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69573" y="3041788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68194DFF-1872-A543-A7E0-9F9EB775DA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69573" y="1417733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E29C2727-C879-604B-83AF-CEF98225A7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7913" y="1136895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7" name="Picture Placeholder 4">
            <a:extLst>
              <a:ext uri="{FF2B5EF4-FFF2-40B4-BE49-F238E27FC236}">
                <a16:creationId xmlns:a16="http://schemas.microsoft.com/office/drawing/2014/main" xmlns="" id="{924B8640-811F-6041-8C9B-A12F6DBF11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83523" y="1136895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8" name="Picture Placeholder 4">
            <a:extLst>
              <a:ext uri="{FF2B5EF4-FFF2-40B4-BE49-F238E27FC236}">
                <a16:creationId xmlns:a16="http://schemas.microsoft.com/office/drawing/2014/main" xmlns="" id="{5EA2F6DA-A02F-BF47-9BEE-ECCCE3FDA1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94385" y="1136895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9" name="Picture Placeholder 4">
            <a:extLst>
              <a:ext uri="{FF2B5EF4-FFF2-40B4-BE49-F238E27FC236}">
                <a16:creationId xmlns:a16="http://schemas.microsoft.com/office/drawing/2014/main" xmlns="" id="{37925952-96DB-3A4C-9BF4-DE45FB6DC7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1136895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xmlns="" id="{05DF064C-5644-A244-829D-5BDA47B218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7913" y="2741613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xmlns="" id="{04313EC8-44C4-7341-95E5-7250E66354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83523" y="2741613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xmlns="" id="{0F1111FF-94DA-324C-9A11-F915808610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4385" y="2741613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63" name="Picture Placeholder 4">
            <a:extLst>
              <a:ext uri="{FF2B5EF4-FFF2-40B4-BE49-F238E27FC236}">
                <a16:creationId xmlns:a16="http://schemas.microsoft.com/office/drawing/2014/main" xmlns="" id="{0F31A623-4AC1-0A4F-AEFD-9D566A42E77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858000" y="2741613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91422F0-2CCC-0147-9BB7-8D24E4C133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133126B-B241-844B-BE0A-714462E9F09E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rgbClr val="95B9D8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rgbClr val="95B9D8"/>
              </a:solidFill>
              <a:latin typeface="Barlow Bold"/>
              <a:cs typeface="Barlow Bold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562658AC-CB2F-0942-9AD0-7AB03317C69D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xmlns="" id="{E00CD3A6-8117-D649-B9D9-62B534882301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xmlns="" id="{8DE2F893-796A-7247-8DC2-2913D0FF72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2318" y="2333265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E74620A7-FCE8-AC41-835A-2C37C6D050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71800" y="2333265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3A05CC82-420B-F14A-B545-F60CFDEBE9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67835" y="2333265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D7FE4CF9-2033-224E-9D14-A6F3D39869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56692" y="2333265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xmlns="" id="{440C8FA6-A720-9A42-9CBB-2CE35A5E3DE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62318" y="3906571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639DE428-80D7-BD43-A6E9-819CD12E2E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71800" y="3906571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248AE3EC-6606-444D-8720-5A5B413D73B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67835" y="3906571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xmlns="" id="{E1AB3661-A4BE-A444-92AA-2DC22A6825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56692" y="3906571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6251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ox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8C2D7E1-032A-A446-9000-3B52DA5790C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58C5AF7B-2074-4B4A-8887-4660C95918EE}"/>
              </a:ext>
            </a:extLst>
          </p:cNvPr>
          <p:cNvGrpSpPr/>
          <p:nvPr userDrawn="1"/>
        </p:nvGrpSpPr>
        <p:grpSpPr>
          <a:xfrm>
            <a:off x="2604155" y="1417733"/>
            <a:ext cx="3865418" cy="2266386"/>
            <a:chOff x="2604155" y="1417733"/>
            <a:chExt cx="3865418" cy="2266386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ECBB3E4-3B6E-3542-BC93-BEA8E311D6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04155" y="1417733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EDF014C8-93BF-0E44-852F-51E2C75D337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02228" y="1417733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2E42C66E-9018-8644-9DD2-6CE4368A63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04155" y="3041788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3EEEA8C0-4EF3-4F4E-97D8-1B0336EE615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02228" y="3041788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4FCAC701-762D-6C4C-BEE5-54ABC06A755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69573" y="3041788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68194DFF-1872-A543-A7E0-9F9EB775DA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69573" y="1417733"/>
              <a:ext cx="0" cy="642331"/>
            </a:xfrm>
            <a:prstGeom prst="line">
              <a:avLst/>
            </a:prstGeom>
            <a:noFill/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E29C2727-C879-604B-83AF-CEF98225A7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7913" y="1136895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7" name="Picture Placeholder 4">
            <a:extLst>
              <a:ext uri="{FF2B5EF4-FFF2-40B4-BE49-F238E27FC236}">
                <a16:creationId xmlns:a16="http://schemas.microsoft.com/office/drawing/2014/main" xmlns="" id="{924B8640-811F-6041-8C9B-A12F6DBF110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83523" y="1136895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8" name="Picture Placeholder 4">
            <a:extLst>
              <a:ext uri="{FF2B5EF4-FFF2-40B4-BE49-F238E27FC236}">
                <a16:creationId xmlns:a16="http://schemas.microsoft.com/office/drawing/2014/main" xmlns="" id="{5EA2F6DA-A02F-BF47-9BEE-ECCCE3FDA1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94385" y="1136895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59" name="Picture Placeholder 4">
            <a:extLst>
              <a:ext uri="{FF2B5EF4-FFF2-40B4-BE49-F238E27FC236}">
                <a16:creationId xmlns:a16="http://schemas.microsoft.com/office/drawing/2014/main" xmlns="" id="{37925952-96DB-3A4C-9BF4-DE45FB6DC7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1136895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xmlns="" id="{05DF064C-5644-A244-829D-5BDA47B218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7913" y="2741613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xmlns="" id="{04313EC8-44C4-7341-95E5-7250E66354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83523" y="2741613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xmlns="" id="{0F1111FF-94DA-324C-9A11-F915808610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4385" y="2741613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63" name="Picture Placeholder 4">
            <a:extLst>
              <a:ext uri="{FF2B5EF4-FFF2-40B4-BE49-F238E27FC236}">
                <a16:creationId xmlns:a16="http://schemas.microsoft.com/office/drawing/2014/main" xmlns="" id="{0F31A623-4AC1-0A4F-AEFD-9D566A42E77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858000" y="2741613"/>
            <a:ext cx="1149350" cy="1149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05C678C-BF2A-5A44-A4AA-E6E670E92F84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9522CD4A-094B-0349-8EF0-8632442019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50" name="Footer Placeholder 4">
            <a:extLst>
              <a:ext uri="{FF2B5EF4-FFF2-40B4-BE49-F238E27FC236}">
                <a16:creationId xmlns:a16="http://schemas.microsoft.com/office/drawing/2014/main" xmlns="" id="{F5369019-8DD8-DD43-B9CA-2449F4864F4C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6D2C4918-58F0-FF44-A937-F39D9C6D12CB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7">
            <a:extLst>
              <a:ext uri="{FF2B5EF4-FFF2-40B4-BE49-F238E27FC236}">
                <a16:creationId xmlns:a16="http://schemas.microsoft.com/office/drawing/2014/main" xmlns="" id="{A4D9375F-5A8E-AB4B-A96D-5901F81364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62318" y="2333265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73854C0D-5C2B-834E-96DC-B18C93AC9D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71800" y="2333265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611BD008-86E2-8D4A-8376-CF8824C84D0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67835" y="2333265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8EE055C2-84B6-E144-B1E9-2DB60F733F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56692" y="2333265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B5E91162-0922-3D4F-9D78-B9A04620CB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62318" y="3906571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xmlns="" id="{D8AB5472-4CAC-7A48-A082-123C94E718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71800" y="3906571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6CA99247-1BAD-9A4D-8B9C-4A6BBB8DAA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67835" y="3906571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xmlns="" id="{26F21499-9E98-E548-8857-223ACB2B29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56692" y="3906571"/>
            <a:ext cx="1179203" cy="3613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z="1400" dirty="0"/>
              <a:t>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76937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1FD2FC3-6C5D-4247-8AFF-C0DB0DC8DD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F8B6523-2475-F74F-9A1E-B19EAD791D38}"/>
              </a:ext>
            </a:extLst>
          </p:cNvPr>
          <p:cNvSpPr>
            <a:spLocks/>
          </p:cNvSpPr>
          <p:nvPr userDrawn="1"/>
        </p:nvSpPr>
        <p:spPr>
          <a:xfrm>
            <a:off x="-10956" y="207"/>
            <a:ext cx="9154956" cy="2557514"/>
          </a:xfrm>
          <a:prstGeom prst="rect">
            <a:avLst/>
          </a:prstGeom>
          <a:solidFill>
            <a:schemeClr val="accent3">
              <a:lumMod val="25000"/>
              <a:alpha val="9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1E011D9-1007-F147-8FEB-944A7F198F63}"/>
              </a:ext>
            </a:extLst>
          </p:cNvPr>
          <p:cNvSpPr/>
          <p:nvPr userDrawn="1"/>
        </p:nvSpPr>
        <p:spPr bwMode="auto">
          <a:xfrm>
            <a:off x="0" y="2557721"/>
            <a:ext cx="9144000" cy="2585779"/>
          </a:xfrm>
          <a:prstGeom prst="rect">
            <a:avLst/>
          </a:prstGeom>
          <a:solidFill>
            <a:schemeClr val="tx2">
              <a:alpha val="4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12D8722-1C4E-6A40-A20A-74DA03134D9D}"/>
              </a:ext>
            </a:extLst>
          </p:cNvPr>
          <p:cNvCxnSpPr/>
          <p:nvPr userDrawn="1"/>
        </p:nvCxnSpPr>
        <p:spPr>
          <a:xfrm>
            <a:off x="507354" y="1518837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403496E-1ED8-D045-91FB-F4AE49735FD8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xmlns="" id="{7735448A-0429-D84D-9D9F-7F5A5B334C70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16" name="Picture 15" descr="intapp_logo_rgb@2x-8.png">
            <a:extLst>
              <a:ext uri="{FF2B5EF4-FFF2-40B4-BE49-F238E27FC236}">
                <a16:creationId xmlns:a16="http://schemas.microsoft.com/office/drawing/2014/main" xmlns="" id="{B0E17E83-B874-8D45-99FB-2D4C56130C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872" y="407662"/>
            <a:ext cx="1181818" cy="418627"/>
          </a:xfrm>
          <a:prstGeom prst="rect">
            <a:avLst/>
          </a:prstGeom>
        </p:spPr>
      </p:pic>
      <p:sp>
        <p:nvSpPr>
          <p:cNvPr id="18" name="Text Placeholder 13">
            <a:extLst>
              <a:ext uri="{FF2B5EF4-FFF2-40B4-BE49-F238E27FC236}">
                <a16:creationId xmlns:a16="http://schemas.microsoft.com/office/drawing/2014/main" xmlns="" id="{3E1B2F4A-7D10-6240-8EB1-8A0B613D7D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9044" y="527296"/>
            <a:ext cx="4442835" cy="6648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xmlns="" id="{64130A01-813F-A342-BE24-C7D464063A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9189" y="1118427"/>
            <a:ext cx="2540146" cy="42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xmlns="" id="{E7B3FB0D-6EA6-1D41-94F6-E7BDCE3121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424" y="1543440"/>
            <a:ext cx="2770188" cy="301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accent2">
                    <a:lumMod val="75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Presenter name and title goes here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xmlns="" id="{74297571-E57D-EF49-850F-2338D86C55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424" y="1806604"/>
            <a:ext cx="2770188" cy="3010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accent2">
                    <a:lumMod val="75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01.14.18</a:t>
            </a:r>
          </a:p>
        </p:txBody>
      </p:sp>
    </p:spTree>
    <p:extLst>
      <p:ext uri="{BB962C8B-B14F-4D97-AF65-F5344CB8AC3E}">
        <p14:creationId xmlns:p14="http://schemas.microsoft.com/office/powerpoint/2010/main" val="345106324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876" userDrawn="1">
          <p15:clr>
            <a:srgbClr val="FBAE40"/>
          </p15:clr>
        </p15:guide>
        <p15:guide id="4" orient="horz" pos="1236" userDrawn="1">
          <p15:clr>
            <a:srgbClr val="FBAE40"/>
          </p15:clr>
        </p15:guide>
        <p15:guide id="5" orient="horz" pos="1092" userDrawn="1">
          <p15:clr>
            <a:srgbClr val="FBAE40"/>
          </p15:clr>
        </p15:guide>
        <p15:guide id="6" orient="horz" pos="660" userDrawn="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1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opportunit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BA58D0A2-9A1E-B741-926A-B13E176082BB}"/>
              </a:ext>
            </a:extLst>
          </p:cNvPr>
          <p:cNvGrpSpPr/>
          <p:nvPr userDrawn="1"/>
        </p:nvGrpSpPr>
        <p:grpSpPr>
          <a:xfrm>
            <a:off x="0" y="123492"/>
            <a:ext cx="8608131" cy="3233847"/>
            <a:chOff x="8" y="48126"/>
            <a:chExt cx="8608131" cy="3233847"/>
          </a:xfrm>
        </p:grpSpPr>
        <p:pic>
          <p:nvPicPr>
            <p:cNvPr id="59" name="Picture 58" descr="arrow.eps">
              <a:extLst>
                <a:ext uri="{FF2B5EF4-FFF2-40B4-BE49-F238E27FC236}">
                  <a16:creationId xmlns:a16="http://schemas.microsoft.com/office/drawing/2014/main" xmlns="" id="{2B744629-CEC5-BD4C-AD9C-9CB513260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" y="48126"/>
              <a:ext cx="8519524" cy="3233847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D9D12C77-EE80-374A-99F0-9A270CB12ED4}"/>
                </a:ext>
              </a:extLst>
            </p:cNvPr>
            <p:cNvSpPr txBox="1"/>
            <p:nvPr/>
          </p:nvSpPr>
          <p:spPr>
            <a:xfrm>
              <a:off x="5880205" y="165002"/>
              <a:ext cx="2727934" cy="584719"/>
            </a:xfrm>
            <a:prstGeom prst="rect">
              <a:avLst/>
            </a:prstGeom>
            <a:noFill/>
          </p:spPr>
          <p:txBody>
            <a:bodyPr wrap="square" lIns="91384" tIns="45692" rIns="91384" bIns="45692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Barlow Regular"/>
                  <a:cs typeface="Barlow Regular"/>
                </a:rPr>
                <a:t>$1B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accent3"/>
                </a:solidFill>
                <a:latin typeface="Barlow Bold"/>
                <a:cs typeface="Barlow Bold"/>
              </a:defRPr>
            </a:lvl1pPr>
          </a:lstStyle>
          <a:p>
            <a:pPr algn="l"/>
            <a:r>
              <a:rPr lang="en-US" sz="2400" spc="-80" dirty="0">
                <a:latin typeface="Barlow Bold"/>
                <a:cs typeface="Barlow Bold"/>
              </a:rPr>
              <a:t>Our opportunity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DB1CBCD-E706-754B-B1B6-07247C568E68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D577916-EC06-F942-80A1-EEF7A4D23021}"/>
              </a:ext>
            </a:extLst>
          </p:cNvPr>
          <p:cNvSpPr/>
          <p:nvPr userDrawn="1"/>
        </p:nvSpPr>
        <p:spPr>
          <a:xfrm>
            <a:off x="8" y="3068583"/>
            <a:ext cx="9143992" cy="388400"/>
          </a:xfrm>
          <a:prstGeom prst="rect">
            <a:avLst/>
          </a:prstGeom>
          <a:solidFill>
            <a:srgbClr val="2833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4" tIns="45692" rIns="91384" bIns="45692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31F8D358-C88C-0B45-9D55-86EE8370A3D4}"/>
              </a:ext>
            </a:extLst>
          </p:cNvPr>
          <p:cNvGrpSpPr/>
          <p:nvPr userDrawn="1"/>
        </p:nvGrpSpPr>
        <p:grpSpPr>
          <a:xfrm>
            <a:off x="6134796" y="847556"/>
            <a:ext cx="2114078" cy="3890277"/>
            <a:chOff x="5821517" y="847556"/>
            <a:chExt cx="2114078" cy="38902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B951D085-885B-8143-9975-F79E9571424A}"/>
                </a:ext>
              </a:extLst>
            </p:cNvPr>
            <p:cNvSpPr txBox="1"/>
            <p:nvPr/>
          </p:nvSpPr>
          <p:spPr>
            <a:xfrm>
              <a:off x="6398131" y="3085517"/>
              <a:ext cx="960850" cy="307720"/>
            </a:xfrm>
            <a:prstGeom prst="rect">
              <a:avLst/>
            </a:prstGeom>
            <a:noFill/>
          </p:spPr>
          <p:txBody>
            <a:bodyPr wrap="none" lIns="91384" tIns="45692" rIns="91384" bIns="45692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rlow Regular"/>
                  <a:cs typeface="Barlow Regular"/>
                </a:rPr>
                <a:t>Intapp 3.0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D1BC891D-86EF-0D41-806C-4D3EDA79CEED}"/>
                </a:ext>
              </a:extLst>
            </p:cNvPr>
            <p:cNvSpPr txBox="1"/>
            <p:nvPr/>
          </p:nvSpPr>
          <p:spPr>
            <a:xfrm>
              <a:off x="5821517" y="3513837"/>
              <a:ext cx="2114078" cy="1223996"/>
            </a:xfrm>
            <a:prstGeom prst="rect">
              <a:avLst/>
            </a:prstGeom>
            <a:noFill/>
          </p:spPr>
          <p:txBody>
            <a:bodyPr wrap="square" lIns="91384" tIns="45692" rIns="91384" bIns="45692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bg1"/>
                  </a:solidFill>
                  <a:latin typeface="Barlow SemiBold" pitchFamily="2" charset="77"/>
                  <a:cs typeface="Barlow Regular"/>
                </a:rPr>
                <a:t>“Client Empowered Era”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Barlow Regular"/>
                  <a:cs typeface="Barlow Regular"/>
                </a:rPr>
                <a:t>Vertical Markets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Barlow Regular"/>
                  <a:cs typeface="Barlow Regular"/>
                </a:rPr>
                <a:t>Senior Decision Makers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Barlow Regular"/>
                  <a:cs typeface="Barlow Regular"/>
                </a:rPr>
                <a:t>Platform and Solutions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Barlow Regular"/>
                  <a:cs typeface="Barlow Regular"/>
                </a:rPr>
                <a:t>Consulting Expertise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Barlow Regular"/>
                  <a:cs typeface="Barlow Regular"/>
                </a:rPr>
                <a:t>Partner Ecosystem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28016D16-3B8A-6243-8D57-84185F229ABB}"/>
                </a:ext>
              </a:extLst>
            </p:cNvPr>
            <p:cNvGrpSpPr/>
            <p:nvPr/>
          </p:nvGrpSpPr>
          <p:grpSpPr>
            <a:xfrm>
              <a:off x="5901951" y="847556"/>
              <a:ext cx="1953210" cy="1952702"/>
              <a:chOff x="5901951" y="847556"/>
              <a:chExt cx="1953210" cy="1952702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xmlns="" id="{3271E0AE-921F-AD4A-8D43-8E6A3F8E14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1951" y="847556"/>
                <a:ext cx="1953210" cy="1952702"/>
              </a:xfrm>
              <a:prstGeom prst="ellipse">
                <a:avLst/>
              </a:prstGeom>
              <a:noFill/>
              <a:ln w="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xmlns="" id="{AD6428C2-F327-A04B-A3F7-2F36E3675D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53743" y="999308"/>
                <a:ext cx="1649626" cy="1649197"/>
              </a:xfrm>
              <a:prstGeom prst="ellipse">
                <a:avLst/>
              </a:prstGeom>
              <a:solidFill>
                <a:schemeClr val="bg2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SCALE</a:t>
                </a:r>
                <a:endParaRPr lang="en-US" sz="16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$300M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9EDF7D38-F45E-A94A-A89D-7AA046242EEA}"/>
              </a:ext>
            </a:extLst>
          </p:cNvPr>
          <p:cNvGrpSpPr/>
          <p:nvPr userDrawn="1"/>
        </p:nvGrpSpPr>
        <p:grpSpPr>
          <a:xfrm>
            <a:off x="3303159" y="1232711"/>
            <a:ext cx="2367408" cy="3120402"/>
            <a:chOff x="2989880" y="1232711"/>
            <a:chExt cx="2367408" cy="312040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2B76E2B3-3AD3-5E47-97B9-9E898D7495CA}"/>
                </a:ext>
              </a:extLst>
            </p:cNvPr>
            <p:cNvSpPr txBox="1"/>
            <p:nvPr/>
          </p:nvSpPr>
          <p:spPr>
            <a:xfrm>
              <a:off x="3691364" y="3086166"/>
              <a:ext cx="964441" cy="307720"/>
            </a:xfrm>
            <a:prstGeom prst="rect">
              <a:avLst/>
            </a:prstGeom>
            <a:noFill/>
          </p:spPr>
          <p:txBody>
            <a:bodyPr wrap="none" lIns="91384" tIns="45692" rIns="91384" bIns="45692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rlow Regular"/>
                  <a:cs typeface="Barlow Regular"/>
                </a:rPr>
                <a:t>Intapp 2.0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A4745699-DE36-0549-94F6-99905FAFEB83}"/>
                </a:ext>
              </a:extLst>
            </p:cNvPr>
            <p:cNvSpPr txBox="1"/>
            <p:nvPr/>
          </p:nvSpPr>
          <p:spPr>
            <a:xfrm>
              <a:off x="2989880" y="3513837"/>
              <a:ext cx="2367408" cy="839276"/>
            </a:xfrm>
            <a:prstGeom prst="rect">
              <a:avLst/>
            </a:prstGeom>
            <a:noFill/>
          </p:spPr>
          <p:txBody>
            <a:bodyPr wrap="square" lIns="91384" tIns="45692" rIns="91384" bIns="45692" rtlCol="0">
              <a:spAutoFit/>
            </a:bodyPr>
            <a:lstStyle/>
            <a:p>
              <a:pPr lvl="0" algn="ctr">
                <a:lnSpc>
                  <a:spcPct val="125000"/>
                </a:lnSpc>
              </a:pPr>
              <a:r>
                <a:rPr lang="en-US" sz="1000" b="1" dirty="0">
                  <a:solidFill>
                    <a:prstClr val="white"/>
                  </a:solidFill>
                  <a:latin typeface="Barlow SemiBold" pitchFamily="2" charset="77"/>
                  <a:cs typeface="Barlow Regular"/>
                </a:rPr>
                <a:t>“Time, Risk and Compliance Era”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Barlow Regular"/>
                  <a:cs typeface="Barlow Regular"/>
                </a:rPr>
                <a:t>Law Firms &amp; Aligned Services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Barlow Regular"/>
                  <a:cs typeface="Barlow Regular"/>
                </a:rPr>
                <a:t>Department Buyers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Barlow Regular"/>
                  <a:cs typeface="Barlow Regular"/>
                </a:rPr>
                <a:t>Practice Expertise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xmlns="" id="{CFBABFA4-D271-944B-B505-1E2C11594553}"/>
                </a:ext>
              </a:extLst>
            </p:cNvPr>
            <p:cNvGrpSpPr/>
            <p:nvPr/>
          </p:nvGrpSpPr>
          <p:grpSpPr>
            <a:xfrm>
              <a:off x="3382548" y="1232711"/>
              <a:ext cx="1582072" cy="1581660"/>
              <a:chOff x="3208532" y="1232711"/>
              <a:chExt cx="1582072" cy="158166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850F0B7F-F060-CB48-9447-51DFBA62FC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8532" y="1232711"/>
                <a:ext cx="1582072" cy="1581660"/>
              </a:xfrm>
              <a:prstGeom prst="ellipse">
                <a:avLst/>
              </a:prstGeom>
              <a:noFill/>
              <a:ln w="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xmlns="" id="{B93D9227-976C-9D4F-97BA-3372BE0A22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5869" y="1410002"/>
                <a:ext cx="1227398" cy="1227078"/>
              </a:xfrm>
              <a:prstGeom prst="ellipse">
                <a:avLst/>
              </a:prstGeom>
              <a:solidFill>
                <a:schemeClr val="bg2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EXPAND</a:t>
                </a:r>
                <a:endParaRPr lang="en-US" sz="16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$100M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28194BB6-838F-8949-93CD-D89B7E391F9E}"/>
              </a:ext>
            </a:extLst>
          </p:cNvPr>
          <p:cNvGrpSpPr/>
          <p:nvPr userDrawn="1"/>
        </p:nvGrpSpPr>
        <p:grpSpPr>
          <a:xfrm>
            <a:off x="773319" y="1742079"/>
            <a:ext cx="2212076" cy="2441115"/>
            <a:chOff x="460040" y="1742079"/>
            <a:chExt cx="2212076" cy="244111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28BDEEEA-BD7D-CD4B-9A99-A06DDB929DCC}"/>
                </a:ext>
              </a:extLst>
            </p:cNvPr>
            <p:cNvSpPr txBox="1"/>
            <p:nvPr/>
          </p:nvSpPr>
          <p:spPr>
            <a:xfrm>
              <a:off x="1101093" y="3094570"/>
              <a:ext cx="929970" cy="307720"/>
            </a:xfrm>
            <a:prstGeom prst="rect">
              <a:avLst/>
            </a:prstGeom>
            <a:noFill/>
          </p:spPr>
          <p:txBody>
            <a:bodyPr wrap="none" lIns="91384" tIns="45692" rIns="91384" bIns="45692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rlow Regular"/>
                  <a:cs typeface="Barlow Regular"/>
                </a:rPr>
                <a:t>Intapp 1.0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2DC0C4B1-2CCF-0242-8870-57A3A0907879}"/>
                </a:ext>
              </a:extLst>
            </p:cNvPr>
            <p:cNvSpPr txBox="1"/>
            <p:nvPr/>
          </p:nvSpPr>
          <p:spPr>
            <a:xfrm>
              <a:off x="460040" y="3513837"/>
              <a:ext cx="2212076" cy="669357"/>
            </a:xfrm>
            <a:prstGeom prst="rect">
              <a:avLst/>
            </a:prstGeom>
            <a:noFill/>
          </p:spPr>
          <p:txBody>
            <a:bodyPr wrap="square" lIns="91384" tIns="45692" rIns="91384" bIns="45692" rtlCol="0">
              <a:spAutoFit/>
            </a:bodyPr>
            <a:lstStyle/>
            <a:p>
              <a:pPr lvl="0" algn="ctr">
                <a:lnSpc>
                  <a:spcPct val="125000"/>
                </a:lnSpc>
              </a:pPr>
              <a:r>
                <a:rPr lang="en-US" sz="1000" b="1" dirty="0">
                  <a:solidFill>
                    <a:prstClr val="white"/>
                  </a:solidFill>
                  <a:latin typeface="Barlow SemiBold" pitchFamily="2" charset="77"/>
                  <a:cs typeface="Barlow Regular"/>
                </a:rPr>
                <a:t>”Integration Era”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Barlow Regular"/>
                  <a:cs typeface="Barlow Regular"/>
                </a:rPr>
                <a:t>Law Firms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prstClr val="white"/>
                  </a:solidFill>
                  <a:latin typeface="Barlow Regular"/>
                  <a:cs typeface="Barlow Regular"/>
                </a:rPr>
                <a:t>IT Buyer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98AE7BE2-9031-C04A-BBB0-EBC8B71ADF97}"/>
                </a:ext>
              </a:extLst>
            </p:cNvPr>
            <p:cNvGrpSpPr/>
            <p:nvPr/>
          </p:nvGrpSpPr>
          <p:grpSpPr>
            <a:xfrm>
              <a:off x="1036545" y="1742079"/>
              <a:ext cx="1059066" cy="1058790"/>
              <a:chOff x="1036545" y="1742079"/>
              <a:chExt cx="1059066" cy="105879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0C9F35B7-6F88-0942-9C15-2C4144E8C6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545" y="1742079"/>
                <a:ext cx="1059066" cy="1058790"/>
              </a:xfrm>
              <a:prstGeom prst="ellipse">
                <a:avLst/>
              </a:prstGeom>
              <a:noFill/>
              <a:ln w="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30DA8D78-888C-CD4D-90CE-145DBB7531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1555" y="1877054"/>
                <a:ext cx="789046" cy="788840"/>
              </a:xfrm>
              <a:prstGeom prst="ellipse">
                <a:avLst/>
              </a:prstGeom>
              <a:solidFill>
                <a:schemeClr val="bg2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START UP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$30M</a:t>
                </a:r>
              </a:p>
            </p:txBody>
          </p:sp>
        </p:grp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3B04C9E7-43CE-DF4E-AEBA-EE9EB55EBBCA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itle 1">
            <a:extLst>
              <a:ext uri="{FF2B5EF4-FFF2-40B4-BE49-F238E27FC236}">
                <a16:creationId xmlns:a16="http://schemas.microsoft.com/office/drawing/2014/main" xmlns="" id="{E239C6A0-B981-0144-BF46-5D652395E19C}"/>
              </a:ext>
            </a:extLst>
          </p:cNvPr>
          <p:cNvSpPr txBox="1">
            <a:spLocks/>
          </p:cNvSpPr>
          <p:nvPr userDrawn="1"/>
        </p:nvSpPr>
        <p:spPr>
          <a:xfrm>
            <a:off x="207277" y="-358828"/>
            <a:ext cx="607604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spc="-80" dirty="0">
              <a:latin typeface="Barlow Bold"/>
              <a:cs typeface="Barlow Bold"/>
            </a:endParaRPr>
          </a:p>
        </p:txBody>
      </p:sp>
    </p:spTree>
    <p:extLst>
      <p:ext uri="{BB962C8B-B14F-4D97-AF65-F5344CB8AC3E}">
        <p14:creationId xmlns:p14="http://schemas.microsoft.com/office/powerpoint/2010/main" val="224225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28" userDrawn="1">
          <p15:clr>
            <a:srgbClr val="FBAE40"/>
          </p15:clr>
        </p15:guide>
        <p15:guide id="2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opportunity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C835D7A6-639C-A741-AC02-9292F528580F}"/>
              </a:ext>
            </a:extLst>
          </p:cNvPr>
          <p:cNvSpPr/>
          <p:nvPr userDrawn="1"/>
        </p:nvSpPr>
        <p:spPr>
          <a:xfrm>
            <a:off x="8" y="-262"/>
            <a:ext cx="9144000" cy="5143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BA58D0A2-9A1E-B741-926A-B13E176082BB}"/>
              </a:ext>
            </a:extLst>
          </p:cNvPr>
          <p:cNvGrpSpPr/>
          <p:nvPr userDrawn="1"/>
        </p:nvGrpSpPr>
        <p:grpSpPr>
          <a:xfrm>
            <a:off x="0" y="123492"/>
            <a:ext cx="8608131" cy="3233847"/>
            <a:chOff x="8" y="48126"/>
            <a:chExt cx="8608131" cy="3233847"/>
          </a:xfrm>
        </p:grpSpPr>
        <p:pic>
          <p:nvPicPr>
            <p:cNvPr id="59" name="Picture 58" descr="arrow.eps">
              <a:extLst>
                <a:ext uri="{FF2B5EF4-FFF2-40B4-BE49-F238E27FC236}">
                  <a16:creationId xmlns:a16="http://schemas.microsoft.com/office/drawing/2014/main" xmlns="" id="{2B744629-CEC5-BD4C-AD9C-9CB513260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alphaModFix amt="44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" y="48126"/>
              <a:ext cx="8519524" cy="3233847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D9D12C77-EE80-374A-99F0-9A270CB12ED4}"/>
                </a:ext>
              </a:extLst>
            </p:cNvPr>
            <p:cNvSpPr txBox="1"/>
            <p:nvPr/>
          </p:nvSpPr>
          <p:spPr>
            <a:xfrm>
              <a:off x="5880205" y="165002"/>
              <a:ext cx="2727934" cy="584719"/>
            </a:xfrm>
            <a:prstGeom prst="rect">
              <a:avLst/>
            </a:prstGeom>
            <a:noFill/>
          </p:spPr>
          <p:txBody>
            <a:bodyPr wrap="square" lIns="91384" tIns="45692" rIns="91384" bIns="45692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Barlow Regular"/>
                  <a:cs typeface="Barlow Regular"/>
                </a:rPr>
                <a:t>$1B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tx2"/>
                </a:solidFill>
                <a:latin typeface="Barlow Bold"/>
                <a:cs typeface="Barlow Bold"/>
              </a:defRPr>
            </a:lvl1pPr>
          </a:lstStyle>
          <a:p>
            <a:pPr algn="l"/>
            <a:r>
              <a:rPr lang="en-US" sz="2400" spc="-80" dirty="0">
                <a:latin typeface="Barlow Bold"/>
                <a:cs typeface="Barlow Bold"/>
              </a:rPr>
              <a:t>Our opportunity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DB1CBCD-E706-754B-B1B6-07247C568E68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CD577916-EC06-F942-80A1-EEF7A4D23021}"/>
              </a:ext>
            </a:extLst>
          </p:cNvPr>
          <p:cNvSpPr/>
          <p:nvPr userDrawn="1"/>
        </p:nvSpPr>
        <p:spPr>
          <a:xfrm>
            <a:off x="8" y="3068583"/>
            <a:ext cx="9143992" cy="388400"/>
          </a:xfrm>
          <a:prstGeom prst="rect">
            <a:avLst/>
          </a:prstGeom>
          <a:solidFill>
            <a:srgbClr val="2833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4" tIns="45692" rIns="91384" bIns="45692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31F8D358-C88C-0B45-9D55-86EE8370A3D4}"/>
              </a:ext>
            </a:extLst>
          </p:cNvPr>
          <p:cNvGrpSpPr/>
          <p:nvPr userDrawn="1"/>
        </p:nvGrpSpPr>
        <p:grpSpPr>
          <a:xfrm>
            <a:off x="6134796" y="847556"/>
            <a:ext cx="2114078" cy="3912720"/>
            <a:chOff x="5821517" y="847556"/>
            <a:chExt cx="2114078" cy="391272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B951D085-885B-8143-9975-F79E9571424A}"/>
                </a:ext>
              </a:extLst>
            </p:cNvPr>
            <p:cNvSpPr txBox="1"/>
            <p:nvPr/>
          </p:nvSpPr>
          <p:spPr>
            <a:xfrm>
              <a:off x="6398131" y="3085517"/>
              <a:ext cx="960850" cy="307720"/>
            </a:xfrm>
            <a:prstGeom prst="rect">
              <a:avLst/>
            </a:prstGeom>
            <a:noFill/>
          </p:spPr>
          <p:txBody>
            <a:bodyPr wrap="none" lIns="91384" tIns="45692" rIns="91384" bIns="45692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rlow Regular"/>
                  <a:cs typeface="Barlow Regular"/>
                </a:rPr>
                <a:t>Intapp 3.0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D1BC891D-86EF-0D41-806C-4D3EDA79CEED}"/>
                </a:ext>
              </a:extLst>
            </p:cNvPr>
            <p:cNvSpPr txBox="1"/>
            <p:nvPr/>
          </p:nvSpPr>
          <p:spPr>
            <a:xfrm>
              <a:off x="5821517" y="3513837"/>
              <a:ext cx="2114078" cy="1246439"/>
            </a:xfrm>
            <a:prstGeom prst="rect">
              <a:avLst/>
            </a:prstGeom>
            <a:noFill/>
          </p:spPr>
          <p:txBody>
            <a:bodyPr wrap="square" lIns="91384" tIns="45692" rIns="91384" bIns="45692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Barlow SemiBold" pitchFamily="2" charset="77"/>
                  <a:cs typeface="Barlow Regular"/>
                </a:rPr>
                <a:t>“Client Empowered Era”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Vertical Markets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Senior Decision Makers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Platform and Solutions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Consulting Expertise</a:t>
              </a:r>
            </a:p>
            <a:p>
              <a:pPr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Partner Ecosystem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28016D16-3B8A-6243-8D57-84185F229ABB}"/>
                </a:ext>
              </a:extLst>
            </p:cNvPr>
            <p:cNvGrpSpPr/>
            <p:nvPr/>
          </p:nvGrpSpPr>
          <p:grpSpPr>
            <a:xfrm>
              <a:off x="5901951" y="847556"/>
              <a:ext cx="1953210" cy="1952702"/>
              <a:chOff x="5901951" y="847556"/>
              <a:chExt cx="1953210" cy="1952702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xmlns="" id="{3271E0AE-921F-AD4A-8D43-8E6A3F8E14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01951" y="847556"/>
                <a:ext cx="1953210" cy="1952702"/>
              </a:xfrm>
              <a:prstGeom prst="ellipse">
                <a:avLst/>
              </a:prstGeom>
              <a:noFill/>
              <a:ln w="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28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xmlns="" id="{AD6428C2-F327-A04B-A3F7-2F36E3675D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53743" y="999308"/>
                <a:ext cx="1649626" cy="1649197"/>
              </a:xfrm>
              <a:prstGeom prst="ellipse">
                <a:avLst/>
              </a:prstGeom>
              <a:solidFill>
                <a:schemeClr val="bg2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SCALE</a:t>
                </a:r>
                <a:endParaRPr lang="en-US" sz="16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$300M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9EDF7D38-F45E-A94A-A89D-7AA046242EEA}"/>
              </a:ext>
            </a:extLst>
          </p:cNvPr>
          <p:cNvGrpSpPr/>
          <p:nvPr userDrawn="1"/>
        </p:nvGrpSpPr>
        <p:grpSpPr>
          <a:xfrm>
            <a:off x="3303159" y="1232711"/>
            <a:ext cx="2367408" cy="3142844"/>
            <a:chOff x="2989880" y="1232711"/>
            <a:chExt cx="2367408" cy="314284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2B76E2B3-3AD3-5E47-97B9-9E898D7495CA}"/>
                </a:ext>
              </a:extLst>
            </p:cNvPr>
            <p:cNvSpPr txBox="1"/>
            <p:nvPr/>
          </p:nvSpPr>
          <p:spPr>
            <a:xfrm>
              <a:off x="3691364" y="3086166"/>
              <a:ext cx="964441" cy="307720"/>
            </a:xfrm>
            <a:prstGeom prst="rect">
              <a:avLst/>
            </a:prstGeom>
            <a:noFill/>
          </p:spPr>
          <p:txBody>
            <a:bodyPr wrap="none" lIns="91384" tIns="45692" rIns="91384" bIns="45692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rlow Regular"/>
                  <a:cs typeface="Barlow Regular"/>
                </a:rPr>
                <a:t>Intapp 2.0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A4745699-DE36-0549-94F6-99905FAFEB83}"/>
                </a:ext>
              </a:extLst>
            </p:cNvPr>
            <p:cNvSpPr txBox="1"/>
            <p:nvPr/>
          </p:nvSpPr>
          <p:spPr>
            <a:xfrm>
              <a:off x="2989880" y="3513837"/>
              <a:ext cx="2367408" cy="861718"/>
            </a:xfrm>
            <a:prstGeom prst="rect">
              <a:avLst/>
            </a:prstGeom>
            <a:noFill/>
          </p:spPr>
          <p:txBody>
            <a:bodyPr wrap="square" lIns="91384" tIns="45692" rIns="91384" bIns="45692" rtlCol="0">
              <a:spAutoFit/>
            </a:bodyPr>
            <a:lstStyle/>
            <a:p>
              <a:pPr lvl="0"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Barlow SemiBold" pitchFamily="2" charset="77"/>
                  <a:cs typeface="Barlow Regular"/>
                </a:rPr>
                <a:t>“Time, Risk and Compliance Era”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Law Firms &amp; Aligned Services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Department Buyers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Practice Expertise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xmlns="" id="{CFBABFA4-D271-944B-B505-1E2C11594553}"/>
                </a:ext>
              </a:extLst>
            </p:cNvPr>
            <p:cNvGrpSpPr/>
            <p:nvPr/>
          </p:nvGrpSpPr>
          <p:grpSpPr>
            <a:xfrm>
              <a:off x="3382548" y="1232711"/>
              <a:ext cx="1582072" cy="1581660"/>
              <a:chOff x="3208532" y="1232711"/>
              <a:chExt cx="1582072" cy="158166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xmlns="" id="{850F0B7F-F060-CB48-9447-51DFBA62FC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8532" y="1232711"/>
                <a:ext cx="1582072" cy="1581660"/>
              </a:xfrm>
              <a:prstGeom prst="ellipse">
                <a:avLst/>
              </a:prstGeom>
              <a:noFill/>
              <a:ln w="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xmlns="" id="{B93D9227-976C-9D4F-97BA-3372BE0A22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5869" y="1410002"/>
                <a:ext cx="1227398" cy="1227078"/>
              </a:xfrm>
              <a:prstGeom prst="ellipse">
                <a:avLst/>
              </a:prstGeom>
              <a:solidFill>
                <a:schemeClr val="bg2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EXPAND</a:t>
                </a:r>
                <a:endParaRPr lang="en-US" sz="16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$100M</a:t>
                </a:r>
              </a:p>
            </p:txBody>
          </p:sp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28194BB6-838F-8949-93CD-D89B7E391F9E}"/>
              </a:ext>
            </a:extLst>
          </p:cNvPr>
          <p:cNvGrpSpPr/>
          <p:nvPr userDrawn="1"/>
        </p:nvGrpSpPr>
        <p:grpSpPr>
          <a:xfrm>
            <a:off x="773319" y="1742079"/>
            <a:ext cx="2212076" cy="2441115"/>
            <a:chOff x="460040" y="1742079"/>
            <a:chExt cx="2212076" cy="244111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28BDEEEA-BD7D-CD4B-9A99-A06DDB929DCC}"/>
                </a:ext>
              </a:extLst>
            </p:cNvPr>
            <p:cNvSpPr txBox="1"/>
            <p:nvPr/>
          </p:nvSpPr>
          <p:spPr>
            <a:xfrm>
              <a:off x="1101093" y="3094570"/>
              <a:ext cx="929970" cy="307720"/>
            </a:xfrm>
            <a:prstGeom prst="rect">
              <a:avLst/>
            </a:prstGeom>
            <a:noFill/>
          </p:spPr>
          <p:txBody>
            <a:bodyPr wrap="none" lIns="91384" tIns="45692" rIns="91384" bIns="45692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rlow Regular"/>
                  <a:cs typeface="Barlow Regular"/>
                </a:rPr>
                <a:t>Intapp 1.0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2DC0C4B1-2CCF-0242-8870-57A3A0907879}"/>
                </a:ext>
              </a:extLst>
            </p:cNvPr>
            <p:cNvSpPr txBox="1"/>
            <p:nvPr/>
          </p:nvSpPr>
          <p:spPr>
            <a:xfrm>
              <a:off x="460040" y="3513837"/>
              <a:ext cx="2212076" cy="669357"/>
            </a:xfrm>
            <a:prstGeom prst="rect">
              <a:avLst/>
            </a:prstGeom>
            <a:noFill/>
          </p:spPr>
          <p:txBody>
            <a:bodyPr wrap="square" lIns="91384" tIns="45692" rIns="91384" bIns="45692" rtlCol="0">
              <a:spAutoFit/>
            </a:bodyPr>
            <a:lstStyle/>
            <a:p>
              <a:pPr lvl="0" algn="ctr">
                <a:lnSpc>
                  <a:spcPct val="125000"/>
                </a:lnSpc>
              </a:pPr>
              <a:r>
                <a:rPr lang="en-US" sz="1000" b="1" dirty="0">
                  <a:solidFill>
                    <a:schemeClr val="tx2"/>
                  </a:solidFill>
                  <a:latin typeface="Barlow SemiBold" pitchFamily="2" charset="77"/>
                  <a:cs typeface="Barlow Regular"/>
                </a:rPr>
                <a:t>”Integration Era”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Law Firms</a:t>
              </a:r>
            </a:p>
            <a:p>
              <a:pPr lvl="0" algn="ctr">
                <a:lnSpc>
                  <a:spcPct val="125000"/>
                </a:lnSpc>
              </a:pPr>
              <a:r>
                <a:rPr lang="en-US" sz="1000" dirty="0">
                  <a:solidFill>
                    <a:schemeClr val="tx2"/>
                  </a:solidFill>
                  <a:latin typeface="Barlow Regular"/>
                  <a:cs typeface="Barlow Regular"/>
                </a:rPr>
                <a:t>IT Buyer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98AE7BE2-9031-C04A-BBB0-EBC8B71ADF97}"/>
                </a:ext>
              </a:extLst>
            </p:cNvPr>
            <p:cNvGrpSpPr/>
            <p:nvPr/>
          </p:nvGrpSpPr>
          <p:grpSpPr>
            <a:xfrm>
              <a:off x="1036545" y="1742079"/>
              <a:ext cx="1059066" cy="1058790"/>
              <a:chOff x="1036545" y="1742079"/>
              <a:chExt cx="1059066" cy="105879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xmlns="" id="{0C9F35B7-6F88-0942-9C15-2C4144E8C6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6545" y="1742079"/>
                <a:ext cx="1059066" cy="1058790"/>
              </a:xfrm>
              <a:prstGeom prst="ellipse">
                <a:avLst/>
              </a:prstGeom>
              <a:noFill/>
              <a:ln w="0" cmpd="sng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Barlow Regular"/>
                  <a:cs typeface="Barlow Regular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xmlns="" id="{30DA8D78-888C-CD4D-90CE-145DBB7531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71555" y="1877054"/>
                <a:ext cx="789046" cy="788840"/>
              </a:xfrm>
              <a:prstGeom prst="ellipse">
                <a:avLst/>
              </a:prstGeom>
              <a:solidFill>
                <a:schemeClr val="bg2"/>
              </a:solidFill>
              <a:ln w="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START UP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Barlow Regular"/>
                    <a:cs typeface="Barlow Regular"/>
                  </a:rPr>
                  <a:t>$30M</a:t>
                </a:r>
              </a:p>
            </p:txBody>
          </p:sp>
        </p:grp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3B04C9E7-43CE-DF4E-AEBA-EE9EB55EBBCA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itle 1">
            <a:extLst>
              <a:ext uri="{FF2B5EF4-FFF2-40B4-BE49-F238E27FC236}">
                <a16:creationId xmlns:a16="http://schemas.microsoft.com/office/drawing/2014/main" xmlns="" id="{E239C6A0-B981-0144-BF46-5D652395E19C}"/>
              </a:ext>
            </a:extLst>
          </p:cNvPr>
          <p:cNvSpPr txBox="1">
            <a:spLocks/>
          </p:cNvSpPr>
          <p:nvPr userDrawn="1"/>
        </p:nvSpPr>
        <p:spPr>
          <a:xfrm>
            <a:off x="207277" y="-358828"/>
            <a:ext cx="607604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spc="-80" dirty="0">
              <a:latin typeface="Barlow Bold"/>
              <a:cs typeface="Barlow Bold"/>
            </a:endParaRPr>
          </a:p>
        </p:txBody>
      </p:sp>
      <p:sp>
        <p:nvSpPr>
          <p:cNvPr id="34" name="Footer Placeholder 2">
            <a:extLst>
              <a:ext uri="{FF2B5EF4-FFF2-40B4-BE49-F238E27FC236}">
                <a16:creationId xmlns:a16="http://schemas.microsoft.com/office/drawing/2014/main" xmlns="" id="{BC463697-6BE0-4448-A784-EE46821670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2B2B7E20-B291-2E43-A2FB-4A774BD341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7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3228">
          <p15:clr>
            <a:srgbClr val="FBAE40"/>
          </p15:clr>
        </p15:guide>
        <p15:guide id="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ional Ser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17E15E4-6FAE-8345-A07C-45BA92223476}"/>
              </a:ext>
            </a:extLst>
          </p:cNvPr>
          <p:cNvSpPr/>
          <p:nvPr userDrawn="1"/>
        </p:nvSpPr>
        <p:spPr>
          <a:xfrm>
            <a:off x="4780980" y="1426685"/>
            <a:ext cx="4133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60" dirty="0">
                <a:solidFill>
                  <a:srgbClr val="B9D8FB"/>
                </a:solidFill>
                <a:latin typeface="Barlow Regular"/>
                <a:ea typeface="Open Sans Light" charset="0"/>
                <a:cs typeface="Barlow Regular"/>
              </a:rPr>
              <a:t>Cobbled together point solutions are silos and don’t create a coherent client experience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A6D40C9-8B77-2742-BB85-753147BC5A1C}"/>
              </a:ext>
            </a:extLst>
          </p:cNvPr>
          <p:cNvSpPr/>
          <p:nvPr userDrawn="1"/>
        </p:nvSpPr>
        <p:spPr>
          <a:xfrm>
            <a:off x="235995" y="1426685"/>
            <a:ext cx="4012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60" dirty="0">
                <a:solidFill>
                  <a:srgbClr val="B9D8FB"/>
                </a:solidFill>
                <a:latin typeface="Barlow Regular"/>
                <a:ea typeface="Open Sans Light" charset="0"/>
                <a:cs typeface="Barlow Regular"/>
              </a:rPr>
              <a:t>ERP systems are made for other industries or fail to create the right client experience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E635AB0-1AA1-DA4A-B0DC-87C45D0D24FD}"/>
              </a:ext>
            </a:extLst>
          </p:cNvPr>
          <p:cNvCxnSpPr/>
          <p:nvPr userDrawn="1"/>
        </p:nvCxnSpPr>
        <p:spPr bwMode="auto">
          <a:xfrm>
            <a:off x="4431387" y="1430479"/>
            <a:ext cx="0" cy="50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Can 10">
            <a:extLst>
              <a:ext uri="{FF2B5EF4-FFF2-40B4-BE49-F238E27FC236}">
                <a16:creationId xmlns:a16="http://schemas.microsoft.com/office/drawing/2014/main" xmlns="" id="{7865EEE0-2135-FF47-9CE6-662493EC78AB}"/>
              </a:ext>
            </a:extLst>
          </p:cNvPr>
          <p:cNvSpPr/>
          <p:nvPr userDrawn="1"/>
        </p:nvSpPr>
        <p:spPr bwMode="auto">
          <a:xfrm>
            <a:off x="1241730" y="3499951"/>
            <a:ext cx="1430675" cy="686724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CRM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xmlns="" id="{D02A9B24-F9E0-1F44-B403-311AF9B8537F}"/>
              </a:ext>
            </a:extLst>
          </p:cNvPr>
          <p:cNvSpPr/>
          <p:nvPr userDrawn="1"/>
        </p:nvSpPr>
        <p:spPr bwMode="auto">
          <a:xfrm>
            <a:off x="3520099" y="2758453"/>
            <a:ext cx="1444035" cy="787797"/>
          </a:xfrm>
          <a:prstGeom prst="can">
            <a:avLst/>
          </a:prstGeom>
          <a:solidFill>
            <a:srgbClr val="388BFF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NBI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xmlns="" id="{4EF16553-AB70-BB4A-9B3B-104860A34165}"/>
              </a:ext>
            </a:extLst>
          </p:cNvPr>
          <p:cNvSpPr/>
          <p:nvPr userDrawn="1"/>
        </p:nvSpPr>
        <p:spPr bwMode="auto">
          <a:xfrm>
            <a:off x="6054854" y="2342173"/>
            <a:ext cx="1512262" cy="722300"/>
          </a:xfrm>
          <a:prstGeom prst="can">
            <a:avLst/>
          </a:prstGeom>
          <a:solidFill>
            <a:srgbClr val="388BFF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Time &amp; Billing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xmlns="" id="{11873C91-CDC7-EE45-82B7-E39912AA2547}"/>
              </a:ext>
            </a:extLst>
          </p:cNvPr>
          <p:cNvSpPr/>
          <p:nvPr userDrawn="1"/>
        </p:nvSpPr>
        <p:spPr bwMode="auto">
          <a:xfrm>
            <a:off x="6587540" y="3000684"/>
            <a:ext cx="1755478" cy="842630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Resource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Mgmt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xmlns="" id="{5A9385DD-7A97-A746-AE53-37D89761EAF6}"/>
              </a:ext>
            </a:extLst>
          </p:cNvPr>
          <p:cNvSpPr/>
          <p:nvPr userDrawn="1"/>
        </p:nvSpPr>
        <p:spPr bwMode="auto">
          <a:xfrm>
            <a:off x="400134" y="3050903"/>
            <a:ext cx="1472044" cy="733759"/>
          </a:xfrm>
          <a:prstGeom prst="can">
            <a:avLst/>
          </a:prstGeom>
          <a:solidFill>
            <a:srgbClr val="218FA6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Pricing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xmlns="" id="{6C6D6ACA-137D-C747-8ED1-7617E59F865D}"/>
              </a:ext>
            </a:extLst>
          </p:cNvPr>
          <p:cNvSpPr/>
          <p:nvPr userDrawn="1"/>
        </p:nvSpPr>
        <p:spPr bwMode="auto">
          <a:xfrm>
            <a:off x="4980896" y="3208595"/>
            <a:ext cx="1738526" cy="846400"/>
          </a:xfrm>
          <a:prstGeom prst="can">
            <a:avLst/>
          </a:prstGeom>
          <a:solidFill>
            <a:srgbClr val="39C5AA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Planning/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Budgeting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xmlns="" id="{30ABB55F-8351-2945-B703-23185D24885D}"/>
              </a:ext>
            </a:extLst>
          </p:cNvPr>
          <p:cNvSpPr/>
          <p:nvPr userDrawn="1"/>
        </p:nvSpPr>
        <p:spPr bwMode="auto">
          <a:xfrm>
            <a:off x="7567115" y="3680060"/>
            <a:ext cx="1256845" cy="603286"/>
          </a:xfrm>
          <a:prstGeom prst="can">
            <a:avLst/>
          </a:prstGeom>
          <a:solidFill>
            <a:srgbClr val="388BFF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Project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Mgmt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xmlns="" id="{D28598EA-692D-8744-87E9-64C212C9095D}"/>
              </a:ext>
            </a:extLst>
          </p:cNvPr>
          <p:cNvSpPr/>
          <p:nvPr userDrawn="1"/>
        </p:nvSpPr>
        <p:spPr bwMode="auto">
          <a:xfrm>
            <a:off x="4159846" y="3722067"/>
            <a:ext cx="1166073" cy="559715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OCGs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xmlns="" id="{831941DF-DE1C-0F43-A03D-F1ED3DB9F8BB}"/>
              </a:ext>
            </a:extLst>
          </p:cNvPr>
          <p:cNvSpPr/>
          <p:nvPr userDrawn="1"/>
        </p:nvSpPr>
        <p:spPr bwMode="auto">
          <a:xfrm>
            <a:off x="1346733" y="2674252"/>
            <a:ext cx="1227319" cy="498343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Pitches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xmlns="" id="{EC611DE9-CE78-5A4F-98D7-6B22F2FFCA93}"/>
              </a:ext>
            </a:extLst>
          </p:cNvPr>
          <p:cNvSpPr/>
          <p:nvPr userDrawn="1"/>
        </p:nvSpPr>
        <p:spPr bwMode="auto">
          <a:xfrm>
            <a:off x="7522694" y="2253277"/>
            <a:ext cx="1256845" cy="603285"/>
          </a:xfrm>
          <a:prstGeom prst="can">
            <a:avLst/>
          </a:prstGeom>
          <a:solidFill>
            <a:srgbClr val="39C5AA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Ethical Walls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xmlns="" id="{E120D56F-A237-EE47-87DB-62D831266A79}"/>
              </a:ext>
            </a:extLst>
          </p:cNvPr>
          <p:cNvSpPr/>
          <p:nvPr userDrawn="1"/>
        </p:nvSpPr>
        <p:spPr bwMode="auto">
          <a:xfrm>
            <a:off x="2522599" y="3346527"/>
            <a:ext cx="1610893" cy="773227"/>
          </a:xfrm>
          <a:prstGeom prst="can">
            <a:avLst/>
          </a:prstGeom>
          <a:solidFill>
            <a:srgbClr val="39C5AA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Compliance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xmlns="" id="{195E622F-6651-C14F-8AAB-9DC668BFF525}"/>
              </a:ext>
            </a:extLst>
          </p:cNvPr>
          <p:cNvSpPr/>
          <p:nvPr userDrawn="1"/>
        </p:nvSpPr>
        <p:spPr bwMode="auto">
          <a:xfrm>
            <a:off x="2313492" y="2342920"/>
            <a:ext cx="1469821" cy="746668"/>
          </a:xfrm>
          <a:prstGeom prst="can">
            <a:avLst/>
          </a:prstGeom>
          <a:solidFill>
            <a:srgbClr val="388BFF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Experience</a:t>
            </a:r>
            <a:endParaRPr lang="en-US" sz="1200" dirty="0">
              <a:solidFill>
                <a:schemeClr val="bg1"/>
              </a:solidFill>
              <a:latin typeface="Barlow Medium"/>
              <a:ea typeface="Open Sans Light" charset="0"/>
              <a:cs typeface="Barlow Medium"/>
            </a:endParaRP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xmlns="" id="{49D9FE82-F823-4C41-BB7F-49DB49049B8E}"/>
              </a:ext>
            </a:extLst>
          </p:cNvPr>
          <p:cNvSpPr/>
          <p:nvPr userDrawn="1"/>
        </p:nvSpPr>
        <p:spPr bwMode="auto">
          <a:xfrm>
            <a:off x="4729361" y="2335290"/>
            <a:ext cx="1441381" cy="754300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Conflicts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xmlns="" id="{2209E9C5-FDCD-DB4C-A5D8-6FE58FEF549D}"/>
              </a:ext>
            </a:extLst>
          </p:cNvPr>
          <p:cNvSpPr/>
          <p:nvPr userDrawn="1"/>
        </p:nvSpPr>
        <p:spPr bwMode="auto">
          <a:xfrm>
            <a:off x="320041" y="2445348"/>
            <a:ext cx="1200137" cy="576065"/>
          </a:xfrm>
          <a:prstGeom prst="can">
            <a:avLst/>
          </a:prstGeom>
          <a:solidFill>
            <a:srgbClr val="218FA6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Target Lists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B627B73C-F4B1-CF49-814C-528165FE2637}"/>
              </a:ext>
            </a:extLst>
          </p:cNvPr>
          <p:cNvCxnSpPr/>
          <p:nvPr userDrawn="1"/>
        </p:nvCxnSpPr>
        <p:spPr>
          <a:xfrm>
            <a:off x="320040" y="1073081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47FC597D-1A73-FC4D-90FF-4B673641BC4C}"/>
              </a:ext>
            </a:extLst>
          </p:cNvPr>
          <p:cNvSpPr txBox="1">
            <a:spLocks/>
          </p:cNvSpPr>
          <p:nvPr userDrawn="1"/>
        </p:nvSpPr>
        <p:spPr>
          <a:xfrm>
            <a:off x="207276" y="340828"/>
            <a:ext cx="8331027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latin typeface="Barlow Bold"/>
                <a:cs typeface="Barlow Bold"/>
              </a:rPr>
              <a:t>Professional Services has been underserved </a:t>
            </a:r>
          </a:p>
          <a:p>
            <a:pPr algn="l"/>
            <a:r>
              <a:rPr lang="en-US" sz="2400" spc="-80" dirty="0">
                <a:latin typeface="Barlow Bold"/>
                <a:cs typeface="Barlow Bold"/>
              </a:rPr>
              <a:t>by the technology industry</a:t>
            </a:r>
          </a:p>
        </p:txBody>
      </p:sp>
    </p:spTree>
    <p:extLst>
      <p:ext uri="{BB962C8B-B14F-4D97-AF65-F5344CB8AC3E}">
        <p14:creationId xmlns:p14="http://schemas.microsoft.com/office/powerpoint/2010/main" val="33884835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ional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AFF7E54-30B8-A049-B9F5-B3126C0BC4D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17E15E4-6FAE-8345-A07C-45BA92223476}"/>
              </a:ext>
            </a:extLst>
          </p:cNvPr>
          <p:cNvSpPr/>
          <p:nvPr userDrawn="1"/>
        </p:nvSpPr>
        <p:spPr>
          <a:xfrm>
            <a:off x="4780980" y="1426685"/>
            <a:ext cx="4133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60" dirty="0">
                <a:solidFill>
                  <a:schemeClr val="tx2"/>
                </a:solidFill>
                <a:latin typeface="Barlow Regular"/>
                <a:ea typeface="Open Sans Light" charset="0"/>
                <a:cs typeface="Barlow Regular"/>
              </a:rPr>
              <a:t>Cobbled together point solutions are silos and don’t create a coherent client experience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A6D40C9-8B77-2742-BB85-753147BC5A1C}"/>
              </a:ext>
            </a:extLst>
          </p:cNvPr>
          <p:cNvSpPr/>
          <p:nvPr userDrawn="1"/>
        </p:nvSpPr>
        <p:spPr>
          <a:xfrm>
            <a:off x="235995" y="1426685"/>
            <a:ext cx="4012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pc="-60" dirty="0">
                <a:solidFill>
                  <a:schemeClr val="tx2"/>
                </a:solidFill>
                <a:latin typeface="Barlow Regular"/>
                <a:ea typeface="Open Sans Light" charset="0"/>
                <a:cs typeface="Barlow Regular"/>
              </a:rPr>
              <a:t>ERP systems are made for other industries or fail to create the right client experience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8E635AB0-1AA1-DA4A-B0DC-87C45D0D24FD}"/>
              </a:ext>
            </a:extLst>
          </p:cNvPr>
          <p:cNvCxnSpPr/>
          <p:nvPr userDrawn="1"/>
        </p:nvCxnSpPr>
        <p:spPr bwMode="auto">
          <a:xfrm>
            <a:off x="4431387" y="1430479"/>
            <a:ext cx="0" cy="50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Can 10">
            <a:extLst>
              <a:ext uri="{FF2B5EF4-FFF2-40B4-BE49-F238E27FC236}">
                <a16:creationId xmlns:a16="http://schemas.microsoft.com/office/drawing/2014/main" xmlns="" id="{7865EEE0-2135-FF47-9CE6-662493EC78AB}"/>
              </a:ext>
            </a:extLst>
          </p:cNvPr>
          <p:cNvSpPr/>
          <p:nvPr userDrawn="1"/>
        </p:nvSpPr>
        <p:spPr bwMode="auto">
          <a:xfrm>
            <a:off x="1241730" y="3499951"/>
            <a:ext cx="1430675" cy="686724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CRM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xmlns="" id="{D02A9B24-F9E0-1F44-B403-311AF9B8537F}"/>
              </a:ext>
            </a:extLst>
          </p:cNvPr>
          <p:cNvSpPr/>
          <p:nvPr userDrawn="1"/>
        </p:nvSpPr>
        <p:spPr bwMode="auto">
          <a:xfrm>
            <a:off x="3520099" y="2758453"/>
            <a:ext cx="1444035" cy="787797"/>
          </a:xfrm>
          <a:prstGeom prst="can">
            <a:avLst/>
          </a:prstGeom>
          <a:solidFill>
            <a:srgbClr val="388BFF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NBI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xmlns="" id="{4EF16553-AB70-BB4A-9B3B-104860A34165}"/>
              </a:ext>
            </a:extLst>
          </p:cNvPr>
          <p:cNvSpPr/>
          <p:nvPr userDrawn="1"/>
        </p:nvSpPr>
        <p:spPr bwMode="auto">
          <a:xfrm>
            <a:off x="6054854" y="2342173"/>
            <a:ext cx="1512262" cy="722300"/>
          </a:xfrm>
          <a:prstGeom prst="can">
            <a:avLst/>
          </a:prstGeom>
          <a:solidFill>
            <a:srgbClr val="388BFF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Time &amp; Billing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xmlns="" id="{11873C91-CDC7-EE45-82B7-E39912AA2547}"/>
              </a:ext>
            </a:extLst>
          </p:cNvPr>
          <p:cNvSpPr/>
          <p:nvPr userDrawn="1"/>
        </p:nvSpPr>
        <p:spPr bwMode="auto">
          <a:xfrm>
            <a:off x="6587540" y="3000684"/>
            <a:ext cx="1755478" cy="842630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Resource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Mgmt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xmlns="" id="{5A9385DD-7A97-A746-AE53-37D89761EAF6}"/>
              </a:ext>
            </a:extLst>
          </p:cNvPr>
          <p:cNvSpPr/>
          <p:nvPr userDrawn="1"/>
        </p:nvSpPr>
        <p:spPr bwMode="auto">
          <a:xfrm>
            <a:off x="400134" y="3050903"/>
            <a:ext cx="1472044" cy="733759"/>
          </a:xfrm>
          <a:prstGeom prst="can">
            <a:avLst/>
          </a:prstGeom>
          <a:solidFill>
            <a:srgbClr val="218FA6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Pricing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xmlns="" id="{6C6D6ACA-137D-C747-8ED1-7617E59F865D}"/>
              </a:ext>
            </a:extLst>
          </p:cNvPr>
          <p:cNvSpPr/>
          <p:nvPr userDrawn="1"/>
        </p:nvSpPr>
        <p:spPr bwMode="auto">
          <a:xfrm>
            <a:off x="4980896" y="3208595"/>
            <a:ext cx="1738526" cy="846400"/>
          </a:xfrm>
          <a:prstGeom prst="can">
            <a:avLst/>
          </a:prstGeom>
          <a:solidFill>
            <a:srgbClr val="39C5AA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Planning/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Budgeting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xmlns="" id="{30ABB55F-8351-2945-B703-23185D24885D}"/>
              </a:ext>
            </a:extLst>
          </p:cNvPr>
          <p:cNvSpPr/>
          <p:nvPr userDrawn="1"/>
        </p:nvSpPr>
        <p:spPr bwMode="auto">
          <a:xfrm>
            <a:off x="7567115" y="3680060"/>
            <a:ext cx="1256845" cy="603286"/>
          </a:xfrm>
          <a:prstGeom prst="can">
            <a:avLst/>
          </a:prstGeom>
          <a:solidFill>
            <a:srgbClr val="388BFF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Project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Mgmt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xmlns="" id="{D28598EA-692D-8744-87E9-64C212C9095D}"/>
              </a:ext>
            </a:extLst>
          </p:cNvPr>
          <p:cNvSpPr/>
          <p:nvPr userDrawn="1"/>
        </p:nvSpPr>
        <p:spPr bwMode="auto">
          <a:xfrm>
            <a:off x="4159846" y="3722067"/>
            <a:ext cx="1166073" cy="559715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OCGs</a:t>
            </a: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xmlns="" id="{831941DF-DE1C-0F43-A03D-F1ED3DB9F8BB}"/>
              </a:ext>
            </a:extLst>
          </p:cNvPr>
          <p:cNvSpPr/>
          <p:nvPr userDrawn="1"/>
        </p:nvSpPr>
        <p:spPr bwMode="auto">
          <a:xfrm>
            <a:off x="1346733" y="2674252"/>
            <a:ext cx="1227319" cy="498343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Pitches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xmlns="" id="{EC611DE9-CE78-5A4F-98D7-6B22F2FFCA93}"/>
              </a:ext>
            </a:extLst>
          </p:cNvPr>
          <p:cNvSpPr/>
          <p:nvPr userDrawn="1"/>
        </p:nvSpPr>
        <p:spPr bwMode="auto">
          <a:xfrm>
            <a:off x="7522694" y="2253277"/>
            <a:ext cx="1256845" cy="603285"/>
          </a:xfrm>
          <a:prstGeom prst="can">
            <a:avLst/>
          </a:prstGeom>
          <a:solidFill>
            <a:srgbClr val="39C5AA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Open Sans Light" charset="0"/>
                <a:ea typeface="Open Sans Light" charset="0"/>
                <a:cs typeface="Open Sans Light" charset="0"/>
              </a:rPr>
              <a:t>Ethical Walls</a:t>
            </a:r>
          </a:p>
        </p:txBody>
      </p:sp>
      <p:sp>
        <p:nvSpPr>
          <p:cNvPr id="21" name="Can 20">
            <a:extLst>
              <a:ext uri="{FF2B5EF4-FFF2-40B4-BE49-F238E27FC236}">
                <a16:creationId xmlns:a16="http://schemas.microsoft.com/office/drawing/2014/main" xmlns="" id="{E120D56F-A237-EE47-87DB-62D831266A79}"/>
              </a:ext>
            </a:extLst>
          </p:cNvPr>
          <p:cNvSpPr/>
          <p:nvPr userDrawn="1"/>
        </p:nvSpPr>
        <p:spPr bwMode="auto">
          <a:xfrm>
            <a:off x="2522599" y="3346527"/>
            <a:ext cx="1610893" cy="773227"/>
          </a:xfrm>
          <a:prstGeom prst="can">
            <a:avLst/>
          </a:prstGeom>
          <a:solidFill>
            <a:srgbClr val="39C5AA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Compliance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xmlns="" id="{195E622F-6651-C14F-8AAB-9DC668BFF525}"/>
              </a:ext>
            </a:extLst>
          </p:cNvPr>
          <p:cNvSpPr/>
          <p:nvPr userDrawn="1"/>
        </p:nvSpPr>
        <p:spPr bwMode="auto">
          <a:xfrm>
            <a:off x="2313492" y="2342920"/>
            <a:ext cx="1469821" cy="746668"/>
          </a:xfrm>
          <a:prstGeom prst="can">
            <a:avLst/>
          </a:prstGeom>
          <a:solidFill>
            <a:srgbClr val="388BFF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Experience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xmlns="" id="{49D9FE82-F823-4C41-BB7F-49DB49049B8E}"/>
              </a:ext>
            </a:extLst>
          </p:cNvPr>
          <p:cNvSpPr/>
          <p:nvPr userDrawn="1"/>
        </p:nvSpPr>
        <p:spPr bwMode="auto">
          <a:xfrm>
            <a:off x="4729361" y="2335290"/>
            <a:ext cx="1441381" cy="754300"/>
          </a:xfrm>
          <a:prstGeom prst="can">
            <a:avLst/>
          </a:prstGeom>
          <a:solidFill>
            <a:srgbClr val="5E6FCB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Conflicts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xmlns="" id="{2209E9C5-FDCD-DB4C-A5D8-6FE58FEF549D}"/>
              </a:ext>
            </a:extLst>
          </p:cNvPr>
          <p:cNvSpPr/>
          <p:nvPr userDrawn="1"/>
        </p:nvSpPr>
        <p:spPr bwMode="auto">
          <a:xfrm>
            <a:off x="320041" y="2445348"/>
            <a:ext cx="1200137" cy="576065"/>
          </a:xfrm>
          <a:prstGeom prst="can">
            <a:avLst/>
          </a:prstGeom>
          <a:solidFill>
            <a:srgbClr val="218FA6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Barlow Medium"/>
                <a:ea typeface="Open Sans Light" charset="0"/>
                <a:cs typeface="Barlow Medium"/>
              </a:rPr>
              <a:t>Target Lists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B627B73C-F4B1-CF49-814C-528165FE2637}"/>
              </a:ext>
            </a:extLst>
          </p:cNvPr>
          <p:cNvCxnSpPr/>
          <p:nvPr userDrawn="1"/>
        </p:nvCxnSpPr>
        <p:spPr>
          <a:xfrm>
            <a:off x="320040" y="1073081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E6851255-C5E0-AC4D-BD86-328C885F19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xmlns="" id="{0BCD09A1-488F-BD4B-B567-95F18597868B}"/>
              </a:ext>
            </a:extLst>
          </p:cNvPr>
          <p:cNvSpPr txBox="1">
            <a:spLocks/>
          </p:cNvSpPr>
          <p:nvPr userDrawn="1"/>
        </p:nvSpPr>
        <p:spPr>
          <a:xfrm>
            <a:off x="207276" y="340828"/>
            <a:ext cx="8331027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solidFill>
                  <a:schemeClr val="tx2"/>
                </a:solidFill>
                <a:latin typeface="Barlow Bold"/>
                <a:cs typeface="Barlow Bold"/>
              </a:rPr>
              <a:t>Professional Services has been underserved </a:t>
            </a:r>
          </a:p>
          <a:p>
            <a:pPr algn="l"/>
            <a:r>
              <a:rPr lang="en-US" sz="2400" spc="-80" dirty="0">
                <a:solidFill>
                  <a:schemeClr val="tx2"/>
                </a:solidFill>
                <a:latin typeface="Barlow Bold"/>
                <a:cs typeface="Barlow Bold"/>
              </a:rPr>
              <a:t>by the technology industry</a:t>
            </a:r>
          </a:p>
        </p:txBody>
      </p:sp>
    </p:spTree>
    <p:extLst>
      <p:ext uri="{BB962C8B-B14F-4D97-AF65-F5344CB8AC3E}">
        <p14:creationId xmlns:p14="http://schemas.microsoft.com/office/powerpoint/2010/main" val="192382831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Strategic Imperativ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xels-photo-297755.jpeg">
            <a:extLst>
              <a:ext uri="{FF2B5EF4-FFF2-40B4-BE49-F238E27FC236}">
                <a16:creationId xmlns:a16="http://schemas.microsoft.com/office/drawing/2014/main" xmlns="" id="{645D0489-25A9-9348-8DD6-C96754457B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52" y="0"/>
            <a:ext cx="9132316" cy="51434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6A3BF2D4-A3AD-F242-A82F-51B7693DD9EC}"/>
              </a:ext>
            </a:extLst>
          </p:cNvPr>
          <p:cNvSpPr/>
          <p:nvPr userDrawn="1"/>
        </p:nvSpPr>
        <p:spPr>
          <a:xfrm>
            <a:off x="-17895" y="-16107"/>
            <a:ext cx="9159763" cy="5159605"/>
          </a:xfrm>
          <a:prstGeom prst="rect">
            <a:avLst/>
          </a:prstGeom>
          <a:solidFill>
            <a:schemeClr val="accent3">
              <a:lumMod val="25000"/>
              <a:alpha val="7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22B8F07-2ACC-474D-8958-0AE75C919978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smtClean="0">
                <a:solidFill>
                  <a:srgbClr val="324655">
                    <a:lumMod val="60000"/>
                    <a:lumOff val="40000"/>
                  </a:srgb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dirty="0">
              <a:solidFill>
                <a:srgbClr val="324655">
                  <a:lumMod val="60000"/>
                  <a:lumOff val="40000"/>
                </a:srgbClr>
              </a:solidFill>
              <a:latin typeface="Barlow Bold"/>
              <a:cs typeface="Barlow Bold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BEAA508-5ECB-F840-9426-FFF215418C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50E8FCD-E5EF-3540-A168-E3FEC81DD78D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xmlns="" id="{4B118650-7415-3F4B-94D8-39AB16ECF29A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B98A47E0-32E2-D444-9CE3-A5A1D85BD5AB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BED832BF-E8AA-CE46-AF88-B925A799E4E1}"/>
              </a:ext>
            </a:extLst>
          </p:cNvPr>
          <p:cNvGrpSpPr/>
          <p:nvPr userDrawn="1"/>
        </p:nvGrpSpPr>
        <p:grpSpPr>
          <a:xfrm>
            <a:off x="445199" y="964141"/>
            <a:ext cx="8203762" cy="3508518"/>
            <a:chOff x="445199" y="964141"/>
            <a:chExt cx="8203762" cy="350851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B448D9AA-C6B4-B442-8EB6-FA0A183E6871}"/>
                </a:ext>
              </a:extLst>
            </p:cNvPr>
            <p:cNvSpPr/>
            <p:nvPr/>
          </p:nvSpPr>
          <p:spPr bwMode="auto">
            <a:xfrm>
              <a:off x="4313499" y="2546304"/>
              <a:ext cx="435217" cy="435217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tx2"/>
                  </a:solidFill>
                  <a:latin typeface="Barlow Light"/>
                  <a:ea typeface="+mj-ea"/>
                  <a:cs typeface="Barlow Light"/>
                </a:rPr>
                <a:t>to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ED39F16E-7E44-4542-B9E4-526A684E74FF}"/>
                </a:ext>
              </a:extLst>
            </p:cNvPr>
            <p:cNvSpPr/>
            <p:nvPr/>
          </p:nvSpPr>
          <p:spPr bwMode="auto">
            <a:xfrm>
              <a:off x="445199" y="964141"/>
              <a:ext cx="3479269" cy="3479269"/>
            </a:xfrm>
            <a:prstGeom prst="ellipse">
              <a:avLst/>
            </a:prstGeom>
            <a:solidFill>
              <a:schemeClr val="tx2">
                <a:alpha val="8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F0115B7A-D87D-BB43-A96B-DC22484807C6}"/>
                </a:ext>
              </a:extLst>
            </p:cNvPr>
            <p:cNvSpPr/>
            <p:nvPr/>
          </p:nvSpPr>
          <p:spPr bwMode="auto">
            <a:xfrm>
              <a:off x="5166905" y="990603"/>
              <a:ext cx="3482056" cy="3482056"/>
            </a:xfrm>
            <a:prstGeom prst="ellipse">
              <a:avLst/>
            </a:prstGeom>
            <a:solidFill>
              <a:schemeClr val="bg2">
                <a:alpha val="7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DC0A2E0-BFF2-7F4F-9BA4-CF32D960ABAF}"/>
              </a:ext>
            </a:extLst>
          </p:cNvPr>
          <p:cNvSpPr txBox="1">
            <a:spLocks/>
          </p:cNvSpPr>
          <p:nvPr userDrawn="1"/>
        </p:nvSpPr>
        <p:spPr>
          <a:xfrm>
            <a:off x="207276" y="269185"/>
            <a:ext cx="8619305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latin typeface="Barlow Bold"/>
                <a:cs typeface="Barlow Bold"/>
              </a:rPr>
              <a:t>The Strategic Imperative: </a:t>
            </a:r>
            <a:r>
              <a:rPr lang="en-US" sz="2400" spc="-80" dirty="0">
                <a:solidFill>
                  <a:srgbClr val="B7C3CC"/>
                </a:solidFill>
                <a:latin typeface="Barlow Bold"/>
                <a:cs typeface="Barlow Bold"/>
              </a:rPr>
              <a:t>Shift to the new era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45DD5C9-0DCC-2443-A893-63A5121DC513}"/>
              </a:ext>
            </a:extLst>
          </p:cNvPr>
          <p:cNvSpPr txBox="1"/>
          <p:nvPr userDrawn="1"/>
        </p:nvSpPr>
        <p:spPr>
          <a:xfrm>
            <a:off x="823908" y="2347294"/>
            <a:ext cx="2906871" cy="13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0" baseline="0">
                <a:solidFill>
                  <a:schemeClr val="bg1"/>
                </a:solidFill>
                <a:latin typeface="Open Sans Light"/>
                <a:ea typeface="+mj-ea"/>
                <a:cs typeface="Open Sans Light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Fragmented processes and data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Lack of operational efficiency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Hours, billable time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Ad hoc adherence to client obligations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Run on limited data, basic reports</a:t>
            </a:r>
            <a:endParaRPr lang="en-US" sz="11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A7528891-814A-A048-9096-1096C88B3FA7}"/>
              </a:ext>
            </a:extLst>
          </p:cNvPr>
          <p:cNvSpPr txBox="1">
            <a:spLocks/>
          </p:cNvSpPr>
          <p:nvPr userDrawn="1"/>
        </p:nvSpPr>
        <p:spPr>
          <a:xfrm>
            <a:off x="1308188" y="1455078"/>
            <a:ext cx="178649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-80" dirty="0">
                <a:latin typeface="Barlow Bold"/>
                <a:cs typeface="Barlow Bold"/>
              </a:rPr>
              <a:t>STATUS QUO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B432FCB7-99DC-914B-A9F3-420244380796}"/>
              </a:ext>
            </a:extLst>
          </p:cNvPr>
          <p:cNvSpPr txBox="1">
            <a:spLocks/>
          </p:cNvSpPr>
          <p:nvPr userDrawn="1"/>
        </p:nvSpPr>
        <p:spPr>
          <a:xfrm>
            <a:off x="1308188" y="1751409"/>
            <a:ext cx="178649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pc="-80" dirty="0">
                <a:solidFill>
                  <a:schemeClr val="accent2">
                    <a:lumMod val="90000"/>
                  </a:schemeClr>
                </a:solidFill>
                <a:latin typeface="Barlow Bold"/>
                <a:cs typeface="Barlow Bold"/>
              </a:rPr>
              <a:t>Functional silos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8D434F9D-F83E-3E48-83ED-61FA082A4331}"/>
              </a:ext>
            </a:extLst>
          </p:cNvPr>
          <p:cNvSpPr txBox="1"/>
          <p:nvPr userDrawn="1"/>
        </p:nvSpPr>
        <p:spPr>
          <a:xfrm>
            <a:off x="5440956" y="2338827"/>
            <a:ext cx="3480384" cy="143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0" baseline="0">
                <a:solidFill>
                  <a:schemeClr val="bg1"/>
                </a:solidFill>
                <a:latin typeface="Open Sans Light"/>
                <a:ea typeface="+mj-ea"/>
                <a:cs typeface="Open Sans Light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Unified client lifecycle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Optimized services delivery with transparency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Innovative fee arrangements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Outcome-driven client engagements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Run on data intelligence, automation, AI</a:t>
            </a:r>
          </a:p>
          <a:p>
            <a:pPr>
              <a:lnSpc>
                <a:spcPct val="70000"/>
              </a:lnSpc>
              <a:spcAft>
                <a:spcPts val="1000"/>
              </a:spcAft>
            </a:pP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62EB7251-4E77-1C4E-A887-329DAA0EDE61}"/>
              </a:ext>
            </a:extLst>
          </p:cNvPr>
          <p:cNvSpPr txBox="1">
            <a:spLocks/>
          </p:cNvSpPr>
          <p:nvPr userDrawn="1"/>
        </p:nvSpPr>
        <p:spPr>
          <a:xfrm>
            <a:off x="6032589" y="1455078"/>
            <a:ext cx="178649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-80" dirty="0">
                <a:latin typeface="Barlow Bold"/>
                <a:cs typeface="Barlow Bold"/>
              </a:rPr>
              <a:t>STATUS QUO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FAF0A6DA-B77F-A34B-8C3D-1E153C7DED81}"/>
              </a:ext>
            </a:extLst>
          </p:cNvPr>
          <p:cNvSpPr txBox="1">
            <a:spLocks/>
          </p:cNvSpPr>
          <p:nvPr userDrawn="1"/>
        </p:nvSpPr>
        <p:spPr>
          <a:xfrm>
            <a:off x="5319800" y="1751409"/>
            <a:ext cx="3212074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pc="-80" dirty="0">
                <a:solidFill>
                  <a:schemeClr val="bg2">
                    <a:lumMod val="40000"/>
                    <a:lumOff val="60000"/>
                  </a:schemeClr>
                </a:solidFill>
                <a:latin typeface="Barlow Bold"/>
                <a:cs typeface="Barlow Bold"/>
              </a:rPr>
              <a:t>Manage from first touch to final outcome</a:t>
            </a:r>
          </a:p>
        </p:txBody>
      </p:sp>
    </p:spTree>
    <p:extLst>
      <p:ext uri="{BB962C8B-B14F-4D97-AF65-F5344CB8AC3E}">
        <p14:creationId xmlns:p14="http://schemas.microsoft.com/office/powerpoint/2010/main" val="366846713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Strategic Impera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0916D00-61EB-2844-8B15-8F40EFD10C6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22B8F07-2ACC-474D-8958-0AE75C919978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smtClean="0">
                <a:solidFill>
                  <a:srgbClr val="324655">
                    <a:lumMod val="60000"/>
                    <a:lumOff val="40000"/>
                  </a:srgb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dirty="0">
              <a:solidFill>
                <a:srgbClr val="324655">
                  <a:lumMod val="60000"/>
                  <a:lumOff val="40000"/>
                </a:srgbClr>
              </a:solidFill>
              <a:latin typeface="Barlow Bold"/>
              <a:cs typeface="Barlow Bold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A50E8FCD-E5EF-3540-A168-E3FEC81DD78D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xmlns="" id="{4B118650-7415-3F4B-94D8-39AB16ECF29A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B98A47E0-32E2-D444-9CE3-A5A1D85BD5AB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BED832BF-E8AA-CE46-AF88-B925A799E4E1}"/>
              </a:ext>
            </a:extLst>
          </p:cNvPr>
          <p:cNvGrpSpPr/>
          <p:nvPr userDrawn="1"/>
        </p:nvGrpSpPr>
        <p:grpSpPr>
          <a:xfrm>
            <a:off x="445199" y="964141"/>
            <a:ext cx="8203762" cy="3508518"/>
            <a:chOff x="445199" y="964141"/>
            <a:chExt cx="8203762" cy="350851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B448D9AA-C6B4-B442-8EB6-FA0A183E6871}"/>
                </a:ext>
              </a:extLst>
            </p:cNvPr>
            <p:cNvSpPr/>
            <p:nvPr/>
          </p:nvSpPr>
          <p:spPr bwMode="auto">
            <a:xfrm>
              <a:off x="4313499" y="2546304"/>
              <a:ext cx="435217" cy="43521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chemeClr val="bg1"/>
                  </a:solidFill>
                  <a:latin typeface="Barlow Light"/>
                  <a:ea typeface="+mj-ea"/>
                  <a:cs typeface="Barlow Light"/>
                </a:rPr>
                <a:t>to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ED39F16E-7E44-4542-B9E4-526A684E74FF}"/>
                </a:ext>
              </a:extLst>
            </p:cNvPr>
            <p:cNvSpPr/>
            <p:nvPr/>
          </p:nvSpPr>
          <p:spPr bwMode="auto">
            <a:xfrm>
              <a:off x="445199" y="964141"/>
              <a:ext cx="3479269" cy="3479269"/>
            </a:xfrm>
            <a:prstGeom prst="ellipse">
              <a:avLst/>
            </a:prstGeom>
            <a:solidFill>
              <a:schemeClr val="tx2">
                <a:alpha val="8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xmlns="" id="{F0115B7A-D87D-BB43-A96B-DC22484807C6}"/>
                </a:ext>
              </a:extLst>
            </p:cNvPr>
            <p:cNvSpPr/>
            <p:nvPr/>
          </p:nvSpPr>
          <p:spPr bwMode="auto">
            <a:xfrm>
              <a:off x="5166905" y="990603"/>
              <a:ext cx="3482056" cy="3482056"/>
            </a:xfrm>
            <a:prstGeom prst="ellipse">
              <a:avLst/>
            </a:prstGeom>
            <a:solidFill>
              <a:schemeClr val="bg2">
                <a:alpha val="7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B8BF6B03-7769-D040-8200-DDF6269F13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8E9A0B38-7D16-4B48-A41F-42272607CDD3}"/>
              </a:ext>
            </a:extLst>
          </p:cNvPr>
          <p:cNvSpPr txBox="1">
            <a:spLocks/>
          </p:cNvSpPr>
          <p:nvPr userDrawn="1"/>
        </p:nvSpPr>
        <p:spPr>
          <a:xfrm>
            <a:off x="207276" y="269185"/>
            <a:ext cx="8619305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solidFill>
                  <a:schemeClr val="tx2"/>
                </a:solidFill>
                <a:latin typeface="Barlow Bold"/>
                <a:cs typeface="Barlow Bold"/>
              </a:rPr>
              <a:t>The Strategic Imperative: </a:t>
            </a:r>
            <a:r>
              <a:rPr lang="en-US" sz="2400" spc="-80" dirty="0">
                <a:solidFill>
                  <a:srgbClr val="B7C3CC"/>
                </a:solidFill>
                <a:latin typeface="Barlow Bold"/>
                <a:cs typeface="Barlow Bold"/>
              </a:rPr>
              <a:t>Shift to the new era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5D1A8AB-988F-8741-ADF1-88057452A761}"/>
              </a:ext>
            </a:extLst>
          </p:cNvPr>
          <p:cNvSpPr txBox="1"/>
          <p:nvPr userDrawn="1"/>
        </p:nvSpPr>
        <p:spPr>
          <a:xfrm>
            <a:off x="823908" y="2347294"/>
            <a:ext cx="2906871" cy="136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0" baseline="0">
                <a:solidFill>
                  <a:schemeClr val="bg1"/>
                </a:solidFill>
                <a:latin typeface="Open Sans Light"/>
                <a:ea typeface="+mj-ea"/>
                <a:cs typeface="Open Sans Light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Fragmented processes and data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Lack of operational efficiency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Hours, billable time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Ad hoc adherence to client obligations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latin typeface="Barlow Light"/>
                <a:cs typeface="Barlow Light"/>
              </a:rPr>
              <a:t>Run on limited data, basic reports</a:t>
            </a:r>
            <a:endParaRPr lang="en-US" sz="11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8178C9EB-F3F8-4343-A48D-4CE09A168B9B}"/>
              </a:ext>
            </a:extLst>
          </p:cNvPr>
          <p:cNvSpPr txBox="1">
            <a:spLocks/>
          </p:cNvSpPr>
          <p:nvPr userDrawn="1"/>
        </p:nvSpPr>
        <p:spPr>
          <a:xfrm>
            <a:off x="1308188" y="1455078"/>
            <a:ext cx="178649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-80" dirty="0">
                <a:latin typeface="Barlow Bold"/>
                <a:cs typeface="Barlow Bold"/>
              </a:rPr>
              <a:t>STATUS QUO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C930CBEA-F158-BC48-9EAC-D78D15F1C2A8}"/>
              </a:ext>
            </a:extLst>
          </p:cNvPr>
          <p:cNvSpPr txBox="1">
            <a:spLocks/>
          </p:cNvSpPr>
          <p:nvPr userDrawn="1"/>
        </p:nvSpPr>
        <p:spPr>
          <a:xfrm>
            <a:off x="1308188" y="1751409"/>
            <a:ext cx="178649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pc="-80" dirty="0">
                <a:solidFill>
                  <a:schemeClr val="accent2">
                    <a:lumMod val="90000"/>
                  </a:schemeClr>
                </a:solidFill>
                <a:latin typeface="Barlow Bold"/>
                <a:cs typeface="Barlow Bold"/>
              </a:rPr>
              <a:t>Functional silos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74E50E2-C4A0-DF4C-9159-02B0AA1CFDC7}"/>
              </a:ext>
            </a:extLst>
          </p:cNvPr>
          <p:cNvSpPr txBox="1"/>
          <p:nvPr userDrawn="1"/>
        </p:nvSpPr>
        <p:spPr>
          <a:xfrm>
            <a:off x="5440956" y="2338827"/>
            <a:ext cx="3480384" cy="143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800" b="0" baseline="0">
                <a:solidFill>
                  <a:schemeClr val="bg1"/>
                </a:solidFill>
                <a:latin typeface="Open Sans Light"/>
                <a:ea typeface="+mj-ea"/>
                <a:cs typeface="Open Sans Light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Unified client lifecycle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Optimized services delivery with transparency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Innovative fee arrangements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Outcome-driven client engagements</a:t>
            </a:r>
          </a:p>
          <a:p>
            <a:pPr marL="182880" indent="-182880">
              <a:lnSpc>
                <a:spcPct val="7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1100" dirty="0">
                <a:solidFill>
                  <a:srgbClr val="FFFFFF"/>
                </a:solidFill>
                <a:latin typeface="Barlow Light"/>
                <a:cs typeface="Barlow Light"/>
              </a:rPr>
              <a:t>Run on data intelligence, automation, AI</a:t>
            </a:r>
          </a:p>
          <a:p>
            <a:pPr>
              <a:lnSpc>
                <a:spcPct val="70000"/>
              </a:lnSpc>
              <a:spcAft>
                <a:spcPts val="1000"/>
              </a:spcAft>
            </a:pP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9A159CDE-550F-FD44-B9C0-D9ADAF86E7B6}"/>
              </a:ext>
            </a:extLst>
          </p:cNvPr>
          <p:cNvSpPr txBox="1">
            <a:spLocks/>
          </p:cNvSpPr>
          <p:nvPr userDrawn="1"/>
        </p:nvSpPr>
        <p:spPr>
          <a:xfrm>
            <a:off x="6032589" y="1455078"/>
            <a:ext cx="178649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-80" dirty="0">
                <a:latin typeface="Barlow Bold"/>
                <a:cs typeface="Barlow Bold"/>
              </a:rPr>
              <a:t>STATUS QUO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DC1873D0-4B0A-C142-B17D-75A74E7121D1}"/>
              </a:ext>
            </a:extLst>
          </p:cNvPr>
          <p:cNvSpPr txBox="1">
            <a:spLocks/>
          </p:cNvSpPr>
          <p:nvPr userDrawn="1"/>
        </p:nvSpPr>
        <p:spPr>
          <a:xfrm>
            <a:off x="5319800" y="1751409"/>
            <a:ext cx="3212074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spc="-80" dirty="0">
                <a:solidFill>
                  <a:schemeClr val="bg2">
                    <a:lumMod val="40000"/>
                    <a:lumOff val="60000"/>
                  </a:schemeClr>
                </a:solidFill>
                <a:latin typeface="Barlow Bold"/>
                <a:cs typeface="Barlow Bold"/>
              </a:rPr>
              <a:t>Manage from first touch to final outcome</a:t>
            </a:r>
          </a:p>
        </p:txBody>
      </p:sp>
    </p:spTree>
    <p:extLst>
      <p:ext uri="{BB962C8B-B14F-4D97-AF65-F5344CB8AC3E}">
        <p14:creationId xmlns:p14="http://schemas.microsoft.com/office/powerpoint/2010/main" val="2774103744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TA Slide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ED77D89-CC3F-1E42-863E-A15AC61D9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98826" y="-1998827"/>
            <a:ext cx="5146347" cy="91440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81FB33C-80A7-2245-9003-0540F5C3EF7E}"/>
              </a:ext>
            </a:extLst>
          </p:cNvPr>
          <p:cNvSpPr/>
          <p:nvPr userDrawn="1"/>
        </p:nvSpPr>
        <p:spPr>
          <a:xfrm>
            <a:off x="5" y="0"/>
            <a:ext cx="9159763" cy="5159605"/>
          </a:xfrm>
          <a:prstGeom prst="rect">
            <a:avLst/>
          </a:prstGeom>
          <a:solidFill>
            <a:schemeClr val="accent3">
              <a:lumMod val="25000"/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BACB064-7D76-D449-AC42-154A1E5C1495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8773C5E-35DC-E241-9753-212DD86777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998332B-E18D-2A47-AC99-F0E69D48F7B5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8AEACEEE-6FBE-ED40-BC5D-E6F4A44A3E4F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8481DC9-AEE9-A74E-AF41-E5909A7CC0EC}"/>
              </a:ext>
            </a:extLst>
          </p:cNvPr>
          <p:cNvSpPr/>
          <p:nvPr userDrawn="1"/>
        </p:nvSpPr>
        <p:spPr>
          <a:xfrm>
            <a:off x="320042" y="1698585"/>
            <a:ext cx="4836158" cy="164574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05E39778-DE74-D542-8782-82CF2644932D}"/>
              </a:ext>
            </a:extLst>
          </p:cNvPr>
          <p:cNvCxnSpPr/>
          <p:nvPr userDrawn="1"/>
        </p:nvCxnSpPr>
        <p:spPr>
          <a:xfrm>
            <a:off x="692576" y="2062652"/>
            <a:ext cx="482928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0D274FA0-26AF-8240-9B9B-B076DF9EED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2031103"/>
            <a:ext cx="4256368" cy="519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 spc="-15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b="0" i="0" dirty="0">
                <a:latin typeface="Barlow" pitchFamily="2" charset="77"/>
              </a:rPr>
              <a:t>CTA goes here like this!</a:t>
            </a:r>
            <a:endParaRPr lang="en-US" dirty="0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xmlns="" id="{3EC7C641-E734-094E-9A8A-B6C8AA4A5D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5950" y="2579120"/>
            <a:ext cx="444373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bg2">
                    <a:lumMod val="60000"/>
                    <a:lumOff val="40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2000" dirty="0"/>
              <a:t>CTA subhead, </a:t>
            </a:r>
            <a:r>
              <a:rPr lang="en-US" sz="2000" dirty="0" err="1"/>
              <a:t>url</a:t>
            </a:r>
            <a:r>
              <a:rPr lang="en-US" sz="2000" dirty="0"/>
              <a:t>, phone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0466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TA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DE16A8C-572F-B24C-807A-4194FA462E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9768" cy="51434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DAFB64B-3EF9-014D-ABF9-309DB4E85878}"/>
              </a:ext>
            </a:extLst>
          </p:cNvPr>
          <p:cNvSpPr/>
          <p:nvPr userDrawn="1"/>
        </p:nvSpPr>
        <p:spPr>
          <a:xfrm>
            <a:off x="5" y="2159"/>
            <a:ext cx="9159763" cy="5159605"/>
          </a:xfrm>
          <a:prstGeom prst="rect">
            <a:avLst/>
          </a:prstGeom>
          <a:solidFill>
            <a:schemeClr val="accent3">
              <a:lumMod val="2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120192E-7126-8C44-9E34-4B5251029DE0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236BF30-80B8-D046-983E-8251E7293F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5E55F65-596C-F149-ADDE-98D3EC2CC74E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CE1DD787-1709-7644-8EA5-EDAEA84FBE03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EDE4B51-699A-4645-AE75-7E6799299046}"/>
              </a:ext>
            </a:extLst>
          </p:cNvPr>
          <p:cNvSpPr/>
          <p:nvPr userDrawn="1"/>
        </p:nvSpPr>
        <p:spPr>
          <a:xfrm>
            <a:off x="320042" y="1698585"/>
            <a:ext cx="4836158" cy="1645748"/>
          </a:xfrm>
          <a:prstGeom prst="rect">
            <a:avLst/>
          </a:prstGeom>
          <a:solidFill>
            <a:schemeClr val="accent3">
              <a:lumMod val="2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43C44E0-28E5-694F-AD21-23A856567114}"/>
              </a:ext>
            </a:extLst>
          </p:cNvPr>
          <p:cNvCxnSpPr/>
          <p:nvPr userDrawn="1"/>
        </p:nvCxnSpPr>
        <p:spPr>
          <a:xfrm>
            <a:off x="692576" y="2062652"/>
            <a:ext cx="482928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A8E802-2ABE-C34F-9EF9-549BCE0CEE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0550" y="2031103"/>
            <a:ext cx="4256368" cy="519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 spc="-15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b="0" i="0" dirty="0">
                <a:latin typeface="Barlow" pitchFamily="2" charset="77"/>
              </a:rPr>
              <a:t>CTA goes here like this!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xmlns="" id="{B676C7BA-3947-7341-9824-B36DA9F957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5950" y="2579120"/>
            <a:ext cx="4443730" cy="488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bg2">
                    <a:lumMod val="60000"/>
                    <a:lumOff val="40000"/>
                  </a:schemeClr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2000" dirty="0"/>
              <a:t>CTA subhead, </a:t>
            </a:r>
            <a:r>
              <a:rPr lang="en-US" sz="2000" dirty="0" err="1"/>
              <a:t>url</a:t>
            </a:r>
            <a:r>
              <a:rPr lang="en-US" sz="2000" dirty="0"/>
              <a:t>, phone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1160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466B5B-47E7-3541-B0C8-853247844F8E}"/>
              </a:ext>
            </a:extLst>
          </p:cNvPr>
          <p:cNvSpPr/>
          <p:nvPr userDrawn="1"/>
        </p:nvSpPr>
        <p:spPr>
          <a:xfrm>
            <a:off x="0" y="1"/>
            <a:ext cx="311858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F24D3F-0C1C-E44E-A7DF-9E197D2E8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8DF9E4F-F638-0D4E-8AB7-111EE18AC87D}"/>
              </a:ext>
            </a:extLst>
          </p:cNvPr>
          <p:cNvSpPr/>
          <p:nvPr userDrawn="1"/>
        </p:nvSpPr>
        <p:spPr>
          <a:xfrm rot="18900000">
            <a:off x="2397921" y="1963737"/>
            <a:ext cx="778933" cy="845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F4D9E38-C6BF-DE4F-ABFA-667E508EE523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C389875-E096-0D4A-A570-FA8B08D98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E317E38-C6EC-A242-AFDA-AB2B98927A02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CDB2A1F-4E8B-7948-A557-EC2BA852316B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8692FDC2-0CFE-3045-BBCF-E3C7E76CB7C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4638" y="1724025"/>
            <a:ext cx="2755900" cy="1214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en-US" dirty="0"/>
              <a:t>Place Logo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EAE801AC-0556-7649-98BA-05A465C678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8225" y="1803537"/>
            <a:ext cx="4718050" cy="1236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2000" dirty="0"/>
              <a:t>Lorem Ipsum</a:t>
            </a:r>
          </a:p>
          <a:p>
            <a:pPr lvl="0"/>
            <a:r>
              <a:rPr lang="en-US" sz="2000" dirty="0"/>
              <a:t>Lorem Ipsum</a:t>
            </a:r>
          </a:p>
          <a:p>
            <a:pPr lvl="0"/>
            <a:r>
              <a:rPr lang="en-US" sz="2000" dirty="0"/>
              <a:t>Lorem 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394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all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208F51B-963D-414A-92C6-5F5607BC9278}"/>
              </a:ext>
            </a:extLst>
          </p:cNvPr>
          <p:cNvSpPr/>
          <p:nvPr userDrawn="1"/>
        </p:nvSpPr>
        <p:spPr>
          <a:xfrm>
            <a:off x="3118585" y="1"/>
            <a:ext cx="6025415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466B5B-47E7-3541-B0C8-853247844F8E}"/>
              </a:ext>
            </a:extLst>
          </p:cNvPr>
          <p:cNvSpPr/>
          <p:nvPr userDrawn="1"/>
        </p:nvSpPr>
        <p:spPr>
          <a:xfrm>
            <a:off x="0" y="1"/>
            <a:ext cx="3118585" cy="514350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F24D3F-0C1C-E44E-A7DF-9E197D2E8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8DF9E4F-F638-0D4E-8AB7-111EE18AC87D}"/>
              </a:ext>
            </a:extLst>
          </p:cNvPr>
          <p:cNvSpPr/>
          <p:nvPr userDrawn="1"/>
        </p:nvSpPr>
        <p:spPr>
          <a:xfrm rot="18900000">
            <a:off x="2397921" y="1963737"/>
            <a:ext cx="778933" cy="845534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F4D9E38-C6BF-DE4F-ABFA-667E508EE523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EE317E38-C6EC-A242-AFDA-AB2B98927A02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3CDB2A1F-4E8B-7948-A557-EC2BA852316B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8692FDC2-0CFE-3045-BBCF-E3C7E76CB7C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4638" y="1724025"/>
            <a:ext cx="2755900" cy="1214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en-US" dirty="0"/>
              <a:t>Place Logo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xmlns="" id="{07FA3A1B-256D-9049-BE26-0B2112B69F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8225" y="1790285"/>
            <a:ext cx="4718050" cy="1236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2000" dirty="0"/>
              <a:t>Lorem Ipsum</a:t>
            </a:r>
          </a:p>
          <a:p>
            <a:pPr lvl="0"/>
            <a:r>
              <a:rPr lang="en-US" sz="2000" dirty="0"/>
              <a:t>Lorem Ipsum</a:t>
            </a:r>
          </a:p>
          <a:p>
            <a:pPr lvl="0"/>
            <a:r>
              <a:rPr lang="en-US" sz="2000" dirty="0"/>
              <a:t>Lorem Ipsum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F2F4B2D-122A-AE4A-AAFA-D934C78AB3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6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im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6175317-B38E-D148-8BFC-599727D3FD77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294EEFF3-467F-6C49-A92F-30BE3E232E02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962BB4A-4848-1544-B382-B609F5773778}"/>
              </a:ext>
            </a:extLst>
          </p:cNvPr>
          <p:cNvCxnSpPr/>
          <p:nvPr userDrawn="1"/>
        </p:nvCxnSpPr>
        <p:spPr>
          <a:xfrm>
            <a:off x="4227037" y="190066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ine_graphic.png">
            <a:extLst>
              <a:ext uri="{FF2B5EF4-FFF2-40B4-BE49-F238E27FC236}">
                <a16:creationId xmlns:a16="http://schemas.microsoft.com/office/drawing/2014/main" xmlns="" id="{3DB5009A-C564-9447-AF6D-50FC52FF60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-11827" y="-621519"/>
            <a:ext cx="3818313" cy="2454085"/>
          </a:xfrm>
          <a:prstGeom prst="rect">
            <a:avLst/>
          </a:prstGeom>
        </p:spPr>
      </p:pic>
      <p:pic>
        <p:nvPicPr>
          <p:cNvPr id="6" name="Picture 5" descr="intapp_logo_rgb@2x-8.png">
            <a:extLst>
              <a:ext uri="{FF2B5EF4-FFF2-40B4-BE49-F238E27FC236}">
                <a16:creationId xmlns:a16="http://schemas.microsoft.com/office/drawing/2014/main" xmlns="" id="{8966A97A-C3D7-FE46-8E06-C495F84173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872" y="407662"/>
            <a:ext cx="1181818" cy="418627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EC312ED-7C29-924A-ABD2-2E71715E49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2001" y="2087564"/>
            <a:ext cx="4442835" cy="6648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Section header here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xmlns="" id="{2AC8767C-390D-CB49-9B40-4C7A6AAC9C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3493" y="2697168"/>
            <a:ext cx="2540146" cy="425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69011994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D5A8F9A-3FEB-9942-8D45-E3CC9E7F1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918A4D-0CE8-3F48-A45B-60BB477B5F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929188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16E3B1-924B-0548-A05B-D8EF26F1AD1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E27D8A1-42C2-D640-82A4-B03C97BE0C92}"/>
              </a:ext>
            </a:extLst>
          </p:cNvPr>
          <p:cNvSpPr/>
          <p:nvPr userDrawn="1"/>
        </p:nvSpPr>
        <p:spPr>
          <a:xfrm>
            <a:off x="0" y="-16105"/>
            <a:ext cx="4929183" cy="5159605"/>
          </a:xfrm>
          <a:prstGeom prst="rect">
            <a:avLst/>
          </a:prstGeom>
          <a:solidFill>
            <a:schemeClr val="bg2">
              <a:alpha val="1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F6BCD18-54BE-E049-8028-846C600BBC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7FCC9D0-3212-6A4B-9D36-786DE8911B3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C41E69C9-7E32-304D-9DAD-86A0BFDCB86C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65DD818-608D-5840-B777-368367EA5A48}"/>
              </a:ext>
            </a:extLst>
          </p:cNvPr>
          <p:cNvSpPr txBox="1"/>
          <p:nvPr userDrawn="1"/>
        </p:nvSpPr>
        <p:spPr>
          <a:xfrm>
            <a:off x="5467110" y="139879"/>
            <a:ext cx="493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baseline="-18000" dirty="0">
                <a:solidFill>
                  <a:schemeClr val="bg2"/>
                </a:solidFill>
                <a:latin typeface="Barlow Italic"/>
                <a:cs typeface="Barlow Italic"/>
              </a:rPr>
              <a:t>“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C4369C1-47A9-5946-9837-B4D8440B2F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7350" y="919159"/>
            <a:ext cx="3355975" cy="192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1600" b="0" i="0" dirty="0">
                <a:latin typeface="Barlow" pitchFamily="2" charset="77"/>
              </a:rPr>
              <a:t>Lorem Ipsum dolor sit </a:t>
            </a:r>
            <a:r>
              <a:rPr lang="en-US" sz="1600" b="0" i="0" dirty="0" err="1">
                <a:latin typeface="Barlow" pitchFamily="2" charset="77"/>
              </a:rPr>
              <a:t>amet</a:t>
            </a:r>
            <a:r>
              <a:rPr lang="en-US" sz="1600" b="0" i="0" dirty="0">
                <a:latin typeface="Barlow" pitchFamily="2" charset="77"/>
              </a:rPr>
              <a:t>,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Consectetur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adipiscing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elit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sed</a:t>
            </a:r>
            <a:r>
              <a:rPr lang="en-US" sz="1600" b="0" i="0" dirty="0">
                <a:latin typeface="Barlow" pitchFamily="2" charset="77"/>
              </a:rPr>
              <a:t> do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Eiusmod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tempor</a:t>
            </a:r>
            <a:r>
              <a:rPr lang="en-US" sz="1600" b="0" i="0" dirty="0">
                <a:latin typeface="Barlow" pitchFamily="2" charset="77"/>
              </a:rPr>
              <a:t> incident </a:t>
            </a:r>
            <a:r>
              <a:rPr lang="en-US" sz="1600" b="0" i="0" dirty="0" err="1">
                <a:latin typeface="Barlow" pitchFamily="2" charset="77"/>
              </a:rPr>
              <a:t>ut</a:t>
            </a:r>
            <a:r>
              <a:rPr lang="en-US" sz="1600" b="0" i="0" dirty="0">
                <a:latin typeface="Barlow" pitchFamily="2" charset="77"/>
              </a:rPr>
              <a:t> et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Dolore</a:t>
            </a:r>
            <a:r>
              <a:rPr lang="en-US" sz="1600" b="0" i="0" dirty="0">
                <a:latin typeface="Barlow" pitchFamily="2" charset="77"/>
              </a:rPr>
              <a:t> magna </a:t>
            </a:r>
            <a:r>
              <a:rPr lang="en-US" sz="1600" b="0" i="0" dirty="0" err="1">
                <a:latin typeface="Barlow" pitchFamily="2" charset="77"/>
              </a:rPr>
              <a:t>aligua</a:t>
            </a:r>
            <a:r>
              <a:rPr lang="en-US" sz="1600" b="0" i="0" dirty="0">
                <a:latin typeface="Barlow" pitchFamily="2" charset="77"/>
              </a:rPr>
              <a:t>. UT </a:t>
            </a:r>
            <a:r>
              <a:rPr lang="en-US" sz="1600" b="0" i="0" dirty="0" err="1">
                <a:latin typeface="Barlow" pitchFamily="2" charset="77"/>
              </a:rPr>
              <a:t>enim</a:t>
            </a:r>
            <a:r>
              <a:rPr lang="en-US" sz="1600" b="0" i="0" dirty="0">
                <a:latin typeface="Barlow" pitchFamily="2" charset="77"/>
              </a:rPr>
              <a:t> ad</a:t>
            </a:r>
          </a:p>
          <a:p>
            <a:pPr lvl="0"/>
            <a:r>
              <a:rPr lang="en-US" sz="1600" b="0" i="0" dirty="0">
                <a:latin typeface="Barlow" pitchFamily="2" charset="77"/>
              </a:rPr>
              <a:t>Minim </a:t>
            </a:r>
            <a:r>
              <a:rPr lang="en-US" sz="1600" b="0" i="0" dirty="0" err="1">
                <a:latin typeface="Barlow" pitchFamily="2" charset="77"/>
              </a:rPr>
              <a:t>veniam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quis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nostrud</a:t>
            </a:r>
            <a:endParaRPr lang="en-US" sz="1600" b="0" i="0" dirty="0">
              <a:latin typeface="Barlow" pitchFamily="2" charset="77"/>
            </a:endParaRPr>
          </a:p>
          <a:p>
            <a:pPr lvl="0"/>
            <a:r>
              <a:rPr lang="en-US" sz="1600" b="0" i="0" dirty="0">
                <a:latin typeface="Barlow" pitchFamily="2" charset="77"/>
              </a:rPr>
              <a:t>Exercitation </a:t>
            </a:r>
            <a:r>
              <a:rPr lang="en-US" sz="1600" b="0" i="0" dirty="0" err="1">
                <a:latin typeface="Barlow" pitchFamily="2" charset="77"/>
              </a:rPr>
              <a:t>ullamco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laboris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BDF5A842-462A-6D43-944C-863931E3EB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91163" y="2867944"/>
            <a:ext cx="2686050" cy="6534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1200" b="0" i="0" dirty="0">
                <a:latin typeface="Barlow" pitchFamily="2" charset="77"/>
              </a:rPr>
              <a:t>First name, </a:t>
            </a:r>
            <a:r>
              <a:rPr lang="en-US" sz="1200" b="0" i="0" dirty="0" err="1">
                <a:latin typeface="Barlow" pitchFamily="2" charset="77"/>
              </a:rPr>
              <a:t>Lastname</a:t>
            </a:r>
            <a:r>
              <a:rPr lang="en-US" sz="1200" b="0" i="0" dirty="0">
                <a:latin typeface="Barlow" pitchFamily="2" charset="77"/>
              </a:rPr>
              <a:t>, Title goes here </a:t>
            </a:r>
            <a:r>
              <a:rPr lang="en-US" sz="1200" b="0" i="0" dirty="0" err="1">
                <a:latin typeface="Barlow" pitchFamily="2" charset="77"/>
              </a:rPr>
              <a:t>Companyname</a:t>
            </a:r>
            <a:r>
              <a:rPr lang="en-US" sz="1200" b="0" i="0" dirty="0">
                <a:latin typeface="Barlow" pitchFamily="2" charset="77"/>
              </a:rPr>
              <a:t> here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91E3A4B8-C00C-9A47-A6F4-0D5A113832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1163" y="3659667"/>
            <a:ext cx="2513012" cy="277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VALUE DELIVERED: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B84A18D4-85C5-CE42-B342-A6E99195F8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1162" y="3990971"/>
            <a:ext cx="3429685" cy="3313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equitus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216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437EB48-8D10-4D48-B78D-DF38CD37B59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918A4D-0CE8-3F48-A45B-60BB477B5F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929188" cy="51435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E27D8A1-42C2-D640-82A4-B03C97BE0C92}"/>
              </a:ext>
            </a:extLst>
          </p:cNvPr>
          <p:cNvSpPr/>
          <p:nvPr userDrawn="1"/>
        </p:nvSpPr>
        <p:spPr>
          <a:xfrm>
            <a:off x="5" y="-16107"/>
            <a:ext cx="4929183" cy="5159605"/>
          </a:xfrm>
          <a:prstGeom prst="rect">
            <a:avLst/>
          </a:prstGeom>
          <a:solidFill>
            <a:schemeClr val="bg2">
              <a:alpha val="1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D5A8F9A-3FEB-9942-8D45-E3CC9E7F1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16E3B1-924B-0548-A05B-D8EF26F1AD1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F6BCD18-54BE-E049-8028-846C600BBC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7FCC9D0-3212-6A4B-9D36-786DE8911B3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C41E69C9-7E32-304D-9DAD-86A0BFDCB86C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5099B2D-7779-5641-98BF-A945210C1971}"/>
              </a:ext>
            </a:extLst>
          </p:cNvPr>
          <p:cNvSpPr txBox="1"/>
          <p:nvPr userDrawn="1"/>
        </p:nvSpPr>
        <p:spPr>
          <a:xfrm>
            <a:off x="5467110" y="139879"/>
            <a:ext cx="493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baseline="-18000" dirty="0">
                <a:solidFill>
                  <a:schemeClr val="bg2"/>
                </a:solidFill>
                <a:latin typeface="Barlow Italic"/>
                <a:cs typeface="Barlow Italic"/>
              </a:rPr>
              <a:t>“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C7D0BB8A-8CF5-2143-9B5A-E2A498C04A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7350" y="919159"/>
            <a:ext cx="3355975" cy="192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1600" b="0" i="0" dirty="0">
                <a:latin typeface="Barlow" pitchFamily="2" charset="77"/>
              </a:rPr>
              <a:t>Lorem Ipsum dolor sit </a:t>
            </a:r>
            <a:r>
              <a:rPr lang="en-US" sz="1600" b="0" i="0" dirty="0" err="1">
                <a:latin typeface="Barlow" pitchFamily="2" charset="77"/>
              </a:rPr>
              <a:t>amet</a:t>
            </a:r>
            <a:r>
              <a:rPr lang="en-US" sz="1600" b="0" i="0" dirty="0">
                <a:latin typeface="Barlow" pitchFamily="2" charset="77"/>
              </a:rPr>
              <a:t>,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Consectetur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adipiscing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elit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sed</a:t>
            </a:r>
            <a:r>
              <a:rPr lang="en-US" sz="1600" b="0" i="0" dirty="0">
                <a:latin typeface="Barlow" pitchFamily="2" charset="77"/>
              </a:rPr>
              <a:t> do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Eiusmod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tempor</a:t>
            </a:r>
            <a:r>
              <a:rPr lang="en-US" sz="1600" b="0" i="0" dirty="0">
                <a:latin typeface="Barlow" pitchFamily="2" charset="77"/>
              </a:rPr>
              <a:t> incident </a:t>
            </a:r>
            <a:r>
              <a:rPr lang="en-US" sz="1600" b="0" i="0" dirty="0" err="1">
                <a:latin typeface="Barlow" pitchFamily="2" charset="77"/>
              </a:rPr>
              <a:t>ut</a:t>
            </a:r>
            <a:r>
              <a:rPr lang="en-US" sz="1600" b="0" i="0" dirty="0">
                <a:latin typeface="Barlow" pitchFamily="2" charset="77"/>
              </a:rPr>
              <a:t> et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Dolore</a:t>
            </a:r>
            <a:r>
              <a:rPr lang="en-US" sz="1600" b="0" i="0" dirty="0">
                <a:latin typeface="Barlow" pitchFamily="2" charset="77"/>
              </a:rPr>
              <a:t> magna </a:t>
            </a:r>
            <a:r>
              <a:rPr lang="en-US" sz="1600" b="0" i="0" dirty="0" err="1">
                <a:latin typeface="Barlow" pitchFamily="2" charset="77"/>
              </a:rPr>
              <a:t>aligua</a:t>
            </a:r>
            <a:r>
              <a:rPr lang="en-US" sz="1600" b="0" i="0" dirty="0">
                <a:latin typeface="Barlow" pitchFamily="2" charset="77"/>
              </a:rPr>
              <a:t>. UT </a:t>
            </a:r>
            <a:r>
              <a:rPr lang="en-US" sz="1600" b="0" i="0" dirty="0" err="1">
                <a:latin typeface="Barlow" pitchFamily="2" charset="77"/>
              </a:rPr>
              <a:t>enim</a:t>
            </a:r>
            <a:r>
              <a:rPr lang="en-US" sz="1600" b="0" i="0" dirty="0">
                <a:latin typeface="Barlow" pitchFamily="2" charset="77"/>
              </a:rPr>
              <a:t> ad</a:t>
            </a:r>
          </a:p>
          <a:p>
            <a:pPr lvl="0"/>
            <a:r>
              <a:rPr lang="en-US" sz="1600" b="0" i="0" dirty="0">
                <a:latin typeface="Barlow" pitchFamily="2" charset="77"/>
              </a:rPr>
              <a:t>Minim </a:t>
            </a:r>
            <a:r>
              <a:rPr lang="en-US" sz="1600" b="0" i="0" dirty="0" err="1">
                <a:latin typeface="Barlow" pitchFamily="2" charset="77"/>
              </a:rPr>
              <a:t>veniam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quis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nostrud</a:t>
            </a:r>
            <a:endParaRPr lang="en-US" sz="1600" b="0" i="0" dirty="0">
              <a:latin typeface="Barlow" pitchFamily="2" charset="77"/>
            </a:endParaRPr>
          </a:p>
          <a:p>
            <a:pPr lvl="0"/>
            <a:r>
              <a:rPr lang="en-US" sz="1600" b="0" i="0" dirty="0">
                <a:latin typeface="Barlow" pitchFamily="2" charset="77"/>
              </a:rPr>
              <a:t>Exercitation </a:t>
            </a:r>
            <a:r>
              <a:rPr lang="en-US" sz="1600" b="0" i="0" dirty="0" err="1">
                <a:latin typeface="Barlow" pitchFamily="2" charset="77"/>
              </a:rPr>
              <a:t>ullamco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laboris</a:t>
            </a:r>
            <a:endParaRPr lang="en-US" dirty="0"/>
          </a:p>
        </p:txBody>
      </p:sp>
      <p:sp>
        <p:nvSpPr>
          <p:cNvPr id="13" name="Text Placeholder 19">
            <a:extLst>
              <a:ext uri="{FF2B5EF4-FFF2-40B4-BE49-F238E27FC236}">
                <a16:creationId xmlns:a16="http://schemas.microsoft.com/office/drawing/2014/main" xmlns="" id="{150FD922-C963-2343-BA12-6D10C46D20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91163" y="2867944"/>
            <a:ext cx="2686050" cy="6534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1200" b="0" i="0" dirty="0">
                <a:latin typeface="Barlow" pitchFamily="2" charset="77"/>
              </a:rPr>
              <a:t>First name, </a:t>
            </a:r>
            <a:r>
              <a:rPr lang="en-US" sz="1200" b="0" i="0" dirty="0" err="1">
                <a:latin typeface="Barlow" pitchFamily="2" charset="77"/>
              </a:rPr>
              <a:t>Lastname</a:t>
            </a:r>
            <a:r>
              <a:rPr lang="en-US" sz="1200" b="0" i="0" dirty="0">
                <a:latin typeface="Barlow" pitchFamily="2" charset="77"/>
              </a:rPr>
              <a:t>, Title goes here </a:t>
            </a:r>
            <a:r>
              <a:rPr lang="en-US" sz="1200" b="0" i="0" dirty="0" err="1">
                <a:latin typeface="Barlow" pitchFamily="2" charset="77"/>
              </a:rPr>
              <a:t>Companyname</a:t>
            </a:r>
            <a:r>
              <a:rPr lang="en-US" sz="1200" b="0" i="0" dirty="0">
                <a:latin typeface="Barlow" pitchFamily="2" charset="77"/>
              </a:rPr>
              <a:t> here</a:t>
            </a:r>
            <a:endParaRPr lang="en-US" dirty="0"/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xmlns="" id="{0D35A0EB-1F2A-DB40-9E0F-A46D2508A4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91163" y="3659667"/>
            <a:ext cx="2513012" cy="277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VALUE DELIVERED:</a:t>
            </a:r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xmlns="" id="{A1C12DCD-6CE3-4A4B-ADBF-3EA5D26C89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1162" y="3990971"/>
            <a:ext cx="3429685" cy="3313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equitus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527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86940A7-A144-EB4F-BBFE-01C926CF518C}"/>
              </a:ext>
            </a:extLst>
          </p:cNvPr>
          <p:cNvSpPr txBox="1"/>
          <p:nvPr userDrawn="1"/>
        </p:nvSpPr>
        <p:spPr>
          <a:xfrm>
            <a:off x="5467110" y="568509"/>
            <a:ext cx="493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baseline="-18000" dirty="0">
                <a:solidFill>
                  <a:schemeClr val="bg2"/>
                </a:solidFill>
                <a:latin typeface="Barlow Italic"/>
                <a:cs typeface="Barlow Italic"/>
              </a:rPr>
              <a:t>“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D5A8F9A-3FEB-9942-8D45-E3CC9E7F1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918A4D-0CE8-3F48-A45B-60BB477B5F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929188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16E3B1-924B-0548-A05B-D8EF26F1AD1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E27D8A1-42C2-D640-82A4-B03C97BE0C92}"/>
              </a:ext>
            </a:extLst>
          </p:cNvPr>
          <p:cNvSpPr/>
          <p:nvPr userDrawn="1"/>
        </p:nvSpPr>
        <p:spPr>
          <a:xfrm>
            <a:off x="0" y="-16105"/>
            <a:ext cx="4929183" cy="5159605"/>
          </a:xfrm>
          <a:prstGeom prst="rect">
            <a:avLst/>
          </a:prstGeom>
          <a:solidFill>
            <a:schemeClr val="bg2">
              <a:alpha val="1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F6BCD18-54BE-E049-8028-846C600BBC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7FCC9D0-3212-6A4B-9D36-786DE8911B3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C41E69C9-7E32-304D-9DAD-86A0BFDCB86C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xmlns="" id="{F570686F-28C4-6E42-8AD9-335B2C1BA8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7350" y="1430408"/>
            <a:ext cx="3355975" cy="192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1600" b="0" i="0" dirty="0">
                <a:latin typeface="Barlow" pitchFamily="2" charset="77"/>
              </a:rPr>
              <a:t>Lorem Ipsum dolor sit </a:t>
            </a:r>
            <a:r>
              <a:rPr lang="en-US" sz="1600" b="0" i="0" dirty="0" err="1">
                <a:latin typeface="Barlow" pitchFamily="2" charset="77"/>
              </a:rPr>
              <a:t>amet</a:t>
            </a:r>
            <a:r>
              <a:rPr lang="en-US" sz="1600" b="0" i="0" dirty="0">
                <a:latin typeface="Barlow" pitchFamily="2" charset="77"/>
              </a:rPr>
              <a:t>,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Consectetur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adipiscing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elit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sed</a:t>
            </a:r>
            <a:r>
              <a:rPr lang="en-US" sz="1600" b="0" i="0" dirty="0">
                <a:latin typeface="Barlow" pitchFamily="2" charset="77"/>
              </a:rPr>
              <a:t> do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Eiusmod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tempor</a:t>
            </a:r>
            <a:r>
              <a:rPr lang="en-US" sz="1600" b="0" i="0" dirty="0">
                <a:latin typeface="Barlow" pitchFamily="2" charset="77"/>
              </a:rPr>
              <a:t> incident </a:t>
            </a:r>
            <a:r>
              <a:rPr lang="en-US" sz="1600" b="0" i="0" dirty="0" err="1">
                <a:latin typeface="Barlow" pitchFamily="2" charset="77"/>
              </a:rPr>
              <a:t>ut</a:t>
            </a:r>
            <a:r>
              <a:rPr lang="en-US" sz="1600" b="0" i="0" dirty="0">
                <a:latin typeface="Barlow" pitchFamily="2" charset="77"/>
              </a:rPr>
              <a:t> et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Dolore</a:t>
            </a:r>
            <a:r>
              <a:rPr lang="en-US" sz="1600" b="0" i="0" dirty="0">
                <a:latin typeface="Barlow" pitchFamily="2" charset="77"/>
              </a:rPr>
              <a:t> magna </a:t>
            </a:r>
            <a:r>
              <a:rPr lang="en-US" sz="1600" b="0" i="0" dirty="0" err="1">
                <a:latin typeface="Barlow" pitchFamily="2" charset="77"/>
              </a:rPr>
              <a:t>aligua</a:t>
            </a:r>
            <a:r>
              <a:rPr lang="en-US" sz="1600" b="0" i="0" dirty="0">
                <a:latin typeface="Barlow" pitchFamily="2" charset="77"/>
              </a:rPr>
              <a:t>. UT </a:t>
            </a:r>
            <a:r>
              <a:rPr lang="en-US" sz="1600" b="0" i="0" dirty="0" err="1">
                <a:latin typeface="Barlow" pitchFamily="2" charset="77"/>
              </a:rPr>
              <a:t>enim</a:t>
            </a:r>
            <a:r>
              <a:rPr lang="en-US" sz="1600" b="0" i="0" dirty="0">
                <a:latin typeface="Barlow" pitchFamily="2" charset="77"/>
              </a:rPr>
              <a:t> ad</a:t>
            </a:r>
          </a:p>
          <a:p>
            <a:pPr lvl="0"/>
            <a:r>
              <a:rPr lang="en-US" sz="1600" b="0" i="0" dirty="0">
                <a:latin typeface="Barlow" pitchFamily="2" charset="77"/>
              </a:rPr>
              <a:t>Minim </a:t>
            </a:r>
            <a:r>
              <a:rPr lang="en-US" sz="1600" b="0" i="0" dirty="0" err="1">
                <a:latin typeface="Barlow" pitchFamily="2" charset="77"/>
              </a:rPr>
              <a:t>veniam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quis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nostrud</a:t>
            </a:r>
            <a:endParaRPr lang="en-US" sz="1600" b="0" i="0" dirty="0">
              <a:latin typeface="Barlow" pitchFamily="2" charset="77"/>
            </a:endParaRPr>
          </a:p>
          <a:p>
            <a:pPr lvl="0"/>
            <a:r>
              <a:rPr lang="en-US" sz="1600" b="0" i="0" dirty="0">
                <a:latin typeface="Barlow" pitchFamily="2" charset="77"/>
              </a:rPr>
              <a:t>Exercitation </a:t>
            </a:r>
            <a:r>
              <a:rPr lang="en-US" sz="1600" b="0" i="0" dirty="0" err="1">
                <a:latin typeface="Barlow" pitchFamily="2" charset="77"/>
              </a:rPr>
              <a:t>ullamco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laboris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714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437EB48-8D10-4D48-B78D-DF38CD37B59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918A4D-0CE8-3F48-A45B-60BB477B5F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929188" cy="51435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E27D8A1-42C2-D640-82A4-B03C97BE0C92}"/>
              </a:ext>
            </a:extLst>
          </p:cNvPr>
          <p:cNvSpPr/>
          <p:nvPr userDrawn="1"/>
        </p:nvSpPr>
        <p:spPr>
          <a:xfrm>
            <a:off x="5" y="-16107"/>
            <a:ext cx="4929183" cy="5159605"/>
          </a:xfrm>
          <a:prstGeom prst="rect">
            <a:avLst/>
          </a:prstGeom>
          <a:solidFill>
            <a:schemeClr val="bg2">
              <a:alpha val="1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D5A8F9A-3FEB-9942-8D45-E3CC9E7F1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C16E3B1-924B-0548-A05B-D8EF26F1AD1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F6BCD18-54BE-E049-8028-846C600BBC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57FCC9D0-3212-6A4B-9D36-786DE8911B3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C41E69C9-7E32-304D-9DAD-86A0BFDCB86C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4455F83-1D05-AE42-9021-C97D22822BE4}"/>
              </a:ext>
            </a:extLst>
          </p:cNvPr>
          <p:cNvSpPr txBox="1"/>
          <p:nvPr userDrawn="1"/>
        </p:nvSpPr>
        <p:spPr>
          <a:xfrm>
            <a:off x="5467110" y="568509"/>
            <a:ext cx="493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baseline="-18000" dirty="0">
                <a:solidFill>
                  <a:schemeClr val="bg2"/>
                </a:solidFill>
                <a:latin typeface="Barlow Italic"/>
                <a:cs typeface="Barlow Italic"/>
              </a:rPr>
              <a:t>“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12BFACF2-8F9C-424C-8E7D-6BDE04A651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7350" y="1430408"/>
            <a:ext cx="3355975" cy="192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1600" b="0" i="0" dirty="0">
                <a:latin typeface="Barlow" pitchFamily="2" charset="77"/>
              </a:rPr>
              <a:t>Lorem Ipsum dolor sit </a:t>
            </a:r>
            <a:r>
              <a:rPr lang="en-US" sz="1600" b="0" i="0" dirty="0" err="1">
                <a:latin typeface="Barlow" pitchFamily="2" charset="77"/>
              </a:rPr>
              <a:t>amet</a:t>
            </a:r>
            <a:r>
              <a:rPr lang="en-US" sz="1600" b="0" i="0" dirty="0">
                <a:latin typeface="Barlow" pitchFamily="2" charset="77"/>
              </a:rPr>
              <a:t>,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Consectetur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adipiscing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elit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sed</a:t>
            </a:r>
            <a:r>
              <a:rPr lang="en-US" sz="1600" b="0" i="0" dirty="0">
                <a:latin typeface="Barlow" pitchFamily="2" charset="77"/>
              </a:rPr>
              <a:t> do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Eiusmod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tempor</a:t>
            </a:r>
            <a:r>
              <a:rPr lang="en-US" sz="1600" b="0" i="0" dirty="0">
                <a:latin typeface="Barlow" pitchFamily="2" charset="77"/>
              </a:rPr>
              <a:t> incident </a:t>
            </a:r>
            <a:r>
              <a:rPr lang="en-US" sz="1600" b="0" i="0" dirty="0" err="1">
                <a:latin typeface="Barlow" pitchFamily="2" charset="77"/>
              </a:rPr>
              <a:t>ut</a:t>
            </a:r>
            <a:r>
              <a:rPr lang="en-US" sz="1600" b="0" i="0" dirty="0">
                <a:latin typeface="Barlow" pitchFamily="2" charset="77"/>
              </a:rPr>
              <a:t> et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Dolore</a:t>
            </a:r>
            <a:r>
              <a:rPr lang="en-US" sz="1600" b="0" i="0" dirty="0">
                <a:latin typeface="Barlow" pitchFamily="2" charset="77"/>
              </a:rPr>
              <a:t> magna </a:t>
            </a:r>
            <a:r>
              <a:rPr lang="en-US" sz="1600" b="0" i="0" dirty="0" err="1">
                <a:latin typeface="Barlow" pitchFamily="2" charset="77"/>
              </a:rPr>
              <a:t>aligua</a:t>
            </a:r>
            <a:r>
              <a:rPr lang="en-US" sz="1600" b="0" i="0" dirty="0">
                <a:latin typeface="Barlow" pitchFamily="2" charset="77"/>
              </a:rPr>
              <a:t>. UT </a:t>
            </a:r>
            <a:r>
              <a:rPr lang="en-US" sz="1600" b="0" i="0" dirty="0" err="1">
                <a:latin typeface="Barlow" pitchFamily="2" charset="77"/>
              </a:rPr>
              <a:t>enim</a:t>
            </a:r>
            <a:r>
              <a:rPr lang="en-US" sz="1600" b="0" i="0" dirty="0">
                <a:latin typeface="Barlow" pitchFamily="2" charset="77"/>
              </a:rPr>
              <a:t> ad</a:t>
            </a:r>
          </a:p>
          <a:p>
            <a:pPr lvl="0"/>
            <a:r>
              <a:rPr lang="en-US" sz="1600" b="0" i="0" dirty="0">
                <a:latin typeface="Barlow" pitchFamily="2" charset="77"/>
              </a:rPr>
              <a:t>Minim </a:t>
            </a:r>
            <a:r>
              <a:rPr lang="en-US" sz="1600" b="0" i="0" dirty="0" err="1">
                <a:latin typeface="Barlow" pitchFamily="2" charset="77"/>
              </a:rPr>
              <a:t>veniam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quis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nostrud</a:t>
            </a:r>
            <a:endParaRPr lang="en-US" sz="1600" b="0" i="0" dirty="0">
              <a:latin typeface="Barlow" pitchFamily="2" charset="77"/>
            </a:endParaRPr>
          </a:p>
          <a:p>
            <a:pPr lvl="0"/>
            <a:r>
              <a:rPr lang="en-US" sz="1600" b="0" i="0" dirty="0">
                <a:latin typeface="Barlow" pitchFamily="2" charset="77"/>
              </a:rPr>
              <a:t>Exercitation </a:t>
            </a:r>
            <a:r>
              <a:rPr lang="en-US" sz="1600" b="0" i="0" dirty="0" err="1">
                <a:latin typeface="Barlow" pitchFamily="2" charset="77"/>
              </a:rPr>
              <a:t>ullamco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laboris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287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10D9EAD-8C1D-044E-90B2-7E9ED513FA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042C71E-F3A7-D94E-B1AA-C8C7DC4A3A6B}"/>
              </a:ext>
            </a:extLst>
          </p:cNvPr>
          <p:cNvSpPr/>
          <p:nvPr userDrawn="1"/>
        </p:nvSpPr>
        <p:spPr>
          <a:xfrm>
            <a:off x="5" y="-16105"/>
            <a:ext cx="4929183" cy="5159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5BFE73F-FA30-204F-98A2-717976913254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24B6F49-8B7D-5441-8575-9CE3E55FB807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xmlns="" id="{509CFE34-D9A0-8E4B-B15B-034B082C10AA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9A29ED73-563A-BE45-ABCE-64DBFD75C4B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9450" y="1633538"/>
            <a:ext cx="3513138" cy="1474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 Goes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ABE8B20-E3EE-9640-804B-4E4F189E6A4D}"/>
              </a:ext>
            </a:extLst>
          </p:cNvPr>
          <p:cNvSpPr txBox="1"/>
          <p:nvPr userDrawn="1"/>
        </p:nvSpPr>
        <p:spPr>
          <a:xfrm>
            <a:off x="5467110" y="568509"/>
            <a:ext cx="493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baseline="-18000" dirty="0">
                <a:solidFill>
                  <a:schemeClr val="bg2"/>
                </a:solidFill>
                <a:latin typeface="Barlow Italic"/>
                <a:cs typeface="Barlow Italic"/>
              </a:rPr>
              <a:t>“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xmlns="" id="{62E9602A-E0CC-7F4A-A268-78FD79EE93F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7350" y="1430408"/>
            <a:ext cx="3355975" cy="192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1600" b="0" i="0" dirty="0">
                <a:latin typeface="Barlow" pitchFamily="2" charset="77"/>
              </a:rPr>
              <a:t>Lorem Ipsum dolor sit </a:t>
            </a:r>
            <a:r>
              <a:rPr lang="en-US" sz="1600" b="0" i="0" dirty="0" err="1">
                <a:latin typeface="Barlow" pitchFamily="2" charset="77"/>
              </a:rPr>
              <a:t>amet</a:t>
            </a:r>
            <a:r>
              <a:rPr lang="en-US" sz="1600" b="0" i="0" dirty="0">
                <a:latin typeface="Barlow" pitchFamily="2" charset="77"/>
              </a:rPr>
              <a:t>,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Consectetur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adipiscing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elit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sed</a:t>
            </a:r>
            <a:r>
              <a:rPr lang="en-US" sz="1600" b="0" i="0" dirty="0">
                <a:latin typeface="Barlow" pitchFamily="2" charset="77"/>
              </a:rPr>
              <a:t> do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Eiusmod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tempor</a:t>
            </a:r>
            <a:r>
              <a:rPr lang="en-US" sz="1600" b="0" i="0" dirty="0">
                <a:latin typeface="Barlow" pitchFamily="2" charset="77"/>
              </a:rPr>
              <a:t> incident </a:t>
            </a:r>
            <a:r>
              <a:rPr lang="en-US" sz="1600" b="0" i="0" dirty="0" err="1">
                <a:latin typeface="Barlow" pitchFamily="2" charset="77"/>
              </a:rPr>
              <a:t>ut</a:t>
            </a:r>
            <a:r>
              <a:rPr lang="en-US" sz="1600" b="0" i="0" dirty="0">
                <a:latin typeface="Barlow" pitchFamily="2" charset="77"/>
              </a:rPr>
              <a:t> et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Dolore</a:t>
            </a:r>
            <a:r>
              <a:rPr lang="en-US" sz="1600" b="0" i="0" dirty="0">
                <a:latin typeface="Barlow" pitchFamily="2" charset="77"/>
              </a:rPr>
              <a:t> magna </a:t>
            </a:r>
            <a:r>
              <a:rPr lang="en-US" sz="1600" b="0" i="0" dirty="0" err="1">
                <a:latin typeface="Barlow" pitchFamily="2" charset="77"/>
              </a:rPr>
              <a:t>aligua</a:t>
            </a:r>
            <a:r>
              <a:rPr lang="en-US" sz="1600" b="0" i="0" dirty="0">
                <a:latin typeface="Barlow" pitchFamily="2" charset="77"/>
              </a:rPr>
              <a:t>. UT </a:t>
            </a:r>
            <a:r>
              <a:rPr lang="en-US" sz="1600" b="0" i="0" dirty="0" err="1">
                <a:latin typeface="Barlow" pitchFamily="2" charset="77"/>
              </a:rPr>
              <a:t>enim</a:t>
            </a:r>
            <a:r>
              <a:rPr lang="en-US" sz="1600" b="0" i="0" dirty="0">
                <a:latin typeface="Barlow" pitchFamily="2" charset="77"/>
              </a:rPr>
              <a:t> ad</a:t>
            </a:r>
          </a:p>
          <a:p>
            <a:pPr lvl="0"/>
            <a:r>
              <a:rPr lang="en-US" sz="1600" b="0" i="0" dirty="0">
                <a:latin typeface="Barlow" pitchFamily="2" charset="77"/>
              </a:rPr>
              <a:t>Minim </a:t>
            </a:r>
            <a:r>
              <a:rPr lang="en-US" sz="1600" b="0" i="0" dirty="0" err="1">
                <a:latin typeface="Barlow" pitchFamily="2" charset="77"/>
              </a:rPr>
              <a:t>veniam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quis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nostrud</a:t>
            </a:r>
            <a:endParaRPr lang="en-US" sz="1600" b="0" i="0" dirty="0">
              <a:latin typeface="Barlow" pitchFamily="2" charset="77"/>
            </a:endParaRPr>
          </a:p>
          <a:p>
            <a:pPr lvl="0"/>
            <a:r>
              <a:rPr lang="en-US" sz="1600" b="0" i="0" dirty="0">
                <a:latin typeface="Barlow" pitchFamily="2" charset="77"/>
              </a:rPr>
              <a:t>Exercitation </a:t>
            </a:r>
            <a:r>
              <a:rPr lang="en-US" sz="1600" b="0" i="0" dirty="0" err="1">
                <a:latin typeface="Barlow" pitchFamily="2" charset="77"/>
              </a:rPr>
              <a:t>ullamco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laboris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C8DA727-876C-F24A-8D32-4FA962A9E1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334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F7B9BF1-687F-A04D-9866-27E553EBC2E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10D9EAD-8C1D-044E-90B2-7E9ED513FA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042C71E-F3A7-D94E-B1AA-C8C7DC4A3A6B}"/>
              </a:ext>
            </a:extLst>
          </p:cNvPr>
          <p:cNvSpPr/>
          <p:nvPr userDrawn="1"/>
        </p:nvSpPr>
        <p:spPr>
          <a:xfrm>
            <a:off x="5" y="-16105"/>
            <a:ext cx="4929183" cy="5159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5BFE73F-FA30-204F-98A2-717976913254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24B6F49-8B7D-5441-8575-9CE3E55FB807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xmlns="" id="{509CFE34-D9A0-8E4B-B15B-034B082C10AA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9A29ED73-563A-BE45-ABCE-64DBFD75C4B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9450" y="1633538"/>
            <a:ext cx="3513138" cy="1474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 Goes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0C72558-3757-EB49-9DD5-F0C36135EB5E}"/>
              </a:ext>
            </a:extLst>
          </p:cNvPr>
          <p:cNvSpPr txBox="1"/>
          <p:nvPr userDrawn="1"/>
        </p:nvSpPr>
        <p:spPr>
          <a:xfrm>
            <a:off x="5467110" y="568509"/>
            <a:ext cx="493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i="1" baseline="-18000" dirty="0">
                <a:solidFill>
                  <a:schemeClr val="bg2"/>
                </a:solidFill>
                <a:latin typeface="Barlow Italic"/>
                <a:cs typeface="Barlow Italic"/>
              </a:rPr>
              <a:t>“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xmlns="" id="{3F3527F6-39BB-7F42-9A3D-E6B29B657E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7350" y="1430408"/>
            <a:ext cx="3355975" cy="1927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sz="1600" b="0" i="0" dirty="0">
                <a:latin typeface="Barlow" pitchFamily="2" charset="77"/>
              </a:rPr>
              <a:t>Lorem Ipsum dolor sit </a:t>
            </a:r>
            <a:r>
              <a:rPr lang="en-US" sz="1600" b="0" i="0" dirty="0" err="1">
                <a:latin typeface="Barlow" pitchFamily="2" charset="77"/>
              </a:rPr>
              <a:t>amet</a:t>
            </a:r>
            <a:r>
              <a:rPr lang="en-US" sz="1600" b="0" i="0" dirty="0">
                <a:latin typeface="Barlow" pitchFamily="2" charset="77"/>
              </a:rPr>
              <a:t>,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Consectetur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adipiscing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elit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sed</a:t>
            </a:r>
            <a:r>
              <a:rPr lang="en-US" sz="1600" b="0" i="0" dirty="0">
                <a:latin typeface="Barlow" pitchFamily="2" charset="77"/>
              </a:rPr>
              <a:t> do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Eiusmod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tempor</a:t>
            </a:r>
            <a:r>
              <a:rPr lang="en-US" sz="1600" b="0" i="0" dirty="0">
                <a:latin typeface="Barlow" pitchFamily="2" charset="77"/>
              </a:rPr>
              <a:t> incident </a:t>
            </a:r>
            <a:r>
              <a:rPr lang="en-US" sz="1600" b="0" i="0" dirty="0" err="1">
                <a:latin typeface="Barlow" pitchFamily="2" charset="77"/>
              </a:rPr>
              <a:t>ut</a:t>
            </a:r>
            <a:r>
              <a:rPr lang="en-US" sz="1600" b="0" i="0" dirty="0">
                <a:latin typeface="Barlow" pitchFamily="2" charset="77"/>
              </a:rPr>
              <a:t> et</a:t>
            </a:r>
          </a:p>
          <a:p>
            <a:pPr lvl="0"/>
            <a:r>
              <a:rPr lang="en-US" sz="1600" b="0" i="0" dirty="0" err="1">
                <a:latin typeface="Barlow" pitchFamily="2" charset="77"/>
              </a:rPr>
              <a:t>Dolore</a:t>
            </a:r>
            <a:r>
              <a:rPr lang="en-US" sz="1600" b="0" i="0" dirty="0">
                <a:latin typeface="Barlow" pitchFamily="2" charset="77"/>
              </a:rPr>
              <a:t> magna </a:t>
            </a:r>
            <a:r>
              <a:rPr lang="en-US" sz="1600" b="0" i="0" dirty="0" err="1">
                <a:latin typeface="Barlow" pitchFamily="2" charset="77"/>
              </a:rPr>
              <a:t>aligua</a:t>
            </a:r>
            <a:r>
              <a:rPr lang="en-US" sz="1600" b="0" i="0" dirty="0">
                <a:latin typeface="Barlow" pitchFamily="2" charset="77"/>
              </a:rPr>
              <a:t>. UT </a:t>
            </a:r>
            <a:r>
              <a:rPr lang="en-US" sz="1600" b="0" i="0" dirty="0" err="1">
                <a:latin typeface="Barlow" pitchFamily="2" charset="77"/>
              </a:rPr>
              <a:t>enim</a:t>
            </a:r>
            <a:r>
              <a:rPr lang="en-US" sz="1600" b="0" i="0" dirty="0">
                <a:latin typeface="Barlow" pitchFamily="2" charset="77"/>
              </a:rPr>
              <a:t> ad</a:t>
            </a:r>
          </a:p>
          <a:p>
            <a:pPr lvl="0"/>
            <a:r>
              <a:rPr lang="en-US" sz="1600" b="0" i="0" dirty="0">
                <a:latin typeface="Barlow" pitchFamily="2" charset="77"/>
              </a:rPr>
              <a:t>Minim </a:t>
            </a:r>
            <a:r>
              <a:rPr lang="en-US" sz="1600" b="0" i="0" dirty="0" err="1">
                <a:latin typeface="Barlow" pitchFamily="2" charset="77"/>
              </a:rPr>
              <a:t>veniam</a:t>
            </a:r>
            <a:r>
              <a:rPr lang="en-US" sz="1600" b="0" i="0" dirty="0">
                <a:latin typeface="Barlow" pitchFamily="2" charset="77"/>
              </a:rPr>
              <a:t>, </a:t>
            </a:r>
            <a:r>
              <a:rPr lang="en-US" sz="1600" b="0" i="0" dirty="0" err="1">
                <a:latin typeface="Barlow" pitchFamily="2" charset="77"/>
              </a:rPr>
              <a:t>quis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nostrud</a:t>
            </a:r>
            <a:endParaRPr lang="en-US" sz="1600" b="0" i="0" dirty="0">
              <a:latin typeface="Barlow" pitchFamily="2" charset="77"/>
            </a:endParaRPr>
          </a:p>
          <a:p>
            <a:pPr lvl="0"/>
            <a:r>
              <a:rPr lang="en-US" sz="1600" b="0" i="0" dirty="0">
                <a:latin typeface="Barlow" pitchFamily="2" charset="77"/>
              </a:rPr>
              <a:t>Exercitation </a:t>
            </a:r>
            <a:r>
              <a:rPr lang="en-US" sz="1600" b="0" i="0" dirty="0" err="1">
                <a:latin typeface="Barlow" pitchFamily="2" charset="77"/>
              </a:rPr>
              <a:t>ullamco</a:t>
            </a:r>
            <a:r>
              <a:rPr lang="en-US" sz="1600" b="0" i="0" dirty="0">
                <a:latin typeface="Barlow" pitchFamily="2" charset="77"/>
              </a:rPr>
              <a:t> </a:t>
            </a:r>
            <a:r>
              <a:rPr lang="en-US" sz="1600" b="0" i="0" dirty="0" err="1">
                <a:latin typeface="Barlow" pitchFamily="2" charset="77"/>
              </a:rPr>
              <a:t>laboris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5C53268-0CDE-0C4C-B956-D8323BA166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302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Ser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2FA9ED30-F1B0-5E4C-BFF7-1B7B17BB53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20" y="0"/>
            <a:ext cx="9136580" cy="51434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B06362A0-26AB-3C4D-9D41-AF933095E86D}"/>
              </a:ext>
            </a:extLst>
          </p:cNvPr>
          <p:cNvSpPr/>
          <p:nvPr userDrawn="1"/>
        </p:nvSpPr>
        <p:spPr>
          <a:xfrm>
            <a:off x="-3090" y="-16105"/>
            <a:ext cx="9159763" cy="5159605"/>
          </a:xfrm>
          <a:prstGeom prst="rect">
            <a:avLst/>
          </a:prstGeom>
          <a:solidFill>
            <a:schemeClr val="accent3">
              <a:lumMod val="25000"/>
              <a:alpha val="7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B05F594-8FD6-2649-BFFC-4149E39F5A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E1FEDC-A39E-1D4A-A2A1-9D59FFDE1FC9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rgbClr val="95B9D8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rgbClr val="95B9D8"/>
              </a:solidFill>
              <a:latin typeface="Barlow Bold"/>
              <a:cs typeface="Barlow Bold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F6EAAB1-768B-6948-BA59-A88DF2DB45D5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7E53580-D6CD-F64C-80D3-E957720328D2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F90D7254-879C-5641-96EE-98A2E4AE8C59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xmlns="" id="{C08302B1-E877-1448-8B9A-F5524FF95124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itle 1">
            <a:extLst>
              <a:ext uri="{FF2B5EF4-FFF2-40B4-BE49-F238E27FC236}">
                <a16:creationId xmlns:a16="http://schemas.microsoft.com/office/drawing/2014/main" xmlns="" id="{B1B6A976-D33A-BF49-925E-C1FB9B1F5496}"/>
              </a:ext>
            </a:extLst>
          </p:cNvPr>
          <p:cNvSpPr txBox="1">
            <a:spLocks/>
          </p:cNvSpPr>
          <p:nvPr userDrawn="1"/>
        </p:nvSpPr>
        <p:spPr>
          <a:xfrm>
            <a:off x="207277" y="269185"/>
            <a:ext cx="607604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latin typeface="Barlow Bold"/>
                <a:cs typeface="Barlow Bold"/>
              </a:rPr>
              <a:t>Professional Services Platform</a:t>
            </a:r>
          </a:p>
        </p:txBody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xmlns="" id="{208F5666-B2CA-5B42-8615-5A655FD31EC4}"/>
              </a:ext>
            </a:extLst>
          </p:cNvPr>
          <p:cNvSpPr/>
          <p:nvPr userDrawn="1"/>
        </p:nvSpPr>
        <p:spPr bwMode="auto">
          <a:xfrm>
            <a:off x="1091885" y="854264"/>
            <a:ext cx="6921816" cy="2235668"/>
          </a:xfrm>
          <a:prstGeom prst="rightArrow">
            <a:avLst>
              <a:gd name="adj1" fmla="val 100000"/>
              <a:gd name="adj2" fmla="val 0"/>
            </a:avLst>
          </a:prstGeom>
          <a:solidFill>
            <a:srgbClr val="2F3B4C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8"/>
            <a:endParaRPr lang="en-US" sz="1400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4531A7C2-A69F-6347-A513-4458D1E11305}"/>
              </a:ext>
            </a:extLst>
          </p:cNvPr>
          <p:cNvSpPr/>
          <p:nvPr userDrawn="1"/>
        </p:nvSpPr>
        <p:spPr bwMode="auto">
          <a:xfrm>
            <a:off x="1194587" y="1191239"/>
            <a:ext cx="2095517" cy="1799619"/>
          </a:xfrm>
          <a:prstGeom prst="rect">
            <a:avLst/>
          </a:prstGeom>
          <a:solidFill>
            <a:srgbClr val="39C5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FFFFFF"/>
              </a:solidFill>
              <a:latin typeface="Barlow Light"/>
              <a:ea typeface="Open Sans" charset="0"/>
              <a:cs typeface="Barlow Light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xmlns="" id="{75DCCDB2-EA2A-4648-A259-2BB5D20930DF}"/>
              </a:ext>
            </a:extLst>
          </p:cNvPr>
          <p:cNvSpPr/>
          <p:nvPr userDrawn="1"/>
        </p:nvSpPr>
        <p:spPr bwMode="auto">
          <a:xfrm>
            <a:off x="3398548" y="1196817"/>
            <a:ext cx="2250523" cy="785628"/>
          </a:xfrm>
          <a:prstGeom prst="rect">
            <a:avLst/>
          </a:prstGeom>
          <a:solidFill>
            <a:srgbClr val="5161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Barlow Light"/>
              <a:cs typeface="Barlow Light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xmlns="" id="{7D300F21-D4B2-894A-AC89-BF6F457E11B8}"/>
              </a:ext>
            </a:extLst>
          </p:cNvPr>
          <p:cNvSpPr/>
          <p:nvPr userDrawn="1"/>
        </p:nvSpPr>
        <p:spPr bwMode="auto">
          <a:xfrm>
            <a:off x="3401918" y="1191239"/>
            <a:ext cx="2240630" cy="1799617"/>
          </a:xfrm>
          <a:prstGeom prst="rect">
            <a:avLst/>
          </a:prstGeom>
          <a:solidFill>
            <a:srgbClr val="218F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FFFFFF"/>
              </a:solidFill>
              <a:latin typeface="Barlow Light"/>
              <a:ea typeface="Open Sans" charset="0"/>
              <a:cs typeface="Barlow Ligh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0EB01D61-C68D-6247-98F3-7F1A54815CA5}"/>
              </a:ext>
            </a:extLst>
          </p:cNvPr>
          <p:cNvSpPr/>
          <p:nvPr userDrawn="1"/>
        </p:nvSpPr>
        <p:spPr>
          <a:xfrm>
            <a:off x="3654049" y="1999218"/>
            <a:ext cx="1736373" cy="890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 fontAlgn="base">
              <a:spcBef>
                <a:spcPct val="0"/>
              </a:spcBef>
              <a:spcAft>
                <a:spcPts val="400"/>
              </a:spcAft>
            </a:pPr>
            <a:r>
              <a:rPr lang="en-US" sz="1100" b="1" dirty="0">
                <a:solidFill>
                  <a:srgbClr val="FFFFFF"/>
                </a:solidFill>
                <a:latin typeface="Barlow Medium"/>
                <a:ea typeface="Open Sans Semibold" charset="0"/>
                <a:cs typeface="Barlow Medium"/>
              </a:rPr>
              <a:t>BUSINESS ACCEPTANCE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New Business Intake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Conflicts of Interest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Terms of Business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Ethical Walls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xmlns="" id="{32621D7C-F880-504D-9227-74A09E4D8339}"/>
              </a:ext>
            </a:extLst>
          </p:cNvPr>
          <p:cNvSpPr/>
          <p:nvPr userDrawn="1"/>
        </p:nvSpPr>
        <p:spPr bwMode="auto">
          <a:xfrm>
            <a:off x="5775696" y="1196818"/>
            <a:ext cx="2120530" cy="785628"/>
          </a:xfrm>
          <a:prstGeom prst="rect">
            <a:avLst/>
          </a:prstGeom>
          <a:solidFill>
            <a:srgbClr val="388B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Barlow Light"/>
              <a:cs typeface="Barlow Light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xmlns="" id="{82DFF2B9-2DFF-A047-91BD-CC2BD9D41A0F}"/>
              </a:ext>
            </a:extLst>
          </p:cNvPr>
          <p:cNvSpPr/>
          <p:nvPr userDrawn="1"/>
        </p:nvSpPr>
        <p:spPr bwMode="auto">
          <a:xfrm>
            <a:off x="5771078" y="1191240"/>
            <a:ext cx="2128323" cy="1799618"/>
          </a:xfrm>
          <a:prstGeom prst="rect">
            <a:avLst/>
          </a:prstGeom>
          <a:solidFill>
            <a:srgbClr val="388B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FFFFFF"/>
              </a:solidFill>
              <a:latin typeface="Barlow Light"/>
              <a:ea typeface="Open Sans" charset="0"/>
              <a:cs typeface="Barlow Light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xmlns="" id="{902D267D-FF63-044E-A155-3ADF066694CB}"/>
              </a:ext>
            </a:extLst>
          </p:cNvPr>
          <p:cNvSpPr/>
          <p:nvPr userDrawn="1"/>
        </p:nvSpPr>
        <p:spPr>
          <a:xfrm>
            <a:off x="6208446" y="1999218"/>
            <a:ext cx="1326004" cy="740459"/>
          </a:xfrm>
          <a:prstGeom prst="rect">
            <a:avLst/>
          </a:prstGeom>
          <a:solidFill>
            <a:srgbClr val="388BFF"/>
          </a:solidFill>
        </p:spPr>
        <p:txBody>
          <a:bodyPr wrap="none">
            <a:spAutoFit/>
          </a:bodyPr>
          <a:lstStyle/>
          <a:p>
            <a:pPr algn="ctr" defTabSz="914378" fontAlgn="base">
              <a:spcBef>
                <a:spcPct val="0"/>
              </a:spcBef>
              <a:spcAft>
                <a:spcPts val="400"/>
              </a:spcAft>
            </a:pPr>
            <a:r>
              <a:rPr lang="en-US" sz="1100" b="1" dirty="0">
                <a:solidFill>
                  <a:srgbClr val="FFFFFF"/>
                </a:solidFill>
                <a:latin typeface="Barlow Medium"/>
                <a:ea typeface="Open Sans Semibold" charset="0"/>
                <a:cs typeface="Barlow Medium"/>
              </a:rPr>
              <a:t>CLIENT DELIVERY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Time Management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Practice Automation &amp; 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Workflow</a:t>
            </a:r>
          </a:p>
        </p:txBody>
      </p:sp>
      <p:sp>
        <p:nvSpPr>
          <p:cNvPr id="118" name="Triangle 117">
            <a:extLst>
              <a:ext uri="{FF2B5EF4-FFF2-40B4-BE49-F238E27FC236}">
                <a16:creationId xmlns:a16="http://schemas.microsoft.com/office/drawing/2014/main" xmlns="" id="{205D5D73-DDDE-3948-8C46-D2C326B3D4AF}"/>
              </a:ext>
            </a:extLst>
          </p:cNvPr>
          <p:cNvSpPr/>
          <p:nvPr userDrawn="1"/>
        </p:nvSpPr>
        <p:spPr bwMode="auto">
          <a:xfrm rot="5400000">
            <a:off x="3130913" y="2000816"/>
            <a:ext cx="555056" cy="253431"/>
          </a:xfrm>
          <a:prstGeom prst="triangle">
            <a:avLst/>
          </a:prstGeom>
          <a:solidFill>
            <a:srgbClr val="39C5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19" name="Triangle 118">
            <a:extLst>
              <a:ext uri="{FF2B5EF4-FFF2-40B4-BE49-F238E27FC236}">
                <a16:creationId xmlns:a16="http://schemas.microsoft.com/office/drawing/2014/main" xmlns="" id="{2BCB468E-E58C-184C-B805-A540BA2766B5}"/>
              </a:ext>
            </a:extLst>
          </p:cNvPr>
          <p:cNvSpPr/>
          <p:nvPr userDrawn="1"/>
        </p:nvSpPr>
        <p:spPr bwMode="auto">
          <a:xfrm rot="5400000">
            <a:off x="5467347" y="2011464"/>
            <a:ext cx="576352" cy="253431"/>
          </a:xfrm>
          <a:prstGeom prst="triangle">
            <a:avLst/>
          </a:prstGeom>
          <a:solidFill>
            <a:srgbClr val="218F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0" name="Right Arrow 119">
            <a:extLst>
              <a:ext uri="{FF2B5EF4-FFF2-40B4-BE49-F238E27FC236}">
                <a16:creationId xmlns:a16="http://schemas.microsoft.com/office/drawing/2014/main" xmlns="" id="{341B9CC5-4771-1142-B2B9-F262FDE0E131}"/>
              </a:ext>
            </a:extLst>
          </p:cNvPr>
          <p:cNvSpPr/>
          <p:nvPr userDrawn="1"/>
        </p:nvSpPr>
        <p:spPr bwMode="auto">
          <a:xfrm>
            <a:off x="3563735" y="828718"/>
            <a:ext cx="1873889" cy="366648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/>
            <a:r>
              <a:rPr lang="en-US" sz="1200" b="1" dirty="0">
                <a:solidFill>
                  <a:srgbClr val="FFFFFF"/>
                </a:solidFill>
                <a:latin typeface="Barlow Medium"/>
                <a:ea typeface="Open Sans Semibold" charset="0"/>
                <a:cs typeface="Barlow Medium"/>
              </a:rPr>
              <a:t>Unified Client Lifecycle</a:t>
            </a:r>
          </a:p>
        </p:txBody>
      </p:sp>
      <p:pic>
        <p:nvPicPr>
          <p:cNvPr id="121" name="Picture 120" descr="Client dev@2x-8.png">
            <a:extLst>
              <a:ext uri="{FF2B5EF4-FFF2-40B4-BE49-F238E27FC236}">
                <a16:creationId xmlns:a16="http://schemas.microsoft.com/office/drawing/2014/main" xmlns="" id="{923CC530-31FC-F640-BB44-C48331F5331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0099" y="1330403"/>
            <a:ext cx="507737" cy="601473"/>
          </a:xfrm>
          <a:prstGeom prst="rect">
            <a:avLst/>
          </a:prstGeom>
        </p:spPr>
      </p:pic>
      <p:pic>
        <p:nvPicPr>
          <p:cNvPr id="122" name="Picture 121" descr="Biz Accept@2x-8.png">
            <a:extLst>
              <a:ext uri="{FF2B5EF4-FFF2-40B4-BE49-F238E27FC236}">
                <a16:creationId xmlns:a16="http://schemas.microsoft.com/office/drawing/2014/main" xmlns="" id="{18735A4D-5735-8745-8255-6529193F53A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3189" y="1368393"/>
            <a:ext cx="589851" cy="549172"/>
          </a:xfrm>
          <a:prstGeom prst="rect">
            <a:avLst/>
          </a:prstGeom>
        </p:spPr>
      </p:pic>
      <p:pic>
        <p:nvPicPr>
          <p:cNvPr id="123" name="Picture 122" descr="Client Delivery@2x-8.png">
            <a:extLst>
              <a:ext uri="{FF2B5EF4-FFF2-40B4-BE49-F238E27FC236}">
                <a16:creationId xmlns:a16="http://schemas.microsoft.com/office/drawing/2014/main" xmlns="" id="{75677012-A9FE-7C49-B133-92057BC6B53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0463" y="1371032"/>
            <a:ext cx="644306" cy="565898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742C8B22-5B45-1C43-9B82-F8D8DBD983C6}"/>
              </a:ext>
            </a:extLst>
          </p:cNvPr>
          <p:cNvGrpSpPr/>
          <p:nvPr userDrawn="1"/>
        </p:nvGrpSpPr>
        <p:grpSpPr>
          <a:xfrm>
            <a:off x="1091884" y="3150090"/>
            <a:ext cx="6921817" cy="1553693"/>
            <a:chOff x="1091884" y="3127610"/>
            <a:chExt cx="6921817" cy="1553693"/>
          </a:xfrm>
        </p:grpSpPr>
        <p:sp>
          <p:nvSpPr>
            <p:cNvPr id="125" name="Right Arrow 124">
              <a:extLst>
                <a:ext uri="{FF2B5EF4-FFF2-40B4-BE49-F238E27FC236}">
                  <a16:creationId xmlns:a16="http://schemas.microsoft.com/office/drawing/2014/main" xmlns="" id="{28CDF092-7C70-0547-BB7A-57BD56586A76}"/>
                </a:ext>
              </a:extLst>
            </p:cNvPr>
            <p:cNvSpPr/>
            <p:nvPr/>
          </p:nvSpPr>
          <p:spPr bwMode="auto">
            <a:xfrm>
              <a:off x="1091884" y="3149167"/>
              <a:ext cx="6921815" cy="1272658"/>
            </a:xfrm>
            <a:prstGeom prst="rightArrow">
              <a:avLst>
                <a:gd name="adj1" fmla="val 100000"/>
                <a:gd name="adj2" fmla="val 0"/>
              </a:avLst>
            </a:prstGeom>
            <a:solidFill>
              <a:srgbClr val="2F3B4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78"/>
              <a:endParaRPr lang="en-US" sz="1400" b="1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endParaRPr>
            </a:p>
          </p:txBody>
        </p:sp>
        <p:sp>
          <p:nvSpPr>
            <p:cNvPr id="126" name="Right Arrow 125">
              <a:extLst>
                <a:ext uri="{FF2B5EF4-FFF2-40B4-BE49-F238E27FC236}">
                  <a16:creationId xmlns:a16="http://schemas.microsoft.com/office/drawing/2014/main" xmlns="" id="{989E1C4F-C25D-E84C-AAD2-A5A433AAD3B2}"/>
                </a:ext>
              </a:extLst>
            </p:cNvPr>
            <p:cNvSpPr/>
            <p:nvPr/>
          </p:nvSpPr>
          <p:spPr bwMode="auto">
            <a:xfrm>
              <a:off x="3554066" y="3127610"/>
              <a:ext cx="1962934" cy="384071"/>
            </a:xfrm>
            <a:prstGeom prst="rightArrow">
              <a:avLst>
                <a:gd name="adj1" fmla="val 100000"/>
                <a:gd name="adj2" fmla="val 0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78"/>
              <a:r>
                <a:rPr lang="en-US" sz="1100" b="1" dirty="0">
                  <a:solidFill>
                    <a:srgbClr val="FFFFFF"/>
                  </a:solidFill>
                  <a:latin typeface="Barlow Light"/>
                  <a:ea typeface="Open Sans Semibold" charset="0"/>
                  <a:cs typeface="Barlow Light"/>
                </a:rPr>
                <a:t>Technology Foundation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xmlns="" id="{11C15285-0F71-D547-8B2B-6A73E169514A}"/>
                </a:ext>
              </a:extLst>
            </p:cNvPr>
            <p:cNvSpPr/>
            <p:nvPr/>
          </p:nvSpPr>
          <p:spPr bwMode="auto">
            <a:xfrm>
              <a:off x="1091885" y="4426730"/>
              <a:ext cx="6921816" cy="2545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vert="horz" wrap="none" lIns="34281" tIns="17141" rIns="34281" bIns="1714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78"/>
              <a:r>
                <a:rPr lang="en-US" sz="1200" b="1" dirty="0">
                  <a:solidFill>
                    <a:schemeClr val="tx2"/>
                  </a:solidFill>
                  <a:latin typeface="Barlow Light"/>
                  <a:ea typeface="Open Sans" charset="0"/>
                  <a:cs typeface="Barlow Light"/>
                </a:rPr>
                <a:t>Integrated Ecosystem  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xmlns="" id="{DD705999-4067-C54A-AF7A-E30D326CD854}"/>
                </a:ext>
              </a:extLst>
            </p:cNvPr>
            <p:cNvSpPr/>
            <p:nvPr/>
          </p:nvSpPr>
          <p:spPr>
            <a:xfrm>
              <a:off x="1377233" y="3960402"/>
              <a:ext cx="8741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Reports &amp; Dashboards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xmlns="" id="{BB7D853A-B932-BE4C-A3D9-289C67EF1E51}"/>
                </a:ext>
              </a:extLst>
            </p:cNvPr>
            <p:cNvSpPr/>
            <p:nvPr/>
          </p:nvSpPr>
          <p:spPr>
            <a:xfrm>
              <a:off x="2401630" y="3960402"/>
              <a:ext cx="85710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Security &amp; Compliance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xmlns="" id="{FD6ADB26-380C-9C41-A773-574BAD7738F8}"/>
                </a:ext>
              </a:extLst>
            </p:cNvPr>
            <p:cNvSpPr/>
            <p:nvPr/>
          </p:nvSpPr>
          <p:spPr>
            <a:xfrm>
              <a:off x="3439050" y="3960402"/>
              <a:ext cx="895302" cy="425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Industry</a:t>
              </a:r>
            </a:p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Master Data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xmlns="" id="{7AC9AC18-6A93-F24C-88AD-6128E198816E}"/>
                </a:ext>
              </a:extLst>
            </p:cNvPr>
            <p:cNvSpPr/>
            <p:nvPr/>
          </p:nvSpPr>
          <p:spPr>
            <a:xfrm>
              <a:off x="5718540" y="3960402"/>
              <a:ext cx="1087053" cy="425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AI &amp; Predictive</a:t>
              </a:r>
            </a:p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Intelligence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36F74573-7E05-3149-B110-106AB1E96C26}"/>
                </a:ext>
              </a:extLst>
            </p:cNvPr>
            <p:cNvSpPr/>
            <p:nvPr/>
          </p:nvSpPr>
          <p:spPr>
            <a:xfrm>
              <a:off x="6852993" y="3960402"/>
              <a:ext cx="10870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Cloud and </a:t>
              </a:r>
              <a:b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</a:b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On-premises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xmlns="" id="{640B13E0-E1E1-E542-9518-2F12ACE71A66}"/>
                </a:ext>
              </a:extLst>
            </p:cNvPr>
            <p:cNvSpPr/>
            <p:nvPr/>
          </p:nvSpPr>
          <p:spPr>
            <a:xfrm>
              <a:off x="4509152" y="3959536"/>
              <a:ext cx="1087053" cy="425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Data </a:t>
              </a:r>
            </a:p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Integration </a:t>
              </a:r>
            </a:p>
          </p:txBody>
        </p:sp>
        <p:pic>
          <p:nvPicPr>
            <p:cNvPr id="134" name="Picture 133" descr="Dashboards@2x-8.png">
              <a:extLst>
                <a:ext uri="{FF2B5EF4-FFF2-40B4-BE49-F238E27FC236}">
                  <a16:creationId xmlns:a16="http://schemas.microsoft.com/office/drawing/2014/main" xmlns="" id="{F2A1D3C0-5004-D544-9AB8-61D0BD175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87286" y="3571967"/>
              <a:ext cx="310317" cy="347187"/>
            </a:xfrm>
            <a:prstGeom prst="rect">
              <a:avLst/>
            </a:prstGeom>
          </p:spPr>
        </p:pic>
        <p:pic>
          <p:nvPicPr>
            <p:cNvPr id="135" name="Picture 134" descr="Security@2x-8.png">
              <a:extLst>
                <a:ext uri="{FF2B5EF4-FFF2-40B4-BE49-F238E27FC236}">
                  <a16:creationId xmlns:a16="http://schemas.microsoft.com/office/drawing/2014/main" xmlns="" id="{B2B4F3AF-5870-E545-873F-C4EAA4360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10235" y="3575427"/>
              <a:ext cx="276897" cy="331072"/>
            </a:xfrm>
            <a:prstGeom prst="rect">
              <a:avLst/>
            </a:prstGeom>
          </p:spPr>
        </p:pic>
        <p:pic>
          <p:nvPicPr>
            <p:cNvPr id="136" name="Picture 135" descr="Master data@2x-8.png">
              <a:extLst>
                <a:ext uri="{FF2B5EF4-FFF2-40B4-BE49-F238E27FC236}">
                  <a16:creationId xmlns:a16="http://schemas.microsoft.com/office/drawing/2014/main" xmlns="" id="{4D66D454-EA32-7F4E-B88C-EFF9A79A4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36865" y="3515534"/>
              <a:ext cx="366336" cy="430356"/>
            </a:xfrm>
            <a:prstGeom prst="rect">
              <a:avLst/>
            </a:prstGeom>
          </p:spPr>
        </p:pic>
        <p:pic>
          <p:nvPicPr>
            <p:cNvPr id="137" name="Picture 136" descr="Integration@2x-8.png">
              <a:extLst>
                <a:ext uri="{FF2B5EF4-FFF2-40B4-BE49-F238E27FC236}">
                  <a16:creationId xmlns:a16="http://schemas.microsoft.com/office/drawing/2014/main" xmlns="" id="{4B07CCAE-F0EC-C44E-A4AC-F91518070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3406" y="3520752"/>
              <a:ext cx="642585" cy="410540"/>
            </a:xfrm>
            <a:prstGeom prst="rect">
              <a:avLst/>
            </a:prstGeom>
          </p:spPr>
        </p:pic>
        <p:pic>
          <p:nvPicPr>
            <p:cNvPr id="138" name="Picture 137" descr="AI@2x-8.png">
              <a:extLst>
                <a:ext uri="{FF2B5EF4-FFF2-40B4-BE49-F238E27FC236}">
                  <a16:creationId xmlns:a16="http://schemas.microsoft.com/office/drawing/2014/main" xmlns="" id="{75FCF405-D967-374D-8F20-DA29981BB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15077" y="3543257"/>
              <a:ext cx="368100" cy="381131"/>
            </a:xfrm>
            <a:prstGeom prst="rect">
              <a:avLst/>
            </a:prstGeom>
          </p:spPr>
        </p:pic>
        <p:pic>
          <p:nvPicPr>
            <p:cNvPr id="139" name="Picture 138" descr="Cloud@2x-8.png">
              <a:extLst>
                <a:ext uri="{FF2B5EF4-FFF2-40B4-BE49-F238E27FC236}">
                  <a16:creationId xmlns:a16="http://schemas.microsoft.com/office/drawing/2014/main" xmlns="" id="{13158A37-4726-5E41-82AB-C38CDEFC7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38183" y="3591530"/>
              <a:ext cx="540985" cy="324028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D150FC7F-7A8C-D54A-B783-652A4A36ECDA}"/>
              </a:ext>
            </a:extLst>
          </p:cNvPr>
          <p:cNvGrpSpPr/>
          <p:nvPr userDrawn="1"/>
        </p:nvGrpSpPr>
        <p:grpSpPr>
          <a:xfrm>
            <a:off x="1053530" y="3368453"/>
            <a:ext cx="7036940" cy="860258"/>
            <a:chOff x="1053530" y="3345973"/>
            <a:chExt cx="7036940" cy="860258"/>
          </a:xfrm>
        </p:grpSpPr>
        <p:sp>
          <p:nvSpPr>
            <p:cNvPr id="141" name="U-Turn Arrow 140">
              <a:extLst>
                <a:ext uri="{FF2B5EF4-FFF2-40B4-BE49-F238E27FC236}">
                  <a16:creationId xmlns:a16="http://schemas.microsoft.com/office/drawing/2014/main" xmlns="" id="{1C836EE0-D415-F44C-9D5D-1DBB955DDBCF}"/>
                </a:ext>
              </a:extLst>
            </p:cNvPr>
            <p:cNvSpPr/>
            <p:nvPr/>
          </p:nvSpPr>
          <p:spPr bwMode="auto">
            <a:xfrm rot="10800000">
              <a:off x="1053530" y="3345973"/>
              <a:ext cx="7036940" cy="860258"/>
            </a:xfrm>
            <a:prstGeom prst="uturnArrow">
              <a:avLst/>
            </a:prstGeom>
            <a:gradFill flip="none" rotWithShape="1">
              <a:gsLst>
                <a:gs pos="0">
                  <a:schemeClr val="bg1">
                    <a:alpha val="24000"/>
                  </a:schemeClr>
                </a:gs>
                <a:gs pos="100000">
                  <a:schemeClr val="bg1">
                    <a:alpha val="24000"/>
                  </a:scheme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0C8D2138-5429-DE41-82A6-010FAE8F77A4}"/>
                </a:ext>
              </a:extLst>
            </p:cNvPr>
            <p:cNvSpPr txBox="1"/>
            <p:nvPr/>
          </p:nvSpPr>
          <p:spPr>
            <a:xfrm>
              <a:off x="2492714" y="3356958"/>
              <a:ext cx="4158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Barlow Medium" pitchFamily="2" charset="77"/>
                </a:rPr>
                <a:t>CLIENT LIFECYCLE</a:t>
              </a:r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xmlns="" id="{111C866C-FF04-5E49-B393-F40ECCD7E31D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xmlns="" id="{0F165E4A-8EF6-4043-ACB6-07C7E163C6EB}"/>
              </a:ext>
            </a:extLst>
          </p:cNvPr>
          <p:cNvSpPr/>
          <p:nvPr userDrawn="1"/>
        </p:nvSpPr>
        <p:spPr>
          <a:xfrm>
            <a:off x="1434442" y="1999218"/>
            <a:ext cx="1633781" cy="590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 fontAlgn="base">
              <a:spcBef>
                <a:spcPct val="0"/>
              </a:spcBef>
              <a:spcAft>
                <a:spcPts val="400"/>
              </a:spcAft>
            </a:pPr>
            <a:r>
              <a:rPr lang="en-US" sz="1100" b="1" dirty="0">
                <a:solidFill>
                  <a:srgbClr val="FFFFFF"/>
                </a:solidFill>
                <a:latin typeface="Barlow Medium"/>
                <a:ea typeface="Open Sans Semibold" charset="0"/>
                <a:cs typeface="Barlow Medium"/>
              </a:rPr>
              <a:t>CLIENT DEVELOPMENT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Experience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Pricing &amp; Scoping</a:t>
            </a:r>
          </a:p>
        </p:txBody>
      </p:sp>
    </p:spTree>
    <p:extLst>
      <p:ext uri="{BB962C8B-B14F-4D97-AF65-F5344CB8AC3E}">
        <p14:creationId xmlns:p14="http://schemas.microsoft.com/office/powerpoint/2010/main" val="1189804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essional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B231539-5AEE-AB48-BE2C-5ED9AEAEBF2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F6EAAB1-768B-6948-BA59-A88DF2DB45D5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F90D7254-879C-5641-96EE-98A2E4AE8C59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3D6D0FE-AB29-A249-BB53-232AC2AC9BBC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rgbClr val="95B9D8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rgbClr val="95B9D8"/>
              </a:solidFill>
              <a:latin typeface="Barlow Bold"/>
              <a:cs typeface="Barlow Bold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5FD0DA1E-6F6D-9F4B-BF6F-DA7B1FEB719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xmlns="" id="{187E60D5-2CCB-6E47-A3B8-26085B78779A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7C14538-F2B9-2A44-B7AB-BB5DB5A53B07}"/>
              </a:ext>
            </a:extLst>
          </p:cNvPr>
          <p:cNvSpPr txBox="1"/>
          <p:nvPr userDrawn="1"/>
        </p:nvSpPr>
        <p:spPr>
          <a:xfrm>
            <a:off x="8538305" y="4794670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>
                <a:solidFill>
                  <a:srgbClr val="4E8ABE">
                    <a:lumMod val="60000"/>
                    <a:lumOff val="40000"/>
                  </a:srgb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dirty="0">
              <a:solidFill>
                <a:srgbClr val="4E8ABE">
                  <a:lumMod val="60000"/>
                  <a:lumOff val="40000"/>
                </a:srgbClr>
              </a:solidFill>
              <a:latin typeface="Barlow Bold"/>
              <a:cs typeface="Barlow Bold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14C74ADC-5519-6F4D-8486-9CEDAE90B759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xmlns="" id="{8EA240CE-5798-0E45-A64F-67F8384CFD59}"/>
              </a:ext>
            </a:extLst>
          </p:cNvPr>
          <p:cNvSpPr txBox="1">
            <a:spLocks/>
          </p:cNvSpPr>
          <p:nvPr userDrawn="1"/>
        </p:nvSpPr>
        <p:spPr>
          <a:xfrm>
            <a:off x="320042" y="4767264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790D08E8-E8BA-8948-A1C6-C1DFD49578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41" name="Right Arrow 40">
            <a:extLst>
              <a:ext uri="{FF2B5EF4-FFF2-40B4-BE49-F238E27FC236}">
                <a16:creationId xmlns:a16="http://schemas.microsoft.com/office/drawing/2014/main" xmlns="" id="{EEE1B2F2-B41B-CE47-A64E-1C3BC1CE7546}"/>
              </a:ext>
            </a:extLst>
          </p:cNvPr>
          <p:cNvSpPr/>
          <p:nvPr userDrawn="1"/>
        </p:nvSpPr>
        <p:spPr bwMode="auto">
          <a:xfrm>
            <a:off x="1091885" y="854264"/>
            <a:ext cx="6921816" cy="2235668"/>
          </a:xfrm>
          <a:prstGeom prst="rightArrow">
            <a:avLst>
              <a:gd name="adj1" fmla="val 100000"/>
              <a:gd name="adj2" fmla="val 0"/>
            </a:avLst>
          </a:prstGeom>
          <a:solidFill>
            <a:srgbClr val="2F3B4C">
              <a:alpha val="7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378"/>
            <a:endParaRPr lang="en-US" sz="1400" b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1C07DD4-B19B-784E-A232-2A91367A24E8}"/>
              </a:ext>
            </a:extLst>
          </p:cNvPr>
          <p:cNvSpPr/>
          <p:nvPr userDrawn="1"/>
        </p:nvSpPr>
        <p:spPr bwMode="auto">
          <a:xfrm>
            <a:off x="1194587" y="1191239"/>
            <a:ext cx="2095517" cy="1799619"/>
          </a:xfrm>
          <a:prstGeom prst="rect">
            <a:avLst/>
          </a:prstGeom>
          <a:solidFill>
            <a:srgbClr val="39C5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FFFFFF"/>
              </a:solidFill>
              <a:latin typeface="Barlow Light"/>
              <a:ea typeface="Open Sans" charset="0"/>
              <a:cs typeface="Barlow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45546DE5-5616-5040-93AB-0E18C58F1CAC}"/>
              </a:ext>
            </a:extLst>
          </p:cNvPr>
          <p:cNvSpPr/>
          <p:nvPr userDrawn="1"/>
        </p:nvSpPr>
        <p:spPr bwMode="auto">
          <a:xfrm>
            <a:off x="3398548" y="1196817"/>
            <a:ext cx="2250523" cy="785628"/>
          </a:xfrm>
          <a:prstGeom prst="rect">
            <a:avLst/>
          </a:prstGeom>
          <a:solidFill>
            <a:srgbClr val="5161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Barlow Light"/>
              <a:cs typeface="Barlow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911274C8-7EB1-5F4E-BD11-89EABAD8E862}"/>
              </a:ext>
            </a:extLst>
          </p:cNvPr>
          <p:cNvSpPr/>
          <p:nvPr userDrawn="1"/>
        </p:nvSpPr>
        <p:spPr bwMode="auto">
          <a:xfrm>
            <a:off x="3401918" y="1191239"/>
            <a:ext cx="2240630" cy="1799617"/>
          </a:xfrm>
          <a:prstGeom prst="rect">
            <a:avLst/>
          </a:prstGeom>
          <a:solidFill>
            <a:srgbClr val="218F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FFFFFF"/>
              </a:solidFill>
              <a:latin typeface="Barlow Light"/>
              <a:ea typeface="Open Sans" charset="0"/>
              <a:cs typeface="Barlow Ligh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BAAAF207-C250-8646-A2D3-7FDE10A02F06}"/>
              </a:ext>
            </a:extLst>
          </p:cNvPr>
          <p:cNvSpPr/>
          <p:nvPr userDrawn="1"/>
        </p:nvSpPr>
        <p:spPr>
          <a:xfrm>
            <a:off x="3654049" y="1999218"/>
            <a:ext cx="1736373" cy="890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 fontAlgn="base">
              <a:spcBef>
                <a:spcPct val="0"/>
              </a:spcBef>
              <a:spcAft>
                <a:spcPts val="400"/>
              </a:spcAft>
            </a:pPr>
            <a:r>
              <a:rPr lang="en-US" sz="1100" b="1" dirty="0">
                <a:solidFill>
                  <a:srgbClr val="FFFFFF"/>
                </a:solidFill>
                <a:latin typeface="Barlow Medium"/>
                <a:ea typeface="Open Sans Semibold" charset="0"/>
                <a:cs typeface="Barlow Medium"/>
              </a:rPr>
              <a:t>BUSINESS ACCEPTANCE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New Business Intake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Conflicts of Interest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Terms of Business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Ethical Walls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972458B2-958C-6643-A76E-3589D576E23F}"/>
              </a:ext>
            </a:extLst>
          </p:cNvPr>
          <p:cNvSpPr/>
          <p:nvPr userDrawn="1"/>
        </p:nvSpPr>
        <p:spPr bwMode="auto">
          <a:xfrm>
            <a:off x="5775696" y="1196818"/>
            <a:ext cx="2120530" cy="785628"/>
          </a:xfrm>
          <a:prstGeom prst="rect">
            <a:avLst/>
          </a:prstGeom>
          <a:solidFill>
            <a:srgbClr val="388B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Barlow Light"/>
              <a:cs typeface="Barlow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8C81752-655F-3E43-92E4-0B2F4F5B93AF}"/>
              </a:ext>
            </a:extLst>
          </p:cNvPr>
          <p:cNvSpPr/>
          <p:nvPr userDrawn="1"/>
        </p:nvSpPr>
        <p:spPr bwMode="auto">
          <a:xfrm>
            <a:off x="5771078" y="1191240"/>
            <a:ext cx="2128323" cy="1799618"/>
          </a:xfrm>
          <a:prstGeom prst="rect">
            <a:avLst/>
          </a:prstGeom>
          <a:solidFill>
            <a:srgbClr val="388B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050" dirty="0">
              <a:solidFill>
                <a:srgbClr val="FFFFFF"/>
              </a:solidFill>
              <a:latin typeface="Barlow Light"/>
              <a:ea typeface="Open Sans" charset="0"/>
              <a:cs typeface="Barlow Ligh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89F5467F-EDB8-EF40-A36B-69967D840327}"/>
              </a:ext>
            </a:extLst>
          </p:cNvPr>
          <p:cNvSpPr/>
          <p:nvPr userDrawn="1"/>
        </p:nvSpPr>
        <p:spPr>
          <a:xfrm>
            <a:off x="6208446" y="1999218"/>
            <a:ext cx="1326004" cy="740459"/>
          </a:xfrm>
          <a:prstGeom prst="rect">
            <a:avLst/>
          </a:prstGeom>
          <a:solidFill>
            <a:srgbClr val="388BFF"/>
          </a:solidFill>
        </p:spPr>
        <p:txBody>
          <a:bodyPr wrap="none">
            <a:spAutoFit/>
          </a:bodyPr>
          <a:lstStyle/>
          <a:p>
            <a:pPr algn="ctr" defTabSz="914378" fontAlgn="base">
              <a:spcBef>
                <a:spcPct val="0"/>
              </a:spcBef>
              <a:spcAft>
                <a:spcPts val="400"/>
              </a:spcAft>
            </a:pPr>
            <a:r>
              <a:rPr lang="en-US" sz="1100" b="1" dirty="0">
                <a:solidFill>
                  <a:srgbClr val="FFFFFF"/>
                </a:solidFill>
                <a:latin typeface="Barlow Medium"/>
                <a:ea typeface="Open Sans Semibold" charset="0"/>
                <a:cs typeface="Barlow Medium"/>
              </a:rPr>
              <a:t>CLIENT DELIVERY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Time Management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Practice Automation &amp; 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Workflow</a:t>
            </a:r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xmlns="" id="{12B8EA58-1E28-D54F-B293-A211B716C29B}"/>
              </a:ext>
            </a:extLst>
          </p:cNvPr>
          <p:cNvSpPr/>
          <p:nvPr userDrawn="1"/>
        </p:nvSpPr>
        <p:spPr bwMode="auto">
          <a:xfrm rot="5400000">
            <a:off x="3130913" y="2000816"/>
            <a:ext cx="555056" cy="253431"/>
          </a:xfrm>
          <a:prstGeom prst="triangle">
            <a:avLst/>
          </a:prstGeom>
          <a:solidFill>
            <a:srgbClr val="39C5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xmlns="" id="{4E4F7BBB-A2AF-9445-844E-C4D820088B55}"/>
              </a:ext>
            </a:extLst>
          </p:cNvPr>
          <p:cNvSpPr/>
          <p:nvPr userDrawn="1"/>
        </p:nvSpPr>
        <p:spPr bwMode="auto">
          <a:xfrm rot="5400000">
            <a:off x="5467347" y="2011464"/>
            <a:ext cx="576352" cy="253431"/>
          </a:xfrm>
          <a:prstGeom prst="triangle">
            <a:avLst/>
          </a:prstGeom>
          <a:solidFill>
            <a:srgbClr val="218FA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xmlns="" id="{7B4547FE-D2B6-2B4F-BD69-21D4FCB2C501}"/>
              </a:ext>
            </a:extLst>
          </p:cNvPr>
          <p:cNvSpPr/>
          <p:nvPr userDrawn="1"/>
        </p:nvSpPr>
        <p:spPr bwMode="auto">
          <a:xfrm>
            <a:off x="3563735" y="828718"/>
            <a:ext cx="1873889" cy="366648"/>
          </a:xfrm>
          <a:prstGeom prst="rightArrow">
            <a:avLst>
              <a:gd name="adj1" fmla="val 10000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/>
            <a:r>
              <a:rPr lang="en-US" sz="1200" b="1" dirty="0">
                <a:solidFill>
                  <a:srgbClr val="FFFFFF"/>
                </a:solidFill>
                <a:latin typeface="Barlow Medium"/>
                <a:ea typeface="Open Sans Semibold" charset="0"/>
                <a:cs typeface="Barlow Medium"/>
              </a:rPr>
              <a:t>Unified Client Lifecycle</a:t>
            </a:r>
          </a:p>
        </p:txBody>
      </p:sp>
      <p:pic>
        <p:nvPicPr>
          <p:cNvPr id="56" name="Picture 55" descr="Client dev@2x-8.png">
            <a:extLst>
              <a:ext uri="{FF2B5EF4-FFF2-40B4-BE49-F238E27FC236}">
                <a16:creationId xmlns:a16="http://schemas.microsoft.com/office/drawing/2014/main" xmlns="" id="{7BEB9E74-C337-6048-A2AD-5EADC9E6DE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0099" y="1330403"/>
            <a:ext cx="507737" cy="601473"/>
          </a:xfrm>
          <a:prstGeom prst="rect">
            <a:avLst/>
          </a:prstGeom>
        </p:spPr>
      </p:pic>
      <p:pic>
        <p:nvPicPr>
          <p:cNvPr id="57" name="Picture 56" descr="Biz Accept@2x-8.png">
            <a:extLst>
              <a:ext uri="{FF2B5EF4-FFF2-40B4-BE49-F238E27FC236}">
                <a16:creationId xmlns:a16="http://schemas.microsoft.com/office/drawing/2014/main" xmlns="" id="{7661AD6D-8D99-B846-AD05-1489E45A64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3189" y="1368393"/>
            <a:ext cx="589851" cy="549172"/>
          </a:xfrm>
          <a:prstGeom prst="rect">
            <a:avLst/>
          </a:prstGeom>
        </p:spPr>
      </p:pic>
      <p:pic>
        <p:nvPicPr>
          <p:cNvPr id="58" name="Picture 57" descr="Client Delivery@2x-8.png">
            <a:extLst>
              <a:ext uri="{FF2B5EF4-FFF2-40B4-BE49-F238E27FC236}">
                <a16:creationId xmlns:a16="http://schemas.microsoft.com/office/drawing/2014/main" xmlns="" id="{7D5BD22D-9824-2146-BAAC-A46F1BA1C70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0463" y="1371032"/>
            <a:ext cx="644306" cy="565898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xmlns="" id="{94C20911-F8EB-2446-AA93-3E382162BFF1}"/>
              </a:ext>
            </a:extLst>
          </p:cNvPr>
          <p:cNvGrpSpPr/>
          <p:nvPr userDrawn="1"/>
        </p:nvGrpSpPr>
        <p:grpSpPr>
          <a:xfrm>
            <a:off x="1091884" y="3150090"/>
            <a:ext cx="6921817" cy="1553693"/>
            <a:chOff x="1091884" y="3127610"/>
            <a:chExt cx="6921817" cy="1553693"/>
          </a:xfrm>
        </p:grpSpPr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xmlns="" id="{0EB734A1-E79B-A24D-86F6-8DFF291967EF}"/>
                </a:ext>
              </a:extLst>
            </p:cNvPr>
            <p:cNvSpPr/>
            <p:nvPr/>
          </p:nvSpPr>
          <p:spPr bwMode="auto">
            <a:xfrm>
              <a:off x="1091884" y="3149167"/>
              <a:ext cx="6921815" cy="1272658"/>
            </a:xfrm>
            <a:prstGeom prst="rightArrow">
              <a:avLst>
                <a:gd name="adj1" fmla="val 100000"/>
                <a:gd name="adj2" fmla="val 0"/>
              </a:avLst>
            </a:prstGeom>
            <a:solidFill>
              <a:srgbClr val="2F3B4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144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4378"/>
              <a:endParaRPr lang="en-US" sz="1400" b="1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xmlns="" id="{C3F92B9A-067C-D04A-A534-CFD04A2343A2}"/>
                </a:ext>
              </a:extLst>
            </p:cNvPr>
            <p:cNvSpPr/>
            <p:nvPr/>
          </p:nvSpPr>
          <p:spPr bwMode="auto">
            <a:xfrm>
              <a:off x="3554066" y="3127610"/>
              <a:ext cx="1962934" cy="384071"/>
            </a:xfrm>
            <a:prstGeom prst="rightArrow">
              <a:avLst>
                <a:gd name="adj1" fmla="val 100000"/>
                <a:gd name="adj2" fmla="val 0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78"/>
              <a:r>
                <a:rPr lang="en-US" sz="1100" b="1" dirty="0">
                  <a:solidFill>
                    <a:srgbClr val="FFFFFF"/>
                  </a:solidFill>
                  <a:latin typeface="Barlow Light"/>
                  <a:ea typeface="Open Sans Semibold" charset="0"/>
                  <a:cs typeface="Barlow Light"/>
                </a:rPr>
                <a:t>Technology Foundation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CE31DBDD-BA2D-4245-A15E-DED42A52B103}"/>
                </a:ext>
              </a:extLst>
            </p:cNvPr>
            <p:cNvSpPr/>
            <p:nvPr/>
          </p:nvSpPr>
          <p:spPr bwMode="auto">
            <a:xfrm>
              <a:off x="1091885" y="4426730"/>
              <a:ext cx="6921816" cy="2545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sx="1000" sy="1000" algn="tl" rotWithShape="0">
                <a:prstClr val="black"/>
              </a:outerShdw>
            </a:effectLst>
          </p:spPr>
          <p:txBody>
            <a:bodyPr vert="horz" wrap="none" lIns="34281" tIns="17141" rIns="34281" bIns="1714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78"/>
              <a:r>
                <a:rPr lang="en-US" sz="1200" b="1" dirty="0">
                  <a:solidFill>
                    <a:schemeClr val="tx2"/>
                  </a:solidFill>
                  <a:latin typeface="Barlow Light"/>
                  <a:ea typeface="Open Sans" charset="0"/>
                  <a:cs typeface="Barlow Light"/>
                </a:rPr>
                <a:t>Integrated Ecosystem 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655F38C4-2D93-7F4D-BE78-87E160D983F1}"/>
                </a:ext>
              </a:extLst>
            </p:cNvPr>
            <p:cNvSpPr/>
            <p:nvPr/>
          </p:nvSpPr>
          <p:spPr>
            <a:xfrm>
              <a:off x="1377233" y="3960402"/>
              <a:ext cx="8741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Reports &amp; Dashboards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154ACB80-B2F5-E74E-88A2-A05FBD09F31A}"/>
                </a:ext>
              </a:extLst>
            </p:cNvPr>
            <p:cNvSpPr/>
            <p:nvPr/>
          </p:nvSpPr>
          <p:spPr>
            <a:xfrm>
              <a:off x="2401630" y="3960402"/>
              <a:ext cx="85710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Security &amp; Compliance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FEBF083D-BD6B-014D-B94E-8013D8DDEC09}"/>
                </a:ext>
              </a:extLst>
            </p:cNvPr>
            <p:cNvSpPr/>
            <p:nvPr/>
          </p:nvSpPr>
          <p:spPr>
            <a:xfrm>
              <a:off x="3439050" y="3960402"/>
              <a:ext cx="895302" cy="425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Industry</a:t>
              </a:r>
            </a:p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Master Data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A2A5AFC8-0139-E444-9D81-B11053DC5077}"/>
                </a:ext>
              </a:extLst>
            </p:cNvPr>
            <p:cNvSpPr/>
            <p:nvPr/>
          </p:nvSpPr>
          <p:spPr>
            <a:xfrm>
              <a:off x="5718540" y="3960402"/>
              <a:ext cx="1087053" cy="425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AI &amp; Predictive</a:t>
              </a:r>
            </a:p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Intelligence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98CBD226-8A3D-CC47-A8A2-1DB15CB78595}"/>
                </a:ext>
              </a:extLst>
            </p:cNvPr>
            <p:cNvSpPr/>
            <p:nvPr/>
          </p:nvSpPr>
          <p:spPr>
            <a:xfrm>
              <a:off x="6852993" y="3960402"/>
              <a:ext cx="10870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Cloud and </a:t>
              </a:r>
              <a:b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</a:b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On-premises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85084570-9ACD-424A-82F4-547574ACF841}"/>
                </a:ext>
              </a:extLst>
            </p:cNvPr>
            <p:cNvSpPr/>
            <p:nvPr/>
          </p:nvSpPr>
          <p:spPr>
            <a:xfrm>
              <a:off x="4509152" y="3959536"/>
              <a:ext cx="1087053" cy="425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Data </a:t>
              </a:r>
            </a:p>
            <a:p>
              <a:pPr algn="ctr" defTabSz="914378" fontAlgn="base">
                <a:spcBef>
                  <a:spcPct val="0"/>
                </a:spcBef>
                <a:spcAft>
                  <a:spcPts val="200"/>
                </a:spcAft>
              </a:pPr>
              <a:r>
                <a:rPr lang="en-US" sz="1000" dirty="0">
                  <a:solidFill>
                    <a:srgbClr val="FFFFFF"/>
                  </a:solidFill>
                  <a:latin typeface="Barlow Light"/>
                  <a:ea typeface="Open Sans Light" charset="0"/>
                  <a:cs typeface="Barlow Light"/>
                </a:rPr>
                <a:t>Integration </a:t>
              </a:r>
            </a:p>
          </p:txBody>
        </p:sp>
        <p:pic>
          <p:nvPicPr>
            <p:cNvPr id="70" name="Picture 69" descr="Dashboards@2x-8.png">
              <a:extLst>
                <a:ext uri="{FF2B5EF4-FFF2-40B4-BE49-F238E27FC236}">
                  <a16:creationId xmlns:a16="http://schemas.microsoft.com/office/drawing/2014/main" xmlns="" id="{EA8378BB-50A2-8341-A893-0C7703821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87286" y="3571967"/>
              <a:ext cx="310317" cy="347187"/>
            </a:xfrm>
            <a:prstGeom prst="rect">
              <a:avLst/>
            </a:prstGeom>
          </p:spPr>
        </p:pic>
        <p:pic>
          <p:nvPicPr>
            <p:cNvPr id="71" name="Picture 70" descr="Security@2x-8.png">
              <a:extLst>
                <a:ext uri="{FF2B5EF4-FFF2-40B4-BE49-F238E27FC236}">
                  <a16:creationId xmlns:a16="http://schemas.microsoft.com/office/drawing/2014/main" xmlns="" id="{8CB72208-3518-6544-B830-DA4D1CD56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10235" y="3575427"/>
              <a:ext cx="276897" cy="331072"/>
            </a:xfrm>
            <a:prstGeom prst="rect">
              <a:avLst/>
            </a:prstGeom>
          </p:spPr>
        </p:pic>
        <p:pic>
          <p:nvPicPr>
            <p:cNvPr id="72" name="Picture 71" descr="Master data@2x-8.png">
              <a:extLst>
                <a:ext uri="{FF2B5EF4-FFF2-40B4-BE49-F238E27FC236}">
                  <a16:creationId xmlns:a16="http://schemas.microsoft.com/office/drawing/2014/main" xmlns="" id="{B390BBAE-A223-4642-A281-4DB19E129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36865" y="3515534"/>
              <a:ext cx="366336" cy="430356"/>
            </a:xfrm>
            <a:prstGeom prst="rect">
              <a:avLst/>
            </a:prstGeom>
          </p:spPr>
        </p:pic>
        <p:pic>
          <p:nvPicPr>
            <p:cNvPr id="73" name="Picture 72" descr="Integration@2x-8.png">
              <a:extLst>
                <a:ext uri="{FF2B5EF4-FFF2-40B4-BE49-F238E27FC236}">
                  <a16:creationId xmlns:a16="http://schemas.microsoft.com/office/drawing/2014/main" xmlns="" id="{DC2341EB-AA14-9140-BC7E-8FF17DE84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53406" y="3520752"/>
              <a:ext cx="642585" cy="410540"/>
            </a:xfrm>
            <a:prstGeom prst="rect">
              <a:avLst/>
            </a:prstGeom>
          </p:spPr>
        </p:pic>
        <p:pic>
          <p:nvPicPr>
            <p:cNvPr id="74" name="Picture 73" descr="AI@2x-8.png">
              <a:extLst>
                <a:ext uri="{FF2B5EF4-FFF2-40B4-BE49-F238E27FC236}">
                  <a16:creationId xmlns:a16="http://schemas.microsoft.com/office/drawing/2014/main" xmlns="" id="{D2690C04-991E-BA4F-AF9E-0684895F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15077" y="3543257"/>
              <a:ext cx="368100" cy="381131"/>
            </a:xfrm>
            <a:prstGeom prst="rect">
              <a:avLst/>
            </a:prstGeom>
          </p:spPr>
        </p:pic>
        <p:pic>
          <p:nvPicPr>
            <p:cNvPr id="75" name="Picture 74" descr="Cloud@2x-8.png">
              <a:extLst>
                <a:ext uri="{FF2B5EF4-FFF2-40B4-BE49-F238E27FC236}">
                  <a16:creationId xmlns:a16="http://schemas.microsoft.com/office/drawing/2014/main" xmlns="" id="{E2F69E4E-5960-3B4C-B0DA-648BC812D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38183" y="3591530"/>
              <a:ext cx="540985" cy="324028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91AFEB98-BC63-7C48-B406-3271AF23444B}"/>
              </a:ext>
            </a:extLst>
          </p:cNvPr>
          <p:cNvGrpSpPr/>
          <p:nvPr userDrawn="1"/>
        </p:nvGrpSpPr>
        <p:grpSpPr>
          <a:xfrm>
            <a:off x="1053530" y="3368453"/>
            <a:ext cx="7036940" cy="860258"/>
            <a:chOff x="1053530" y="3345973"/>
            <a:chExt cx="7036940" cy="860258"/>
          </a:xfrm>
        </p:grpSpPr>
        <p:sp>
          <p:nvSpPr>
            <p:cNvPr id="77" name="U-Turn Arrow 76">
              <a:extLst>
                <a:ext uri="{FF2B5EF4-FFF2-40B4-BE49-F238E27FC236}">
                  <a16:creationId xmlns:a16="http://schemas.microsoft.com/office/drawing/2014/main" xmlns="" id="{5C7EAC9E-CC72-B14A-A914-FF400ADE5FE4}"/>
                </a:ext>
              </a:extLst>
            </p:cNvPr>
            <p:cNvSpPr/>
            <p:nvPr/>
          </p:nvSpPr>
          <p:spPr bwMode="auto">
            <a:xfrm rot="10800000">
              <a:off x="1053530" y="3345973"/>
              <a:ext cx="7036940" cy="860258"/>
            </a:xfrm>
            <a:prstGeom prst="uturnArrow">
              <a:avLst/>
            </a:prstGeom>
            <a:solidFill>
              <a:schemeClr val="bg2">
                <a:alpha val="62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78"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solidFill>
                  <a:srgbClr val="FFFFFF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3883FCC0-69FA-7A47-B423-99F285626AE9}"/>
                </a:ext>
              </a:extLst>
            </p:cNvPr>
            <p:cNvSpPr txBox="1"/>
            <p:nvPr/>
          </p:nvSpPr>
          <p:spPr>
            <a:xfrm>
              <a:off x="2492714" y="3356958"/>
              <a:ext cx="4158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Barlow Medium" pitchFamily="2" charset="77"/>
                </a:rPr>
                <a:t>CLIENT LIFECYCLE</a:t>
              </a:r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AAC0ADD7-B54E-7C40-A271-7764E4CA88A6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itle 1">
            <a:extLst>
              <a:ext uri="{FF2B5EF4-FFF2-40B4-BE49-F238E27FC236}">
                <a16:creationId xmlns:a16="http://schemas.microsoft.com/office/drawing/2014/main" xmlns="" id="{EB7C73D8-A641-7B4B-AF7A-9943C09E57E3}"/>
              </a:ext>
            </a:extLst>
          </p:cNvPr>
          <p:cNvSpPr txBox="1">
            <a:spLocks/>
          </p:cNvSpPr>
          <p:nvPr userDrawn="1"/>
        </p:nvSpPr>
        <p:spPr>
          <a:xfrm>
            <a:off x="207277" y="269185"/>
            <a:ext cx="607604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solidFill>
                  <a:schemeClr val="tx2"/>
                </a:solidFill>
                <a:latin typeface="Barlow Bold"/>
                <a:cs typeface="Barlow Bold"/>
              </a:rPr>
              <a:t>Professional Services Platform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6B7E2240-0C91-174D-82A3-9E9FB6CE8C8A}"/>
              </a:ext>
            </a:extLst>
          </p:cNvPr>
          <p:cNvSpPr/>
          <p:nvPr userDrawn="1"/>
        </p:nvSpPr>
        <p:spPr>
          <a:xfrm>
            <a:off x="1434442" y="1999218"/>
            <a:ext cx="1633781" cy="590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 fontAlgn="base">
              <a:spcBef>
                <a:spcPct val="0"/>
              </a:spcBef>
              <a:spcAft>
                <a:spcPts val="400"/>
              </a:spcAft>
            </a:pPr>
            <a:r>
              <a:rPr lang="en-US" sz="1100" b="1" dirty="0">
                <a:solidFill>
                  <a:srgbClr val="FFFFFF"/>
                </a:solidFill>
                <a:latin typeface="Barlow Medium"/>
                <a:ea typeface="Open Sans Semibold" charset="0"/>
                <a:cs typeface="Barlow Medium"/>
              </a:rPr>
              <a:t>CLIENT DEVELOPMENT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Experience</a:t>
            </a:r>
          </a:p>
          <a:p>
            <a:pPr algn="ctr" defTabSz="914378" fontAlgn="base">
              <a:lnSpc>
                <a:spcPct val="90000"/>
              </a:lnSpc>
              <a:spcBef>
                <a:spcPct val="0"/>
              </a:spcBef>
              <a:spcAft>
                <a:spcPts val="200"/>
              </a:spcAft>
            </a:pPr>
            <a:r>
              <a:rPr lang="en-US" sz="900" dirty="0">
                <a:solidFill>
                  <a:srgbClr val="FFFFFF"/>
                </a:solidFill>
                <a:latin typeface="Barlow Light"/>
                <a:ea typeface="Open Sans" charset="0"/>
                <a:cs typeface="Barlow Light"/>
              </a:rPr>
              <a:t>Pricing &amp; Scoping</a:t>
            </a:r>
          </a:p>
        </p:txBody>
      </p:sp>
    </p:spTree>
    <p:extLst>
      <p:ext uri="{BB962C8B-B14F-4D97-AF65-F5344CB8AC3E}">
        <p14:creationId xmlns:p14="http://schemas.microsoft.com/office/powerpoint/2010/main" val="3213400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fecy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B05F594-8FD6-2649-BFFC-4149E39F5A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E1FEDC-A39E-1D4A-A2A1-9D59FFDE1FC9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rgbClr val="95B9D8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rgbClr val="95B9D8"/>
              </a:solidFill>
              <a:latin typeface="Barlow Bold"/>
              <a:cs typeface="Barlow Bold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F6EAAB1-768B-6948-BA59-A88DF2DB45D5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7E53580-D6CD-F64C-80D3-E957720328D2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pic>
        <p:nvPicPr>
          <p:cNvPr id="7" name="Picture Placeholder 22">
            <a:extLst>
              <a:ext uri="{FF2B5EF4-FFF2-40B4-BE49-F238E27FC236}">
                <a16:creationId xmlns:a16="http://schemas.microsoft.com/office/drawing/2014/main" xmlns="" id="{9CE75EEE-AC49-0D44-B45A-F783D2D4BB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7"/>
          <a:stretch/>
        </p:blipFill>
        <p:spPr>
          <a:xfrm>
            <a:off x="0" y="0"/>
            <a:ext cx="9144000" cy="51435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78401A8-E211-3940-A670-5D65A51D116F}"/>
              </a:ext>
            </a:extLst>
          </p:cNvPr>
          <p:cNvGrpSpPr/>
          <p:nvPr userDrawn="1"/>
        </p:nvGrpSpPr>
        <p:grpSpPr>
          <a:xfrm>
            <a:off x="734313" y="1227784"/>
            <a:ext cx="2665968" cy="2107844"/>
            <a:chOff x="-32781" y="1294436"/>
            <a:chExt cx="2665968" cy="2107844"/>
          </a:xfrm>
          <a:solidFill>
            <a:srgbClr val="37B79F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1ECA4523-E65B-B246-A83F-2C3578FC7B24}"/>
                </a:ext>
              </a:extLst>
            </p:cNvPr>
            <p:cNvSpPr/>
            <p:nvPr/>
          </p:nvSpPr>
          <p:spPr bwMode="auto">
            <a:xfrm>
              <a:off x="-32781" y="1294436"/>
              <a:ext cx="2665968" cy="2107844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274320" bIns="2743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CLIENT-CENTRIC MODEL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02C0A734-58C0-AB47-B39E-C9DC87C14983}"/>
                </a:ext>
              </a:extLst>
            </p:cNvPr>
            <p:cNvSpPr/>
            <p:nvPr/>
          </p:nvSpPr>
          <p:spPr>
            <a:xfrm>
              <a:off x="380698" y="2845007"/>
              <a:ext cx="1838966" cy="2616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(modern client experience)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1363035-7AA6-D549-A3CE-108ED58A2946}"/>
              </a:ext>
            </a:extLst>
          </p:cNvPr>
          <p:cNvGrpSpPr/>
          <p:nvPr userDrawn="1"/>
        </p:nvGrpSpPr>
        <p:grpSpPr>
          <a:xfrm>
            <a:off x="3400282" y="1227784"/>
            <a:ext cx="2453492" cy="2107844"/>
            <a:chOff x="2344953" y="1294436"/>
            <a:chExt cx="2453492" cy="2107844"/>
          </a:xfrm>
          <a:solidFill>
            <a:srgbClr val="388BFF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BCE9726-4369-0C43-AECF-CAAEAFF0A889}"/>
                </a:ext>
              </a:extLst>
            </p:cNvPr>
            <p:cNvSpPr/>
            <p:nvPr/>
          </p:nvSpPr>
          <p:spPr bwMode="auto">
            <a:xfrm>
              <a:off x="2344953" y="1294436"/>
              <a:ext cx="2453492" cy="2107844"/>
            </a:xfrm>
            <a:prstGeom prst="rect">
              <a:avLst/>
            </a:prstGeom>
            <a:solidFill>
              <a:srgbClr val="0E95A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74320" tIns="45720" rIns="274320" bIns="2743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UNIFIED </a:t>
              </a:r>
            </a:p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LIFECYCLE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93E1963-9FD9-E947-A230-2B6C685A3891}"/>
                </a:ext>
              </a:extLst>
            </p:cNvPr>
            <p:cNvSpPr/>
            <p:nvPr/>
          </p:nvSpPr>
          <p:spPr>
            <a:xfrm>
              <a:off x="2597713" y="2845007"/>
              <a:ext cx="1947970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(first touch to final outcome)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CD8BCB3-E512-5B4D-B295-5870FE914BBA}"/>
              </a:ext>
            </a:extLst>
          </p:cNvPr>
          <p:cNvSpPr/>
          <p:nvPr userDrawn="1"/>
        </p:nvSpPr>
        <p:spPr bwMode="auto">
          <a:xfrm>
            <a:off x="5851633" y="1227784"/>
            <a:ext cx="2453492" cy="2107844"/>
          </a:xfrm>
          <a:prstGeom prst="rect">
            <a:avLst/>
          </a:prstGeom>
          <a:solidFill>
            <a:schemeClr val="bg2">
              <a:alpha val="9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0" tIns="45720" rIns="274320" bIns="274320" numCol="1" rtlCol="0" anchor="ctr" anchorCtr="0" compatLnSpc="1">
            <a:prstTxWarp prst="textNoShape">
              <a:avLst/>
            </a:prstTxWarp>
          </a:bodyPr>
          <a:lstStyle/>
          <a:p>
            <a:pPr algn="ctr"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-80" dirty="0">
                <a:solidFill>
                  <a:srgbClr val="FFFFFF"/>
                </a:solidFill>
                <a:latin typeface="Barlow Medium"/>
                <a:cs typeface="Barlow Medium"/>
              </a:rPr>
              <a:t>DATA-DRIVEN INTELLIGENCE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990B195-6F5F-F946-8303-00F9118099C2}"/>
              </a:ext>
            </a:extLst>
          </p:cNvPr>
          <p:cNvSpPr/>
          <p:nvPr userDrawn="1"/>
        </p:nvSpPr>
        <p:spPr bwMode="auto">
          <a:xfrm>
            <a:off x="1059881" y="3159783"/>
            <a:ext cx="6986831" cy="918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2743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5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Barlow Medium"/>
                <a:cs typeface="Barlow Medium"/>
              </a:rPr>
              <a:t>PURPOSE-BUILT FOR PROFESSIONAL SERVICES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63A7675-34D5-F544-915B-5E02755748E8}"/>
              </a:ext>
            </a:extLst>
          </p:cNvPr>
          <p:cNvSpPr/>
          <p:nvPr userDrawn="1"/>
        </p:nvSpPr>
        <p:spPr>
          <a:xfrm>
            <a:off x="6404958" y="2778354"/>
            <a:ext cx="13468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FFFF"/>
                </a:solidFill>
                <a:latin typeface="Barlow Medium"/>
                <a:cs typeface="Barlow Medium"/>
              </a:rPr>
              <a:t>(act with certainty)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88B0942-6D89-524B-A25A-55E19CC17164}"/>
              </a:ext>
            </a:extLst>
          </p:cNvPr>
          <p:cNvSpPr txBox="1"/>
          <p:nvPr userDrawn="1"/>
        </p:nvSpPr>
        <p:spPr>
          <a:xfrm>
            <a:off x="8538305" y="4794670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>
                <a:solidFill>
                  <a:srgbClr val="4E8ABE">
                    <a:lumMod val="60000"/>
                    <a:lumOff val="40000"/>
                  </a:srgb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dirty="0">
              <a:solidFill>
                <a:srgbClr val="4E8ABE">
                  <a:lumMod val="60000"/>
                  <a:lumOff val="40000"/>
                </a:srgbClr>
              </a:solidFill>
              <a:latin typeface="Barlow Bold"/>
              <a:cs typeface="Barlow Bold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3B9D23E-39D2-5C43-9044-8C5AC29695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5"/>
            <a:ext cx="592956" cy="21061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57687528-874E-7D42-BF32-25753E086415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CC99482-6843-4A49-B075-D86A7F93231D}"/>
              </a:ext>
            </a:extLst>
          </p:cNvPr>
          <p:cNvSpPr txBox="1">
            <a:spLocks/>
          </p:cNvSpPr>
          <p:nvPr userDrawn="1"/>
        </p:nvSpPr>
        <p:spPr>
          <a:xfrm>
            <a:off x="320042" y="4767264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77529AF-83FA-1F4F-A0C4-7D294AE2E076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DFA40C08-FDA8-844F-A15C-632D51265FAE}"/>
              </a:ext>
            </a:extLst>
          </p:cNvPr>
          <p:cNvSpPr txBox="1">
            <a:spLocks/>
          </p:cNvSpPr>
          <p:nvPr userDrawn="1"/>
        </p:nvSpPr>
        <p:spPr>
          <a:xfrm>
            <a:off x="207277" y="269185"/>
            <a:ext cx="607604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solidFill>
                  <a:schemeClr val="bg1"/>
                </a:solidFill>
                <a:latin typeface="Barlow Bold"/>
                <a:cs typeface="Barlow Bold"/>
              </a:rPr>
              <a:t>Client Lifecycle</a:t>
            </a:r>
          </a:p>
        </p:txBody>
      </p:sp>
    </p:spTree>
    <p:extLst>
      <p:ext uri="{BB962C8B-B14F-4D97-AF65-F5344CB8AC3E}">
        <p14:creationId xmlns:p14="http://schemas.microsoft.com/office/powerpoint/2010/main" val="24005139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Lifecy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82A16F9-EDB5-A144-8169-6B8CD1BC4F6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0E1FEDC-A39E-1D4A-A2A1-9D59FFDE1FC9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rgbClr val="95B9D8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rgbClr val="95B9D8"/>
              </a:solidFill>
              <a:latin typeface="Barlow Bold"/>
              <a:cs typeface="Barlow Bold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F6EAAB1-768B-6948-BA59-A88DF2DB45D5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7E53580-D6CD-F64C-80D3-E957720328D2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pic>
        <p:nvPicPr>
          <p:cNvPr id="7" name="Picture Placeholder 22">
            <a:extLst>
              <a:ext uri="{FF2B5EF4-FFF2-40B4-BE49-F238E27FC236}">
                <a16:creationId xmlns:a16="http://schemas.microsoft.com/office/drawing/2014/main" xmlns="" id="{9CE75EEE-AC49-0D44-B45A-F783D2D4BB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7"/>
          <a:stretch/>
        </p:blipFill>
        <p:spPr>
          <a:xfrm>
            <a:off x="0" y="0"/>
            <a:ext cx="9144000" cy="51435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78401A8-E211-3940-A670-5D65A51D116F}"/>
              </a:ext>
            </a:extLst>
          </p:cNvPr>
          <p:cNvGrpSpPr/>
          <p:nvPr userDrawn="1"/>
        </p:nvGrpSpPr>
        <p:grpSpPr>
          <a:xfrm>
            <a:off x="734313" y="1227784"/>
            <a:ext cx="2665968" cy="2107844"/>
            <a:chOff x="-32781" y="1294436"/>
            <a:chExt cx="2665968" cy="2107844"/>
          </a:xfrm>
          <a:solidFill>
            <a:srgbClr val="37B79F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1ECA4523-E65B-B246-A83F-2C3578FC7B24}"/>
                </a:ext>
              </a:extLst>
            </p:cNvPr>
            <p:cNvSpPr/>
            <p:nvPr/>
          </p:nvSpPr>
          <p:spPr bwMode="auto">
            <a:xfrm>
              <a:off x="-32781" y="1294436"/>
              <a:ext cx="2665968" cy="2107844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274320" bIns="2743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CLIENT-CENTRIC MODEL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02C0A734-58C0-AB47-B39E-C9DC87C14983}"/>
                </a:ext>
              </a:extLst>
            </p:cNvPr>
            <p:cNvSpPr/>
            <p:nvPr/>
          </p:nvSpPr>
          <p:spPr>
            <a:xfrm>
              <a:off x="380698" y="2845007"/>
              <a:ext cx="1838966" cy="26161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(modern client experience)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F1363035-7AA6-D549-A3CE-108ED58A2946}"/>
              </a:ext>
            </a:extLst>
          </p:cNvPr>
          <p:cNvGrpSpPr/>
          <p:nvPr userDrawn="1"/>
        </p:nvGrpSpPr>
        <p:grpSpPr>
          <a:xfrm>
            <a:off x="3400282" y="1227784"/>
            <a:ext cx="2453492" cy="2107844"/>
            <a:chOff x="2344953" y="1294436"/>
            <a:chExt cx="2453492" cy="2107844"/>
          </a:xfrm>
          <a:solidFill>
            <a:srgbClr val="388BFF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BCE9726-4369-0C43-AECF-CAAEAFF0A889}"/>
                </a:ext>
              </a:extLst>
            </p:cNvPr>
            <p:cNvSpPr/>
            <p:nvPr/>
          </p:nvSpPr>
          <p:spPr bwMode="auto">
            <a:xfrm>
              <a:off x="2344953" y="1294436"/>
              <a:ext cx="2453492" cy="2107844"/>
            </a:xfrm>
            <a:prstGeom prst="rect">
              <a:avLst/>
            </a:prstGeom>
            <a:solidFill>
              <a:srgbClr val="0E95A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274320" tIns="45720" rIns="274320" bIns="2743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UNIFIED </a:t>
              </a:r>
            </a:p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LIFECYCLE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93E1963-9FD9-E947-A230-2B6C685A3891}"/>
                </a:ext>
              </a:extLst>
            </p:cNvPr>
            <p:cNvSpPr/>
            <p:nvPr/>
          </p:nvSpPr>
          <p:spPr>
            <a:xfrm>
              <a:off x="2597713" y="2845007"/>
              <a:ext cx="1947970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68578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spc="-80" dirty="0">
                  <a:solidFill>
                    <a:srgbClr val="FFFFFF"/>
                  </a:solidFill>
                  <a:latin typeface="Barlow Medium"/>
                  <a:cs typeface="Barlow Medium"/>
                </a:rPr>
                <a:t>(first touch to final outcome)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CD8BCB3-E512-5B4D-B295-5870FE914BBA}"/>
              </a:ext>
            </a:extLst>
          </p:cNvPr>
          <p:cNvSpPr/>
          <p:nvPr userDrawn="1"/>
        </p:nvSpPr>
        <p:spPr bwMode="auto">
          <a:xfrm>
            <a:off x="5851633" y="1227784"/>
            <a:ext cx="2453492" cy="2107844"/>
          </a:xfrm>
          <a:prstGeom prst="rect">
            <a:avLst/>
          </a:prstGeom>
          <a:solidFill>
            <a:schemeClr val="bg2">
              <a:alpha val="9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74320" tIns="45720" rIns="274320" bIns="274320" numCol="1" rtlCol="0" anchor="ctr" anchorCtr="0" compatLnSpc="1">
            <a:prstTxWarp prst="textNoShape">
              <a:avLst/>
            </a:prstTxWarp>
          </a:bodyPr>
          <a:lstStyle/>
          <a:p>
            <a:pPr algn="ctr"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sz="2000" spc="-80" dirty="0">
                <a:solidFill>
                  <a:srgbClr val="FFFFFF"/>
                </a:solidFill>
                <a:latin typeface="Barlow Medium"/>
                <a:cs typeface="Barlow Medium"/>
              </a:rPr>
              <a:t>DATA-DRIVEN INTELLIGENCE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990B195-6F5F-F946-8303-00F9118099C2}"/>
              </a:ext>
            </a:extLst>
          </p:cNvPr>
          <p:cNvSpPr/>
          <p:nvPr userDrawn="1"/>
        </p:nvSpPr>
        <p:spPr bwMode="auto">
          <a:xfrm>
            <a:off x="1059881" y="3159783"/>
            <a:ext cx="6986831" cy="918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2743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55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2"/>
                </a:solidFill>
                <a:latin typeface="Barlow Medium"/>
                <a:cs typeface="Barlow Medium"/>
              </a:rPr>
              <a:t>PURPOSE-BUILT FOR PROFESSIONAL SERVICES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63A7675-34D5-F544-915B-5E02755748E8}"/>
              </a:ext>
            </a:extLst>
          </p:cNvPr>
          <p:cNvSpPr/>
          <p:nvPr userDrawn="1"/>
        </p:nvSpPr>
        <p:spPr>
          <a:xfrm>
            <a:off x="6404958" y="2778354"/>
            <a:ext cx="13468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783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FFFFFF"/>
                </a:solidFill>
                <a:latin typeface="Barlow Medium"/>
                <a:cs typeface="Barlow Medium"/>
              </a:rPr>
              <a:t>(act with certainty)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88B0942-6D89-524B-A25A-55E19CC17164}"/>
              </a:ext>
            </a:extLst>
          </p:cNvPr>
          <p:cNvSpPr txBox="1"/>
          <p:nvPr userDrawn="1"/>
        </p:nvSpPr>
        <p:spPr>
          <a:xfrm>
            <a:off x="8538305" y="4794670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>
                <a:solidFill>
                  <a:srgbClr val="4E8ABE">
                    <a:lumMod val="60000"/>
                    <a:lumOff val="40000"/>
                  </a:srgb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dirty="0">
              <a:solidFill>
                <a:srgbClr val="4E8ABE">
                  <a:lumMod val="60000"/>
                  <a:lumOff val="40000"/>
                </a:srgbClr>
              </a:solidFill>
              <a:latin typeface="Barlow Bold"/>
              <a:cs typeface="Barlow Bold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57687528-874E-7D42-BF32-25753E086415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CC99482-6843-4A49-B075-D86A7F93231D}"/>
              </a:ext>
            </a:extLst>
          </p:cNvPr>
          <p:cNvSpPr txBox="1">
            <a:spLocks/>
          </p:cNvSpPr>
          <p:nvPr userDrawn="1"/>
        </p:nvSpPr>
        <p:spPr>
          <a:xfrm>
            <a:off x="320042" y="4767264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00EFD9B7-D2C8-A346-B6C4-AA7A32E728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E553C272-87DE-B345-BBA5-5600B47B0528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xmlns="" id="{3B65361F-7412-1341-A2B7-9D8A01C19EC5}"/>
              </a:ext>
            </a:extLst>
          </p:cNvPr>
          <p:cNvSpPr txBox="1">
            <a:spLocks/>
          </p:cNvSpPr>
          <p:nvPr userDrawn="1"/>
        </p:nvSpPr>
        <p:spPr>
          <a:xfrm>
            <a:off x="207277" y="269185"/>
            <a:ext cx="6076046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solidFill>
                  <a:schemeClr val="tx2"/>
                </a:solidFill>
                <a:latin typeface="Barlow Bold"/>
                <a:cs typeface="Barlow Bold"/>
              </a:rPr>
              <a:t>Client Lifecycle</a:t>
            </a:r>
          </a:p>
        </p:txBody>
      </p:sp>
    </p:spTree>
    <p:extLst>
      <p:ext uri="{BB962C8B-B14F-4D97-AF65-F5344CB8AC3E}">
        <p14:creationId xmlns:p14="http://schemas.microsoft.com/office/powerpoint/2010/main" val="1331226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i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A2A3D14-55A0-084D-9CE6-41F3C2C730B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6175317-B38E-D148-8BFC-599727D3FD77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294EEFF3-467F-6C49-A92F-30BE3E232E02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DEDBA4-397C-9B43-A618-6F350E652A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233" y="404501"/>
            <a:ext cx="1183107" cy="41908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6D8A01F4-2591-BF4A-95F6-9003FBCA7BFC}"/>
              </a:ext>
            </a:extLst>
          </p:cNvPr>
          <p:cNvCxnSpPr/>
          <p:nvPr userDrawn="1"/>
        </p:nvCxnSpPr>
        <p:spPr>
          <a:xfrm>
            <a:off x="4227037" y="190066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359E05D-D84A-C547-AC16-28391D9D80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2001" y="2087564"/>
            <a:ext cx="4442835" cy="6648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Section header here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xmlns="" id="{DAB595A2-6CE8-C343-9691-6AFD8AC981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3493" y="2697168"/>
            <a:ext cx="2540146" cy="425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32144855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Client Engagement Life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2">
            <a:extLst>
              <a:ext uri="{FF2B5EF4-FFF2-40B4-BE49-F238E27FC236}">
                <a16:creationId xmlns:a16="http://schemas.microsoft.com/office/drawing/2014/main" xmlns="" id="{73429F63-1135-7C4F-B7B3-43A584019B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6753E4A-4039-2746-813A-2C13E3D8C495}"/>
              </a:ext>
            </a:extLst>
          </p:cNvPr>
          <p:cNvSpPr/>
          <p:nvPr userDrawn="1"/>
        </p:nvSpPr>
        <p:spPr>
          <a:xfrm>
            <a:off x="0" y="-16107"/>
            <a:ext cx="9159763" cy="5159605"/>
          </a:xfrm>
          <a:prstGeom prst="rect">
            <a:avLst/>
          </a:prstGeom>
          <a:solidFill>
            <a:schemeClr val="accent3">
              <a:lumMod val="25000"/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CD20DA3-C593-3542-9FB2-05753257DC57}"/>
              </a:ext>
            </a:extLst>
          </p:cNvPr>
          <p:cNvSpPr/>
          <p:nvPr userDrawn="1"/>
        </p:nvSpPr>
        <p:spPr>
          <a:xfrm>
            <a:off x="636035" y="3271778"/>
            <a:ext cx="82524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/>
            <a:r>
              <a:rPr lang="en-US" sz="1400" dirty="0">
                <a:solidFill>
                  <a:srgbClr val="FFFFFF"/>
                </a:solidFill>
                <a:latin typeface="Barlow" pitchFamily="2" charset="77"/>
                <a:ea typeface="Open Sans Light" charset="0"/>
                <a:cs typeface="Open Sans Light" charset="0"/>
              </a:rPr>
              <a:t>Cultivate </a:t>
            </a:r>
            <a:r>
              <a:rPr lang="en-US" sz="1400" b="1" dirty="0">
                <a:solidFill>
                  <a:srgbClr val="FFFFFF"/>
                </a:solidFill>
                <a:latin typeface="Barlow" pitchFamily="2" charset="77"/>
                <a:ea typeface="Open Sans Semibold" charset="0"/>
                <a:cs typeface="Open Sans Semibold" charset="0"/>
              </a:rPr>
              <a:t>client loyalty</a:t>
            </a:r>
            <a:r>
              <a:rPr lang="en-US" sz="1400" dirty="0">
                <a:solidFill>
                  <a:srgbClr val="FFFFFF"/>
                </a:solidFill>
                <a:latin typeface="Barlow" pitchFamily="2" charset="77"/>
                <a:ea typeface="Open Sans Light" charset="0"/>
                <a:cs typeface="Open Sans Light" charset="0"/>
              </a:rPr>
              <a:t>, grow </a:t>
            </a:r>
            <a:r>
              <a:rPr lang="en-US" sz="1400" b="1" dirty="0">
                <a:solidFill>
                  <a:srgbClr val="FFFFFF"/>
                </a:solidFill>
                <a:latin typeface="Barlow" pitchFamily="2" charset="77"/>
                <a:ea typeface="Open Sans Semibold" charset="0"/>
                <a:cs typeface="Open Sans Semibold" charset="0"/>
              </a:rPr>
              <a:t>repeat business </a:t>
            </a:r>
            <a:r>
              <a:rPr lang="en-US" sz="1400" dirty="0">
                <a:solidFill>
                  <a:srgbClr val="FFFFFF"/>
                </a:solidFill>
                <a:latin typeface="Barlow" pitchFamily="2" charset="77"/>
                <a:ea typeface="Open Sans Light" charset="0"/>
                <a:cs typeface="Open Sans Light" charset="0"/>
              </a:rPr>
              <a:t>and expand </a:t>
            </a:r>
            <a:r>
              <a:rPr lang="en-US" sz="1400" b="1" dirty="0">
                <a:solidFill>
                  <a:srgbClr val="FFFFFF"/>
                </a:solidFill>
                <a:latin typeface="Barlow" pitchFamily="2" charset="77"/>
                <a:ea typeface="Open Sans Semibold" charset="0"/>
                <a:cs typeface="Open Sans Semibold" charset="0"/>
              </a:rPr>
              <a:t>client relationship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403B894-32B3-D84B-9D63-5BB05807CFAB}"/>
              </a:ext>
            </a:extLst>
          </p:cNvPr>
          <p:cNvSpPr/>
          <p:nvPr userDrawn="1"/>
        </p:nvSpPr>
        <p:spPr bwMode="auto">
          <a:xfrm>
            <a:off x="1091884" y="2309565"/>
            <a:ext cx="7107202" cy="80489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sx="1000" sy="1000" algn="tl" rotWithShape="0">
              <a:prstClr val="black"/>
            </a:outerShdw>
          </a:effectLst>
        </p:spPr>
        <p:txBody>
          <a:bodyPr vert="horz" wrap="none" lIns="34281" tIns="17141" rIns="34281" bIns="17141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srgbClr val="FFFFFF"/>
              </a:solidFill>
              <a:latin typeface="Barlow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AD8131F-4BFF-5E46-A33B-271C2292F94C}"/>
              </a:ext>
            </a:extLst>
          </p:cNvPr>
          <p:cNvSpPr/>
          <p:nvPr userDrawn="1"/>
        </p:nvSpPr>
        <p:spPr>
          <a:xfrm>
            <a:off x="1162147" y="2392170"/>
            <a:ext cx="7232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Strategy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E6D12D-063D-F844-99DC-91E5EBC776DC}"/>
              </a:ext>
            </a:extLst>
          </p:cNvPr>
          <p:cNvSpPr/>
          <p:nvPr userDrawn="1"/>
        </p:nvSpPr>
        <p:spPr>
          <a:xfrm>
            <a:off x="1466636" y="2699243"/>
            <a:ext cx="8034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Targeting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9D0B5B7-EB0D-3B4C-89A4-8832F65665B4}"/>
              </a:ext>
            </a:extLst>
          </p:cNvPr>
          <p:cNvSpPr/>
          <p:nvPr userDrawn="1"/>
        </p:nvSpPr>
        <p:spPr>
          <a:xfrm>
            <a:off x="2004342" y="2392034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Pricing &amp; Scoping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6E42621-A567-2043-8105-630DDED1A000}"/>
              </a:ext>
            </a:extLst>
          </p:cNvPr>
          <p:cNvSpPr/>
          <p:nvPr userDrawn="1"/>
        </p:nvSpPr>
        <p:spPr>
          <a:xfrm>
            <a:off x="2532214" y="2699243"/>
            <a:ext cx="9060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Experience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733FF57-4234-5C4C-BE3C-A1EA8724B19B}"/>
              </a:ext>
            </a:extLst>
          </p:cNvPr>
          <p:cNvSpPr/>
          <p:nvPr userDrawn="1"/>
        </p:nvSpPr>
        <p:spPr>
          <a:xfrm>
            <a:off x="3397972" y="2393151"/>
            <a:ext cx="5661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Intake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D48E4FA-AA0B-4647-80B3-6A435514DF03}"/>
              </a:ext>
            </a:extLst>
          </p:cNvPr>
          <p:cNvSpPr/>
          <p:nvPr userDrawn="1"/>
        </p:nvSpPr>
        <p:spPr>
          <a:xfrm>
            <a:off x="3700386" y="2699243"/>
            <a:ext cx="7489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Conflicts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9E2DE47-24B5-5A48-85EE-7724A7B35309}"/>
              </a:ext>
            </a:extLst>
          </p:cNvPr>
          <p:cNvSpPr/>
          <p:nvPr userDrawn="1"/>
        </p:nvSpPr>
        <p:spPr>
          <a:xfrm>
            <a:off x="4067046" y="2393151"/>
            <a:ext cx="14991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Engagement Letters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9D084D3-90AC-9B42-A935-E56A1373207C}"/>
              </a:ext>
            </a:extLst>
          </p:cNvPr>
          <p:cNvSpPr/>
          <p:nvPr userDrawn="1"/>
        </p:nvSpPr>
        <p:spPr>
          <a:xfrm>
            <a:off x="4739516" y="2699243"/>
            <a:ext cx="9589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Client Terms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107C0-E81B-9143-A848-0C0756FFF932}"/>
              </a:ext>
            </a:extLst>
          </p:cNvPr>
          <p:cNvSpPr/>
          <p:nvPr userDrawn="1"/>
        </p:nvSpPr>
        <p:spPr>
          <a:xfrm>
            <a:off x="5673873" y="2392034"/>
            <a:ext cx="8771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Resourcing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7674112-87BB-FE44-8249-C5D07774984E}"/>
              </a:ext>
            </a:extLst>
          </p:cNvPr>
          <p:cNvSpPr/>
          <p:nvPr userDrawn="1"/>
        </p:nvSpPr>
        <p:spPr>
          <a:xfrm>
            <a:off x="6020700" y="2699243"/>
            <a:ext cx="8659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Time </a:t>
            </a:r>
            <a:r>
              <a:rPr lang="en-US" sz="1100" dirty="0" err="1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Mgmt</a:t>
            </a:r>
            <a:endParaRPr lang="en-US" sz="1100" dirty="0">
              <a:solidFill>
                <a:srgbClr val="FFFFFF"/>
              </a:solidFill>
              <a:latin typeface="Barlow" pitchFamily="2" charset="77"/>
              <a:ea typeface="Open Sans" charset="0"/>
              <a:cs typeface="Open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2FFE193-B031-564A-B949-695A2439F793}"/>
              </a:ext>
            </a:extLst>
          </p:cNvPr>
          <p:cNvSpPr/>
          <p:nvPr userDrawn="1"/>
        </p:nvSpPr>
        <p:spPr>
          <a:xfrm>
            <a:off x="6689193" y="2394639"/>
            <a:ext cx="10038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Project Mgmt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86CF0C3-256F-6D4E-86A0-0BDFADB2D218}"/>
              </a:ext>
            </a:extLst>
          </p:cNvPr>
          <p:cNvSpPr/>
          <p:nvPr userDrawn="1"/>
        </p:nvSpPr>
        <p:spPr>
          <a:xfrm>
            <a:off x="7226545" y="2614606"/>
            <a:ext cx="9268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Global Bill &amp; </a:t>
            </a:r>
          </a:p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Collections</a:t>
            </a: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xmlns="" id="{117D829C-B48E-6D4B-B79F-422BC19368E2}"/>
              </a:ext>
            </a:extLst>
          </p:cNvPr>
          <p:cNvSpPr/>
          <p:nvPr userDrawn="1"/>
        </p:nvSpPr>
        <p:spPr bwMode="auto">
          <a:xfrm rot="10800000">
            <a:off x="1162146" y="3115614"/>
            <a:ext cx="7036940" cy="860258"/>
          </a:xfrm>
          <a:prstGeom prst="uturnArrow">
            <a:avLst/>
          </a:pr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26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Barlow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2CE5F8A-E154-CF44-B709-3D5AFC4BD206}"/>
              </a:ext>
            </a:extLst>
          </p:cNvPr>
          <p:cNvSpPr txBox="1"/>
          <p:nvPr userDrawn="1"/>
        </p:nvSpPr>
        <p:spPr>
          <a:xfrm>
            <a:off x="2235481" y="1821000"/>
            <a:ext cx="4628258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914378"/>
            <a:r>
              <a:rPr lang="en-US" sz="1400" dirty="0">
                <a:solidFill>
                  <a:srgbClr val="FFFFFF"/>
                </a:solidFill>
                <a:latin typeface="Barlow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Ensure </a:t>
            </a:r>
            <a:r>
              <a:rPr lang="en-US" sz="1400" b="1" dirty="0">
                <a:solidFill>
                  <a:srgbClr val="FFFFFF"/>
                </a:solidFill>
                <a:latin typeface="Barlow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revenue</a:t>
            </a:r>
            <a:r>
              <a:rPr lang="en-US" sz="1400" dirty="0">
                <a:solidFill>
                  <a:srgbClr val="FFFFFF"/>
                </a:solidFill>
                <a:latin typeface="Barlow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1400" b="1" dirty="0">
                <a:solidFill>
                  <a:srgbClr val="FFFFFF"/>
                </a:solidFill>
                <a:latin typeface="Barlow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profitability</a:t>
            </a:r>
            <a:r>
              <a:rPr lang="en-US" sz="1400" dirty="0">
                <a:solidFill>
                  <a:srgbClr val="FFFFFF"/>
                </a:solidFill>
                <a:latin typeface="Barlow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, and </a:t>
            </a:r>
            <a:r>
              <a:rPr lang="en-US" sz="1400" b="1" dirty="0">
                <a:solidFill>
                  <a:srgbClr val="FFFFFF"/>
                </a:solidFill>
                <a:latin typeface="Barlow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client success </a:t>
            </a:r>
            <a:r>
              <a:rPr lang="en-US" sz="1400" dirty="0">
                <a:solidFill>
                  <a:srgbClr val="FFFFFF"/>
                </a:solidFill>
                <a:latin typeface="Barlow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goals </a:t>
            </a: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xmlns="" id="{4DC2A626-E9CB-294A-97D4-153D9D8360FF}"/>
              </a:ext>
            </a:extLst>
          </p:cNvPr>
          <p:cNvSpPr/>
          <p:nvPr userDrawn="1"/>
        </p:nvSpPr>
        <p:spPr bwMode="auto">
          <a:xfrm rot="10800000" flipH="1" flipV="1">
            <a:off x="1091884" y="1453289"/>
            <a:ext cx="7036940" cy="860258"/>
          </a:xfrm>
          <a:prstGeom prst="uturnArrow">
            <a:avLst/>
          </a:pr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26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Barlow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845D31AA-F2B2-B448-8277-80041C07B89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C6AE182-1CF3-6249-A538-92FFA27D2B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rgbClr val="95B9D8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rgbClr val="95B9D8"/>
              </a:solidFill>
              <a:latin typeface="Barlow Bold"/>
              <a:cs typeface="Barlow Bold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D7E6480-C21E-6944-95F6-8AF68AF6E010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xmlns="" id="{FD700594-80E1-5B4F-BC01-841B83EF7345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0288C30F-19F7-C449-96DF-5C891FE0AE00}"/>
              </a:ext>
            </a:extLst>
          </p:cNvPr>
          <p:cNvCxnSpPr/>
          <p:nvPr userDrawn="1"/>
        </p:nvCxnSpPr>
        <p:spPr>
          <a:xfrm>
            <a:off x="320040" y="1047680"/>
            <a:ext cx="482928" cy="0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2">
            <a:extLst>
              <a:ext uri="{FF2B5EF4-FFF2-40B4-BE49-F238E27FC236}">
                <a16:creationId xmlns:a16="http://schemas.microsoft.com/office/drawing/2014/main" xmlns="" id="{DE09CD48-BE1A-9349-AF41-48AA8E10311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18436" y="459769"/>
            <a:ext cx="8743944" cy="59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0" baseline="0" dirty="0">
                <a:solidFill>
                  <a:srgbClr val="FFFFFF"/>
                </a:solidFill>
                <a:latin typeface="Open Sans Light"/>
                <a:ea typeface="+mj-ea"/>
                <a:cs typeface="Open Sans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r>
              <a:rPr lang="en-US" sz="1600" kern="0" dirty="0">
                <a:latin typeface="Barlow" pitchFamily="2" charset="77"/>
                <a:cs typeface="Barlow Light"/>
              </a:rPr>
              <a:t>First Touch to Final Outcome</a:t>
            </a:r>
            <a:endParaRPr lang="en-US" sz="1800" kern="0" dirty="0">
              <a:latin typeface="Barlow" pitchFamily="2" charset="77"/>
              <a:cs typeface="Barlow Light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82596724-E074-1841-BAD5-CD317C6BC0D6}"/>
              </a:ext>
            </a:extLst>
          </p:cNvPr>
          <p:cNvSpPr txBox="1">
            <a:spLocks/>
          </p:cNvSpPr>
          <p:nvPr userDrawn="1"/>
        </p:nvSpPr>
        <p:spPr>
          <a:xfrm>
            <a:off x="207276" y="222295"/>
            <a:ext cx="8331027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latin typeface="Barlow Bold"/>
                <a:cs typeface="Barlow Bold"/>
              </a:rPr>
              <a:t>The Client Engagement Lifecycle</a:t>
            </a:r>
          </a:p>
        </p:txBody>
      </p:sp>
    </p:spTree>
    <p:extLst>
      <p:ext uri="{BB962C8B-B14F-4D97-AF65-F5344CB8AC3E}">
        <p14:creationId xmlns:p14="http://schemas.microsoft.com/office/powerpoint/2010/main" val="2075517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Client Engagement Lifecy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8D77B71-7BEE-874A-AE0A-06F66E46CCF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CD20DA3-C593-3542-9FB2-05753257DC57}"/>
              </a:ext>
            </a:extLst>
          </p:cNvPr>
          <p:cNvSpPr/>
          <p:nvPr userDrawn="1"/>
        </p:nvSpPr>
        <p:spPr>
          <a:xfrm>
            <a:off x="636035" y="3271778"/>
            <a:ext cx="82524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8"/>
            <a:r>
              <a:rPr lang="en-US" sz="1400" dirty="0">
                <a:solidFill>
                  <a:schemeClr val="tx2"/>
                </a:solidFill>
                <a:latin typeface="Barlow" pitchFamily="2" charset="77"/>
                <a:ea typeface="Open Sans Light" charset="0"/>
                <a:cs typeface="Open Sans Light" charset="0"/>
              </a:rPr>
              <a:t>Cultivate </a:t>
            </a:r>
            <a:r>
              <a:rPr lang="en-US" sz="1400" b="1" dirty="0">
                <a:solidFill>
                  <a:schemeClr val="tx2"/>
                </a:solidFill>
                <a:latin typeface="Barlow" pitchFamily="2" charset="77"/>
                <a:ea typeface="Open Sans Semibold" charset="0"/>
                <a:cs typeface="Open Sans Semibold" charset="0"/>
              </a:rPr>
              <a:t>client loyalty</a:t>
            </a:r>
            <a:r>
              <a:rPr lang="en-US" sz="1400" dirty="0">
                <a:solidFill>
                  <a:schemeClr val="tx2"/>
                </a:solidFill>
                <a:latin typeface="Barlow" pitchFamily="2" charset="77"/>
                <a:ea typeface="Open Sans Light" charset="0"/>
                <a:cs typeface="Open Sans Light" charset="0"/>
              </a:rPr>
              <a:t>, grow </a:t>
            </a:r>
            <a:r>
              <a:rPr lang="en-US" sz="1400" b="1" dirty="0">
                <a:solidFill>
                  <a:schemeClr val="tx2"/>
                </a:solidFill>
                <a:latin typeface="Barlow" pitchFamily="2" charset="77"/>
                <a:ea typeface="Open Sans Semibold" charset="0"/>
                <a:cs typeface="Open Sans Semibold" charset="0"/>
              </a:rPr>
              <a:t>repeat business </a:t>
            </a:r>
            <a:r>
              <a:rPr lang="en-US" sz="1400" dirty="0">
                <a:solidFill>
                  <a:schemeClr val="tx2"/>
                </a:solidFill>
                <a:latin typeface="Barlow" pitchFamily="2" charset="77"/>
                <a:ea typeface="Open Sans Light" charset="0"/>
                <a:cs typeface="Open Sans Light" charset="0"/>
              </a:rPr>
              <a:t>and expand </a:t>
            </a:r>
            <a:r>
              <a:rPr lang="en-US" sz="1400" b="1" dirty="0">
                <a:solidFill>
                  <a:schemeClr val="tx2"/>
                </a:solidFill>
                <a:latin typeface="Barlow" pitchFamily="2" charset="77"/>
                <a:ea typeface="Open Sans Semibold" charset="0"/>
                <a:cs typeface="Open Sans Semibold" charset="0"/>
              </a:rPr>
              <a:t>client relationship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403B894-32B3-D84B-9D63-5BB05807CFAB}"/>
              </a:ext>
            </a:extLst>
          </p:cNvPr>
          <p:cNvSpPr/>
          <p:nvPr userDrawn="1"/>
        </p:nvSpPr>
        <p:spPr bwMode="auto">
          <a:xfrm>
            <a:off x="1091884" y="2309565"/>
            <a:ext cx="7107202" cy="80489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sx="1000" sy="1000" algn="tl" rotWithShape="0">
              <a:prstClr val="black"/>
            </a:outerShdw>
          </a:effectLst>
        </p:spPr>
        <p:txBody>
          <a:bodyPr vert="horz" wrap="none" lIns="34281" tIns="17141" rIns="34281" bIns="17141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srgbClr val="FFFFFF"/>
              </a:solidFill>
              <a:latin typeface="Barlow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AD8131F-4BFF-5E46-A33B-271C2292F94C}"/>
              </a:ext>
            </a:extLst>
          </p:cNvPr>
          <p:cNvSpPr/>
          <p:nvPr userDrawn="1"/>
        </p:nvSpPr>
        <p:spPr>
          <a:xfrm>
            <a:off x="1162147" y="2392170"/>
            <a:ext cx="7232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Strategy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8E6D12D-063D-F844-99DC-91E5EBC776DC}"/>
              </a:ext>
            </a:extLst>
          </p:cNvPr>
          <p:cNvSpPr/>
          <p:nvPr userDrawn="1"/>
        </p:nvSpPr>
        <p:spPr>
          <a:xfrm>
            <a:off x="1466636" y="2699243"/>
            <a:ext cx="8034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Targeting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9D0B5B7-EB0D-3B4C-89A4-8832F65665B4}"/>
              </a:ext>
            </a:extLst>
          </p:cNvPr>
          <p:cNvSpPr/>
          <p:nvPr userDrawn="1"/>
        </p:nvSpPr>
        <p:spPr>
          <a:xfrm>
            <a:off x="2004342" y="2392034"/>
            <a:ext cx="12618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Pricing &amp; Scoping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6E42621-A567-2043-8105-630DDED1A000}"/>
              </a:ext>
            </a:extLst>
          </p:cNvPr>
          <p:cNvSpPr/>
          <p:nvPr userDrawn="1"/>
        </p:nvSpPr>
        <p:spPr>
          <a:xfrm>
            <a:off x="2532214" y="2699243"/>
            <a:ext cx="9060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Experience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733FF57-4234-5C4C-BE3C-A1EA8724B19B}"/>
              </a:ext>
            </a:extLst>
          </p:cNvPr>
          <p:cNvSpPr/>
          <p:nvPr userDrawn="1"/>
        </p:nvSpPr>
        <p:spPr>
          <a:xfrm>
            <a:off x="3397972" y="2393151"/>
            <a:ext cx="56618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Intake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D48E4FA-AA0B-4647-80B3-6A435514DF03}"/>
              </a:ext>
            </a:extLst>
          </p:cNvPr>
          <p:cNvSpPr/>
          <p:nvPr userDrawn="1"/>
        </p:nvSpPr>
        <p:spPr>
          <a:xfrm>
            <a:off x="3700386" y="2699243"/>
            <a:ext cx="7489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Conflicts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9E2DE47-24B5-5A48-85EE-7724A7B35309}"/>
              </a:ext>
            </a:extLst>
          </p:cNvPr>
          <p:cNvSpPr/>
          <p:nvPr userDrawn="1"/>
        </p:nvSpPr>
        <p:spPr>
          <a:xfrm>
            <a:off x="4067046" y="2393151"/>
            <a:ext cx="14991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Engagement Letters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9D084D3-90AC-9B42-A935-E56A1373207C}"/>
              </a:ext>
            </a:extLst>
          </p:cNvPr>
          <p:cNvSpPr/>
          <p:nvPr userDrawn="1"/>
        </p:nvSpPr>
        <p:spPr>
          <a:xfrm>
            <a:off x="4739516" y="2699243"/>
            <a:ext cx="9589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Client Terms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3E107C0-E81B-9143-A848-0C0756FFF932}"/>
              </a:ext>
            </a:extLst>
          </p:cNvPr>
          <p:cNvSpPr/>
          <p:nvPr userDrawn="1"/>
        </p:nvSpPr>
        <p:spPr>
          <a:xfrm>
            <a:off x="5673873" y="2392034"/>
            <a:ext cx="87716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Resourcing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7674112-87BB-FE44-8249-C5D07774984E}"/>
              </a:ext>
            </a:extLst>
          </p:cNvPr>
          <p:cNvSpPr/>
          <p:nvPr userDrawn="1"/>
        </p:nvSpPr>
        <p:spPr>
          <a:xfrm>
            <a:off x="6020700" y="2699243"/>
            <a:ext cx="8659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Time </a:t>
            </a:r>
            <a:r>
              <a:rPr lang="en-US" sz="1100" dirty="0" err="1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Mgmt</a:t>
            </a:r>
            <a:endParaRPr lang="en-US" sz="1100" dirty="0">
              <a:solidFill>
                <a:srgbClr val="FFFFFF"/>
              </a:solidFill>
              <a:latin typeface="Barlow" pitchFamily="2" charset="77"/>
              <a:ea typeface="Open Sans" charset="0"/>
              <a:cs typeface="Open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52FFE193-B031-564A-B949-695A2439F793}"/>
              </a:ext>
            </a:extLst>
          </p:cNvPr>
          <p:cNvSpPr/>
          <p:nvPr userDrawn="1"/>
        </p:nvSpPr>
        <p:spPr>
          <a:xfrm>
            <a:off x="6689193" y="2394639"/>
            <a:ext cx="100380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Project Mgmt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86CF0C3-256F-6D4E-86A0-0BDFADB2D218}"/>
              </a:ext>
            </a:extLst>
          </p:cNvPr>
          <p:cNvSpPr/>
          <p:nvPr userDrawn="1"/>
        </p:nvSpPr>
        <p:spPr>
          <a:xfrm>
            <a:off x="7226545" y="2614606"/>
            <a:ext cx="92685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Global Bill &amp; </a:t>
            </a:r>
          </a:p>
          <a:p>
            <a:pPr algn="ctr" defTabSz="914378"/>
            <a:r>
              <a:rPr lang="en-US" sz="1100" dirty="0">
                <a:solidFill>
                  <a:srgbClr val="FFFFFF"/>
                </a:solidFill>
                <a:latin typeface="Barlow" pitchFamily="2" charset="77"/>
                <a:ea typeface="Open Sans" charset="0"/>
                <a:cs typeface="Open Sans" charset="0"/>
              </a:rPr>
              <a:t>Collections</a:t>
            </a:r>
          </a:p>
        </p:txBody>
      </p:sp>
      <p:sp>
        <p:nvSpPr>
          <p:cNvPr id="20" name="U-Turn Arrow 19">
            <a:extLst>
              <a:ext uri="{FF2B5EF4-FFF2-40B4-BE49-F238E27FC236}">
                <a16:creationId xmlns:a16="http://schemas.microsoft.com/office/drawing/2014/main" xmlns="" id="{117D829C-B48E-6D4B-B79F-422BC19368E2}"/>
              </a:ext>
            </a:extLst>
          </p:cNvPr>
          <p:cNvSpPr/>
          <p:nvPr userDrawn="1"/>
        </p:nvSpPr>
        <p:spPr bwMode="auto">
          <a:xfrm rot="10800000">
            <a:off x="1162146" y="3115614"/>
            <a:ext cx="7036940" cy="860258"/>
          </a:xfrm>
          <a:prstGeom prst="uturnArrow">
            <a:avLst/>
          </a:prstGeom>
          <a:solidFill>
            <a:srgbClr val="2F3B4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Barlow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2CE5F8A-E154-CF44-B709-3D5AFC4BD206}"/>
              </a:ext>
            </a:extLst>
          </p:cNvPr>
          <p:cNvSpPr txBox="1"/>
          <p:nvPr userDrawn="1"/>
        </p:nvSpPr>
        <p:spPr>
          <a:xfrm>
            <a:off x="2235481" y="1821000"/>
            <a:ext cx="4628258" cy="28469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 defTabSz="914378"/>
            <a:r>
              <a:rPr lang="en-US" sz="1400" dirty="0">
                <a:solidFill>
                  <a:schemeClr val="tx2"/>
                </a:solidFill>
                <a:latin typeface="Barlow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Ensure </a:t>
            </a:r>
            <a:r>
              <a:rPr lang="en-US" sz="1400" b="1" dirty="0">
                <a:solidFill>
                  <a:schemeClr val="tx2"/>
                </a:solidFill>
                <a:latin typeface="Barlow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revenue</a:t>
            </a:r>
            <a:r>
              <a:rPr lang="en-US" sz="1400" dirty="0">
                <a:solidFill>
                  <a:schemeClr val="tx2"/>
                </a:solidFill>
                <a:latin typeface="Barlow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US" sz="1400" b="1" dirty="0">
                <a:solidFill>
                  <a:schemeClr val="tx2"/>
                </a:solidFill>
                <a:latin typeface="Barlow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profitability</a:t>
            </a:r>
            <a:r>
              <a:rPr lang="en-US" sz="1400" dirty="0">
                <a:solidFill>
                  <a:schemeClr val="tx2"/>
                </a:solidFill>
                <a:latin typeface="Barlow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, and </a:t>
            </a:r>
            <a:r>
              <a:rPr lang="en-US" sz="1400" b="1" dirty="0">
                <a:solidFill>
                  <a:schemeClr val="tx2"/>
                </a:solidFill>
                <a:latin typeface="Barlow" pitchFamily="2" charset="77"/>
                <a:ea typeface="Open Sans Semibold" panose="020B0606030504020204" pitchFamily="34" charset="0"/>
                <a:cs typeface="Open Sans Semibold" panose="020B0606030504020204" pitchFamily="34" charset="0"/>
              </a:rPr>
              <a:t>client success </a:t>
            </a:r>
            <a:r>
              <a:rPr lang="en-US" sz="1400" dirty="0">
                <a:solidFill>
                  <a:schemeClr val="tx2"/>
                </a:solidFill>
                <a:latin typeface="Barlow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goals </a:t>
            </a: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xmlns="" id="{4DC2A626-E9CB-294A-97D4-153D9D8360FF}"/>
              </a:ext>
            </a:extLst>
          </p:cNvPr>
          <p:cNvSpPr/>
          <p:nvPr userDrawn="1"/>
        </p:nvSpPr>
        <p:spPr bwMode="auto">
          <a:xfrm rot="10800000" flipH="1" flipV="1">
            <a:off x="1091884" y="1453289"/>
            <a:ext cx="7036940" cy="860258"/>
          </a:xfrm>
          <a:prstGeom prst="uturn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2"/>
              </a:solidFill>
              <a:latin typeface="Barlow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0288C30F-19F7-C449-96DF-5C891FE0AE00}"/>
              </a:ext>
            </a:extLst>
          </p:cNvPr>
          <p:cNvCxnSpPr/>
          <p:nvPr userDrawn="1"/>
        </p:nvCxnSpPr>
        <p:spPr>
          <a:xfrm>
            <a:off x="320040" y="1047680"/>
            <a:ext cx="482928" cy="0"/>
          </a:xfrm>
          <a:prstGeom prst="line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U-Turn Arrow 29">
            <a:extLst>
              <a:ext uri="{FF2B5EF4-FFF2-40B4-BE49-F238E27FC236}">
                <a16:creationId xmlns:a16="http://schemas.microsoft.com/office/drawing/2014/main" xmlns="" id="{CB443355-FC64-4E42-8B6E-BBE059949621}"/>
              </a:ext>
            </a:extLst>
          </p:cNvPr>
          <p:cNvSpPr/>
          <p:nvPr userDrawn="1"/>
        </p:nvSpPr>
        <p:spPr bwMode="auto">
          <a:xfrm rot="10800000" flipH="1" flipV="1">
            <a:off x="1088602" y="1448522"/>
            <a:ext cx="7036940" cy="860258"/>
          </a:xfrm>
          <a:prstGeom prst="uturnArrow">
            <a:avLst/>
          </a:prstGeom>
          <a:solidFill>
            <a:srgbClr val="2F3B4C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914378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FFFFFF"/>
              </a:solidFill>
              <a:latin typeface="Barlow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E198DBC-6A01-554A-AAAA-4DF9DBFF9B21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7C5A7F37-1FF0-BE49-B739-CEA1EEFB8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41" name="Footer Placeholder 4">
            <a:extLst>
              <a:ext uri="{FF2B5EF4-FFF2-40B4-BE49-F238E27FC236}">
                <a16:creationId xmlns:a16="http://schemas.microsoft.com/office/drawing/2014/main" xmlns="" id="{1CD6A3D4-D318-FA42-AC15-25EA9CA68FD5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C120280E-D32F-744A-86A4-95CEE6BD777C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itle 2">
            <a:extLst>
              <a:ext uri="{FF2B5EF4-FFF2-40B4-BE49-F238E27FC236}">
                <a16:creationId xmlns:a16="http://schemas.microsoft.com/office/drawing/2014/main" xmlns="" id="{C90FCEBA-5AEE-C140-8270-4EDA01BA126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18436" y="459769"/>
            <a:ext cx="8743944" cy="590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0" baseline="0" dirty="0">
                <a:solidFill>
                  <a:srgbClr val="FFFFFF"/>
                </a:solidFill>
                <a:latin typeface="Open Sans Light"/>
                <a:ea typeface="+mj-ea"/>
                <a:cs typeface="Open Sans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r>
              <a:rPr lang="en-US" sz="1600" kern="0" dirty="0">
                <a:solidFill>
                  <a:schemeClr val="tx2"/>
                </a:solidFill>
                <a:latin typeface="Barlow" pitchFamily="2" charset="77"/>
                <a:cs typeface="Barlow Light"/>
              </a:rPr>
              <a:t>First Touch to Final Outcome</a:t>
            </a:r>
            <a:endParaRPr lang="en-US" sz="1800" kern="0" dirty="0">
              <a:solidFill>
                <a:schemeClr val="tx2"/>
              </a:solidFill>
              <a:latin typeface="Barlow" pitchFamily="2" charset="77"/>
              <a:cs typeface="Barlow Light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986B3C7D-7B9D-E045-9D8D-CED36648BAC1}"/>
              </a:ext>
            </a:extLst>
          </p:cNvPr>
          <p:cNvSpPr txBox="1">
            <a:spLocks/>
          </p:cNvSpPr>
          <p:nvPr userDrawn="1"/>
        </p:nvSpPr>
        <p:spPr>
          <a:xfrm>
            <a:off x="207276" y="222295"/>
            <a:ext cx="8331027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solidFill>
                  <a:schemeClr val="tx2"/>
                </a:solidFill>
                <a:latin typeface="Barlow Bold"/>
                <a:cs typeface="Barlow Bold"/>
              </a:rPr>
              <a:t>The Client Engagement Lifecycle</a:t>
            </a:r>
          </a:p>
        </p:txBody>
      </p:sp>
    </p:spTree>
    <p:extLst>
      <p:ext uri="{BB962C8B-B14F-4D97-AF65-F5344CB8AC3E}">
        <p14:creationId xmlns:p14="http://schemas.microsoft.com/office/powerpoint/2010/main" val="18738011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390110D-ECC8-074E-9CE0-FABD3C079E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9768" cy="5143498"/>
          </a:xfrm>
          <a:prstGeom prst="rect">
            <a:avLst/>
          </a:prstGeom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C539DBC-C594-6444-978F-0EF7F7611D5E}"/>
              </a:ext>
            </a:extLst>
          </p:cNvPr>
          <p:cNvSpPr/>
          <p:nvPr userDrawn="1"/>
        </p:nvSpPr>
        <p:spPr>
          <a:xfrm>
            <a:off x="5" y="-16107"/>
            <a:ext cx="9159763" cy="5159605"/>
          </a:xfrm>
          <a:prstGeom prst="rect">
            <a:avLst/>
          </a:prstGeom>
          <a:solidFill>
            <a:schemeClr val="accent3">
              <a:lumMod val="2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591C6F4-92DD-BF45-BC3F-E5F90BEFB361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DC76689-D075-F44F-80F6-95CFB48A39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9C474AF-485D-9141-BC63-61FD17AD348D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BA03B9B0-9979-664D-B817-2FA4CAC5D8A3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15" name="Picture 14" descr="line_graphic.png">
            <a:extLst>
              <a:ext uri="{FF2B5EF4-FFF2-40B4-BE49-F238E27FC236}">
                <a16:creationId xmlns:a16="http://schemas.microsoft.com/office/drawing/2014/main" xmlns="" id="{B570D5E2-0587-0D43-B5C4-DC3727FC5D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2568781" y="-420404"/>
            <a:ext cx="4421666" cy="284187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B04A8E8-7F61-3C40-941A-122F31E64A6C}"/>
              </a:ext>
            </a:extLst>
          </p:cNvPr>
          <p:cNvCxnSpPr/>
          <p:nvPr userDrawn="1"/>
        </p:nvCxnSpPr>
        <p:spPr>
          <a:xfrm>
            <a:off x="320040" y="1916093"/>
            <a:ext cx="482928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7">
            <a:extLst>
              <a:ext uri="{FF2B5EF4-FFF2-40B4-BE49-F238E27FC236}">
                <a16:creationId xmlns:a16="http://schemas.microsoft.com/office/drawing/2014/main" xmlns="" id="{105B30AA-BA66-C64A-AACA-72C39594A1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517" y="1770511"/>
            <a:ext cx="5156200" cy="908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63010338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4740A9F-874C-714F-AFF2-65AB83B0154B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6C3F299-684B-594C-9F5C-BE629C5495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C81CEB4-FB95-D343-85F9-B561CB24D24A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9FF17839-18B4-D744-A858-C88BB2C9F5DA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5DB1ECF-20C1-4142-944D-C3D49ED298BC}"/>
              </a:ext>
            </a:extLst>
          </p:cNvPr>
          <p:cNvCxnSpPr/>
          <p:nvPr userDrawn="1"/>
        </p:nvCxnSpPr>
        <p:spPr>
          <a:xfrm>
            <a:off x="320040" y="1916093"/>
            <a:ext cx="482928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7">
            <a:extLst>
              <a:ext uri="{FF2B5EF4-FFF2-40B4-BE49-F238E27FC236}">
                <a16:creationId xmlns:a16="http://schemas.microsoft.com/office/drawing/2014/main" xmlns="" id="{78CC8DC6-31C1-3E43-84EB-2925821F54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517" y="1770511"/>
            <a:ext cx="5156200" cy="908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  <p:pic>
        <p:nvPicPr>
          <p:cNvPr id="17" name="Picture 16" descr="line_graphic.png">
            <a:extLst>
              <a:ext uri="{FF2B5EF4-FFF2-40B4-BE49-F238E27FC236}">
                <a16:creationId xmlns:a16="http://schemas.microsoft.com/office/drawing/2014/main" xmlns="" id="{2F42EA71-F820-4440-BC72-97EDFE6763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2568781" y="-420404"/>
            <a:ext cx="4421666" cy="284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215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B3ADC3E-8AE0-D147-8172-516FCECCFCB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4740A9F-874C-714F-AFF2-65AB83B0154B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BC81CEB4-FB95-D343-85F9-B561CB24D24A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9FF17839-18B4-D744-A858-C88BB2C9F5DA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5DB1ECF-20C1-4142-944D-C3D49ED298BC}"/>
              </a:ext>
            </a:extLst>
          </p:cNvPr>
          <p:cNvCxnSpPr/>
          <p:nvPr userDrawn="1"/>
        </p:nvCxnSpPr>
        <p:spPr>
          <a:xfrm>
            <a:off x="320040" y="1916093"/>
            <a:ext cx="482928" cy="0"/>
          </a:xfrm>
          <a:prstGeom prst="line">
            <a:avLst/>
          </a:prstGeom>
          <a:ln w="31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235CBF71-A24C-3E40-91B1-4E91490E5800}"/>
              </a:ext>
            </a:extLst>
          </p:cNvPr>
          <p:cNvCxnSpPr/>
          <p:nvPr userDrawn="1"/>
        </p:nvCxnSpPr>
        <p:spPr>
          <a:xfrm>
            <a:off x="329467" y="1944374"/>
            <a:ext cx="482928" cy="0"/>
          </a:xfrm>
          <a:prstGeom prst="line">
            <a:avLst/>
          </a:prstGeom>
          <a:ln w="31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7">
            <a:extLst>
              <a:ext uri="{FF2B5EF4-FFF2-40B4-BE49-F238E27FC236}">
                <a16:creationId xmlns:a16="http://schemas.microsoft.com/office/drawing/2014/main" xmlns="" id="{B46F287C-6016-0149-BE8E-888F48136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3517" y="1770511"/>
            <a:ext cx="5156200" cy="908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 i="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955FC2E7-F4BA-0C49-A02B-650D2CBD67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9977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ne_graphic.png">
            <a:extLst>
              <a:ext uri="{FF2B5EF4-FFF2-40B4-BE49-F238E27FC236}">
                <a16:creationId xmlns:a16="http://schemas.microsoft.com/office/drawing/2014/main" xmlns="" id="{4EFF0B02-2033-1441-A6B7-73CB287310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3731514" y="-704646"/>
            <a:ext cx="3818313" cy="2454085"/>
          </a:xfrm>
          <a:prstGeom prst="rect">
            <a:avLst/>
          </a:prstGeom>
        </p:spPr>
      </p:pic>
      <p:pic>
        <p:nvPicPr>
          <p:cNvPr id="4" name="Picture 3" descr="intapp_logo_rgb@2x-8.png">
            <a:extLst>
              <a:ext uri="{FF2B5EF4-FFF2-40B4-BE49-F238E27FC236}">
                <a16:creationId xmlns:a16="http://schemas.microsoft.com/office/drawing/2014/main" xmlns="" id="{E8709795-2D51-DA45-8E2A-ECEC0FE690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872" y="324535"/>
            <a:ext cx="1181818" cy="41862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E7D2A23-628A-264A-A147-7D1D050F2010}"/>
              </a:ext>
            </a:extLst>
          </p:cNvPr>
          <p:cNvCxnSpPr/>
          <p:nvPr userDrawn="1"/>
        </p:nvCxnSpPr>
        <p:spPr>
          <a:xfrm>
            <a:off x="918172" y="2198245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2">
            <a:extLst>
              <a:ext uri="{FF2B5EF4-FFF2-40B4-BE49-F238E27FC236}">
                <a16:creationId xmlns:a16="http://schemas.microsoft.com/office/drawing/2014/main" xmlns="" id="{A352B14C-5788-4643-A4FD-369AC81355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21432" y="1681166"/>
            <a:ext cx="3485275" cy="42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0" baseline="0" dirty="0">
                <a:solidFill>
                  <a:srgbClr val="FFFFFF"/>
                </a:solidFill>
                <a:latin typeface="Open Sans Light"/>
                <a:ea typeface="+mj-ea"/>
                <a:cs typeface="Open Sans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r>
              <a:rPr lang="en-US" sz="1800" spc="-70" dirty="0">
                <a:solidFill>
                  <a:schemeClr val="bg1"/>
                </a:solidFill>
                <a:latin typeface="Barlow Light"/>
                <a:cs typeface="Barlow Light"/>
              </a:rPr>
              <a:t>Presentation for: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285294E6-83BA-B541-A226-45A56E0F90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9475" y="2520705"/>
            <a:ext cx="4173538" cy="9258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Press icon to add logo</a:t>
            </a:r>
          </a:p>
        </p:txBody>
      </p:sp>
    </p:spTree>
    <p:extLst>
      <p:ext uri="{BB962C8B-B14F-4D97-AF65-F5344CB8AC3E}">
        <p14:creationId xmlns:p14="http://schemas.microsoft.com/office/powerpoint/2010/main" val="3238250486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2950DF6-F0AA-844A-B2ED-8338B8BB725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E7D2A23-628A-264A-A147-7D1D050F2010}"/>
              </a:ext>
            </a:extLst>
          </p:cNvPr>
          <p:cNvCxnSpPr/>
          <p:nvPr userDrawn="1"/>
        </p:nvCxnSpPr>
        <p:spPr>
          <a:xfrm>
            <a:off x="918172" y="2198245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2">
            <a:extLst>
              <a:ext uri="{FF2B5EF4-FFF2-40B4-BE49-F238E27FC236}">
                <a16:creationId xmlns:a16="http://schemas.microsoft.com/office/drawing/2014/main" xmlns="" id="{A352B14C-5788-4643-A4FD-369AC81355C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21432" y="1681166"/>
            <a:ext cx="3485275" cy="42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0" baseline="0" dirty="0">
                <a:solidFill>
                  <a:srgbClr val="FFFFFF"/>
                </a:solidFill>
                <a:latin typeface="Open Sans Light"/>
                <a:ea typeface="+mj-ea"/>
                <a:cs typeface="Open Sans Light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r>
              <a:rPr lang="en-US" sz="1800" spc="-70" dirty="0">
                <a:solidFill>
                  <a:schemeClr val="tx2"/>
                </a:solidFill>
                <a:latin typeface="Barlow Light"/>
                <a:cs typeface="Barlow Light"/>
              </a:rPr>
              <a:t>Presentation for: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285294E6-83BA-B541-A226-45A56E0F90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9475" y="2520705"/>
            <a:ext cx="4173538" cy="9258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Press icon to add logo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04FF46A-E19A-B542-B842-B2A5DD6F4A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233" y="404501"/>
            <a:ext cx="1183107" cy="4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71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accent3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07277" y="887821"/>
            <a:ext cx="8619304" cy="35238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0" i="0" spc="-30">
                <a:solidFill>
                  <a:schemeClr val="accent3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DB1CBCD-E706-754B-B1B6-07247C568E68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229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accent3"/>
                </a:solidFill>
                <a:latin typeface="Barlow Bold"/>
                <a:cs typeface="Barlow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07277" y="887821"/>
            <a:ext cx="8619304" cy="35238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="0" i="0" spc="-30">
                <a:solidFill>
                  <a:schemeClr val="accent3"/>
                </a:solidFill>
                <a:latin typeface="Barlow Regular"/>
                <a:cs typeface="Barlow Regular"/>
              </a:defRPr>
            </a:lvl1pPr>
            <a:lvl2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2pPr>
            <a:lvl3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3pPr>
            <a:lvl4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4pPr>
            <a:lvl5pPr>
              <a:defRPr sz="1200" b="0" i="0">
                <a:solidFill>
                  <a:schemeClr val="accent1"/>
                </a:solidFill>
                <a:latin typeface="Barlow Light"/>
                <a:cs typeface="Barlow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0239088-3E4F-F845-AB49-13C5A7AA0E73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959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A2A3D14-55A0-084D-9CE6-41F3C2C730B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6175317-B38E-D148-8BFC-599727D3FD77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294EEFF3-467F-6C49-A92F-30BE3E232E02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18221256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CCEBD65-680B-444A-9C74-22868F8113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3059"/>
          <a:stretch/>
        </p:blipFill>
        <p:spPr>
          <a:xfrm>
            <a:off x="0" y="-1"/>
            <a:ext cx="5088065" cy="51422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138A9D2-21E1-704F-981C-45DCB8373788}"/>
              </a:ext>
            </a:extLst>
          </p:cNvPr>
          <p:cNvSpPr/>
          <p:nvPr userDrawn="1"/>
        </p:nvSpPr>
        <p:spPr>
          <a:xfrm>
            <a:off x="0" y="0"/>
            <a:ext cx="3457676" cy="5143503"/>
          </a:xfrm>
          <a:prstGeom prst="rect">
            <a:avLst/>
          </a:prstGeom>
          <a:solidFill>
            <a:schemeClr val="accent3">
              <a:lumMod val="2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AEFD178-1BF8-9344-BA5A-76EF3DDAD90A}"/>
              </a:ext>
            </a:extLst>
          </p:cNvPr>
          <p:cNvSpPr/>
          <p:nvPr userDrawn="1"/>
        </p:nvSpPr>
        <p:spPr>
          <a:xfrm>
            <a:off x="3457678" y="-3"/>
            <a:ext cx="5692540" cy="5143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E155D14-5474-7E48-B29A-A042EF7036A7}"/>
              </a:ext>
            </a:extLst>
          </p:cNvPr>
          <p:cNvSpPr/>
          <p:nvPr userDrawn="1"/>
        </p:nvSpPr>
        <p:spPr>
          <a:xfrm>
            <a:off x="2891195" y="0"/>
            <a:ext cx="647288" cy="5143503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0C4BFFA-A886-A34A-A0AA-223E0DD8631D}"/>
              </a:ext>
            </a:extLst>
          </p:cNvPr>
          <p:cNvSpPr/>
          <p:nvPr userDrawn="1"/>
        </p:nvSpPr>
        <p:spPr>
          <a:xfrm>
            <a:off x="3254304" y="-3"/>
            <a:ext cx="219401" cy="5143503"/>
          </a:xfrm>
          <a:prstGeom prst="rect">
            <a:avLst/>
          </a:prstGeom>
          <a:solidFill>
            <a:schemeClr val="bg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CF70E9F-4AF6-8D4E-AB07-A9823AC7F0A5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1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B2EB37E3-FE2F-694F-A27A-8845BDEEB1C7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rgbClr val="D0D8D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CC0F82B-8126-8240-858C-06B44AB771FE}"/>
              </a:ext>
            </a:extLst>
          </p:cNvPr>
          <p:cNvCxnSpPr/>
          <p:nvPr userDrawn="1"/>
        </p:nvCxnSpPr>
        <p:spPr>
          <a:xfrm>
            <a:off x="3870867" y="19812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13">
            <a:extLst>
              <a:ext uri="{FF2B5EF4-FFF2-40B4-BE49-F238E27FC236}">
                <a16:creationId xmlns:a16="http://schemas.microsoft.com/office/drawing/2014/main" xmlns="" id="{3F996DAA-6BC5-DC4C-9884-B050FEC74D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260" y="2101012"/>
            <a:ext cx="4442835" cy="6648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 i="0">
                <a:solidFill>
                  <a:schemeClr val="bg2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Section header here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xmlns="" id="{56FE2996-F103-7147-BE2A-6BFBF8F90E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1376" y="2643380"/>
            <a:ext cx="2540146" cy="425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>
                <a:solidFill>
                  <a:schemeClr val="tx2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F81D52EF-130F-9A4E-BF41-FE083BCA5D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233" y="404501"/>
            <a:ext cx="1183107" cy="419082"/>
          </a:xfrm>
          <a:prstGeom prst="rect">
            <a:avLst/>
          </a:prstGeom>
        </p:spPr>
      </p:pic>
      <p:sp>
        <p:nvSpPr>
          <p:cNvPr id="25" name="Footer Placeholder 4">
            <a:extLst>
              <a:ext uri="{FF2B5EF4-FFF2-40B4-BE49-F238E27FC236}">
                <a16:creationId xmlns:a16="http://schemas.microsoft.com/office/drawing/2014/main" xmlns="" id="{939CA1FD-7B66-5F41-8BBA-96511DC6094A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© 2018 </a:t>
            </a:r>
            <a:r>
              <a:rPr lang="en-US" dirty="0" err="1">
                <a:solidFill>
                  <a:schemeClr val="bg1"/>
                </a:solidFill>
              </a:rPr>
              <a:t>Intapp</a:t>
            </a:r>
            <a:r>
              <a:rPr lang="en-US" dirty="0">
                <a:solidFill>
                  <a:schemeClr val="bg1"/>
                </a:solidFill>
              </a:rPr>
              <a:t>, Inc. All Rights Reserved. Various trademarks held by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2961062847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Slid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A644D5C-7E43-0B4D-BEA0-8C36E5620F5C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FC942A8-BCAA-894B-99BE-2CBFE1409B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037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xtra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576831227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276" y="318577"/>
            <a:ext cx="8619305" cy="431144"/>
          </a:xfrm>
          <a:prstGeom prst="rect">
            <a:avLst/>
          </a:prstGeom>
        </p:spPr>
        <p:txBody>
          <a:bodyPr vert="horz"/>
          <a:lstStyle>
            <a:lvl1pPr algn="l">
              <a:lnSpc>
                <a:spcPct val="80000"/>
              </a:lnSpc>
              <a:defRPr sz="2400" b="0" i="0" spc="-70">
                <a:solidFill>
                  <a:schemeClr val="bg1"/>
                </a:solidFill>
                <a:latin typeface="Barlow Bold"/>
                <a:cs typeface="Barlow Bold"/>
              </a:defRPr>
            </a:lvl1pPr>
          </a:lstStyle>
          <a:p>
            <a:pPr algn="l"/>
            <a:r>
              <a:rPr lang="en-US" sz="2400" spc="-80" dirty="0">
                <a:latin typeface="Barlow Bold"/>
                <a:cs typeface="Barlow Bold"/>
              </a:rPr>
              <a:t>Our opportunity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DB1CBCD-E706-754B-B1B6-07247C568E68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3B04C9E7-43CE-DF4E-AEBA-EE9EB55EBBCA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54D2FAA-FC0C-7840-918C-D030016AFD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451"/>
            <a:ext cx="592956" cy="2100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DA59E7C-4BC2-AF48-B8FF-BB3AA6A429BF}"/>
              </a:ext>
            </a:extLst>
          </p:cNvPr>
          <p:cNvSpPr txBox="1"/>
          <p:nvPr userDrawn="1"/>
        </p:nvSpPr>
        <p:spPr>
          <a:xfrm>
            <a:off x="6934077" y="-4692316"/>
            <a:ext cx="18473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endParaRPr lang="en-US" sz="1300" dirty="0">
              <a:solidFill>
                <a:schemeClr val="accent2"/>
              </a:solidFill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8547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6175317-B38E-D148-8BFC-599727D3FD77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294EEFF3-467F-6C49-A92F-30BE3E232E02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3614507941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112710090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FD8F4C5-5DBF-424D-983F-9F22B9D6A5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-323851" y="-1"/>
            <a:ext cx="9144001" cy="51435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29E549-049F-0E4F-B9E2-CDFC9FB9C60A}"/>
              </a:ext>
            </a:extLst>
          </p:cNvPr>
          <p:cNvSpPr/>
          <p:nvPr userDrawn="1"/>
        </p:nvSpPr>
        <p:spPr>
          <a:xfrm>
            <a:off x="3457678" y="-3"/>
            <a:ext cx="5692540" cy="5143503"/>
          </a:xfrm>
          <a:prstGeom prst="rect">
            <a:avLst/>
          </a:prstGeom>
          <a:solidFill>
            <a:srgbClr val="2F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AFD5E82-5E3F-5341-B618-F21F3A64D7D5}"/>
              </a:ext>
            </a:extLst>
          </p:cNvPr>
          <p:cNvSpPr/>
          <p:nvPr userDrawn="1"/>
        </p:nvSpPr>
        <p:spPr>
          <a:xfrm>
            <a:off x="2810388" y="0"/>
            <a:ext cx="647288" cy="514350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58D8073-009E-3E45-B715-D4933A715E22}"/>
              </a:ext>
            </a:extLst>
          </p:cNvPr>
          <p:cNvSpPr/>
          <p:nvPr userDrawn="1"/>
        </p:nvSpPr>
        <p:spPr>
          <a:xfrm>
            <a:off x="3238276" y="-3"/>
            <a:ext cx="219401" cy="5143503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9EE2476-E5F6-5141-8DE9-1C2E48B30F33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1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5F0B2D5-0192-6F41-88AA-397F5EF50066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691B3C8-8889-0C4C-BCFC-B48F0D4582A6}"/>
              </a:ext>
            </a:extLst>
          </p:cNvPr>
          <p:cNvCxnSpPr/>
          <p:nvPr userDrawn="1"/>
        </p:nvCxnSpPr>
        <p:spPr>
          <a:xfrm>
            <a:off x="3870867" y="19812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3">
            <a:extLst>
              <a:ext uri="{FF2B5EF4-FFF2-40B4-BE49-F238E27FC236}">
                <a16:creationId xmlns:a16="http://schemas.microsoft.com/office/drawing/2014/main" xmlns="" id="{38112FAB-E55C-E444-9598-B4FDD1C51F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3260" y="2101012"/>
            <a:ext cx="4442835" cy="6648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Section header here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xmlns="" id="{E4F088F3-C663-D343-A87D-8235212876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1376" y="2643380"/>
            <a:ext cx="2540146" cy="425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00B323FE-8EC1-AC44-96A4-EDE8EEB0CC5B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xmlns="" id="{C85133A4-67DC-9848-9A7B-F00ED150E9FB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tx2"/>
                </a:solidFill>
              </a:rPr>
              <a:t>© 2018 </a:t>
            </a:r>
            <a:r>
              <a:rPr lang="en-US" dirty="0" err="1">
                <a:solidFill>
                  <a:schemeClr val="tx2"/>
                </a:solidFill>
              </a:rPr>
              <a:t>Intapp</a:t>
            </a:r>
            <a:r>
              <a:rPr lang="en-US" dirty="0">
                <a:solidFill>
                  <a:schemeClr val="tx2"/>
                </a:solidFill>
              </a:rPr>
              <a:t>, Inc. All Rights Reserved. Various trademarks held by their respective owners.</a:t>
            </a:r>
          </a:p>
        </p:txBody>
      </p:sp>
      <p:pic>
        <p:nvPicPr>
          <p:cNvPr id="27" name="Picture 26" descr="intapp_logo_rgb@2x-8.png">
            <a:extLst>
              <a:ext uri="{FF2B5EF4-FFF2-40B4-BE49-F238E27FC236}">
                <a16:creationId xmlns:a16="http://schemas.microsoft.com/office/drawing/2014/main" xmlns="" id="{1B656E7B-0117-3F44-A215-A48DC2556ED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872" y="407662"/>
            <a:ext cx="1181818" cy="41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929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DCE97E-5808-034E-A10C-AE98BF8F90DD}"/>
              </a:ext>
            </a:extLst>
          </p:cNvPr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C36CA34-083B-EC41-8136-F0A8C58966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C25B1ED2-96BA-D240-A7C9-AF24F7B026F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5C1A0480-2EDB-BA47-BD57-33DBB8FC5406}"/>
              </a:ext>
            </a:extLst>
          </p:cNvPr>
          <p:cNvSpPr txBox="1">
            <a:spLocks/>
          </p:cNvSpPr>
          <p:nvPr userDrawn="1"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8" name="Picture 7" descr="GettyImages-543196493_retouched.jpg">
            <a:extLst>
              <a:ext uri="{FF2B5EF4-FFF2-40B4-BE49-F238E27FC236}">
                <a16:creationId xmlns:a16="http://schemas.microsoft.com/office/drawing/2014/main" xmlns="" id="{A4FC34E4-159B-1641-A5CA-3638795952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6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7C3CE9B-29EE-6246-8701-F2F116F50463}"/>
              </a:ext>
            </a:extLst>
          </p:cNvPr>
          <p:cNvSpPr/>
          <p:nvPr userDrawn="1"/>
        </p:nvSpPr>
        <p:spPr>
          <a:xfrm>
            <a:off x="0" y="1"/>
            <a:ext cx="9166860" cy="5143499"/>
          </a:xfrm>
          <a:prstGeom prst="rect">
            <a:avLst/>
          </a:prstGeom>
          <a:gradFill flip="none" rotWithShape="1">
            <a:gsLst>
              <a:gs pos="72000">
                <a:srgbClr val="0F151A">
                  <a:alpha val="19000"/>
                </a:srgbClr>
              </a:gs>
              <a:gs pos="49000">
                <a:srgbClr val="212E38">
                  <a:alpha val="35000"/>
                </a:srgbClr>
              </a:gs>
              <a:gs pos="100000">
                <a:schemeClr val="bg1">
                  <a:alpha val="0"/>
                  <a:lumMod val="0"/>
                </a:schemeClr>
              </a:gs>
              <a:gs pos="3000">
                <a:schemeClr val="tx2">
                  <a:lumMod val="88000"/>
                  <a:alpha val="63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F257B6F-E78C-E741-AA54-2B14CF89F6F9}"/>
              </a:ext>
            </a:extLst>
          </p:cNvPr>
          <p:cNvCxnSpPr/>
          <p:nvPr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B839B97-2BBA-3142-819E-E0F10BD048B0}"/>
              </a:ext>
            </a:extLst>
          </p:cNvPr>
          <p:cNvCxnSpPr/>
          <p:nvPr userDrawn="1"/>
        </p:nvCxnSpPr>
        <p:spPr>
          <a:xfrm>
            <a:off x="4227037" y="190066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3">
            <a:extLst>
              <a:ext uri="{FF2B5EF4-FFF2-40B4-BE49-F238E27FC236}">
                <a16:creationId xmlns:a16="http://schemas.microsoft.com/office/drawing/2014/main" xmlns="" id="{3148847B-031D-9D44-98B6-D6A29781D8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72001" y="2087564"/>
            <a:ext cx="4442835" cy="6648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en-US" dirty="0"/>
              <a:t>Section header here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xmlns="" id="{E7EED389-2A30-A04B-BF13-FADF7344BB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3493" y="2697168"/>
            <a:ext cx="2540146" cy="425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  <a:lvl2pPr marL="457200" indent="0">
              <a:buNone/>
              <a:defRPr sz="1800" b="0" i="0">
                <a:latin typeface="Barlow" pitchFamily="2" charset="77"/>
              </a:defRPr>
            </a:lvl2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A816E351-BCF5-4245-867C-0E22709AD8D3}"/>
              </a:ext>
            </a:extLst>
          </p:cNvPr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xmlns="" id="{4D0539B9-8913-584A-87E6-8109400CE119}"/>
              </a:ext>
            </a:extLst>
          </p:cNvPr>
          <p:cNvSpPr txBox="1">
            <a:spLocks/>
          </p:cNvSpPr>
          <p:nvPr userDrawn="1"/>
        </p:nvSpPr>
        <p:spPr>
          <a:xfrm>
            <a:off x="229907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pic>
        <p:nvPicPr>
          <p:cNvPr id="10" name="Picture 9" descr="line_graphic.png">
            <a:extLst>
              <a:ext uri="{FF2B5EF4-FFF2-40B4-BE49-F238E27FC236}">
                <a16:creationId xmlns:a16="http://schemas.microsoft.com/office/drawing/2014/main" xmlns="" id="{3522D1FE-DB86-CD47-8D96-5AF4A9AABD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0" y="-730898"/>
            <a:ext cx="4239852" cy="2725014"/>
          </a:xfrm>
          <a:prstGeom prst="rect">
            <a:avLst/>
          </a:prstGeom>
        </p:spPr>
      </p:pic>
      <p:pic>
        <p:nvPicPr>
          <p:cNvPr id="24" name="Picture 23" descr="intapp_logo_rgb@2x-8.png">
            <a:extLst>
              <a:ext uri="{FF2B5EF4-FFF2-40B4-BE49-F238E27FC236}">
                <a16:creationId xmlns:a16="http://schemas.microsoft.com/office/drawing/2014/main" xmlns="" id="{2F6E9CCC-82D3-AF42-8706-18A017BF10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5872" y="407662"/>
            <a:ext cx="1181818" cy="41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627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nders-jilden-150790.jpg">
            <a:extLst>
              <a:ext uri="{FF2B5EF4-FFF2-40B4-BE49-F238E27FC236}">
                <a16:creationId xmlns:a16="http://schemas.microsoft.com/office/drawing/2014/main" xmlns="" id="{513A64D9-5172-C243-817E-B3CFEFA22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12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F3696B5-16E7-F846-AA41-CCF5A2880A87}"/>
              </a:ext>
            </a:extLst>
          </p:cNvPr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chemeClr val="accent3">
              <a:lumMod val="25000"/>
              <a:alpha val="1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CA838A0-4D1E-9D44-BAB4-5A913D996F2B}"/>
              </a:ext>
            </a:extLst>
          </p:cNvPr>
          <p:cNvSpPr/>
          <p:nvPr userDrawn="1"/>
        </p:nvSpPr>
        <p:spPr>
          <a:xfrm>
            <a:off x="1" y="1"/>
            <a:ext cx="5344362" cy="5143499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2BE5BC7-5134-8A4F-BE8C-1FA2507B8CBE}"/>
              </a:ext>
            </a:extLst>
          </p:cNvPr>
          <p:cNvSpPr/>
          <p:nvPr userDrawn="1"/>
        </p:nvSpPr>
        <p:spPr>
          <a:xfrm>
            <a:off x="5344363" y="4"/>
            <a:ext cx="647288" cy="514349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3E8F0EE-72BA-014F-89DC-6B784106CE82}"/>
              </a:ext>
            </a:extLst>
          </p:cNvPr>
          <p:cNvSpPr/>
          <p:nvPr userDrawn="1"/>
        </p:nvSpPr>
        <p:spPr>
          <a:xfrm>
            <a:off x="5344363" y="1"/>
            <a:ext cx="219401" cy="5143499"/>
          </a:xfrm>
          <a:prstGeom prst="rect">
            <a:avLst/>
          </a:prstGeom>
          <a:solidFill>
            <a:schemeClr val="accent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0040" y="4760398"/>
            <a:ext cx="8503919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Intapp, Inc. All Rights Reserved. Various trademarks held by their respective owners.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accent2"/>
                </a:solidFill>
                <a:latin typeface="Barlow Bold"/>
                <a:cs typeface="Barlow Bold"/>
              </a:rPr>
              <a:pPr algn="r"/>
              <a:t>‹#›</a:t>
            </a:fld>
            <a:endParaRPr lang="en-US" sz="800" b="0" i="0" dirty="0">
              <a:solidFill>
                <a:schemeClr val="accent2"/>
              </a:solidFill>
              <a:latin typeface="Barlow Bold"/>
              <a:cs typeface="Barlow Bold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919777E1-12B7-5C43-A6C9-C825507C57C7}"/>
              </a:ext>
            </a:extLst>
          </p:cNvPr>
          <p:cNvGrpSpPr/>
          <p:nvPr userDrawn="1"/>
        </p:nvGrpSpPr>
        <p:grpSpPr>
          <a:xfrm>
            <a:off x="320040" y="4738357"/>
            <a:ext cx="8503920" cy="302750"/>
            <a:chOff x="320040" y="4738357"/>
            <a:chExt cx="8503920" cy="30275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1C4C495F-363B-734E-8701-52BA9D6F9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0040" y="4813164"/>
              <a:ext cx="592956" cy="210613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37DE8A10-2CCA-0844-80D4-F73DF0F7274D}"/>
                </a:ext>
              </a:extLst>
            </p:cNvPr>
            <p:cNvCxnSpPr/>
            <p:nvPr/>
          </p:nvCxnSpPr>
          <p:spPr>
            <a:xfrm>
              <a:off x="320040" y="4738357"/>
              <a:ext cx="850392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ooter Placeholder 4">
              <a:extLst>
                <a:ext uri="{FF2B5EF4-FFF2-40B4-BE49-F238E27FC236}">
                  <a16:creationId xmlns:a16="http://schemas.microsoft.com/office/drawing/2014/main" xmlns="" id="{1CE8901A-91E4-C649-B87B-90BD96F1B827}"/>
                </a:ext>
              </a:extLst>
            </p:cNvPr>
            <p:cNvSpPr txBox="1">
              <a:spLocks/>
            </p:cNvSpPr>
            <p:nvPr/>
          </p:nvSpPr>
          <p:spPr>
            <a:xfrm>
              <a:off x="320041" y="4767263"/>
              <a:ext cx="8503919" cy="27384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500" b="0" i="0" kern="1200">
                  <a:solidFill>
                    <a:srgbClr val="D0D8DE"/>
                  </a:solidFill>
                  <a:latin typeface="Barlow Light"/>
                  <a:ea typeface="+mn-ea"/>
                  <a:cs typeface="Barlow Light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A7B6BD"/>
                  </a:solidFill>
                </a:rPr>
                <a:t>© 2018 </a:t>
              </a:r>
              <a:r>
                <a:rPr lang="en-US" dirty="0" err="1">
                  <a:solidFill>
                    <a:srgbClr val="A7B6BD"/>
                  </a:solidFill>
                </a:rPr>
                <a:t>Intapp</a:t>
              </a:r>
              <a:r>
                <a:rPr lang="en-US" dirty="0">
                  <a:solidFill>
                    <a:srgbClr val="A7B6BD"/>
                  </a:solidFill>
                </a:rPr>
                <a:t>, Inc. All Rights Reserved. Various trademarks held by their respective owners.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EDA9FE-B318-9E4B-AFDF-B07715D7884F}"/>
              </a:ext>
            </a:extLst>
          </p:cNvPr>
          <p:cNvCxnSpPr/>
          <p:nvPr userDrawn="1"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3F873537-60A1-3C4D-824F-3F2F177775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8500" y="1223495"/>
            <a:ext cx="4222750" cy="2917825"/>
          </a:xfrm>
          <a:prstGeom prst="rect">
            <a:avLst/>
          </a:prstGeom>
        </p:spPr>
        <p:txBody>
          <a:bodyPr/>
          <a:lstStyle>
            <a:lvl1pPr marL="2857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>
                <a:latin typeface="Barlow" pitchFamily="2" charset="77"/>
              </a:defRPr>
            </a:lvl1pPr>
            <a:lvl2pPr>
              <a:defRPr sz="1600" b="0" i="0">
                <a:latin typeface="Barlow" pitchFamily="2" charset="77"/>
              </a:defRPr>
            </a:lvl2pPr>
            <a:lvl3pPr>
              <a:defRPr sz="1600" b="0" i="0">
                <a:latin typeface="Barlow" pitchFamily="2" charset="77"/>
              </a:defRPr>
            </a:lvl3pPr>
            <a:lvl4pPr>
              <a:defRPr sz="1600" b="0" i="0">
                <a:latin typeface="Barlow" pitchFamily="2" charset="77"/>
              </a:defRPr>
            </a:lvl4pPr>
            <a:lvl5pPr>
              <a:defRPr sz="1600" b="0" i="0">
                <a:latin typeface="Barlow" pitchFamily="2" charset="77"/>
              </a:defRPr>
            </a:lvl5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spc="-30" dirty="0">
                <a:solidFill>
                  <a:schemeClr val="bg1"/>
                </a:solidFill>
                <a:latin typeface="Barlow Regular"/>
                <a:cs typeface="Barlow Regular"/>
              </a:rPr>
              <a:t>Agenda list item goes here on one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pc="-30" dirty="0">
              <a:solidFill>
                <a:schemeClr val="bg1"/>
              </a:solidFill>
              <a:latin typeface="Barlow Regular"/>
              <a:cs typeface="Barlow Regular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spc="-30" dirty="0">
                <a:solidFill>
                  <a:schemeClr val="bg1"/>
                </a:solidFill>
                <a:latin typeface="Barlow Regular"/>
                <a:cs typeface="Barlow Regular"/>
              </a:rPr>
              <a:t>Agenda list item goes here on one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pc="-30" dirty="0">
              <a:solidFill>
                <a:schemeClr val="bg1"/>
              </a:solidFill>
              <a:latin typeface="Barlow Regular"/>
              <a:cs typeface="Barlow Regular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spc="-30" dirty="0">
                <a:solidFill>
                  <a:schemeClr val="bg1"/>
                </a:solidFill>
                <a:latin typeface="Barlow Regular"/>
                <a:cs typeface="Barlow Regular"/>
              </a:rPr>
              <a:t>Agenda list item goes here on one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pc="-30" dirty="0">
              <a:solidFill>
                <a:schemeClr val="bg1"/>
              </a:solidFill>
              <a:latin typeface="Barlow Regular"/>
              <a:cs typeface="Barlow Regular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spc="-30" dirty="0">
                <a:solidFill>
                  <a:schemeClr val="bg1"/>
                </a:solidFill>
                <a:latin typeface="Barlow Regular"/>
                <a:cs typeface="Barlow Regular"/>
              </a:rPr>
              <a:t>Agenda list item goes here on one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pc="-30" dirty="0">
              <a:solidFill>
                <a:schemeClr val="bg1"/>
              </a:solidFill>
              <a:latin typeface="Barlow Regular"/>
              <a:cs typeface="Barlow Regular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spc="-30" dirty="0">
                <a:solidFill>
                  <a:schemeClr val="bg1"/>
                </a:solidFill>
                <a:latin typeface="Barlow Regular"/>
                <a:cs typeface="Barlow Regular"/>
              </a:rPr>
              <a:t>Agenda list item goes here on one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spc="-30" dirty="0">
              <a:solidFill>
                <a:schemeClr val="bg1"/>
              </a:solidFill>
              <a:latin typeface="Barlow Regular"/>
              <a:cs typeface="Barlow Regular"/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6B90EC94-B57E-1E44-8103-7C8B52E743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2700" y="241860"/>
            <a:ext cx="3024187" cy="538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Barlow" pitchFamily="2" charset="77"/>
              </a:defRPr>
            </a:lvl1pPr>
          </a:lstStyle>
          <a:p>
            <a:r>
              <a:rPr lang="en-US" sz="2400" spc="-80" dirty="0">
                <a:solidFill>
                  <a:schemeClr val="bg1"/>
                </a:solidFill>
                <a:latin typeface="Barlow Regular"/>
                <a:cs typeface="Barlow Regular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001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F3B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0" b="0" i="0">
                <a:solidFill>
                  <a:srgbClr val="D0D8DE"/>
                </a:solidFill>
                <a:latin typeface="Barlow Light"/>
                <a:cs typeface="Barlow Light"/>
              </a:defRPr>
            </a:lvl1pPr>
          </a:lstStyle>
          <a:p>
            <a:r>
              <a:rPr lang="en-US" dirty="0"/>
              <a:t>© 2018 Intapp, Inc. All Rights Reserved. Various trademarks held by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9777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93" r:id="rId2"/>
    <p:sldLayoutId id="2147483738" r:id="rId3"/>
    <p:sldLayoutId id="2147483770" r:id="rId4"/>
    <p:sldLayoutId id="2147483769" r:id="rId5"/>
    <p:sldLayoutId id="2147483739" r:id="rId6"/>
    <p:sldLayoutId id="2147483740" r:id="rId7"/>
    <p:sldLayoutId id="2147483741" r:id="rId8"/>
    <p:sldLayoutId id="2147483742" r:id="rId9"/>
    <p:sldLayoutId id="2147483771" r:id="rId10"/>
    <p:sldLayoutId id="2147483772" r:id="rId11"/>
    <p:sldLayoutId id="2147483773" r:id="rId12"/>
    <p:sldLayoutId id="2147483777" r:id="rId13"/>
    <p:sldLayoutId id="2147483774" r:id="rId14"/>
    <p:sldLayoutId id="2147483775" r:id="rId15"/>
    <p:sldLayoutId id="2147483776" r:id="rId16"/>
    <p:sldLayoutId id="2147483778" r:id="rId17"/>
    <p:sldLayoutId id="2147483788" r:id="rId18"/>
    <p:sldLayoutId id="2147483789" r:id="rId19"/>
    <p:sldLayoutId id="2147483780" r:id="rId20"/>
    <p:sldLayoutId id="2147483781" r:id="rId21"/>
    <p:sldLayoutId id="2147483760" r:id="rId22"/>
    <p:sldLayoutId id="2147483762" r:id="rId23"/>
    <p:sldLayoutId id="2147483743" r:id="rId24"/>
    <p:sldLayoutId id="2147483761" r:id="rId25"/>
    <p:sldLayoutId id="2147483730" r:id="rId26"/>
    <p:sldLayoutId id="2147483749" r:id="rId27"/>
    <p:sldLayoutId id="2147483731" r:id="rId28"/>
    <p:sldLayoutId id="2147483750" r:id="rId29"/>
    <p:sldLayoutId id="2147483779" r:id="rId30"/>
    <p:sldLayoutId id="2147483794" r:id="rId31"/>
    <p:sldLayoutId id="2147483752" r:id="rId32"/>
    <p:sldLayoutId id="2147483753" r:id="rId33"/>
    <p:sldLayoutId id="2147483748" r:id="rId34"/>
    <p:sldLayoutId id="2147483764" r:id="rId35"/>
    <p:sldLayoutId id="2147483745" r:id="rId36"/>
    <p:sldLayoutId id="2147483744" r:id="rId37"/>
    <p:sldLayoutId id="2147483735" r:id="rId38"/>
    <p:sldLayoutId id="2147483786" r:id="rId39"/>
    <p:sldLayoutId id="2147483782" r:id="rId40"/>
    <p:sldLayoutId id="2147483783" r:id="rId41"/>
    <p:sldLayoutId id="2147483784" r:id="rId42"/>
    <p:sldLayoutId id="2147483785" r:id="rId43"/>
    <p:sldLayoutId id="2147483736" r:id="rId44"/>
    <p:sldLayoutId id="2147483737" r:id="rId45"/>
    <p:sldLayoutId id="2147483787" r:id="rId46"/>
    <p:sldLayoutId id="2147483765" r:id="rId47"/>
    <p:sldLayoutId id="2147483756" r:id="rId48"/>
    <p:sldLayoutId id="2147483757" r:id="rId49"/>
    <p:sldLayoutId id="2147483754" r:id="rId50"/>
    <p:sldLayoutId id="2147483755" r:id="rId51"/>
    <p:sldLayoutId id="2147483746" r:id="rId52"/>
    <p:sldLayoutId id="2147483747" r:id="rId53"/>
    <p:sldLayoutId id="2147483791" r:id="rId54"/>
    <p:sldLayoutId id="2147483732" r:id="rId55"/>
    <p:sldLayoutId id="2147483792" r:id="rId56"/>
    <p:sldLayoutId id="2147483683" r:id="rId57"/>
    <p:sldLayoutId id="2147483684" r:id="rId58"/>
    <p:sldLayoutId id="2147483759" r:id="rId59"/>
    <p:sldLayoutId id="2147483727" r:id="rId60"/>
    <p:sldLayoutId id="2147483689" r:id="rId61"/>
    <p:sldLayoutId id="2147483790" r:id="rId62"/>
    <p:sldLayoutId id="2147483766" r:id="rId63"/>
    <p:sldLayoutId id="2147483767" r:id="rId6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tiff"/><Relationship Id="rId3" Type="http://schemas.openxmlformats.org/officeDocument/2006/relationships/image" Target="../media/image27.tif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57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D8AA1E-A4EA-E641-90C5-CF59C5F7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Intapp</a:t>
            </a:r>
            <a:r>
              <a:rPr lang="en-US" dirty="0"/>
              <a:t> University - Maximizing your Expertise with </a:t>
            </a:r>
            <a:r>
              <a:rPr lang="en-US" dirty="0" err="1"/>
              <a:t>Intapp</a:t>
            </a:r>
            <a:r>
              <a:rPr lang="en-US" dirty="0"/>
              <a:t> Solutions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A14ABB4-E9A2-2846-98D6-9F845ABA6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162D1F-3170-A34B-8C49-DB5437D0BA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Comprehensive education program to help firms make most of investment in </a:t>
            </a:r>
            <a:r>
              <a:rPr lang="en-US" dirty="0" err="1"/>
              <a:t>Intapp</a:t>
            </a:r>
            <a:r>
              <a:rPr lang="en-US" dirty="0"/>
              <a:t> solutions</a:t>
            </a:r>
          </a:p>
          <a:p>
            <a:r>
              <a:rPr lang="en-US" dirty="0"/>
              <a:t>Program content continuously developed and expanded – public classes, customized private classes, self-paced study, product certification.</a:t>
            </a:r>
          </a:p>
          <a:p>
            <a:r>
              <a:rPr lang="en-US" dirty="0"/>
              <a:t>Courses Offered: (5 day programs)</a:t>
            </a:r>
          </a:p>
          <a:p>
            <a:pPr lvl="1"/>
            <a:r>
              <a:rPr lang="en-US" dirty="0"/>
              <a:t>Integrate Administrator Essentials (5 days)</a:t>
            </a:r>
          </a:p>
          <a:p>
            <a:pPr lvl="1"/>
            <a:r>
              <a:rPr lang="en-US" dirty="0"/>
              <a:t>Intake/Conflicts Administrator Essentials (5 days)</a:t>
            </a:r>
          </a:p>
          <a:p>
            <a:pPr lvl="1"/>
            <a:r>
              <a:rPr lang="en-US" dirty="0"/>
              <a:t>Total Time Administrator Essentials (5 days)</a:t>
            </a:r>
          </a:p>
          <a:p>
            <a:pPr lvl="1"/>
            <a:r>
              <a:rPr lang="en-US" dirty="0"/>
              <a:t>Flow Power-user Essentials (5 days)</a:t>
            </a:r>
          </a:p>
          <a:p>
            <a:pPr lvl="1"/>
            <a:r>
              <a:rPr lang="en-US" dirty="0"/>
              <a:t>Foundations for Conflicts Analysts (3 days)</a:t>
            </a:r>
          </a:p>
          <a:p>
            <a:pPr lvl="1"/>
            <a:r>
              <a:rPr lang="en-US" dirty="0"/>
              <a:t>Leading Practices for Conflicts Analysts (bespoke)</a:t>
            </a:r>
          </a:p>
        </p:txBody>
      </p:sp>
    </p:spTree>
    <p:extLst>
      <p:ext uri="{BB962C8B-B14F-4D97-AF65-F5344CB8AC3E}">
        <p14:creationId xmlns:p14="http://schemas.microsoft.com/office/powerpoint/2010/main" val="336214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D8AA1E-A4EA-E641-90C5-CF59C5F7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small projects efficiently and expeditiously – </a:t>
            </a:r>
            <a:r>
              <a:rPr lang="en-US" dirty="0" err="1"/>
              <a:t>Intapp</a:t>
            </a:r>
            <a:r>
              <a:rPr lang="en-US" dirty="0"/>
              <a:t> Prime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A14ABB4-E9A2-2846-98D6-9F845ABA6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162D1F-3170-A34B-8C49-DB5437D0BA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09639" y="1049184"/>
            <a:ext cx="5116942" cy="3523808"/>
          </a:xfrm>
        </p:spPr>
        <p:txBody>
          <a:bodyPr/>
          <a:lstStyle/>
          <a:p>
            <a:pPr marL="233363" lvl="0" indent="-233363" eaLnBrk="0" fontAlgn="base" hangingPunct="0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chemeClr val="bg1"/>
                </a:solidFill>
                <a:latin typeface="Calibri" panose="020F0502020204030204" pitchFamily="34" charset="0"/>
              </a:rPr>
              <a:t>Increased flexibility</a:t>
            </a:r>
          </a:p>
          <a:p>
            <a:pPr marL="573088" lvl="1" indent="-225425" eaLnBrk="0" fontAlgn="base" hangingPunct="0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chemeClr val="bg1"/>
                </a:solidFill>
                <a:latin typeface="Calibri" panose="020F0502020204030204" pitchFamily="34" charset="0"/>
              </a:rPr>
              <a:t>Manage services spend across entire </a:t>
            </a:r>
            <a:r>
              <a:rPr lang="en-US" sz="1600" kern="0" dirty="0" err="1">
                <a:solidFill>
                  <a:schemeClr val="bg1"/>
                </a:solidFill>
                <a:latin typeface="Calibri" panose="020F0502020204030204" pitchFamily="34" charset="0"/>
              </a:rPr>
              <a:t>Intapp</a:t>
            </a:r>
            <a:r>
              <a:rPr lang="en-US" sz="1600" kern="0" dirty="0">
                <a:solidFill>
                  <a:schemeClr val="bg1"/>
                </a:solidFill>
                <a:latin typeface="Calibri" panose="020F0502020204030204" pitchFamily="34" charset="0"/>
              </a:rPr>
              <a:t> product portfolio</a:t>
            </a:r>
          </a:p>
          <a:p>
            <a:pPr marL="573088" lvl="1" indent="-225425" eaLnBrk="0" fontAlgn="base" hangingPunct="0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chemeClr val="bg1"/>
                </a:solidFill>
                <a:latin typeface="Calibri" panose="020F0502020204030204" pitchFamily="34" charset="0"/>
              </a:rPr>
              <a:t>Recharge hours at any point in time </a:t>
            </a:r>
          </a:p>
          <a:p>
            <a:pPr marL="233363" lvl="0" indent="-233363" eaLnBrk="0" fontAlgn="base" hangingPunct="0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chemeClr val="bg1"/>
                </a:solidFill>
                <a:latin typeface="Calibri" panose="020F0502020204030204" pitchFamily="34" charset="0"/>
              </a:rPr>
              <a:t>Faster response time</a:t>
            </a:r>
          </a:p>
          <a:p>
            <a:pPr marL="573088" lvl="1" indent="-225425" eaLnBrk="0" fontAlgn="base" hangingPunct="0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chemeClr val="bg1"/>
                </a:solidFill>
                <a:latin typeface="Calibri" panose="020F0502020204030204" pitchFamily="34" charset="0"/>
              </a:rPr>
              <a:t>Funding/administration is decoupled from service delivery</a:t>
            </a:r>
          </a:p>
          <a:p>
            <a:pPr marL="573088" lvl="1" indent="-225425" eaLnBrk="0" fontAlgn="base" hangingPunct="0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chemeClr val="bg1"/>
                </a:solidFill>
                <a:latin typeface="Calibri" panose="020F0502020204030204" pitchFamily="34" charset="0"/>
              </a:rPr>
              <a:t>Less paperwork, pre-authorized approvers</a:t>
            </a:r>
          </a:p>
          <a:p>
            <a:pPr marL="233363" lvl="0" indent="-233363" eaLnBrk="0" fontAlgn="base" hangingPunct="0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chemeClr val="bg1"/>
                </a:solidFill>
                <a:latin typeface="Calibri" panose="020F0502020204030204" pitchFamily="34" charset="0"/>
              </a:rPr>
              <a:t>Predictability for forecasting &amp; budgeting</a:t>
            </a:r>
          </a:p>
          <a:p>
            <a:pPr marL="573088" lvl="1" indent="-225425" eaLnBrk="0" fontAlgn="base" hangingPunct="0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chemeClr val="bg1"/>
                </a:solidFill>
                <a:latin typeface="Calibri" panose="020F0502020204030204" pitchFamily="34" charset="0"/>
              </a:rPr>
              <a:t>Single rate for all resources</a:t>
            </a:r>
          </a:p>
          <a:p>
            <a:pPr marL="573088" lvl="1" indent="-225425" eaLnBrk="0" fontAlgn="base" hangingPunct="0">
              <a:spcBef>
                <a:spcPts val="6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chemeClr val="bg1"/>
                </a:solidFill>
                <a:latin typeface="Calibri" panose="020F0502020204030204" pitchFamily="34" charset="0"/>
              </a:rPr>
              <a:t>Save up to 30% on high cost services resources</a:t>
            </a:r>
            <a:endParaRPr lang="en-US" sz="16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E0E2A458-2359-3142-B291-8A6E16F1B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65481"/>
              </p:ext>
            </p:extLst>
          </p:nvPr>
        </p:nvGraphicFramePr>
        <p:xfrm>
          <a:off x="403422" y="1247496"/>
          <a:ext cx="1518566" cy="2925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xmlns="" id="{A365D13D-4F2A-AF45-AD67-2836166A7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472790"/>
              </p:ext>
            </p:extLst>
          </p:nvPr>
        </p:nvGraphicFramePr>
        <p:xfrm>
          <a:off x="1988896" y="1247496"/>
          <a:ext cx="1446034" cy="1630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2638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12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 txBox="1">
            <a:spLocks/>
          </p:cNvSpPr>
          <p:nvPr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graphicFrame>
        <p:nvGraphicFramePr>
          <p:cNvPr id="10" name="Table Placeholder 5">
            <a:extLst>
              <a:ext uri="{FF2B5EF4-FFF2-40B4-BE49-F238E27FC236}">
                <a16:creationId xmlns:a16="http://schemas.microsoft.com/office/drawing/2014/main" xmlns="" id="{DE8ECF0C-0055-834C-B962-2F92E84A81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846020"/>
              </p:ext>
            </p:extLst>
          </p:nvPr>
        </p:nvGraphicFramePr>
        <p:xfrm>
          <a:off x="912996" y="833495"/>
          <a:ext cx="7625308" cy="399800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0632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63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063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0632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603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Support Level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Standard (Silver)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Premium (Gold)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Premium (Platinum)</a:t>
                      </a:r>
                    </a:p>
                  </a:txBody>
                  <a:tcPr marL="66021" marR="66021" marT="33011" marB="3301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603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Hours of Coverage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Normal Business Hours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24x5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24x7</a:t>
                      </a:r>
                    </a:p>
                  </a:txBody>
                  <a:tcPr marL="66021" marR="66021" marT="33011" marB="3301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603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Engineer Allocation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Per Case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Senior Engineer Assigned to Account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Senior Engineer Assigned to Account</a:t>
                      </a:r>
                    </a:p>
                  </a:txBody>
                  <a:tcPr marL="66021" marR="66021" marT="33011" marB="3301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603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Support Review Cadence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n/a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Quarterly technical account review </a:t>
                      </a:r>
                      <a:r>
                        <a:rPr lang="en-US" sz="1600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mtg</a:t>
                      </a:r>
                      <a:endParaRPr lang="en-US" sz="1600" u="none" strike="noStrike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marR="0" lvl="0" indent="-17145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05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Open support cases/status </a:t>
                      </a:r>
                    </a:p>
                    <a:p>
                      <a:pPr marL="171450" marR="0" lvl="0" indent="-17145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05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SLA and survey review</a:t>
                      </a:r>
                    </a:p>
                    <a:p>
                      <a:pPr marL="171450" marR="0" lvl="0" indent="-17145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05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Root cause analysis</a:t>
                      </a:r>
                      <a:endParaRPr lang="en-US" sz="105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60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Monthly technical account review </a:t>
                      </a:r>
                      <a:r>
                        <a:rPr lang="en-US" sz="1600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mtg</a:t>
                      </a:r>
                      <a:endParaRPr lang="en-US" sz="1600" u="none" strike="noStrike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171450" marR="0" lvl="0" indent="-17145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05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Open support cases/status </a:t>
                      </a:r>
                    </a:p>
                    <a:p>
                      <a:pPr marL="171450" marR="0" lvl="0" indent="-17145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05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SLA and survey review</a:t>
                      </a:r>
                    </a:p>
                    <a:p>
                      <a:pPr marL="171450" marR="0" lvl="0" indent="-17145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05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Root cause analysis</a:t>
                      </a:r>
                      <a:endParaRPr lang="en-US" sz="16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66021" marR="66021" marT="33011" marB="33011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603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On-site Meeting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n/a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n/a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1 day per annum</a:t>
                      </a:r>
                    </a:p>
                  </a:txBody>
                  <a:tcPr marL="66021" marR="66021" marT="33011" marB="3301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207276" y="269185"/>
            <a:ext cx="8619305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latin typeface="Barlow Bold"/>
                <a:cs typeface="Barlow Bold"/>
              </a:rPr>
              <a:t>Protecting your Mission Critical Solutions – Premium Support</a:t>
            </a:r>
          </a:p>
        </p:txBody>
      </p:sp>
    </p:spTree>
    <p:extLst>
      <p:ext uri="{BB962C8B-B14F-4D97-AF65-F5344CB8AC3E}">
        <p14:creationId xmlns:p14="http://schemas.microsoft.com/office/powerpoint/2010/main" val="56216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F4C0FDF5-5661-DF4B-9827-05B259A99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Introducing the Professional Services Platform</a:t>
            </a:r>
          </a:p>
        </p:txBody>
      </p:sp>
    </p:spTree>
    <p:extLst>
      <p:ext uri="{BB962C8B-B14F-4D97-AF65-F5344CB8AC3E}">
        <p14:creationId xmlns:p14="http://schemas.microsoft.com/office/powerpoint/2010/main" val="2224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610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97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77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22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71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E84430F-75A5-5B40-B125-99B3FADD02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45A5F6-6298-5643-91DF-D32F399328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pc="-30" dirty="0">
                <a:solidFill>
                  <a:schemeClr val="bg1"/>
                </a:solidFill>
                <a:latin typeface="Barlow Regular"/>
                <a:cs typeface="Barlow Regular"/>
              </a:rPr>
              <a:t>Introductions</a:t>
            </a:r>
          </a:p>
          <a:p>
            <a:pPr lvl="0">
              <a:defRPr/>
            </a:pPr>
            <a:r>
              <a:rPr lang="en-US" spc="-30" dirty="0">
                <a:solidFill>
                  <a:schemeClr val="bg1"/>
                </a:solidFill>
                <a:latin typeface="Barlow Regular"/>
                <a:cs typeface="Barlow Regular"/>
              </a:rPr>
              <a:t>Review </a:t>
            </a:r>
            <a:r>
              <a:rPr lang="en-US" spc="-30" dirty="0" err="1">
                <a:solidFill>
                  <a:schemeClr val="bg1"/>
                </a:solidFill>
                <a:latin typeface="Barlow Regular"/>
                <a:cs typeface="Barlow Regular"/>
              </a:rPr>
              <a:t>Intapp</a:t>
            </a:r>
            <a:r>
              <a:rPr lang="en-US" spc="-30" dirty="0">
                <a:solidFill>
                  <a:schemeClr val="bg1"/>
                </a:solidFill>
                <a:latin typeface="Barlow Regular"/>
                <a:cs typeface="Barlow Regular"/>
              </a:rPr>
              <a:t> Solution Estate at Sidley</a:t>
            </a:r>
          </a:p>
          <a:p>
            <a:pPr lvl="0">
              <a:defRPr/>
            </a:pPr>
            <a:r>
              <a:rPr lang="en-US" spc="-30" dirty="0">
                <a:solidFill>
                  <a:schemeClr val="bg1"/>
                </a:solidFill>
                <a:latin typeface="Barlow Regular"/>
                <a:cs typeface="Barlow Regular"/>
              </a:rPr>
              <a:t>TCSM Analysis &amp; Recommendations</a:t>
            </a:r>
          </a:p>
          <a:p>
            <a:pPr>
              <a:defRPr/>
            </a:pPr>
            <a:r>
              <a:rPr lang="en-US" spc="-30" dirty="0">
                <a:solidFill>
                  <a:schemeClr val="bg1"/>
                </a:solidFill>
                <a:latin typeface="Barlow Regular"/>
                <a:cs typeface="Barlow Regular"/>
              </a:rPr>
              <a:t>Review Projects and Support</a:t>
            </a:r>
            <a:endParaRPr lang="en-US" spc="-30" dirty="0">
              <a:solidFill>
                <a:srgbClr val="FF0000"/>
              </a:solidFill>
              <a:latin typeface="Barlow Regular"/>
              <a:cs typeface="Barlow Regular"/>
            </a:endParaRPr>
          </a:p>
          <a:p>
            <a:pPr lvl="0">
              <a:defRPr/>
            </a:pPr>
            <a:r>
              <a:rPr lang="en-US" spc="-30" dirty="0">
                <a:solidFill>
                  <a:schemeClr val="bg1"/>
                </a:solidFill>
                <a:latin typeface="Barlow Regular"/>
                <a:cs typeface="Barlow Regular"/>
              </a:rPr>
              <a:t>Special Topics:  </a:t>
            </a:r>
            <a:r>
              <a:rPr lang="en-US" spc="-30" dirty="0" err="1">
                <a:solidFill>
                  <a:schemeClr val="bg1"/>
                </a:solidFill>
                <a:latin typeface="Barlow Regular"/>
                <a:cs typeface="Barlow Regular"/>
              </a:rPr>
              <a:t>Intapp</a:t>
            </a:r>
            <a:r>
              <a:rPr lang="en-US" spc="-30" dirty="0">
                <a:solidFill>
                  <a:schemeClr val="bg1"/>
                </a:solidFill>
                <a:latin typeface="Barlow Regular"/>
                <a:cs typeface="Barlow Regular"/>
              </a:rPr>
              <a:t> University, </a:t>
            </a:r>
            <a:r>
              <a:rPr lang="en-US" spc="-30" dirty="0" err="1">
                <a:solidFill>
                  <a:schemeClr val="bg1"/>
                </a:solidFill>
                <a:latin typeface="Barlow Regular"/>
                <a:cs typeface="Barlow Regular"/>
              </a:rPr>
              <a:t>Intapp</a:t>
            </a:r>
            <a:r>
              <a:rPr lang="en-US" spc="-30" dirty="0">
                <a:solidFill>
                  <a:schemeClr val="bg1"/>
                </a:solidFill>
                <a:latin typeface="Barlow Regular"/>
                <a:cs typeface="Barlow Regular"/>
              </a:rPr>
              <a:t> Prime,  Premium Support</a:t>
            </a:r>
          </a:p>
          <a:p>
            <a:pPr>
              <a:defRPr/>
            </a:pPr>
            <a:r>
              <a:rPr lang="en-US" spc="-30" dirty="0">
                <a:solidFill>
                  <a:schemeClr val="bg1"/>
                </a:solidFill>
                <a:latin typeface="Barlow Regular"/>
                <a:cs typeface="Barlow Regular"/>
              </a:rPr>
              <a:t>Introduction to </a:t>
            </a:r>
            <a:r>
              <a:rPr lang="en-US" spc="-30" dirty="0" err="1">
                <a:solidFill>
                  <a:schemeClr val="bg1"/>
                </a:solidFill>
                <a:latin typeface="Barlow Regular"/>
                <a:cs typeface="Barlow Regular"/>
              </a:rPr>
              <a:t>Intapp’s</a:t>
            </a:r>
            <a:r>
              <a:rPr lang="en-US" spc="-30" dirty="0">
                <a:solidFill>
                  <a:schemeClr val="bg1"/>
                </a:solidFill>
                <a:latin typeface="Barlow Regular"/>
                <a:cs typeface="Barlow Regular"/>
              </a:rPr>
              <a:t> Professional Services Platform</a:t>
            </a:r>
          </a:p>
          <a:p>
            <a:pPr lvl="0">
              <a:defRPr/>
            </a:pPr>
            <a:r>
              <a:rPr lang="en-US" spc="-30" dirty="0">
                <a:solidFill>
                  <a:schemeClr val="bg1"/>
                </a:solidFill>
                <a:latin typeface="Barlow Regular"/>
                <a:cs typeface="Barlow Regular"/>
              </a:rPr>
              <a:t>Review Sidley Initiatives and Operational Objectives</a:t>
            </a:r>
          </a:p>
          <a:p>
            <a:pPr lvl="0">
              <a:defRPr/>
            </a:pPr>
            <a:r>
              <a:rPr lang="en-US" spc="-30" dirty="0">
                <a:solidFill>
                  <a:schemeClr val="bg1"/>
                </a:solidFill>
                <a:latin typeface="Barlow Regular"/>
                <a:cs typeface="Barlow Regular"/>
              </a:rPr>
              <a:t>Action Items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1DB8FA-3CF6-D244-A437-FE866B9F70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6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20A0840-0718-AB42-9A51-13A38CDC81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xmlns="" id="{F8580571-F644-1E4C-AE2F-5D99345EFD0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xmlns="" id="{F4500948-A16D-C944-A4AA-EC412B7E419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02F4F539-CB0E-8244-B8CE-8ED740FEAE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Karen </a:t>
            </a:r>
            <a:r>
              <a:rPr lang="en-US" dirty="0" err="1">
                <a:solidFill>
                  <a:schemeClr val="bg1"/>
                </a:solidFill>
              </a:rPr>
              <a:t>Tindel</a:t>
            </a:r>
            <a:r>
              <a:rPr lang="en-US" dirty="0">
                <a:solidFill>
                  <a:schemeClr val="bg1"/>
                </a:solidFill>
              </a:rPr>
              <a:t> – CSD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70C9160-4CAD-D842-A307-B4894D083A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Kaye Sycamore – VP Strategic Accts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159AA6B-25A6-B54E-9B9C-71C3C61FCD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Eldean Ward – </a:t>
            </a:r>
          </a:p>
          <a:p>
            <a:r>
              <a:rPr lang="en-US" dirty="0">
                <a:solidFill>
                  <a:schemeClr val="bg1"/>
                </a:solidFill>
              </a:rPr>
              <a:t>VP CS 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2AD00452-A2D8-484D-90BC-CAEAE05F39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Matt </a:t>
            </a:r>
            <a:r>
              <a:rPr lang="en-US" dirty="0" err="1">
                <a:solidFill>
                  <a:schemeClr val="bg1"/>
                </a:solidFill>
              </a:rPr>
              <a:t>McInerny</a:t>
            </a:r>
            <a:r>
              <a:rPr lang="en-US" dirty="0">
                <a:solidFill>
                  <a:schemeClr val="bg1"/>
                </a:solidFill>
              </a:rPr>
              <a:t> – Time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5CC86F63-E162-5C4E-AD0B-2A89A507857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Colleen Gifford – Walls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226AE5A-5971-484D-B451-9C0E29AE405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James Edwards – Open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71EAA41E-B335-4640-957B-65617BE0D7C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7F4DDC68-E0A9-7F4C-B4D0-FED5D7EC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Your </a:t>
            </a:r>
            <a:r>
              <a:rPr lang="en-US" dirty="0" err="1"/>
              <a:t>Intapp</a:t>
            </a:r>
            <a:r>
              <a:rPr lang="en-US" dirty="0"/>
              <a:t> Customer Success &amp; Account Team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xmlns="" id="{B6C77E3A-036E-294E-A73B-C45B36C269C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xmlns="" id="{73EAA1D3-0FB7-1947-B109-CF939562E1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31913" y="2583843"/>
            <a:ext cx="1658937" cy="914400"/>
          </a:xfrm>
          <a:prstGeom prst="rect">
            <a:avLst/>
          </a:prstGeo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xmlns="" id="{9F0C2DF5-251D-3745-B438-8E1518107A6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xmlns="" id="{B409D962-3FAA-2149-AE00-55915662BB2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4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D8AA1E-A4EA-E641-90C5-CF59C5F7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 the discussion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A14ABB4-E9A2-2846-98D6-9F845ABA6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162D1F-3170-A34B-8C49-DB5437D0BA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spcBef>
                <a:spcPts val="984"/>
              </a:spcBef>
              <a:buSzPct val="100000"/>
            </a:pPr>
            <a:r>
              <a:rPr lang="en-US" sz="2000" dirty="0"/>
              <a:t>A summary view or a core question to be addressed or a key takeaway we want the firm to have, why is this meeting happening, any other considerations</a:t>
            </a:r>
          </a:p>
          <a:p>
            <a:pPr marL="285750" indent="-285750">
              <a:spcBef>
                <a:spcPts val="984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Barlow Regular"/>
                <a:cs typeface="Barlow Regular"/>
              </a:rPr>
              <a:t>Karen to provide – input from Kaye………</a:t>
            </a:r>
            <a:endParaRPr lang="en-US" sz="1600" dirty="0">
              <a:solidFill>
                <a:schemeClr val="bg1"/>
              </a:solidFill>
              <a:latin typeface="Barlow Regular"/>
              <a:cs typeface="Barlow 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1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5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 txBox="1">
            <a:spLocks/>
          </p:cNvSpPr>
          <p:nvPr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graphicFrame>
        <p:nvGraphicFramePr>
          <p:cNvPr id="10" name="Table Placeholder 5">
            <a:extLst>
              <a:ext uri="{FF2B5EF4-FFF2-40B4-BE49-F238E27FC236}">
                <a16:creationId xmlns:a16="http://schemas.microsoft.com/office/drawing/2014/main" xmlns="" id="{DE8ECF0C-0055-834C-B962-2F92E84A81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344704"/>
              </p:ext>
            </p:extLst>
          </p:nvPr>
        </p:nvGraphicFramePr>
        <p:xfrm>
          <a:off x="320044" y="1124573"/>
          <a:ext cx="8218260" cy="338168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545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45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45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45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4603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Solution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Walls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Conflicts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Time</a:t>
                      </a:r>
                    </a:p>
                  </a:txBody>
                  <a:tcPr marL="66021" marR="66021" marT="33011" marB="33011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603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Package / Inclusions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Confidentiality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Pckg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 – plus AT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Advanced Conflicts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Time Core (entry, mobile, compliance (not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eBH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)</a:t>
                      </a:r>
                    </a:p>
                  </a:txBody>
                  <a:tcPr marL="66021" marR="66021" marT="33011" marB="3301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603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Expansion Opportunities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Matter Team Manager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Intake, Terms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Time TTM 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inc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 capture, analytics)</a:t>
                      </a:r>
                    </a:p>
                  </a:txBody>
                  <a:tcPr marL="66021" marR="66021" marT="33011" marB="3301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603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Support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Standard Silver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Premium Platinum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Standard Silver</a:t>
                      </a:r>
                    </a:p>
                  </a:txBody>
                  <a:tcPr marL="66021" marR="66021" marT="33011" marB="3301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603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latin typeface="Barlow Regular"/>
                          <a:cs typeface="Barlow Regular"/>
                        </a:rPr>
                        <a:t>Key Stakeholders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Barlow Regular"/>
                          <a:cs typeface="Barlow Regular"/>
                        </a:rPr>
                        <a:t>List IT and Business Owner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Barlow Regular"/>
                          <a:cs typeface="Barlow Regular"/>
                        </a:rPr>
                        <a:t>List IT and Business Owner</a:t>
                      </a:r>
                    </a:p>
                  </a:txBody>
                  <a:tcPr marL="66021" marR="66021" marT="33011" marB="3301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latin typeface="Barlow Regular"/>
                          <a:cs typeface="Barlow Regular"/>
                        </a:rPr>
                        <a:t>List IT and Business Owner</a:t>
                      </a:r>
                    </a:p>
                  </a:txBody>
                  <a:tcPr marL="66021" marR="66021" marT="33011" marB="33011"/>
                </a:tc>
                <a:extLst>
                  <a:ext uri="{0D108BD9-81ED-4DB2-BD59-A6C34878D82A}">
                    <a16:rowId xmlns:a16="http://schemas.microsoft.com/office/drawing/2014/main" xmlns="" val="3641695289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20040" y="781306"/>
            <a:ext cx="482928" cy="0"/>
          </a:xfrm>
          <a:prstGeom prst="line">
            <a:avLst/>
          </a:prstGeom>
          <a:ln w="3175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207276" y="269185"/>
            <a:ext cx="8619305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 err="1">
                <a:latin typeface="Barlow Bold"/>
                <a:cs typeface="Barlow Bold"/>
              </a:rPr>
              <a:t>Intapp</a:t>
            </a:r>
            <a:r>
              <a:rPr lang="en-US" sz="2400" spc="-80" dirty="0">
                <a:latin typeface="Barlow Bold"/>
                <a:cs typeface="Barlow Bold"/>
              </a:rPr>
              <a:t> Solution Estate / Overview</a:t>
            </a:r>
          </a:p>
        </p:txBody>
      </p:sp>
    </p:spTree>
    <p:extLst>
      <p:ext uri="{BB962C8B-B14F-4D97-AF65-F5344CB8AC3E}">
        <p14:creationId xmlns:p14="http://schemas.microsoft.com/office/powerpoint/2010/main" val="9063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6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 txBox="1">
            <a:spLocks/>
          </p:cNvSpPr>
          <p:nvPr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graphicFrame>
        <p:nvGraphicFramePr>
          <p:cNvPr id="10" name="Table Placeholder 10">
            <a:extLst>
              <a:ext uri="{FF2B5EF4-FFF2-40B4-BE49-F238E27FC236}">
                <a16:creationId xmlns:a16="http://schemas.microsoft.com/office/drawing/2014/main" xmlns="" id="{CAB8BB1D-ACCE-B442-9DFB-DE976F80AA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0872093"/>
              </p:ext>
            </p:extLst>
          </p:nvPr>
        </p:nvGraphicFramePr>
        <p:xfrm>
          <a:off x="472299" y="388115"/>
          <a:ext cx="8305720" cy="4661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6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64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764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8076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200" dirty="0">
                          <a:ln>
                            <a:noFill/>
                          </a:ln>
                          <a:latin typeface="Barlow" pitchFamily="2" charset="77"/>
                        </a:rPr>
                        <a:t>Product</a:t>
                      </a:r>
                      <a:r>
                        <a:rPr lang="en-US" sz="1200" baseline="0" dirty="0">
                          <a:ln>
                            <a:noFill/>
                          </a:ln>
                          <a:latin typeface="Barlow" pitchFamily="2" charset="77"/>
                        </a:rPr>
                        <a:t> Version</a:t>
                      </a:r>
                      <a:endParaRPr lang="en-US" sz="1200" b="1" i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Barlow" pitchFamily="2" charset="77"/>
                        <a:cs typeface="Barlow Regular"/>
                      </a:endParaRPr>
                    </a:p>
                  </a:txBody>
                  <a:tcPr marL="65685" marR="65685" marT="65685" marB="6568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200" dirty="0">
                          <a:ln>
                            <a:noFill/>
                          </a:ln>
                          <a:latin typeface="Barlow" pitchFamily="2" charset="77"/>
                        </a:rPr>
                        <a:t>Product Entitlements</a:t>
                      </a:r>
                      <a:endParaRPr lang="en-US" sz="1200" b="1" i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Barlow" pitchFamily="2" charset="77"/>
                        <a:cs typeface="Barlow Regular"/>
                      </a:endParaRPr>
                    </a:p>
                  </a:txBody>
                  <a:tcPr marL="65685" marR="65685" marT="65685" marB="6568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200" dirty="0">
                          <a:ln>
                            <a:noFill/>
                          </a:ln>
                          <a:latin typeface="Barlow" pitchFamily="2" charset="77"/>
                        </a:rPr>
                        <a:t>Support Issues</a:t>
                      </a:r>
                      <a:endParaRPr lang="en-US" sz="1200" b="1" i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Barlow" pitchFamily="2" charset="77"/>
                        <a:cs typeface="Barlow Regular"/>
                      </a:endParaRPr>
                    </a:p>
                  </a:txBody>
                  <a:tcPr marL="65685" marR="65685" marT="65685" marB="6568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200" dirty="0">
                          <a:ln>
                            <a:noFill/>
                          </a:ln>
                          <a:latin typeface="Barlow" pitchFamily="2" charset="77"/>
                        </a:rPr>
                        <a:t>System Usage</a:t>
                      </a:r>
                      <a:endParaRPr lang="en-US" sz="1200" b="1" i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Barlow" pitchFamily="2" charset="77"/>
                        <a:cs typeface="Barlow Regular"/>
                      </a:endParaRPr>
                    </a:p>
                  </a:txBody>
                  <a:tcPr marL="65685" marR="65685" marT="65685" marB="6568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89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0" dirty="0">
                          <a:latin typeface="Barlow" pitchFamily="2" charset="77"/>
                        </a:rPr>
                        <a:t>Open 4.1 is currently</a:t>
                      </a:r>
                      <a:r>
                        <a:rPr lang="en-US" sz="1200" kern="1200" spc="-50" baseline="0" dirty="0">
                          <a:latin typeface="Barlow" pitchFamily="2" charset="77"/>
                        </a:rPr>
                        <a:t> installed.  Version 4.2 is the most currently available version with 4.3 set for release on May 1</a:t>
                      </a:r>
                      <a:endParaRPr lang="en-US" sz="1200" kern="1200" spc="-50" dirty="0">
                        <a:latin typeface="Barlow" pitchFamily="2" charset="77"/>
                      </a:endParaRPr>
                    </a:p>
                    <a:p>
                      <a:pPr marL="168275" marR="0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dirty="0">
                          <a:latin typeface="Barlow" pitchFamily="2" charset="77"/>
                        </a:rPr>
                        <a:t>Open 4.2 provides for Improved</a:t>
                      </a:r>
                      <a:r>
                        <a:rPr lang="en-US" sz="1000" kern="1200" spc="-50" baseline="0" dirty="0">
                          <a:latin typeface="Barlow" pitchFamily="2" charset="77"/>
                        </a:rPr>
                        <a:t> Clearance Summary usage; Additional Event Monitoring Options, Client Affiliation Creations (at time of search closure) and an Integrated </a:t>
                      </a:r>
                      <a:r>
                        <a:rPr lang="en-US" sz="1000" kern="1200" spc="-50" baseline="0" dirty="0" err="1">
                          <a:latin typeface="Barlow" pitchFamily="2" charset="77"/>
                        </a:rPr>
                        <a:t>Watchlist</a:t>
                      </a:r>
                      <a:r>
                        <a:rPr lang="en-US" sz="1000" kern="1200" spc="-50" baseline="0" dirty="0">
                          <a:latin typeface="Barlow" pitchFamily="2" charset="77"/>
                        </a:rPr>
                        <a:t> Service</a:t>
                      </a:r>
                    </a:p>
                    <a:p>
                      <a:pPr marL="168275" marR="0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dirty="0">
                          <a:latin typeface="Barlow" pitchFamily="2" charset="77"/>
                        </a:rPr>
                        <a:t>Open 4.3</a:t>
                      </a:r>
                      <a:r>
                        <a:rPr lang="en-US" sz="1000" kern="1200" spc="-50" baseline="0" dirty="0">
                          <a:latin typeface="Barlow" pitchFamily="2" charset="77"/>
                        </a:rPr>
                        <a:t> to include Result Filter improvements, enhanced importance flag capabilities &amp; additional Conflicts to Terms integrations</a:t>
                      </a:r>
                      <a:endParaRPr lang="en-US" sz="1000" b="0" i="0" kern="1200" spc="-50" dirty="0">
                        <a:solidFill>
                          <a:schemeClr val="tx2"/>
                        </a:solidFill>
                        <a:latin typeface="Barlow" pitchFamily="2" charset="77"/>
                        <a:ea typeface="+mn-ea"/>
                        <a:cs typeface="Barlow Regular"/>
                      </a:endParaRPr>
                    </a:p>
                  </a:txBody>
                  <a:tcPr marL="65685" marR="65685" marT="98528" marB="985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0" dirty="0">
                          <a:latin typeface="Barlow" pitchFamily="2" charset="77"/>
                        </a:rPr>
                        <a:t>Sidley</a:t>
                      </a:r>
                      <a:r>
                        <a:rPr lang="en-US" sz="1200" kern="1200" spc="-50" baseline="0" dirty="0">
                          <a:latin typeface="Barlow" pitchFamily="2" charset="77"/>
                        </a:rPr>
                        <a:t> own the following modules:</a:t>
                      </a:r>
                      <a:endParaRPr lang="en-US" sz="1200" kern="1200" spc="-50" dirty="0">
                        <a:latin typeface="Barlow" pitchFamily="2" charset="77"/>
                      </a:endParaRPr>
                    </a:p>
                    <a:p>
                      <a:pPr marL="168275" marR="0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dirty="0">
                          <a:latin typeface="Barlow" pitchFamily="2" charset="77"/>
                        </a:rPr>
                        <a:t>Advanced Conflicts</a:t>
                      </a:r>
                    </a:p>
                    <a:p>
                      <a:pPr marL="168275" marR="0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dirty="0">
                          <a:latin typeface="Barlow" pitchFamily="2" charset="77"/>
                        </a:rPr>
                        <a:t>As recently discussed with the project</a:t>
                      </a:r>
                      <a:r>
                        <a:rPr lang="en-US" sz="1000" kern="1200" spc="-50" baseline="0" dirty="0">
                          <a:latin typeface="Barlow" pitchFamily="2" charset="77"/>
                        </a:rPr>
                        <a:t> team this includes the entitlement for Conflicts/Event based monitoring alerting to track ongoing changes to external data elements such as </a:t>
                      </a:r>
                      <a:r>
                        <a:rPr lang="en-US" sz="1000" kern="1200" spc="-50" baseline="0" dirty="0" err="1">
                          <a:latin typeface="Barlow" pitchFamily="2" charset="77"/>
                        </a:rPr>
                        <a:t>Watchlist</a:t>
                      </a:r>
                      <a:r>
                        <a:rPr lang="en-US" sz="1000" kern="1200" spc="-50" baseline="0" dirty="0">
                          <a:latin typeface="Barlow" pitchFamily="2" charset="77"/>
                        </a:rPr>
                        <a:t> entities and corporate family tree based parties</a:t>
                      </a:r>
                      <a:endParaRPr lang="en-US" sz="1000" kern="1200" spc="-50" dirty="0">
                        <a:latin typeface="Barlow" pitchFamily="2" charset="77"/>
                      </a:endParaRPr>
                    </a:p>
                    <a:p>
                      <a:pPr marL="168275" marR="0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000" kern="1200" spc="-50" dirty="0">
                        <a:latin typeface="Barlow" pitchFamily="2" charset="77"/>
                      </a:endParaRPr>
                    </a:p>
                    <a:p>
                      <a:pPr marL="168275" marR="0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endParaRPr lang="en-US" sz="1000" b="0" i="0" kern="1200" spc="-50" dirty="0">
                        <a:solidFill>
                          <a:schemeClr val="tx2"/>
                        </a:solidFill>
                        <a:latin typeface="Barlow" pitchFamily="2" charset="77"/>
                        <a:ea typeface="+mn-ea"/>
                        <a:cs typeface="Barlow Regular"/>
                      </a:endParaRPr>
                    </a:p>
                  </a:txBody>
                  <a:tcPr marL="65685" marR="65685" marT="98528" marB="985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0" dirty="0">
                          <a:latin typeface="Barlow" pitchFamily="2" charset="77"/>
                        </a:rPr>
                        <a:t>Recent support issues:</a:t>
                      </a:r>
                    </a:p>
                    <a:p>
                      <a:pPr marL="164592" marR="0" indent="-164592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dirty="0">
                          <a:latin typeface="Barlow" pitchFamily="2" charset="77"/>
                        </a:rPr>
                        <a:t>Issue in</a:t>
                      </a:r>
                      <a:r>
                        <a:rPr lang="en-US" sz="1000" kern="1200" spc="-50" baseline="0" dirty="0">
                          <a:latin typeface="Barlow" pitchFamily="2" charset="77"/>
                        </a:rPr>
                        <a:t> early March 2018 related to integrating </a:t>
                      </a:r>
                      <a:r>
                        <a:rPr lang="en-US" sz="1000" kern="1200" spc="-50" baseline="0" dirty="0" err="1">
                          <a:latin typeface="Barlow" pitchFamily="2" charset="77"/>
                        </a:rPr>
                        <a:t>BvD</a:t>
                      </a:r>
                      <a:r>
                        <a:rPr lang="en-US" sz="1000" kern="1200" spc="-50" baseline="0" dirty="0">
                          <a:latin typeface="Barlow" pitchFamily="2" charset="77"/>
                        </a:rPr>
                        <a:t> </a:t>
                      </a:r>
                      <a:r>
                        <a:rPr lang="en-US" sz="1000" kern="1200" spc="-50" baseline="0" dirty="0" err="1">
                          <a:latin typeface="Barlow" pitchFamily="2" charset="77"/>
                        </a:rPr>
                        <a:t>Orbis</a:t>
                      </a:r>
                      <a:r>
                        <a:rPr lang="en-US" sz="1000" kern="1200" spc="-50" baseline="0" dirty="0">
                          <a:latin typeface="Barlow" pitchFamily="2" charset="77"/>
                        </a:rPr>
                        <a:t> to Conflicts for real-time corporate tree searching.  </a:t>
                      </a:r>
                      <a:endParaRPr lang="en-US" sz="1000" kern="1200" spc="-50" dirty="0">
                        <a:latin typeface="Barlow" pitchFamily="2" charset="77"/>
                      </a:endParaRPr>
                    </a:p>
                    <a:p>
                      <a:pPr marL="164592" marR="0" indent="-164592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dirty="0">
                          <a:latin typeface="Barlow" pitchFamily="2" charset="77"/>
                        </a:rPr>
                        <a:t>Issue in late 2017 regarding</a:t>
                      </a:r>
                      <a:r>
                        <a:rPr lang="en-US" sz="1000" kern="1200" spc="-50" baseline="0" dirty="0">
                          <a:latin typeface="Barlow" pitchFamily="2" charset="77"/>
                        </a:rPr>
                        <a:t> what options exist for reporting conflicts beyond SSRS</a:t>
                      </a:r>
                      <a:endParaRPr lang="en-US" sz="1000" kern="1200" spc="-50" dirty="0">
                        <a:latin typeface="Barlow" pitchFamily="2" charset="77"/>
                      </a:endParaRPr>
                    </a:p>
                  </a:txBody>
                  <a:tcPr marL="65685" marR="65685" marT="98528" marB="985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0" dirty="0">
                          <a:latin typeface="Barlow" pitchFamily="2" charset="77"/>
                        </a:rPr>
                        <a:t>Daily Health Check Email not</a:t>
                      </a:r>
                      <a:r>
                        <a:rPr lang="en-US" sz="1200" kern="1200" spc="-50" baseline="0" dirty="0">
                          <a:latin typeface="Barlow" pitchFamily="2" charset="77"/>
                        </a:rPr>
                        <a:t> yet setup.   We recommend the firm do this as part of the go-live deployment.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spc="-50" baseline="0" dirty="0">
                        <a:latin typeface="Barlow" pitchFamily="2" charset="77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0" baseline="0" dirty="0">
                          <a:latin typeface="Barlow" pitchFamily="2" charset="77"/>
                        </a:rPr>
                        <a:t>Benefits will include:</a:t>
                      </a:r>
                      <a:endParaRPr lang="en-US" sz="1200" kern="1200" spc="-50" dirty="0">
                        <a:latin typeface="Barlow" pitchFamily="2" charset="77"/>
                      </a:endParaRPr>
                    </a:p>
                    <a:p>
                      <a:pPr marL="164592" marR="0" indent="-164592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dirty="0">
                          <a:latin typeface="Barlow" pitchFamily="2" charset="77"/>
                        </a:rPr>
                        <a:t>Daily Health Usage Report to gain insight into daily usage statistics</a:t>
                      </a:r>
                      <a:r>
                        <a:rPr lang="en-US" sz="1000" kern="1200" spc="-50" baseline="0" dirty="0">
                          <a:latin typeface="Barlow" pitchFamily="2" charset="77"/>
                        </a:rPr>
                        <a:t> and error reporting</a:t>
                      </a:r>
                    </a:p>
                    <a:p>
                      <a:pPr marL="164592" marR="0" indent="-164592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baseline="0" dirty="0">
                          <a:latin typeface="Barlow" pitchFamily="2" charset="77"/>
                        </a:rPr>
                        <a:t>Quicker action by Intapp Support on future cases by having visibility into issues, versions, </a:t>
                      </a:r>
                      <a:r>
                        <a:rPr lang="en-US" sz="1000" kern="1200" spc="-50" baseline="0" dirty="0" err="1">
                          <a:latin typeface="Barlow" pitchFamily="2" charset="77"/>
                        </a:rPr>
                        <a:t>etc</a:t>
                      </a:r>
                      <a:endParaRPr lang="en-US" sz="1000" kern="1200" spc="-50" baseline="0" dirty="0">
                        <a:latin typeface="Barlow" pitchFamily="2" charset="77"/>
                      </a:endParaRPr>
                    </a:p>
                  </a:txBody>
                  <a:tcPr marL="65685" marR="65685" marT="98528" marB="9852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99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0" dirty="0">
                          <a:latin typeface="Barlow" pitchFamily="2" charset="77"/>
                        </a:rPr>
                        <a:t>Recommendation:  Upgrade to</a:t>
                      </a:r>
                      <a:r>
                        <a:rPr lang="en-US" sz="1200" kern="1200" spc="-50" baseline="0" dirty="0">
                          <a:latin typeface="Barlow" pitchFamily="2" charset="77"/>
                        </a:rPr>
                        <a:t> Open 4.2 or 4.3 if action aligns to project timeline.</a:t>
                      </a:r>
                      <a:endParaRPr lang="en-US" sz="1200" b="0" i="0" kern="1200" spc="-50" dirty="0">
                        <a:solidFill>
                          <a:schemeClr val="bg1"/>
                        </a:solidFill>
                        <a:latin typeface="Barlow" pitchFamily="2" charset="77"/>
                        <a:ea typeface="+mn-ea"/>
                        <a:cs typeface="Barlow Regular"/>
                      </a:endParaRPr>
                    </a:p>
                  </a:txBody>
                  <a:tcPr marL="65685" marR="65685" marT="65685" marB="6568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50" dirty="0">
                          <a:latin typeface="Barlow" pitchFamily="2" charset="77"/>
                        </a:rPr>
                        <a:t>Recommendation: </a:t>
                      </a:r>
                      <a:r>
                        <a:rPr lang="en-US" sz="1200" spc="-50" baseline="0" dirty="0">
                          <a:latin typeface="Barlow" pitchFamily="2" charset="77"/>
                        </a:rPr>
                        <a:t> Take advantage of Conflicts/Event-based Monitoring/Alerting made available in 4.1</a:t>
                      </a:r>
                      <a:endParaRPr lang="en-US" sz="1200" b="0" i="0" spc="-50" dirty="0">
                        <a:solidFill>
                          <a:schemeClr val="bg1"/>
                        </a:solidFill>
                        <a:latin typeface="Barlow" pitchFamily="2" charset="77"/>
                        <a:cs typeface="Barlow Regular"/>
                      </a:endParaRPr>
                    </a:p>
                  </a:txBody>
                  <a:tcPr marL="65685" marR="65685" marT="65685" marB="6568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50" dirty="0">
                          <a:latin typeface="Barlow" pitchFamily="2" charset="77"/>
                        </a:rPr>
                        <a:t>Recommendation:  Integration capabilities of Open to </a:t>
                      </a:r>
                      <a:r>
                        <a:rPr lang="en-US" sz="1200" spc="-50" dirty="0" err="1">
                          <a:latin typeface="Barlow" pitchFamily="2" charset="77"/>
                        </a:rPr>
                        <a:t>BvD</a:t>
                      </a:r>
                      <a:r>
                        <a:rPr lang="en-US" sz="1200" spc="-50" baseline="0" dirty="0">
                          <a:latin typeface="Barlow" pitchFamily="2" charset="77"/>
                        </a:rPr>
                        <a:t> can be discussed further with the Intake/Conflicts/Terms TCSM</a:t>
                      </a:r>
                      <a:endParaRPr lang="en-US" sz="1200" b="0" i="0" spc="-50" dirty="0">
                        <a:solidFill>
                          <a:schemeClr val="bg1"/>
                        </a:solidFill>
                        <a:latin typeface="Barlow" pitchFamily="2" charset="77"/>
                        <a:cs typeface="Barlow Regular"/>
                      </a:endParaRPr>
                    </a:p>
                  </a:txBody>
                  <a:tcPr marL="65685" marR="65685" marT="65685" marB="6568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50" dirty="0">
                          <a:latin typeface="Barlow" pitchFamily="2" charset="77"/>
                        </a:rPr>
                        <a:t>Recommendation:  Install Daily Health Check Email Tool</a:t>
                      </a:r>
                      <a:endParaRPr lang="en-US" sz="1200" b="0" i="0" spc="-50" dirty="0">
                        <a:solidFill>
                          <a:schemeClr val="bg1"/>
                        </a:solidFill>
                        <a:latin typeface="Barlow" pitchFamily="2" charset="77"/>
                        <a:cs typeface="Barlow Regular"/>
                      </a:endParaRPr>
                    </a:p>
                  </a:txBody>
                  <a:tcPr marL="65685" marR="65685" marT="65685" marB="6568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110270" y="-40537"/>
            <a:ext cx="8619305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latin typeface="Barlow Bold"/>
                <a:cs typeface="Barlow Bold"/>
              </a:rPr>
              <a:t>Advanced Conflicts</a:t>
            </a:r>
          </a:p>
        </p:txBody>
      </p:sp>
    </p:spTree>
    <p:extLst>
      <p:ext uri="{BB962C8B-B14F-4D97-AF65-F5344CB8AC3E}">
        <p14:creationId xmlns:p14="http://schemas.microsoft.com/office/powerpoint/2010/main" val="39098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7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 txBox="1">
            <a:spLocks/>
          </p:cNvSpPr>
          <p:nvPr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graphicFrame>
        <p:nvGraphicFramePr>
          <p:cNvPr id="10" name="Table Placeholder 10">
            <a:extLst>
              <a:ext uri="{FF2B5EF4-FFF2-40B4-BE49-F238E27FC236}">
                <a16:creationId xmlns:a16="http://schemas.microsoft.com/office/drawing/2014/main" xmlns="" id="{CAB8BB1D-ACCE-B442-9DFB-DE976F80AA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124003"/>
              </p:ext>
            </p:extLst>
          </p:nvPr>
        </p:nvGraphicFramePr>
        <p:xfrm>
          <a:off x="430570" y="557423"/>
          <a:ext cx="8305720" cy="417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6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64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764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8076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200" dirty="0">
                          <a:ln>
                            <a:noFill/>
                          </a:ln>
                          <a:latin typeface="Barlow" pitchFamily="2" charset="77"/>
                        </a:rPr>
                        <a:t>Product</a:t>
                      </a:r>
                      <a:r>
                        <a:rPr lang="en-US" sz="1200" baseline="0" dirty="0">
                          <a:ln>
                            <a:noFill/>
                          </a:ln>
                          <a:latin typeface="Barlow" pitchFamily="2" charset="77"/>
                        </a:rPr>
                        <a:t> Version</a:t>
                      </a:r>
                      <a:endParaRPr lang="en-US" sz="1200" b="1" i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Barlow" pitchFamily="2" charset="77"/>
                        <a:cs typeface="Barlow Regular"/>
                      </a:endParaRPr>
                    </a:p>
                  </a:txBody>
                  <a:tcPr marL="65685" marR="65685" marT="65685" marB="6568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200" dirty="0">
                          <a:ln>
                            <a:noFill/>
                          </a:ln>
                          <a:latin typeface="Barlow" pitchFamily="2" charset="77"/>
                        </a:rPr>
                        <a:t>Product Entitlements</a:t>
                      </a:r>
                      <a:endParaRPr lang="en-US" sz="1200" b="1" i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Barlow" pitchFamily="2" charset="77"/>
                        <a:cs typeface="Barlow Regular"/>
                      </a:endParaRPr>
                    </a:p>
                  </a:txBody>
                  <a:tcPr marL="65685" marR="65685" marT="65685" marB="6568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200" dirty="0">
                          <a:ln>
                            <a:noFill/>
                          </a:ln>
                          <a:latin typeface="Barlow" pitchFamily="2" charset="77"/>
                        </a:rPr>
                        <a:t>Support Issues</a:t>
                      </a:r>
                      <a:endParaRPr lang="en-US" sz="1200" b="1" i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Barlow" pitchFamily="2" charset="77"/>
                        <a:cs typeface="Barlow Regular"/>
                      </a:endParaRPr>
                    </a:p>
                  </a:txBody>
                  <a:tcPr marL="65685" marR="65685" marT="65685" marB="6568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200" dirty="0">
                          <a:ln>
                            <a:noFill/>
                          </a:ln>
                          <a:latin typeface="Barlow" pitchFamily="2" charset="77"/>
                        </a:rPr>
                        <a:t>System Usage</a:t>
                      </a:r>
                      <a:endParaRPr lang="en-US" sz="1200" b="1" i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Barlow" pitchFamily="2" charset="77"/>
                        <a:cs typeface="Barlow Regular"/>
                      </a:endParaRPr>
                    </a:p>
                  </a:txBody>
                  <a:tcPr marL="65685" marR="65685" marT="65685" marB="6568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433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spc="-50" dirty="0">
                          <a:latin typeface="Barlow" pitchFamily="2" charset="77"/>
                        </a:rPr>
                        <a:t>Time </a:t>
                      </a:r>
                      <a:r>
                        <a:rPr lang="en-US" sz="1100" kern="1200" spc="-50" baseline="0" dirty="0" smtClean="0">
                          <a:latin typeface="Barlow" pitchFamily="2" charset="77"/>
                        </a:rPr>
                        <a:t>6.3 </a:t>
                      </a:r>
                      <a:r>
                        <a:rPr lang="en-US" sz="1100" kern="1200" spc="-50" baseline="0" dirty="0">
                          <a:latin typeface="Barlow" pitchFamily="2" charset="77"/>
                        </a:rPr>
                        <a:t>is currently installed, Time 7.1 is the latest version</a:t>
                      </a:r>
                      <a:endParaRPr lang="en-US" sz="1100" kern="1200" spc="-50" dirty="0">
                        <a:latin typeface="Barlow" pitchFamily="2" charset="77"/>
                      </a:endParaRPr>
                    </a:p>
                    <a:p>
                      <a:pPr marL="168275" marR="0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kern="1200" spc="-50" dirty="0">
                          <a:latin typeface="Barlow" pitchFamily="2" charset="77"/>
                        </a:rPr>
                        <a:t>Time 6.5</a:t>
                      </a:r>
                      <a:r>
                        <a:rPr lang="en-US" sz="1050" kern="1200" spc="-50" baseline="0" dirty="0">
                          <a:latin typeface="Barlow" pitchFamily="2" charset="77"/>
                        </a:rPr>
                        <a:t> has a similar look and feel to the </a:t>
                      </a:r>
                      <a:r>
                        <a:rPr lang="en-US" sz="1050" kern="1200" spc="-50" baseline="0" dirty="0" smtClean="0">
                          <a:latin typeface="Barlow" pitchFamily="2" charset="77"/>
                        </a:rPr>
                        <a:t>6.3 version </a:t>
                      </a:r>
                      <a:r>
                        <a:rPr lang="en-US" sz="1050" kern="1200" spc="-50" baseline="0" dirty="0">
                          <a:latin typeface="Barlow" pitchFamily="2" charset="77"/>
                        </a:rPr>
                        <a:t>but is supported under Windows 10 and has </a:t>
                      </a:r>
                      <a:r>
                        <a:rPr lang="en-US" sz="1050" kern="1200" spc="-50" baseline="0" dirty="0" smtClean="0">
                          <a:latin typeface="Barlow" pitchFamily="2" charset="77"/>
                        </a:rPr>
                        <a:t>had  hundreds of defects fixed.</a:t>
                      </a:r>
                      <a:endParaRPr lang="en-US" sz="1050" kern="1200" spc="-50" baseline="0" dirty="0">
                        <a:latin typeface="Barlow" pitchFamily="2" charset="77"/>
                      </a:endParaRPr>
                    </a:p>
                    <a:p>
                      <a:pPr marL="168275" marR="0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kern="1200" spc="-50" dirty="0">
                          <a:latin typeface="Barlow" pitchFamily="2" charset="77"/>
                        </a:rPr>
                        <a:t>Time</a:t>
                      </a:r>
                      <a:r>
                        <a:rPr lang="en-US" sz="1050" kern="1200" spc="-50" baseline="0" dirty="0">
                          <a:latin typeface="Barlow" pitchFamily="2" charset="77"/>
                        </a:rPr>
                        <a:t> 7.1</a:t>
                      </a:r>
                      <a:r>
                        <a:rPr lang="en-US" sz="1050" kern="1200" spc="-50" dirty="0">
                          <a:latin typeface="Barlow" pitchFamily="2" charset="77"/>
                        </a:rPr>
                        <a:t> provides</a:t>
                      </a:r>
                      <a:r>
                        <a:rPr lang="en-US" sz="1050" kern="1200" spc="-50" baseline="0" dirty="0">
                          <a:latin typeface="Barlow" pitchFamily="2" charset="77"/>
                        </a:rPr>
                        <a:t> </a:t>
                      </a:r>
                      <a:r>
                        <a:rPr lang="en-US" sz="1050" kern="1200" spc="-50" dirty="0">
                          <a:latin typeface="Barlow" pitchFamily="2" charset="77"/>
                        </a:rPr>
                        <a:t>an</a:t>
                      </a:r>
                      <a:r>
                        <a:rPr lang="en-US" sz="1050" kern="1200" spc="-50" baseline="0" dirty="0">
                          <a:latin typeface="Barlow" pitchFamily="2" charset="77"/>
                        </a:rPr>
                        <a:t> updated user interface as well as performance and security improvements</a:t>
                      </a:r>
                      <a:endParaRPr lang="en-US" sz="1050" b="0" i="0" kern="1200" spc="-50" dirty="0">
                        <a:solidFill>
                          <a:schemeClr val="tx2"/>
                        </a:solidFill>
                        <a:latin typeface="Barlow" pitchFamily="2" charset="77"/>
                        <a:ea typeface="+mn-ea"/>
                        <a:cs typeface="Barlow Regular"/>
                      </a:endParaRPr>
                    </a:p>
                  </a:txBody>
                  <a:tcPr marL="87580" marR="87580" marT="131371" marB="1313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spc="-50" dirty="0" smtClean="0">
                          <a:latin typeface="Barlow" pitchFamily="2" charset="77"/>
                        </a:rPr>
                        <a:t>Firm </a:t>
                      </a:r>
                      <a:r>
                        <a:rPr lang="en-US" sz="1100" kern="1200" spc="-50" baseline="0" dirty="0" smtClean="0">
                          <a:latin typeface="Barlow" pitchFamily="2" charset="77"/>
                        </a:rPr>
                        <a:t>owns </a:t>
                      </a:r>
                      <a:r>
                        <a:rPr lang="en-US" sz="1100" kern="1200" spc="-50" baseline="0" dirty="0">
                          <a:latin typeface="Barlow" pitchFamily="2" charset="77"/>
                        </a:rPr>
                        <a:t>the following modules:</a:t>
                      </a:r>
                      <a:endParaRPr lang="en-US" sz="1100" kern="1200" spc="-50" dirty="0">
                        <a:latin typeface="Barlow" pitchFamily="2" charset="77"/>
                      </a:endParaRPr>
                    </a:p>
                    <a:p>
                      <a:pPr marL="168275" marR="0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kern="1200" spc="-50" dirty="0" smtClean="0">
                          <a:latin typeface="Barlow" pitchFamily="2" charset="77"/>
                        </a:rPr>
                        <a:t>Total</a:t>
                      </a:r>
                      <a:r>
                        <a:rPr lang="en-US" sz="1050" kern="1200" spc="-50" baseline="0" dirty="0" smtClean="0">
                          <a:latin typeface="Barlow" pitchFamily="2" charset="77"/>
                        </a:rPr>
                        <a:t> Time Management</a:t>
                      </a:r>
                      <a:endParaRPr lang="en-US" sz="1050" kern="1200" spc="-50" dirty="0">
                        <a:latin typeface="Barlow" pitchFamily="2" charset="77"/>
                      </a:endParaRPr>
                    </a:p>
                    <a:p>
                      <a:pPr marL="625475" marR="0" lvl="1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kern="1200" spc="-50" dirty="0" smtClean="0">
                          <a:latin typeface="Barlow" pitchFamily="2" charset="77"/>
                        </a:rPr>
                        <a:t>Entry</a:t>
                      </a:r>
                    </a:p>
                    <a:p>
                      <a:pPr marL="625475" marR="0" lvl="1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kern="1200" spc="-50" dirty="0" smtClean="0">
                          <a:latin typeface="Barlow" pitchFamily="2" charset="77"/>
                        </a:rPr>
                        <a:t>Capture</a:t>
                      </a:r>
                      <a:endParaRPr lang="en-US" sz="1050" kern="1200" spc="-50" dirty="0">
                        <a:latin typeface="Barlow" pitchFamily="2" charset="77"/>
                      </a:endParaRPr>
                    </a:p>
                    <a:p>
                      <a:pPr marL="625475" marR="0" lvl="1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kern="1200" spc="-50" dirty="0">
                          <a:latin typeface="Barlow" pitchFamily="2" charset="77"/>
                        </a:rPr>
                        <a:t>Mobile</a:t>
                      </a:r>
                    </a:p>
                    <a:p>
                      <a:pPr marL="625475" marR="0" lvl="1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kern="1200" spc="-50" dirty="0">
                          <a:latin typeface="Barlow" pitchFamily="2" charset="77"/>
                        </a:rPr>
                        <a:t>Compliance  </a:t>
                      </a:r>
                      <a:r>
                        <a:rPr lang="en-US" sz="1050" kern="1200" spc="-50" dirty="0" smtClean="0">
                          <a:latin typeface="Barlow" pitchFamily="2" charset="77"/>
                        </a:rPr>
                        <a:t>(eBH)</a:t>
                      </a:r>
                    </a:p>
                    <a:p>
                      <a:pPr marL="625475" marR="0" lvl="1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kern="1200" spc="-50" dirty="0" smtClean="0">
                          <a:latin typeface="Barlow" pitchFamily="2" charset="77"/>
                        </a:rPr>
                        <a:t>Analytic</a:t>
                      </a:r>
                      <a:r>
                        <a:rPr lang="en-US" sz="1050" kern="1200" spc="-50" baseline="0" dirty="0" smtClean="0">
                          <a:latin typeface="Barlow" pitchFamily="2" charset="77"/>
                        </a:rPr>
                        <a:t> reporting and dashboards</a:t>
                      </a:r>
                      <a:endParaRPr lang="en-US" sz="1050" kern="1200" spc="-50" dirty="0">
                        <a:latin typeface="Barlow" pitchFamily="2" charset="77"/>
                      </a:endParaRPr>
                    </a:p>
                  </a:txBody>
                  <a:tcPr marL="87580" marR="87580" marT="131371" marB="1313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spc="-50" dirty="0">
                          <a:latin typeface="Barlow" pitchFamily="2" charset="77"/>
                        </a:rPr>
                        <a:t>Recent support issues:</a:t>
                      </a:r>
                    </a:p>
                    <a:p>
                      <a:pPr marL="164592" marR="0" indent="-164592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kern="1200" spc="-50" dirty="0" smtClean="0">
                          <a:latin typeface="Barlow" pitchFamily="2" charset="77"/>
                        </a:rPr>
                        <a:t>eBH timeouts</a:t>
                      </a:r>
                    </a:p>
                    <a:p>
                      <a:pPr marL="164592" marR="0" indent="-164592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kern="1200" spc="-50" dirty="0" smtClean="0">
                          <a:latin typeface="Barlow" pitchFamily="2" charset="77"/>
                        </a:rPr>
                        <a:t>Want</a:t>
                      </a:r>
                      <a:r>
                        <a:rPr lang="en-US" sz="1050" kern="1200" spc="-50" baseline="0" dirty="0" smtClean="0">
                          <a:latin typeface="Barlow" pitchFamily="2" charset="77"/>
                        </a:rPr>
                        <a:t> ‘expand all’ ability for capture</a:t>
                      </a:r>
                      <a:endParaRPr lang="en-US" sz="1050" kern="1200" spc="-50" dirty="0" smtClean="0">
                        <a:latin typeface="Barlow" pitchFamily="2" charset="77"/>
                      </a:endParaRPr>
                    </a:p>
                    <a:p>
                      <a:pPr marL="164592" marR="0" lvl="0" indent="-164592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kern="1200" spc="-50" dirty="0" smtClean="0">
                          <a:latin typeface="Barlow" pitchFamily="2" charset="77"/>
                        </a:rPr>
                        <a:t>Search panel not always showing</a:t>
                      </a:r>
                    </a:p>
                    <a:p>
                      <a:pPr marL="164592" marR="0" indent="-164592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kern="1200" spc="-50" dirty="0" smtClean="0">
                          <a:latin typeface="Barlow" pitchFamily="2" charset="77"/>
                        </a:rPr>
                        <a:t>SQL timeouts</a:t>
                      </a:r>
                    </a:p>
                    <a:p>
                      <a:pPr marL="164592" marR="0" indent="-164592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kern="1200" spc="-50" dirty="0" smtClean="0">
                          <a:latin typeface="Barlow" pitchFamily="2" charset="77"/>
                        </a:rPr>
                        <a:t>Problem signing mobile app</a:t>
                      </a:r>
                    </a:p>
                    <a:p>
                      <a:pPr marL="164592" marR="0" lvl="0" indent="-164592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50" kern="1200" spc="-50" dirty="0" smtClean="0">
                          <a:latin typeface="Barlow" pitchFamily="2" charset="77"/>
                        </a:rPr>
                        <a:t>Capture web app slow</a:t>
                      </a:r>
                      <a:endParaRPr lang="en-US" sz="1050" kern="1200" spc="-50" dirty="0">
                        <a:latin typeface="Barlow" pitchFamily="2" charset="77"/>
                      </a:endParaRPr>
                    </a:p>
                  </a:txBody>
                  <a:tcPr marL="87580" marR="87580" marT="131371" marB="13137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spc="-50" dirty="0">
                          <a:latin typeface="Barlow" pitchFamily="2" charset="77"/>
                        </a:rPr>
                        <a:t>Daily Health Check Email Tool</a:t>
                      </a:r>
                      <a:r>
                        <a:rPr lang="en-US" sz="1100" kern="1200" spc="-50" baseline="0" dirty="0">
                          <a:latin typeface="Barlow" pitchFamily="2" charset="77"/>
                        </a:rPr>
                        <a:t> is not installed thus system usage details are not available</a:t>
                      </a:r>
                      <a:r>
                        <a:rPr lang="en-US" sz="1100" kern="1200" spc="-50" baseline="0" dirty="0" smtClean="0">
                          <a:latin typeface="Barlow" pitchFamily="2" charset="77"/>
                        </a:rPr>
                        <a:t>. </a:t>
                      </a:r>
                      <a:endParaRPr lang="en-US" sz="1100" kern="1200" spc="-50" dirty="0">
                        <a:latin typeface="Barlow" pitchFamily="2" charset="77"/>
                      </a:endParaRPr>
                    </a:p>
                  </a:txBody>
                  <a:tcPr marL="87580" marR="87580" marT="131371" marB="131371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99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0" dirty="0">
                          <a:latin typeface="Barlow" pitchFamily="2" charset="77"/>
                        </a:rPr>
                        <a:t>Recommendation:  Upgrade to Time 6.5 or higher to improve performance</a:t>
                      </a:r>
                      <a:r>
                        <a:rPr lang="en-US" sz="1200" kern="1200" spc="-50" baseline="0" dirty="0">
                          <a:latin typeface="Barlow" pitchFamily="2" charset="77"/>
                        </a:rPr>
                        <a:t> and stability and for Win10 support.</a:t>
                      </a:r>
                      <a:endParaRPr lang="en-US" sz="1200" b="0" i="0" kern="1200" spc="-50" dirty="0">
                        <a:solidFill>
                          <a:schemeClr val="bg1"/>
                        </a:solidFill>
                        <a:latin typeface="Barlow" pitchFamily="2" charset="77"/>
                        <a:ea typeface="+mn-ea"/>
                        <a:cs typeface="Barlow Regular"/>
                      </a:endParaRPr>
                    </a:p>
                  </a:txBody>
                  <a:tcPr marL="87580" marR="87580" marT="87580" marB="87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50" dirty="0">
                          <a:latin typeface="Barlow" pitchFamily="2" charset="77"/>
                        </a:rPr>
                        <a:t>Recommendation: C</a:t>
                      </a:r>
                      <a:r>
                        <a:rPr lang="en-US" sz="1200" spc="-50" baseline="0" dirty="0">
                          <a:latin typeface="Barlow" pitchFamily="2" charset="77"/>
                        </a:rPr>
                        <a:t>onsider upgrading to </a:t>
                      </a:r>
                      <a:r>
                        <a:rPr lang="en-US" sz="1200" spc="-50" baseline="0" dirty="0" smtClean="0">
                          <a:latin typeface="Barlow" pitchFamily="2" charset="77"/>
                        </a:rPr>
                        <a:t>add Analytic dashboards.</a:t>
                      </a:r>
                      <a:endParaRPr lang="en-US" sz="1200" b="0" i="0" spc="-50" dirty="0">
                        <a:solidFill>
                          <a:schemeClr val="bg1"/>
                        </a:solidFill>
                        <a:latin typeface="Barlow" pitchFamily="2" charset="77"/>
                        <a:cs typeface="Barlow Regular"/>
                      </a:endParaRPr>
                    </a:p>
                  </a:txBody>
                  <a:tcPr marL="87580" marR="87580" marT="87580" marB="87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0" dirty="0">
                          <a:latin typeface="Barlow" pitchFamily="2" charset="77"/>
                        </a:rPr>
                        <a:t>Recommendation:  Upgrade </a:t>
                      </a:r>
                      <a:r>
                        <a:rPr lang="en-US" sz="1200" kern="1200" spc="-50" dirty="0" smtClean="0">
                          <a:latin typeface="Barlow" pitchFamily="2" charset="77"/>
                        </a:rPr>
                        <a:t>to 7.1 backend and </a:t>
                      </a:r>
                      <a:r>
                        <a:rPr lang="en-US" sz="1200" kern="1200" spc="-50" dirty="0">
                          <a:latin typeface="Barlow" pitchFamily="2" charset="77"/>
                        </a:rPr>
                        <a:t>Time 6.5 </a:t>
                      </a:r>
                      <a:r>
                        <a:rPr lang="en-US" sz="1200" kern="1200" spc="-50" dirty="0" smtClean="0">
                          <a:latin typeface="Barlow" pitchFamily="2" charset="77"/>
                        </a:rPr>
                        <a:t>desktop or </a:t>
                      </a:r>
                      <a:r>
                        <a:rPr lang="en-US" sz="1200" kern="1200" spc="-50" dirty="0">
                          <a:latin typeface="Barlow" pitchFamily="2" charset="77"/>
                        </a:rPr>
                        <a:t>higher to address </a:t>
                      </a:r>
                      <a:r>
                        <a:rPr lang="en-US" sz="1200" kern="1200" spc="-50" dirty="0" smtClean="0">
                          <a:latin typeface="Barlow" pitchFamily="2" charset="77"/>
                        </a:rPr>
                        <a:t>first three</a:t>
                      </a:r>
                      <a:r>
                        <a:rPr lang="en-US" sz="1200" kern="1200" spc="-50" baseline="0" dirty="0" smtClean="0">
                          <a:latin typeface="Barlow" pitchFamily="2" charset="77"/>
                        </a:rPr>
                        <a:t> </a:t>
                      </a:r>
                      <a:r>
                        <a:rPr lang="en-US" sz="1200" kern="1200" spc="-50" baseline="0" dirty="0">
                          <a:latin typeface="Barlow" pitchFamily="2" charset="77"/>
                        </a:rPr>
                        <a:t>items above and for </a:t>
                      </a:r>
                      <a:r>
                        <a:rPr lang="en-US" sz="1200" kern="1200" spc="-50" baseline="0" dirty="0" smtClean="0">
                          <a:latin typeface="Barlow" pitchFamily="2" charset="77"/>
                        </a:rPr>
                        <a:t>Win10/Office 365/eBH </a:t>
                      </a:r>
                      <a:r>
                        <a:rPr lang="en-US" sz="1200" kern="1200" spc="-50" baseline="0" dirty="0">
                          <a:latin typeface="Barlow" pitchFamily="2" charset="77"/>
                        </a:rPr>
                        <a:t>support.</a:t>
                      </a:r>
                      <a:endParaRPr lang="en-US" sz="1200" b="0" i="0" kern="1200" spc="-50" dirty="0">
                        <a:solidFill>
                          <a:schemeClr val="bg1"/>
                        </a:solidFill>
                        <a:latin typeface="Barlow" pitchFamily="2" charset="77"/>
                        <a:ea typeface="+mn-ea"/>
                        <a:cs typeface="Barlow Regular"/>
                      </a:endParaRPr>
                    </a:p>
                  </a:txBody>
                  <a:tcPr marL="87580" marR="87580" marT="87580" marB="87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50" dirty="0">
                          <a:latin typeface="Barlow" pitchFamily="2" charset="77"/>
                        </a:rPr>
                        <a:t>Recommendation:  Install Daily Health Check Email Tool</a:t>
                      </a:r>
                    </a:p>
                  </a:txBody>
                  <a:tcPr marL="87580" marR="87580" marT="87580" marB="8758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207276" y="145435"/>
            <a:ext cx="8619305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latin typeface="Barlow Bold"/>
                <a:cs typeface="Barlow Bold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7311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538304" y="4794669"/>
            <a:ext cx="382543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fld id="{64257B77-FA54-6944-B705-C016D32C2802}" type="slidenum">
              <a:rPr lang="en-US" sz="800" b="0" i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rlow Bold"/>
                <a:cs typeface="Barlow Bold"/>
              </a:rPr>
              <a:pPr algn="r"/>
              <a:t>8</a:t>
            </a:fld>
            <a:endParaRPr lang="en-US" sz="800" b="0" i="0" dirty="0">
              <a:solidFill>
                <a:schemeClr val="tx2">
                  <a:lumMod val="60000"/>
                  <a:lumOff val="40000"/>
                </a:schemeClr>
              </a:solidFill>
              <a:latin typeface="Barlow Bold"/>
              <a:cs typeface="Barlow Bol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040" y="4813164"/>
            <a:ext cx="592956" cy="21061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320040" y="4738357"/>
            <a:ext cx="8503920" cy="0"/>
          </a:xfrm>
          <a:prstGeom prst="line">
            <a:avLst/>
          </a:prstGeom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 txBox="1">
            <a:spLocks/>
          </p:cNvSpPr>
          <p:nvPr/>
        </p:nvSpPr>
        <p:spPr>
          <a:xfrm>
            <a:off x="320041" y="4767263"/>
            <a:ext cx="85039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500" b="0" i="0" kern="1200">
                <a:solidFill>
                  <a:srgbClr val="D0D8DE"/>
                </a:solidFill>
                <a:latin typeface="Barlow Light"/>
                <a:ea typeface="+mn-ea"/>
                <a:cs typeface="Barlow 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2018 </a:t>
            </a:r>
            <a:r>
              <a:rPr lang="en-US" dirty="0" err="1"/>
              <a:t>Intapp</a:t>
            </a:r>
            <a:r>
              <a:rPr lang="en-US" dirty="0"/>
              <a:t>, Inc. All Rights Reserved. Various trademarks held by their respective owners.</a:t>
            </a:r>
          </a:p>
        </p:txBody>
      </p:sp>
      <p:graphicFrame>
        <p:nvGraphicFramePr>
          <p:cNvPr id="10" name="Table Placeholder 10">
            <a:extLst>
              <a:ext uri="{FF2B5EF4-FFF2-40B4-BE49-F238E27FC236}">
                <a16:creationId xmlns:a16="http://schemas.microsoft.com/office/drawing/2014/main" xmlns="" id="{CAB8BB1D-ACCE-B442-9DFB-DE976F80AA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219223"/>
              </p:ext>
            </p:extLst>
          </p:nvPr>
        </p:nvGraphicFramePr>
        <p:xfrm>
          <a:off x="430570" y="605550"/>
          <a:ext cx="8305720" cy="410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64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64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764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8076"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200" dirty="0">
                          <a:ln>
                            <a:noFill/>
                          </a:ln>
                          <a:latin typeface="Barlow" pitchFamily="2" charset="77"/>
                        </a:rPr>
                        <a:t>Product</a:t>
                      </a:r>
                      <a:r>
                        <a:rPr lang="en-US" sz="1200" baseline="0" dirty="0">
                          <a:ln>
                            <a:noFill/>
                          </a:ln>
                          <a:latin typeface="Barlow" pitchFamily="2" charset="77"/>
                        </a:rPr>
                        <a:t> Version</a:t>
                      </a:r>
                      <a:endParaRPr lang="en-US" sz="1200" b="1" i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Barlow" pitchFamily="2" charset="77"/>
                        <a:cs typeface="Barlow Regular"/>
                      </a:endParaRPr>
                    </a:p>
                  </a:txBody>
                  <a:tcPr marL="65685" marR="65685" marT="65685" marB="6568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200" dirty="0">
                          <a:ln>
                            <a:noFill/>
                          </a:ln>
                          <a:latin typeface="Barlow" pitchFamily="2" charset="77"/>
                        </a:rPr>
                        <a:t>Product Entitlements</a:t>
                      </a:r>
                      <a:endParaRPr lang="en-US" sz="1200" b="1" i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Barlow" pitchFamily="2" charset="77"/>
                        <a:cs typeface="Barlow Regular"/>
                      </a:endParaRPr>
                    </a:p>
                  </a:txBody>
                  <a:tcPr marL="65685" marR="65685" marT="65685" marB="6568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200" dirty="0">
                          <a:ln>
                            <a:noFill/>
                          </a:ln>
                          <a:latin typeface="Barlow" pitchFamily="2" charset="77"/>
                        </a:rPr>
                        <a:t>Support Issues</a:t>
                      </a:r>
                      <a:endParaRPr lang="en-US" sz="1200" b="1" i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Barlow" pitchFamily="2" charset="77"/>
                        <a:cs typeface="Barlow Regular"/>
                      </a:endParaRPr>
                    </a:p>
                  </a:txBody>
                  <a:tcPr marL="65685" marR="65685" marT="65685" marB="6568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sz="1200" dirty="0">
                          <a:ln>
                            <a:noFill/>
                          </a:ln>
                          <a:latin typeface="Barlow" pitchFamily="2" charset="77"/>
                        </a:rPr>
                        <a:t>System Usage</a:t>
                      </a:r>
                      <a:endParaRPr lang="en-US" sz="1200" b="1" i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Barlow" pitchFamily="2" charset="77"/>
                        <a:cs typeface="Barlow Regular"/>
                      </a:endParaRPr>
                    </a:p>
                  </a:txBody>
                  <a:tcPr marL="65685" marR="65685" marT="65685" marB="6568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789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0" dirty="0">
                          <a:latin typeface="Barlow" pitchFamily="2" charset="77"/>
                        </a:rPr>
                        <a:t>Walls</a:t>
                      </a:r>
                      <a:r>
                        <a:rPr lang="en-US" sz="1200" kern="1200" spc="-50" baseline="0" dirty="0">
                          <a:latin typeface="Barlow" pitchFamily="2" charset="77"/>
                        </a:rPr>
                        <a:t> </a:t>
                      </a:r>
                      <a:r>
                        <a:rPr lang="en-US" sz="1200" kern="1200" spc="-50" baseline="0" dirty="0" smtClean="0">
                          <a:latin typeface="Barlow" pitchFamily="2" charset="77"/>
                        </a:rPr>
                        <a:t>6.4 </a:t>
                      </a:r>
                      <a:r>
                        <a:rPr lang="en-US" sz="1200" kern="1200" spc="-50" baseline="0" dirty="0">
                          <a:latin typeface="Barlow" pitchFamily="2" charset="77"/>
                        </a:rPr>
                        <a:t>is currently installed, Walls 6.5 is the latest </a:t>
                      </a:r>
                      <a:r>
                        <a:rPr lang="en-US" sz="1200" kern="1200" spc="-50" baseline="0" dirty="0" smtClean="0">
                          <a:latin typeface="Barlow" pitchFamily="2" charset="77"/>
                        </a:rPr>
                        <a:t>version</a:t>
                      </a:r>
                      <a:endParaRPr lang="en-US" sz="1200" kern="1200" spc="-50" dirty="0" smtClean="0">
                        <a:latin typeface="Barlow" pitchFamily="2" charset="77"/>
                      </a:endParaRPr>
                    </a:p>
                    <a:p>
                      <a:pPr marL="168275" marR="0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dirty="0" smtClean="0">
                          <a:latin typeface="Barlow" pitchFamily="2" charset="77"/>
                        </a:rPr>
                        <a:t>Walls 6.6</a:t>
                      </a:r>
                      <a:r>
                        <a:rPr lang="en-US" sz="1000" kern="1200" spc="-50" baseline="0" dirty="0" smtClean="0">
                          <a:latin typeface="Barlow" pitchFamily="2" charset="77"/>
                        </a:rPr>
                        <a:t> (end of May) </a:t>
                      </a:r>
                      <a:r>
                        <a:rPr lang="en-US" sz="1000" kern="1200" spc="-50" dirty="0" smtClean="0">
                          <a:latin typeface="Barlow" pitchFamily="2" charset="77"/>
                        </a:rPr>
                        <a:t>will provide some stability and performance improvements</a:t>
                      </a:r>
                      <a:r>
                        <a:rPr lang="en-US" sz="1000" kern="1200" spc="-50" baseline="0" dirty="0" smtClean="0">
                          <a:latin typeface="Barlow" pitchFamily="2" charset="77"/>
                        </a:rPr>
                        <a:t> for Activity Tracker.</a:t>
                      </a:r>
                    </a:p>
                    <a:p>
                      <a:pPr marL="168275" marR="0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dirty="0" smtClean="0">
                          <a:latin typeface="Barlow" pitchFamily="2" charset="77"/>
                        </a:rPr>
                        <a:t>Walls 7.0 (end of August) will provide an</a:t>
                      </a:r>
                      <a:r>
                        <a:rPr lang="en-US" sz="1000" kern="1200" spc="-50" baseline="0" dirty="0" smtClean="0">
                          <a:latin typeface="Barlow" pitchFamily="2" charset="77"/>
                        </a:rPr>
                        <a:t> updated user interface and improvements to Foundational Walls.</a:t>
                      </a:r>
                      <a:endParaRPr lang="en-US" sz="1000" b="0" i="0" kern="1200" spc="-50" dirty="0">
                        <a:solidFill>
                          <a:schemeClr val="tx2"/>
                        </a:solidFill>
                        <a:latin typeface="Barlow" pitchFamily="2" charset="77"/>
                        <a:ea typeface="+mn-ea"/>
                        <a:cs typeface="Barlow Regular"/>
                      </a:endParaRPr>
                    </a:p>
                  </a:txBody>
                  <a:tcPr marL="65685" marR="65685" marT="98528" marB="985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0" dirty="0" err="1" smtClean="0">
                          <a:latin typeface="Barlow" pitchFamily="2" charset="77"/>
                        </a:rPr>
                        <a:t>MoFo</a:t>
                      </a:r>
                      <a:r>
                        <a:rPr lang="en-US" sz="1200" kern="1200" spc="-50" baseline="0" dirty="0" smtClean="0">
                          <a:latin typeface="Barlow" pitchFamily="2" charset="77"/>
                        </a:rPr>
                        <a:t> </a:t>
                      </a:r>
                      <a:r>
                        <a:rPr lang="en-US" sz="1200" kern="1200" spc="-50" baseline="0" dirty="0">
                          <a:latin typeface="Barlow" pitchFamily="2" charset="77"/>
                        </a:rPr>
                        <a:t>own the following modules:</a:t>
                      </a:r>
                      <a:endParaRPr lang="en-US" sz="1200" kern="1200" spc="-50" dirty="0">
                        <a:latin typeface="Barlow" pitchFamily="2" charset="77"/>
                      </a:endParaRPr>
                    </a:p>
                    <a:p>
                      <a:pPr marL="168275" marR="0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dirty="0">
                          <a:latin typeface="Barlow" pitchFamily="2" charset="77"/>
                        </a:rPr>
                        <a:t>Walls Confidentiality</a:t>
                      </a:r>
                      <a:r>
                        <a:rPr lang="en-US" sz="1000" kern="1200" spc="-50" baseline="0" dirty="0">
                          <a:latin typeface="Barlow" pitchFamily="2" charset="77"/>
                        </a:rPr>
                        <a:t> package</a:t>
                      </a:r>
                      <a:endParaRPr lang="en-US" sz="1000" kern="1200" spc="-50" dirty="0">
                        <a:latin typeface="Barlow" pitchFamily="2" charset="77"/>
                      </a:endParaRPr>
                    </a:p>
                    <a:p>
                      <a:pPr marL="168275" marR="0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dirty="0" smtClean="0">
                          <a:latin typeface="Barlow" pitchFamily="2" charset="77"/>
                        </a:rPr>
                        <a:t>Activity Tracker</a:t>
                      </a:r>
                    </a:p>
                    <a:p>
                      <a:pPr marL="168275" marR="0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dirty="0" smtClean="0">
                          <a:latin typeface="Barlow" pitchFamily="2" charset="77"/>
                        </a:rPr>
                        <a:t>Legal</a:t>
                      </a:r>
                      <a:r>
                        <a:rPr lang="en-US" sz="1000" kern="1200" spc="-50" baseline="0" dirty="0" smtClean="0">
                          <a:latin typeface="Barlow" pitchFamily="2" charset="77"/>
                        </a:rPr>
                        <a:t> Holds</a:t>
                      </a:r>
                    </a:p>
                    <a:p>
                      <a:pPr marL="168275" marR="0" indent="-168275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baseline="0" dirty="0" smtClean="0">
                          <a:latin typeface="Barlow" pitchFamily="2" charset="77"/>
                        </a:rPr>
                        <a:t>Security for DM  (</a:t>
                      </a:r>
                      <a:r>
                        <a:rPr lang="en-US" sz="1000" kern="1200" spc="-50" baseline="0" dirty="0" err="1" smtClean="0">
                          <a:latin typeface="Barlow" pitchFamily="2" charset="77"/>
                        </a:rPr>
                        <a:t>eDOCS</a:t>
                      </a:r>
                      <a:r>
                        <a:rPr lang="en-US" sz="1000" kern="1200" spc="-50" baseline="0" dirty="0" smtClean="0">
                          <a:latin typeface="Barlow" pitchFamily="2" charset="77"/>
                        </a:rPr>
                        <a:t>) , File Shares, Intapp Open, Intapp Time and </a:t>
                      </a:r>
                      <a:r>
                        <a:rPr lang="en-US" sz="1000" kern="1200" spc="-50" baseline="0" dirty="0" err="1" smtClean="0">
                          <a:latin typeface="Barlow" pitchFamily="2" charset="77"/>
                        </a:rPr>
                        <a:t>FileSurf</a:t>
                      </a:r>
                      <a:r>
                        <a:rPr lang="en-US" sz="1000" kern="1200" spc="-50" baseline="0" dirty="0" smtClean="0">
                          <a:latin typeface="Barlow" pitchFamily="2" charset="77"/>
                        </a:rPr>
                        <a:t>,  self-maintaining from Elite Enterprise</a:t>
                      </a:r>
                      <a:endParaRPr lang="en-US" sz="1000" kern="1200" spc="-50" dirty="0">
                        <a:latin typeface="Barlow" pitchFamily="2" charset="77"/>
                      </a:endParaRPr>
                    </a:p>
                  </a:txBody>
                  <a:tcPr marL="65685" marR="65685" marT="98528" marB="985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0" dirty="0">
                          <a:latin typeface="Barlow" pitchFamily="2" charset="77"/>
                        </a:rPr>
                        <a:t>Recent support issues:</a:t>
                      </a:r>
                    </a:p>
                    <a:p>
                      <a:pPr marL="164592" marR="0" indent="-164592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dirty="0" smtClean="0">
                          <a:latin typeface="Barlow" pitchFamily="2" charset="77"/>
                        </a:rPr>
                        <a:t>Concern about file shares/AD groups and </a:t>
                      </a:r>
                      <a:r>
                        <a:rPr lang="en-US" sz="1000" kern="1200" spc="-50" baseline="0" dirty="0" smtClean="0">
                          <a:latin typeface="Barlow" pitchFamily="2" charset="77"/>
                        </a:rPr>
                        <a:t> issues they are experiencing due to volume. Upon further review it was determined that converting some or all Inclusionary Walls to Foundational Walls will reduce the number of groups created.</a:t>
                      </a:r>
                      <a:endParaRPr lang="en-US" sz="1000" kern="1200" spc="-50" dirty="0">
                        <a:latin typeface="Barlow" pitchFamily="2" charset="77"/>
                      </a:endParaRPr>
                    </a:p>
                    <a:p>
                      <a:pPr marL="164592" marR="0" indent="-164592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dirty="0" smtClean="0">
                          <a:latin typeface="Barlow" pitchFamily="2" charset="77"/>
                        </a:rPr>
                        <a:t>Several recent calls related to backlog of</a:t>
                      </a:r>
                      <a:r>
                        <a:rPr lang="en-US" sz="1000" kern="1200" spc="-50" baseline="0" dirty="0" smtClean="0">
                          <a:latin typeface="Barlow" pitchFamily="2" charset="77"/>
                        </a:rPr>
                        <a:t> extension service jobs.</a:t>
                      </a:r>
                      <a:endParaRPr lang="en-US" sz="1000" kern="1200" spc="-50" dirty="0">
                        <a:latin typeface="Barlow" pitchFamily="2" charset="77"/>
                      </a:endParaRPr>
                    </a:p>
                  </a:txBody>
                  <a:tcPr marL="65685" marR="65685" marT="98528" marB="9852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0" baseline="0" dirty="0" smtClean="0">
                          <a:latin typeface="Barlow" pitchFamily="2" charset="77"/>
                        </a:rPr>
                        <a:t>Review of the </a:t>
                      </a:r>
                      <a:r>
                        <a:rPr lang="en-US" sz="1200" kern="1200" spc="-50" dirty="0" smtClean="0">
                          <a:latin typeface="Barlow" pitchFamily="2" charset="77"/>
                        </a:rPr>
                        <a:t>Daily </a:t>
                      </a:r>
                      <a:r>
                        <a:rPr lang="en-US" sz="1200" kern="1200" spc="-50" dirty="0">
                          <a:latin typeface="Barlow" pitchFamily="2" charset="77"/>
                        </a:rPr>
                        <a:t>Health Check Email </a:t>
                      </a:r>
                      <a:r>
                        <a:rPr lang="en-US" sz="1200" kern="1200" spc="-50" dirty="0" smtClean="0">
                          <a:latin typeface="Barlow" pitchFamily="2" charset="77"/>
                        </a:rPr>
                        <a:t>Tool data:</a:t>
                      </a:r>
                    </a:p>
                    <a:p>
                      <a:pPr marL="164592" marR="0" indent="-164592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baseline="0" dirty="0" smtClean="0">
                          <a:latin typeface="Barlow" pitchFamily="2" charset="77"/>
                        </a:rPr>
                        <a:t>Several long-running  extension service jobs, big backlog of jobs in queue</a:t>
                      </a:r>
                    </a:p>
                    <a:p>
                      <a:pPr marL="164592" marR="0" indent="-164592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baseline="0" dirty="0" smtClean="0">
                          <a:latin typeface="Barlow" pitchFamily="2" charset="77"/>
                        </a:rPr>
                        <a:t>Vast majority of walls currently exclusionary but number of inclusionary now rising.</a:t>
                      </a:r>
                    </a:p>
                    <a:p>
                      <a:pPr marL="164592" marR="0" indent="-164592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baseline="0" dirty="0" smtClean="0">
                          <a:latin typeface="Barlow" pitchFamily="2" charset="77"/>
                        </a:rPr>
                        <a:t>~24k walls, 14k enabled</a:t>
                      </a:r>
                    </a:p>
                    <a:p>
                      <a:pPr marL="164592" marR="0" indent="-164592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900"/>
                        </a:spcAft>
                        <a:buClr>
                          <a:schemeClr val="bg2"/>
                        </a:buClr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000" kern="1200" spc="-50" baseline="0" dirty="0" smtClean="0">
                          <a:latin typeface="Barlow" pitchFamily="2" charset="77"/>
                        </a:rPr>
                        <a:t>Several walls with over 2000 users</a:t>
                      </a:r>
                    </a:p>
                  </a:txBody>
                  <a:tcPr marL="65685" marR="65685" marT="98528" marB="9852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199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0" dirty="0">
                          <a:latin typeface="Barlow" pitchFamily="2" charset="77"/>
                        </a:rPr>
                        <a:t>Recommendation:  </a:t>
                      </a:r>
                      <a:r>
                        <a:rPr lang="en-US" sz="1200" kern="1200" spc="-50" dirty="0" smtClean="0">
                          <a:latin typeface="Barlow" pitchFamily="2" charset="77"/>
                        </a:rPr>
                        <a:t>Consider upgrading to Walls 7.0 when available.</a:t>
                      </a:r>
                      <a:endParaRPr lang="en-US" sz="1200" b="0" i="0" kern="1200" spc="-50" dirty="0">
                        <a:solidFill>
                          <a:schemeClr val="bg1"/>
                        </a:solidFill>
                        <a:latin typeface="Barlow" pitchFamily="2" charset="77"/>
                        <a:ea typeface="+mn-ea"/>
                        <a:cs typeface="Barlow Regular"/>
                      </a:endParaRPr>
                    </a:p>
                  </a:txBody>
                  <a:tcPr marL="65685" marR="65685" marT="65685" marB="6568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50" dirty="0">
                          <a:latin typeface="Barlow" pitchFamily="2" charset="77"/>
                        </a:rPr>
                        <a:t>Recommendation: </a:t>
                      </a:r>
                      <a:r>
                        <a:rPr lang="en-US" sz="1200" spc="-50" dirty="0" smtClean="0">
                          <a:latin typeface="Barlow" pitchFamily="2" charset="77"/>
                        </a:rPr>
                        <a:t>Consider adding</a:t>
                      </a:r>
                      <a:r>
                        <a:rPr lang="en-US" sz="1200" spc="-50" baseline="0" dirty="0" smtClean="0">
                          <a:latin typeface="Barlow" pitchFamily="2" charset="77"/>
                        </a:rPr>
                        <a:t> Foundational Walls and Team Manager to support moving to a closed security model.</a:t>
                      </a:r>
                      <a:endParaRPr lang="en-US" sz="1200" b="0" i="0" spc="-50" dirty="0">
                        <a:solidFill>
                          <a:schemeClr val="bg1"/>
                        </a:solidFill>
                        <a:latin typeface="Barlow" pitchFamily="2" charset="77"/>
                        <a:cs typeface="Barlow Regular"/>
                      </a:endParaRPr>
                    </a:p>
                  </a:txBody>
                  <a:tcPr marL="65685" marR="65685" marT="65685" marB="6568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50" dirty="0">
                          <a:latin typeface="Barlow" pitchFamily="2" charset="77"/>
                        </a:rPr>
                        <a:t>Recommendation:  </a:t>
                      </a:r>
                      <a:r>
                        <a:rPr lang="en-US" sz="1200" spc="-50" dirty="0" smtClean="0">
                          <a:latin typeface="Barlow" pitchFamily="2" charset="77"/>
                        </a:rPr>
                        <a:t>Consider adding Foundational Walls to help with group membership issues. Potentially</a:t>
                      </a:r>
                      <a:r>
                        <a:rPr lang="en-US" sz="1200" spc="-50" baseline="0" dirty="0" smtClean="0">
                          <a:latin typeface="Barlow" pitchFamily="2" charset="77"/>
                        </a:rPr>
                        <a:t> add extension server(s) or increase resources.</a:t>
                      </a:r>
                      <a:endParaRPr lang="en-US" sz="1200" b="0" i="0" spc="-50" dirty="0">
                        <a:solidFill>
                          <a:schemeClr val="bg1"/>
                        </a:solidFill>
                        <a:latin typeface="Barlow" pitchFamily="2" charset="77"/>
                        <a:cs typeface="Barlow Regular"/>
                      </a:endParaRPr>
                    </a:p>
                  </a:txBody>
                  <a:tcPr marL="65685" marR="65685" marT="65685" marB="656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54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pc="-50" dirty="0">
                          <a:latin typeface="Barlow" pitchFamily="2" charset="77"/>
                        </a:rPr>
                        <a:t>Recommendation</a:t>
                      </a:r>
                      <a:r>
                        <a:rPr lang="en-US" sz="1200" spc="-50" dirty="0" smtClean="0">
                          <a:latin typeface="Barlow" pitchFamily="2" charset="77"/>
                        </a:rPr>
                        <a:t>: Investigate long running</a:t>
                      </a:r>
                      <a:r>
                        <a:rPr lang="en-US" sz="1200" spc="-50" baseline="0" dirty="0" smtClean="0">
                          <a:latin typeface="Barlow" pitchFamily="2" charset="77"/>
                        </a:rPr>
                        <a:t> jobs and queue backlogs. </a:t>
                      </a:r>
                      <a:r>
                        <a:rPr lang="en-US" sz="1200" spc="-50" dirty="0" smtClean="0">
                          <a:latin typeface="Barlow" pitchFamily="2" charset="77"/>
                        </a:rPr>
                        <a:t>Potentially</a:t>
                      </a:r>
                      <a:r>
                        <a:rPr lang="en-US" sz="1200" spc="-50" baseline="0" dirty="0" smtClean="0">
                          <a:latin typeface="Barlow" pitchFamily="2" charset="77"/>
                        </a:rPr>
                        <a:t> add extension server(s) or increase resources.</a:t>
                      </a:r>
                      <a:endParaRPr lang="en-US" sz="1200" b="0" i="0" spc="-50" dirty="0" smtClean="0">
                        <a:solidFill>
                          <a:schemeClr val="bg1"/>
                        </a:solidFill>
                        <a:latin typeface="Barlow" pitchFamily="2" charset="77"/>
                        <a:cs typeface="Barlow Regular"/>
                      </a:endParaRPr>
                    </a:p>
                  </a:txBody>
                  <a:tcPr marL="65685" marR="65685" marT="65685" marB="6568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207276" y="186685"/>
            <a:ext cx="8619305" cy="43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spc="-80" dirty="0">
                <a:latin typeface="Barlow Bold"/>
                <a:cs typeface="Barlow Bold"/>
              </a:rPr>
              <a:t>Walls</a:t>
            </a:r>
          </a:p>
        </p:txBody>
      </p:sp>
    </p:spTree>
    <p:extLst>
      <p:ext uri="{BB962C8B-B14F-4D97-AF65-F5344CB8AC3E}">
        <p14:creationId xmlns:p14="http://schemas.microsoft.com/office/powerpoint/2010/main" val="26699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A14ABB4-E9A2-2846-98D6-9F845ABA65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2018 Intapp, Inc. All Rights Reserved. Various trademarks held by their respective owners.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ank slide">
  <a:themeElements>
    <a:clrScheme name="Intapp">
      <a:dk1>
        <a:sysClr val="windowText" lastClr="000000"/>
      </a:dk1>
      <a:lt1>
        <a:sysClr val="window" lastClr="FFFFFF"/>
      </a:lt1>
      <a:dk2>
        <a:srgbClr val="324655"/>
      </a:dk2>
      <a:lt2>
        <a:srgbClr val="4F9DF5"/>
      </a:lt2>
      <a:accent1>
        <a:srgbClr val="6D8690"/>
      </a:accent1>
      <a:accent2>
        <a:srgbClr val="D0D8DE"/>
      </a:accent2>
      <a:accent3>
        <a:srgbClr val="F2F4F7"/>
      </a:accent3>
      <a:accent4>
        <a:srgbClr val="2DD6B6"/>
      </a:accent4>
      <a:accent5>
        <a:srgbClr val="14CEDE"/>
      </a:accent5>
      <a:accent6>
        <a:srgbClr val="7182D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lnSpc>
            <a:spcPct val="80000"/>
          </a:lnSpc>
          <a:defRPr sz="1300" dirty="0">
            <a:solidFill>
              <a:schemeClr val="accent2"/>
            </a:solidFill>
            <a:latin typeface="Barlow" pitchFamily="2" charset="7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20332</TotalTime>
  <Words>1369</Words>
  <Application>Microsoft Office PowerPoint</Application>
  <PresentationFormat>On-screen Show (16:9)</PresentationFormat>
  <Paragraphs>194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Barlow</vt:lpstr>
      <vt:lpstr>Barlow Bold</vt:lpstr>
      <vt:lpstr>Barlow Italic</vt:lpstr>
      <vt:lpstr>Barlow Light</vt:lpstr>
      <vt:lpstr>Barlow Medium</vt:lpstr>
      <vt:lpstr>Barlow Regular</vt:lpstr>
      <vt:lpstr>Barlow SemiBold</vt:lpstr>
      <vt:lpstr>Calibri</vt:lpstr>
      <vt:lpstr>Open Sans</vt:lpstr>
      <vt:lpstr>Open Sans Light</vt:lpstr>
      <vt:lpstr>Open Sans Semibold</vt:lpstr>
      <vt:lpstr>Wingdings</vt:lpstr>
      <vt:lpstr>1_Blank slide</vt:lpstr>
      <vt:lpstr>PowerPoint Presentation</vt:lpstr>
      <vt:lpstr>PowerPoint Presentation</vt:lpstr>
      <vt:lpstr>Your Intapp Customer Success &amp; Account Team</vt:lpstr>
      <vt:lpstr>Framing the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Intapp University - Maximizing your Expertise with Intapp Solutions</vt:lpstr>
      <vt:lpstr>Executing small projects efficiently and expeditiously – Intapp Prime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April Six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Freelance</dc:creator>
  <cp:lastModifiedBy>Maya Peterson</cp:lastModifiedBy>
  <cp:revision>1519</cp:revision>
  <dcterms:created xsi:type="dcterms:W3CDTF">2018-01-22T18:50:38Z</dcterms:created>
  <dcterms:modified xsi:type="dcterms:W3CDTF">2018-05-26T21:43:57Z</dcterms:modified>
</cp:coreProperties>
</file>