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4"/>
  </p:notesMasterIdLst>
  <p:handoutMasterIdLst>
    <p:handoutMasterId r:id="rId5"/>
  </p:handoutMasterIdLst>
  <p:sldIdLst>
    <p:sldId id="535" r:id="rId2"/>
    <p:sldId id="5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Darling" initials="CD [2]" lastIdx="1" clrIdx="0"/>
  <p:cmAuthor id="2" name="Claire Darling" initials="CD" lastIdx="104" clrIdx="1"/>
  <p:cmAuthor id="3" name="Claire Darling" initials="CD [3]" lastIdx="1" clrIdx="2"/>
  <p:cmAuthor id="4" name="Claire Darling" initials="CD [4]" lastIdx="1" clrIdx="3"/>
  <p:cmAuthor id="5" name="Claire Darling" initials="CD [5]" lastIdx="1" clrIdx="4"/>
  <p:cmAuthor id="6" name="Claire Darling" initials="CD [7]" lastIdx="1" clrIdx="5"/>
  <p:cmAuthor id="7" name="Claire Darling" initials="CD [8]" lastIdx="1" clrIdx="6"/>
  <p:cmAuthor id="8" name="Claire Darling" initials="CD [11]" lastIdx="1" clrIdx="7"/>
  <p:cmAuthor id="9" name="Maia Mileff" initials="MM" lastIdx="69" clrIdx="8">
    <p:extLst/>
  </p:cmAuthor>
  <p:cmAuthor id="10" name="Maia Mileff" initials="MM [2]" lastIdx="1" clrIdx="9">
    <p:extLst/>
  </p:cmAuthor>
  <p:cmAuthor id="11" name="Maia Mileff" initials="MM [3]" lastIdx="1" clrIdx="10">
    <p:extLst/>
  </p:cmAuthor>
  <p:cmAuthor id="12" name="Maia Mileff" initials="MM [4]" lastIdx="1" clrIdx="11">
    <p:extLst/>
  </p:cmAuthor>
  <p:cmAuthor id="13" name="Maia Mileff" initials="MM [5]" lastIdx="1" clrIdx="12">
    <p:extLst/>
  </p:cmAuthor>
  <p:cmAuthor id="14" name="Maia Mileff" initials="MM [6]" lastIdx="1" clrIdx="13">
    <p:extLst/>
  </p:cmAuthor>
  <p:cmAuthor id="15" name="Logan Craig" initials="LC" lastIdx="66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B4C"/>
    <a:srgbClr val="37B79F"/>
    <a:srgbClr val="283343"/>
    <a:srgbClr val="3B4B62"/>
    <a:srgbClr val="354357"/>
    <a:srgbClr val="0E95A0"/>
    <a:srgbClr val="4E9BF3"/>
    <a:srgbClr val="B7C3CC"/>
    <a:srgbClr val="6D8690"/>
    <a:srgbClr val="1D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 autoAdjust="0"/>
    <p:restoredTop sz="94450" autoAdjust="0"/>
  </p:normalViewPr>
  <p:slideViewPr>
    <p:cSldViewPr snapToGrid="0" snapToObjects="1">
      <p:cViewPr varScale="1">
        <p:scale>
          <a:sx n="87" d="100"/>
          <a:sy n="87" d="100"/>
        </p:scale>
        <p:origin x="780" y="60"/>
      </p:cViewPr>
      <p:guideLst>
        <p:guide pos="576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FFFB-99A9-CD4C-94D4-330633E14D3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FE2C-7E08-8D4C-A1C6-BACDAD19C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7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09A4-88B8-6145-8B2C-1D051602FA01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56D0-7CA0-CA4D-B9FB-D1A56E401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4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emf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5" name="Picture 4" descr="line_graphic.png">
            <a:extLst>
              <a:ext uri="{FF2B5EF4-FFF2-40B4-BE49-F238E27FC236}">
                <a16:creationId xmlns="" xmlns:a16="http://schemas.microsoft.com/office/drawing/2014/main" id="{D6F4BF3B-33B1-1A4F-8505-0EFBD0A54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-11827" y="-621519"/>
            <a:ext cx="3818313" cy="2454085"/>
          </a:xfrm>
          <a:prstGeom prst="rect">
            <a:avLst/>
          </a:prstGeom>
        </p:spPr>
      </p:pic>
      <p:pic>
        <p:nvPicPr>
          <p:cNvPr id="6" name="Picture 5" descr="intapp_logo_rgb@2x-8.png">
            <a:extLst>
              <a:ext uri="{FF2B5EF4-FFF2-40B4-BE49-F238E27FC236}">
                <a16:creationId xmlns="" xmlns:a16="http://schemas.microsoft.com/office/drawing/2014/main" id="{E13745A6-A0BC-7347-BA47-C4B81EC9D6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6671715-477A-3446-88B2-C574A411B01A}"/>
              </a:ext>
            </a:extLst>
          </p:cNvPr>
          <p:cNvCxnSpPr/>
          <p:nvPr userDrawn="1"/>
        </p:nvCxnSpPr>
        <p:spPr>
          <a:xfrm>
            <a:off x="918172" y="2764542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68600B5-AA6B-C44B-BB70-75429BF27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892" y="1773527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C1AE2FD-396E-E245-8D6E-31FBC363A0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037" y="2364658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1FF3D946-3505-DD42-9D97-AFEB526994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272" y="2789671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="" xmlns:a16="http://schemas.microsoft.com/office/drawing/2014/main" id="{43B498EC-70E9-714E-9171-680858A3E1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72" y="3052835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40128631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1800" b="0" i="0" spc="-30" baseline="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0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 marL="1776412" indent="0">
              <a:buNone/>
              <a:defRPr sz="18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Level 1 copy looks like this right here. Press enter and tab for levels</a:t>
            </a:r>
          </a:p>
          <a:p>
            <a:pPr marL="803275" lvl="1" indent="-288925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Level 2 copy looks like this right here</a:t>
            </a:r>
          </a:p>
          <a:p>
            <a:pPr marL="1255713" lvl="2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rlow Regular"/>
                <a:cs typeface="Barlow Regular"/>
              </a:rPr>
              <a:t>Level 3 copy looks like this right here</a:t>
            </a:r>
          </a:p>
          <a:p>
            <a:pPr marL="2057400" lvl="4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8CB35EA1-CD4A-6049-B2C3-22BF288560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2"/>
            <a:ext cx="8616682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5436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2"/>
            <a:ext cx="3907523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CAE35258-7B8C-8840-BF7C-3BF2A91E96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0995" y="1049182"/>
            <a:ext cx="3907523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6875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0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Text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74735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spc="-30" baseline="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>
                <a:solidFill>
                  <a:srgbClr val="4F9DF5"/>
                </a:solidFill>
                <a:latin typeface="Barlow SemiBold"/>
                <a:cs typeface="Barlow SemiBold"/>
              </a:rPr>
              <a:t>Subhead looks like this</a:t>
            </a:r>
          </a:p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/>
              <a:t>Lorem ipsum dolor sit </a:t>
            </a:r>
            <a:r>
              <a:rPr lang="en-US" sz="1400" spc="-50" dirty="0" err="1"/>
              <a:t>amet</a:t>
            </a:r>
            <a:r>
              <a:rPr lang="en-US" sz="1400" spc="-50" dirty="0"/>
              <a:t>, </a:t>
            </a:r>
            <a:r>
              <a:rPr lang="en-US" sz="1400" spc="-50" dirty="0" err="1"/>
              <a:t>consectetur</a:t>
            </a:r>
            <a:r>
              <a:rPr lang="en-US" sz="1400" spc="-50" dirty="0"/>
              <a:t> </a:t>
            </a:r>
            <a:r>
              <a:rPr lang="en-US" sz="1400" spc="-50" dirty="0" err="1"/>
              <a:t>adipiscing</a:t>
            </a:r>
            <a:r>
              <a:rPr lang="en-US" sz="1400" spc="-50" dirty="0"/>
              <a:t> </a:t>
            </a:r>
            <a:r>
              <a:rPr lang="en-US" sz="1400" spc="-50" dirty="0" err="1"/>
              <a:t>elit</a:t>
            </a:r>
            <a:r>
              <a:rPr lang="en-US" sz="1400" spc="-50" dirty="0"/>
              <a:t>, </a:t>
            </a:r>
            <a:r>
              <a:rPr lang="en-US" sz="1400" spc="-50" dirty="0" err="1"/>
              <a:t>sed</a:t>
            </a:r>
            <a:r>
              <a:rPr lang="en-US" sz="1400" spc="-50" dirty="0"/>
              <a:t> do </a:t>
            </a:r>
            <a:r>
              <a:rPr lang="en-US" sz="1400" spc="-50" dirty="0" err="1"/>
              <a:t>eiusmod</a:t>
            </a:r>
            <a:r>
              <a:rPr lang="en-US" sz="1400" spc="-50" dirty="0"/>
              <a:t> </a:t>
            </a:r>
            <a:r>
              <a:rPr lang="en-US" sz="1400" spc="-50" dirty="0" err="1"/>
              <a:t>tempor</a:t>
            </a:r>
            <a:r>
              <a:rPr lang="en-US" sz="1400" spc="-50" dirty="0"/>
              <a:t> </a:t>
            </a:r>
            <a:r>
              <a:rPr lang="en-US" sz="1400" spc="-50" dirty="0" err="1"/>
              <a:t>incididunt</a:t>
            </a:r>
            <a:r>
              <a:rPr lang="en-US" sz="1400" spc="-50" dirty="0"/>
              <a:t>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labore</a:t>
            </a:r>
            <a:r>
              <a:rPr lang="en-US" sz="1400" spc="-50" dirty="0"/>
              <a:t> et </a:t>
            </a:r>
            <a:r>
              <a:rPr lang="en-US" sz="1400" spc="-50" dirty="0" err="1"/>
              <a:t>dolore</a:t>
            </a:r>
            <a:r>
              <a:rPr lang="en-US" sz="1400" spc="-50" dirty="0"/>
              <a:t> magna </a:t>
            </a:r>
            <a:r>
              <a:rPr lang="en-US" sz="1400" spc="-50" dirty="0" err="1"/>
              <a:t>aliqua</a:t>
            </a:r>
            <a:r>
              <a:rPr lang="en-US" sz="1400" spc="-50" dirty="0"/>
              <a:t>.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enim</a:t>
            </a:r>
            <a:r>
              <a:rPr lang="en-US" sz="1400" spc="-50" dirty="0"/>
              <a:t> ad minim </a:t>
            </a:r>
            <a:r>
              <a:rPr lang="en-US" sz="1400" spc="-50" dirty="0" err="1"/>
              <a:t>veniam</a:t>
            </a:r>
            <a:r>
              <a:rPr lang="en-US" sz="1400" spc="-50" dirty="0"/>
              <a:t>, </a:t>
            </a:r>
            <a:r>
              <a:rPr lang="en-US" sz="1400" spc="-50" dirty="0" err="1"/>
              <a:t>quis</a:t>
            </a:r>
            <a:r>
              <a:rPr lang="en-US" sz="1400" spc="-50" dirty="0"/>
              <a:t> </a:t>
            </a:r>
            <a:r>
              <a:rPr lang="en-US" sz="1400" spc="-50" dirty="0" err="1"/>
              <a:t>nostrud</a:t>
            </a:r>
            <a:r>
              <a:rPr lang="en-US" sz="1400" spc="-50" dirty="0"/>
              <a:t> exercitation </a:t>
            </a:r>
            <a:r>
              <a:rPr lang="en-US" sz="1400" spc="-50" dirty="0" err="1"/>
              <a:t>ullamco</a:t>
            </a:r>
            <a:r>
              <a:rPr lang="en-US" sz="1400" spc="-50" dirty="0"/>
              <a:t> </a:t>
            </a:r>
            <a:r>
              <a:rPr lang="en-US" sz="1400" spc="-50" dirty="0" err="1"/>
              <a:t>laboris</a:t>
            </a:r>
            <a:r>
              <a:rPr lang="en-US" sz="1400" spc="-50" dirty="0"/>
              <a:t> nisi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aliquip</a:t>
            </a:r>
            <a:r>
              <a:rPr lang="en-US" sz="1400" spc="-50" dirty="0"/>
              <a:t> ex </a:t>
            </a:r>
            <a:r>
              <a:rPr lang="en-US" sz="1400" spc="-50" dirty="0" err="1"/>
              <a:t>ea</a:t>
            </a:r>
            <a:r>
              <a:rPr lang="en-US" sz="1400" spc="-50" dirty="0"/>
              <a:t> </a:t>
            </a:r>
            <a:r>
              <a:rPr lang="en-US" sz="1400" spc="-50" dirty="0" err="1"/>
              <a:t>commodo</a:t>
            </a:r>
            <a:r>
              <a:rPr lang="en-US" sz="1400" spc="-50" dirty="0"/>
              <a:t> </a:t>
            </a:r>
            <a:r>
              <a:rPr lang="en-US" sz="1400" spc="-50" dirty="0" err="1"/>
              <a:t>consequat</a:t>
            </a:r>
            <a:r>
              <a:rPr lang="en-US" sz="1400" spc="-50" dirty="0"/>
              <a:t>. </a:t>
            </a:r>
            <a:r>
              <a:rPr lang="en-US" sz="1400" spc="-50" dirty="0" err="1"/>
              <a:t>Duis</a:t>
            </a:r>
            <a:r>
              <a:rPr lang="en-US" sz="1400" spc="-50" dirty="0"/>
              <a:t> </a:t>
            </a:r>
            <a:r>
              <a:rPr lang="en-US" sz="1400" spc="-50" dirty="0" err="1"/>
              <a:t>aute</a:t>
            </a:r>
            <a:r>
              <a:rPr lang="en-US" sz="1400" spc="-50" dirty="0"/>
              <a:t> </a:t>
            </a:r>
            <a:r>
              <a:rPr lang="en-US" sz="1400" spc="-50" dirty="0" err="1"/>
              <a:t>irure</a:t>
            </a:r>
            <a:r>
              <a:rPr lang="en-US" sz="1400" spc="-50" dirty="0"/>
              <a:t> dolor in </a:t>
            </a:r>
            <a:r>
              <a:rPr lang="en-US" sz="1400" spc="-50" dirty="0" err="1"/>
              <a:t>reprehenderit</a:t>
            </a:r>
            <a:r>
              <a:rPr lang="en-US" sz="1400" spc="-50" dirty="0"/>
              <a:t> in </a:t>
            </a:r>
            <a:r>
              <a:rPr lang="en-US" sz="1400" spc="-50" dirty="0" err="1"/>
              <a:t>voluptate</a:t>
            </a:r>
            <a:r>
              <a:rPr lang="en-US" sz="1400" spc="-50" dirty="0"/>
              <a:t> </a:t>
            </a:r>
            <a:r>
              <a:rPr lang="en-US" sz="1400" spc="-50" dirty="0" err="1"/>
              <a:t>velit</a:t>
            </a:r>
            <a:r>
              <a:rPr lang="en-US" sz="1400" spc="-50" dirty="0"/>
              <a:t> </a:t>
            </a:r>
            <a:r>
              <a:rPr lang="en-US" sz="1400" spc="-50" dirty="0" err="1"/>
              <a:t>esse</a:t>
            </a:r>
            <a:r>
              <a:rPr lang="en-US" sz="1400" spc="-50" dirty="0"/>
              <a:t> </a:t>
            </a:r>
            <a:r>
              <a:rPr lang="en-US" sz="1400" spc="-50" dirty="0" err="1"/>
              <a:t>cillum</a:t>
            </a:r>
            <a:r>
              <a:rPr lang="en-US" sz="1400" spc="-50" dirty="0"/>
              <a:t> </a:t>
            </a:r>
            <a:r>
              <a:rPr lang="en-US" sz="1400" spc="-50" dirty="0" err="1"/>
              <a:t>dolore</a:t>
            </a:r>
            <a:r>
              <a:rPr lang="en-US" sz="1400" spc="-50" dirty="0"/>
              <a:t> </a:t>
            </a:r>
            <a:r>
              <a:rPr lang="en-US" sz="1400" spc="-50" dirty="0" err="1"/>
              <a:t>eu</a:t>
            </a:r>
            <a:r>
              <a:rPr lang="en-US" sz="1400" spc="-50" dirty="0"/>
              <a:t> </a:t>
            </a:r>
            <a:r>
              <a:rPr lang="en-US" sz="1400" spc="-50" dirty="0" err="1"/>
              <a:t>fugiat</a:t>
            </a:r>
            <a:r>
              <a:rPr lang="en-US" sz="1400" spc="-50" dirty="0"/>
              <a:t> </a:t>
            </a:r>
            <a:r>
              <a:rPr lang="en-US" sz="1400" spc="-50" dirty="0" err="1"/>
              <a:t>nulla</a:t>
            </a:r>
            <a:r>
              <a:rPr lang="en-US" sz="1400" spc="-50" dirty="0"/>
              <a:t> </a:t>
            </a:r>
            <a:r>
              <a:rPr lang="en-US" sz="1400" spc="-50" dirty="0" err="1"/>
              <a:t>pariatur</a:t>
            </a:r>
            <a:r>
              <a:rPr lang="en-US" sz="1400" spc="-50" dirty="0"/>
              <a:t>.</a:t>
            </a:r>
          </a:p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enim</a:t>
            </a:r>
            <a:r>
              <a:rPr lang="en-US" sz="1400" spc="-50" dirty="0"/>
              <a:t> ad minim </a:t>
            </a:r>
            <a:r>
              <a:rPr lang="en-US" sz="1400" spc="-50" dirty="0" err="1"/>
              <a:t>veniam</a:t>
            </a:r>
            <a:r>
              <a:rPr lang="en-US" sz="1400" spc="-50" dirty="0"/>
              <a:t>, </a:t>
            </a:r>
            <a:r>
              <a:rPr lang="en-US" sz="1400" spc="-50" dirty="0" err="1"/>
              <a:t>quis</a:t>
            </a:r>
            <a:r>
              <a:rPr lang="en-US" sz="1400" spc="-50" dirty="0"/>
              <a:t> </a:t>
            </a:r>
            <a:r>
              <a:rPr lang="en-US" sz="1400" spc="-50" dirty="0" err="1"/>
              <a:t>nostrud</a:t>
            </a:r>
            <a:r>
              <a:rPr lang="en-US" sz="1400" spc="-50" dirty="0"/>
              <a:t> exercitation </a:t>
            </a:r>
            <a:r>
              <a:rPr lang="en-US" sz="1400" spc="-50" dirty="0" err="1"/>
              <a:t>ullamco</a:t>
            </a:r>
            <a:r>
              <a:rPr lang="en-US" sz="1400" spc="-50" dirty="0"/>
              <a:t> </a:t>
            </a:r>
            <a:r>
              <a:rPr lang="en-US" sz="1400" spc="-50" dirty="0" err="1"/>
              <a:t>laboris</a:t>
            </a:r>
            <a:r>
              <a:rPr lang="en-US" sz="1400" spc="-50" dirty="0"/>
              <a:t> nisi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aliquip</a:t>
            </a:r>
            <a:r>
              <a:rPr lang="en-US" sz="1400" spc="-50" dirty="0"/>
              <a:t> ex </a:t>
            </a:r>
            <a:r>
              <a:rPr lang="en-US" sz="1400" spc="-50" dirty="0" err="1"/>
              <a:t>ea</a:t>
            </a:r>
            <a:r>
              <a:rPr lang="en-US" sz="1400" spc="-50" dirty="0"/>
              <a:t> </a:t>
            </a:r>
            <a:r>
              <a:rPr lang="en-US" sz="1400" spc="-50" dirty="0" err="1"/>
              <a:t>commodo</a:t>
            </a:r>
            <a:r>
              <a:rPr lang="en-US" sz="1400" spc="-50" dirty="0"/>
              <a:t> </a:t>
            </a:r>
            <a:r>
              <a:rPr lang="en-US" sz="1400" spc="-50" dirty="0" err="1"/>
              <a:t>consequat</a:t>
            </a:r>
            <a:r>
              <a:rPr lang="en-US" sz="1400" spc="-50" dirty="0"/>
              <a:t>. </a:t>
            </a:r>
            <a:r>
              <a:rPr lang="en-US" sz="1400" spc="-50" dirty="0" err="1"/>
              <a:t>Duis</a:t>
            </a:r>
            <a:r>
              <a:rPr lang="en-US" sz="1400" spc="-50" dirty="0"/>
              <a:t> </a:t>
            </a:r>
            <a:r>
              <a:rPr lang="en-US" sz="1400" spc="-50" dirty="0" err="1"/>
              <a:t>aute</a:t>
            </a:r>
            <a:r>
              <a:rPr lang="en-US" sz="1400" spc="-50" dirty="0"/>
              <a:t> </a:t>
            </a:r>
            <a:r>
              <a:rPr lang="en-US" sz="1400" spc="-50" dirty="0" err="1"/>
              <a:t>irure</a:t>
            </a:r>
            <a:r>
              <a:rPr lang="en-US" sz="1400" spc="-50" dirty="0"/>
              <a:t> dolor in </a:t>
            </a:r>
            <a:r>
              <a:rPr lang="en-US" sz="1400" spc="-50" dirty="0" err="1"/>
              <a:t>reprehenderit</a:t>
            </a:r>
            <a:r>
              <a:rPr lang="en-US" sz="1400" spc="-50" dirty="0"/>
              <a:t> in </a:t>
            </a:r>
            <a:r>
              <a:rPr lang="en-US" sz="1400" spc="-50" dirty="0" err="1"/>
              <a:t>voluptate</a:t>
            </a:r>
            <a:r>
              <a:rPr lang="en-US" sz="1400" spc="-50" dirty="0"/>
              <a:t> </a:t>
            </a:r>
            <a:r>
              <a:rPr lang="en-US" sz="1400" spc="-50" dirty="0" err="1"/>
              <a:t>velit</a:t>
            </a:r>
            <a:r>
              <a:rPr lang="en-US" sz="1400" spc="-50" dirty="0"/>
              <a:t> </a:t>
            </a:r>
            <a:r>
              <a:rPr lang="en-US" sz="1400" spc="-50" dirty="0" err="1"/>
              <a:t>esse</a:t>
            </a:r>
            <a:r>
              <a:rPr lang="en-US" sz="1400" spc="-50" dirty="0"/>
              <a:t> </a:t>
            </a:r>
            <a:r>
              <a:rPr lang="en-US" sz="1400" spc="-50" dirty="0" err="1"/>
              <a:t>cillum</a:t>
            </a:r>
            <a:r>
              <a:rPr lang="en-US" sz="1400" spc="-50" dirty="0"/>
              <a:t> </a:t>
            </a:r>
            <a:r>
              <a:rPr lang="en-US" sz="1400" spc="-50" dirty="0" err="1"/>
              <a:t>dolore</a:t>
            </a:r>
            <a:r>
              <a:rPr lang="en-US" sz="1400" spc="-50" dirty="0"/>
              <a:t> </a:t>
            </a:r>
            <a:r>
              <a:rPr lang="en-US" sz="1400" spc="-50" dirty="0" err="1"/>
              <a:t>eu</a:t>
            </a:r>
            <a:r>
              <a:rPr lang="en-US" sz="1400" spc="-50" dirty="0"/>
              <a:t> </a:t>
            </a:r>
            <a:r>
              <a:rPr lang="en-US" sz="1400" spc="-50" dirty="0" err="1"/>
              <a:t>fugiat</a:t>
            </a:r>
            <a:r>
              <a:rPr lang="en-US" sz="1400" spc="-50" dirty="0"/>
              <a:t> </a:t>
            </a:r>
            <a:r>
              <a:rPr lang="en-US" sz="1400" spc="-50" dirty="0" err="1"/>
              <a:t>nulla</a:t>
            </a:r>
            <a:r>
              <a:rPr lang="en-US" sz="1400" spc="-50" dirty="0"/>
              <a:t> </a:t>
            </a:r>
            <a:r>
              <a:rPr lang="en-US" sz="1400" spc="-50" dirty="0" err="1"/>
              <a:t>pariatur</a:t>
            </a:r>
            <a:r>
              <a:rPr lang="en-US" sz="1400" spc="-50" dirty="0"/>
              <a:t>.</a:t>
            </a:r>
            <a:endParaRPr lang="en-US" sz="1400" spc="-50" dirty="0">
              <a:solidFill>
                <a:srgbClr val="91A4B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24F2DDB-41C1-7D4A-BC92-857FC60013CB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817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#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1" y="4760398"/>
            <a:ext cx="8503918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CCF10D-054C-5849-AEC8-B293CF0C12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EB007A-BB3B-8B48-B04E-696C61CB7207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78136E0-4A01-C84C-A173-64C4AC3B9D5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87608D0-5D92-6C4C-B837-F3868CBA244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54736CC-5EDE-AD42-8588-0FE1950E0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7D229A5-E700-994A-BBA9-95FAF307478C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4212C8AD-7CB4-D549-8544-75EDE7F1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E9075BE5-0916-B648-A930-42A32147CA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tx2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tx2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Level 1 copy looks like this right here. Press enter  and tab for levels</a:t>
            </a:r>
          </a:p>
          <a:p>
            <a:pPr marL="803275" lvl="1" indent="-288925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Level 2 copy looks like this right here</a:t>
            </a:r>
          </a:p>
          <a:p>
            <a:pPr marL="1255713" lvl="2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rlow Regular"/>
                <a:cs typeface="Barlow Regular"/>
              </a:rPr>
              <a:t>Level 3 copy looks like this right here</a:t>
            </a:r>
          </a:p>
        </p:txBody>
      </p:sp>
    </p:spTree>
    <p:extLst>
      <p:ext uri="{BB962C8B-B14F-4D97-AF65-F5344CB8AC3E}">
        <p14:creationId xmlns:p14="http://schemas.microsoft.com/office/powerpoint/2010/main" val="4238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#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1" y="4760398"/>
            <a:ext cx="8503918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CCF10D-054C-5849-AEC8-B293CF0C12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EB007A-BB3B-8B48-B04E-696C61CB7207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78136E0-4A01-C84C-A173-64C4AC3B9D5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87608D0-5D92-6C4C-B837-F3868CBA244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54736CC-5EDE-AD42-8588-0FE1950E0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7B3BAB3F-C6AA-CB4A-8229-D40C21F37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280" y="1040221"/>
            <a:ext cx="8619304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tx2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2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B3938E15-4905-F941-AB57-DCA6BE181D57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9FF7D562-F6C7-274C-9C13-F662F109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#2</a:t>
            </a:r>
          </a:p>
        </p:txBody>
      </p:sp>
    </p:spTree>
    <p:extLst>
      <p:ext uri="{BB962C8B-B14F-4D97-AF65-F5344CB8AC3E}">
        <p14:creationId xmlns:p14="http://schemas.microsoft.com/office/powerpoint/2010/main" val="967801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#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1" y="4760398"/>
            <a:ext cx="8503918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CCF10D-054C-5849-AEC8-B293CF0C12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EB007A-BB3B-8B48-B04E-696C61CB7207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78136E0-4A01-C84C-A173-64C4AC3B9D5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87608D0-5D92-6C4C-B837-F3868CBA244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54736CC-5EDE-AD42-8588-0FE1950E0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A90ED006-EB41-6D46-9E60-ABF2E56457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4700"/>
            <a:ext cx="3907523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D41B2048-0C7B-D741-A650-7D7F96982D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4388" y="1031253"/>
            <a:ext cx="3907523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83F19CD3-EF3C-1047-A9E8-34F9B0411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06888FF-8DD0-1344-B3FE-680BEEA46C70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00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A644D5C-7E43-0B4D-BEA0-8C36E5620F5C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FC942A8-BCAA-894B-99BE-2CBFE1409B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646AEB78-F759-5F4F-AB06-21A60D89C4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Text slide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66736484-C55A-9041-9930-D7F024109A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56803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spc="-3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>
                <a:solidFill>
                  <a:srgbClr val="4F9DF5"/>
                </a:solidFill>
                <a:latin typeface="Barlow SemiBold"/>
                <a:cs typeface="Barlow SemiBold"/>
              </a:rPr>
              <a:t>Subhead looks like this</a:t>
            </a:r>
          </a:p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/>
              <a:t>Lorem ipsum dolor sit </a:t>
            </a:r>
            <a:r>
              <a:rPr lang="en-US" sz="1400" spc="-50" dirty="0" err="1"/>
              <a:t>amet</a:t>
            </a:r>
            <a:r>
              <a:rPr lang="en-US" sz="1400" spc="-50" dirty="0"/>
              <a:t>, </a:t>
            </a:r>
            <a:r>
              <a:rPr lang="en-US" sz="1400" spc="-50" dirty="0" err="1"/>
              <a:t>consectetur</a:t>
            </a:r>
            <a:r>
              <a:rPr lang="en-US" sz="1400" spc="-50" dirty="0"/>
              <a:t> </a:t>
            </a:r>
            <a:r>
              <a:rPr lang="en-US" sz="1400" spc="-50" dirty="0" err="1"/>
              <a:t>adipiscing</a:t>
            </a:r>
            <a:r>
              <a:rPr lang="en-US" sz="1400" spc="-50" dirty="0"/>
              <a:t> </a:t>
            </a:r>
            <a:r>
              <a:rPr lang="en-US" sz="1400" spc="-50" dirty="0" err="1"/>
              <a:t>elit</a:t>
            </a:r>
            <a:r>
              <a:rPr lang="en-US" sz="1400" spc="-50" dirty="0"/>
              <a:t>, </a:t>
            </a:r>
            <a:r>
              <a:rPr lang="en-US" sz="1400" spc="-50" dirty="0" err="1"/>
              <a:t>sed</a:t>
            </a:r>
            <a:r>
              <a:rPr lang="en-US" sz="1400" spc="-50" dirty="0"/>
              <a:t> do </a:t>
            </a:r>
            <a:r>
              <a:rPr lang="en-US" sz="1400" spc="-50" dirty="0" err="1"/>
              <a:t>eiusmod</a:t>
            </a:r>
            <a:r>
              <a:rPr lang="en-US" sz="1400" spc="-50" dirty="0"/>
              <a:t> </a:t>
            </a:r>
            <a:r>
              <a:rPr lang="en-US" sz="1400" spc="-50" dirty="0" err="1"/>
              <a:t>tempor</a:t>
            </a:r>
            <a:r>
              <a:rPr lang="en-US" sz="1400" spc="-50" dirty="0"/>
              <a:t> </a:t>
            </a:r>
            <a:r>
              <a:rPr lang="en-US" sz="1400" spc="-50" dirty="0" err="1"/>
              <a:t>incididunt</a:t>
            </a:r>
            <a:r>
              <a:rPr lang="en-US" sz="1400" spc="-50" dirty="0"/>
              <a:t>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labore</a:t>
            </a:r>
            <a:r>
              <a:rPr lang="en-US" sz="1400" spc="-50" dirty="0"/>
              <a:t> et </a:t>
            </a:r>
            <a:r>
              <a:rPr lang="en-US" sz="1400" spc="-50" dirty="0" err="1"/>
              <a:t>dolore</a:t>
            </a:r>
            <a:r>
              <a:rPr lang="en-US" sz="1400" spc="-50" dirty="0"/>
              <a:t> magna </a:t>
            </a:r>
            <a:r>
              <a:rPr lang="en-US" sz="1400" spc="-50" dirty="0" err="1"/>
              <a:t>aliqua</a:t>
            </a:r>
            <a:r>
              <a:rPr lang="en-US" sz="1400" spc="-50" dirty="0"/>
              <a:t>.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enim</a:t>
            </a:r>
            <a:r>
              <a:rPr lang="en-US" sz="1400" spc="-50" dirty="0"/>
              <a:t> ad minim </a:t>
            </a:r>
            <a:r>
              <a:rPr lang="en-US" sz="1400" spc="-50" dirty="0" err="1"/>
              <a:t>veniam</a:t>
            </a:r>
            <a:r>
              <a:rPr lang="en-US" sz="1400" spc="-50" dirty="0"/>
              <a:t>, </a:t>
            </a:r>
            <a:r>
              <a:rPr lang="en-US" sz="1400" spc="-50" dirty="0" err="1"/>
              <a:t>quis</a:t>
            </a:r>
            <a:r>
              <a:rPr lang="en-US" sz="1400" spc="-50" dirty="0"/>
              <a:t> </a:t>
            </a:r>
            <a:r>
              <a:rPr lang="en-US" sz="1400" spc="-50" dirty="0" err="1"/>
              <a:t>nostrud</a:t>
            </a:r>
            <a:r>
              <a:rPr lang="en-US" sz="1400" spc="-50" dirty="0"/>
              <a:t> exercitation </a:t>
            </a:r>
            <a:r>
              <a:rPr lang="en-US" sz="1400" spc="-50" dirty="0" err="1"/>
              <a:t>ullamco</a:t>
            </a:r>
            <a:r>
              <a:rPr lang="en-US" sz="1400" spc="-50" dirty="0"/>
              <a:t> </a:t>
            </a:r>
            <a:r>
              <a:rPr lang="en-US" sz="1400" spc="-50" dirty="0" err="1"/>
              <a:t>laboris</a:t>
            </a:r>
            <a:r>
              <a:rPr lang="en-US" sz="1400" spc="-50" dirty="0"/>
              <a:t> nisi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aliquip</a:t>
            </a:r>
            <a:r>
              <a:rPr lang="en-US" sz="1400" spc="-50" dirty="0"/>
              <a:t> ex </a:t>
            </a:r>
            <a:r>
              <a:rPr lang="en-US" sz="1400" spc="-50" dirty="0" err="1"/>
              <a:t>ea</a:t>
            </a:r>
            <a:r>
              <a:rPr lang="en-US" sz="1400" spc="-50" dirty="0"/>
              <a:t> </a:t>
            </a:r>
            <a:r>
              <a:rPr lang="en-US" sz="1400" spc="-50" dirty="0" err="1"/>
              <a:t>commodo</a:t>
            </a:r>
            <a:r>
              <a:rPr lang="en-US" sz="1400" spc="-50" dirty="0"/>
              <a:t> </a:t>
            </a:r>
            <a:r>
              <a:rPr lang="en-US" sz="1400" spc="-50" dirty="0" err="1"/>
              <a:t>consequat</a:t>
            </a:r>
            <a:r>
              <a:rPr lang="en-US" sz="1400" spc="-50" dirty="0"/>
              <a:t>. </a:t>
            </a:r>
            <a:r>
              <a:rPr lang="en-US" sz="1400" spc="-50" dirty="0" err="1"/>
              <a:t>Duis</a:t>
            </a:r>
            <a:r>
              <a:rPr lang="en-US" sz="1400" spc="-50" dirty="0"/>
              <a:t> </a:t>
            </a:r>
            <a:r>
              <a:rPr lang="en-US" sz="1400" spc="-50" dirty="0" err="1"/>
              <a:t>aute</a:t>
            </a:r>
            <a:r>
              <a:rPr lang="en-US" sz="1400" spc="-50" dirty="0"/>
              <a:t> </a:t>
            </a:r>
            <a:r>
              <a:rPr lang="en-US" sz="1400" spc="-50" dirty="0" err="1"/>
              <a:t>irure</a:t>
            </a:r>
            <a:r>
              <a:rPr lang="en-US" sz="1400" spc="-50" dirty="0"/>
              <a:t> dolor in </a:t>
            </a:r>
            <a:r>
              <a:rPr lang="en-US" sz="1400" spc="-50" dirty="0" err="1"/>
              <a:t>reprehenderit</a:t>
            </a:r>
            <a:r>
              <a:rPr lang="en-US" sz="1400" spc="-50" dirty="0"/>
              <a:t> in </a:t>
            </a:r>
            <a:r>
              <a:rPr lang="en-US" sz="1400" spc="-50" dirty="0" err="1"/>
              <a:t>voluptate</a:t>
            </a:r>
            <a:r>
              <a:rPr lang="en-US" sz="1400" spc="-50" dirty="0"/>
              <a:t> </a:t>
            </a:r>
            <a:r>
              <a:rPr lang="en-US" sz="1400" spc="-50" dirty="0" err="1"/>
              <a:t>velit</a:t>
            </a:r>
            <a:r>
              <a:rPr lang="en-US" sz="1400" spc="-50" dirty="0"/>
              <a:t> </a:t>
            </a:r>
            <a:r>
              <a:rPr lang="en-US" sz="1400" spc="-50" dirty="0" err="1"/>
              <a:t>esse</a:t>
            </a:r>
            <a:r>
              <a:rPr lang="en-US" sz="1400" spc="-50" dirty="0"/>
              <a:t> </a:t>
            </a:r>
            <a:r>
              <a:rPr lang="en-US" sz="1400" spc="-50" dirty="0" err="1"/>
              <a:t>cillum</a:t>
            </a:r>
            <a:r>
              <a:rPr lang="en-US" sz="1400" spc="-50" dirty="0"/>
              <a:t> </a:t>
            </a:r>
            <a:r>
              <a:rPr lang="en-US" sz="1400" spc="-50" dirty="0" err="1"/>
              <a:t>dolore</a:t>
            </a:r>
            <a:r>
              <a:rPr lang="en-US" sz="1400" spc="-50" dirty="0"/>
              <a:t> </a:t>
            </a:r>
            <a:r>
              <a:rPr lang="en-US" sz="1400" spc="-50" dirty="0" err="1"/>
              <a:t>eu</a:t>
            </a:r>
            <a:r>
              <a:rPr lang="en-US" sz="1400" spc="-50" dirty="0"/>
              <a:t> </a:t>
            </a:r>
            <a:r>
              <a:rPr lang="en-US" sz="1400" spc="-50" dirty="0" err="1"/>
              <a:t>fugiat</a:t>
            </a:r>
            <a:r>
              <a:rPr lang="en-US" sz="1400" spc="-50" dirty="0"/>
              <a:t> </a:t>
            </a:r>
            <a:r>
              <a:rPr lang="en-US" sz="1400" spc="-50" dirty="0" err="1"/>
              <a:t>nulla</a:t>
            </a:r>
            <a:r>
              <a:rPr lang="en-US" sz="1400" spc="-50" dirty="0"/>
              <a:t> </a:t>
            </a:r>
            <a:r>
              <a:rPr lang="en-US" sz="1400" spc="-50" dirty="0" err="1"/>
              <a:t>pariatur</a:t>
            </a:r>
            <a:r>
              <a:rPr lang="en-US" sz="1400" spc="-50" dirty="0"/>
              <a:t>.</a:t>
            </a:r>
          </a:p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enim</a:t>
            </a:r>
            <a:r>
              <a:rPr lang="en-US" sz="1400" spc="-50" dirty="0"/>
              <a:t> ad minim </a:t>
            </a:r>
            <a:r>
              <a:rPr lang="en-US" sz="1400" spc="-50" dirty="0" err="1"/>
              <a:t>veniam</a:t>
            </a:r>
            <a:r>
              <a:rPr lang="en-US" sz="1400" spc="-50" dirty="0"/>
              <a:t>, </a:t>
            </a:r>
            <a:r>
              <a:rPr lang="en-US" sz="1400" spc="-50" dirty="0" err="1"/>
              <a:t>quis</a:t>
            </a:r>
            <a:r>
              <a:rPr lang="en-US" sz="1400" spc="-50" dirty="0"/>
              <a:t> </a:t>
            </a:r>
            <a:r>
              <a:rPr lang="en-US" sz="1400" spc="-50" dirty="0" err="1"/>
              <a:t>nostrud</a:t>
            </a:r>
            <a:r>
              <a:rPr lang="en-US" sz="1400" spc="-50" dirty="0"/>
              <a:t> exercitation </a:t>
            </a:r>
            <a:r>
              <a:rPr lang="en-US" sz="1400" spc="-50" dirty="0" err="1"/>
              <a:t>ullamco</a:t>
            </a:r>
            <a:r>
              <a:rPr lang="en-US" sz="1400" spc="-50" dirty="0"/>
              <a:t> </a:t>
            </a:r>
            <a:r>
              <a:rPr lang="en-US" sz="1400" spc="-50" dirty="0" err="1"/>
              <a:t>laboris</a:t>
            </a:r>
            <a:r>
              <a:rPr lang="en-US" sz="1400" spc="-50" dirty="0"/>
              <a:t> nisi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aliquip</a:t>
            </a:r>
            <a:r>
              <a:rPr lang="en-US" sz="1400" spc="-50" dirty="0"/>
              <a:t> ex </a:t>
            </a:r>
            <a:r>
              <a:rPr lang="en-US" sz="1400" spc="-50" dirty="0" err="1"/>
              <a:t>ea</a:t>
            </a:r>
            <a:r>
              <a:rPr lang="en-US" sz="1400" spc="-50" dirty="0"/>
              <a:t> </a:t>
            </a:r>
            <a:r>
              <a:rPr lang="en-US" sz="1400" spc="-50" dirty="0" err="1"/>
              <a:t>commodo</a:t>
            </a:r>
            <a:r>
              <a:rPr lang="en-US" sz="1400" spc="-50" dirty="0"/>
              <a:t> </a:t>
            </a:r>
            <a:r>
              <a:rPr lang="en-US" sz="1400" spc="-50" dirty="0" err="1"/>
              <a:t>consequat</a:t>
            </a:r>
            <a:r>
              <a:rPr lang="en-US" sz="1400" spc="-50" dirty="0"/>
              <a:t>. </a:t>
            </a:r>
            <a:r>
              <a:rPr lang="en-US" sz="1400" spc="-50" dirty="0" err="1"/>
              <a:t>Duis</a:t>
            </a:r>
            <a:r>
              <a:rPr lang="en-US" sz="1400" spc="-50" dirty="0"/>
              <a:t> </a:t>
            </a:r>
            <a:r>
              <a:rPr lang="en-US" sz="1400" spc="-50" dirty="0" err="1"/>
              <a:t>aute</a:t>
            </a:r>
            <a:r>
              <a:rPr lang="en-US" sz="1400" spc="-50" dirty="0"/>
              <a:t> </a:t>
            </a:r>
            <a:r>
              <a:rPr lang="en-US" sz="1400" spc="-50" dirty="0" err="1"/>
              <a:t>irure</a:t>
            </a:r>
            <a:r>
              <a:rPr lang="en-US" sz="1400" spc="-50" dirty="0"/>
              <a:t> dolor in </a:t>
            </a:r>
            <a:r>
              <a:rPr lang="en-US" sz="1400" spc="-50" dirty="0" err="1"/>
              <a:t>reprehenderit</a:t>
            </a:r>
            <a:r>
              <a:rPr lang="en-US" sz="1400" spc="-50" dirty="0"/>
              <a:t> in </a:t>
            </a:r>
            <a:r>
              <a:rPr lang="en-US" sz="1400" spc="-50" dirty="0" err="1"/>
              <a:t>voluptate</a:t>
            </a:r>
            <a:r>
              <a:rPr lang="en-US" sz="1400" spc="-50" dirty="0"/>
              <a:t> </a:t>
            </a:r>
            <a:r>
              <a:rPr lang="en-US" sz="1400" spc="-50" dirty="0" err="1"/>
              <a:t>velit</a:t>
            </a:r>
            <a:r>
              <a:rPr lang="en-US" sz="1400" spc="-50" dirty="0"/>
              <a:t> </a:t>
            </a:r>
            <a:r>
              <a:rPr lang="en-US" sz="1400" spc="-50" dirty="0" err="1"/>
              <a:t>esse</a:t>
            </a:r>
            <a:r>
              <a:rPr lang="en-US" sz="1400" spc="-50" dirty="0"/>
              <a:t> </a:t>
            </a:r>
            <a:r>
              <a:rPr lang="en-US" sz="1400" spc="-50" dirty="0" err="1"/>
              <a:t>cillum</a:t>
            </a:r>
            <a:r>
              <a:rPr lang="en-US" sz="1400" spc="-50" dirty="0"/>
              <a:t> </a:t>
            </a:r>
            <a:r>
              <a:rPr lang="en-US" sz="1400" spc="-50" dirty="0" err="1"/>
              <a:t>dolore</a:t>
            </a:r>
            <a:r>
              <a:rPr lang="en-US" sz="1400" spc="-50" dirty="0"/>
              <a:t> </a:t>
            </a:r>
            <a:r>
              <a:rPr lang="en-US" sz="1400" spc="-50" dirty="0" err="1"/>
              <a:t>eu</a:t>
            </a:r>
            <a:r>
              <a:rPr lang="en-US" sz="1400" spc="-50" dirty="0"/>
              <a:t> </a:t>
            </a:r>
            <a:r>
              <a:rPr lang="en-US" sz="1400" spc="-50" dirty="0" err="1"/>
              <a:t>fugiat</a:t>
            </a:r>
            <a:r>
              <a:rPr lang="en-US" sz="1400" spc="-50" dirty="0"/>
              <a:t> </a:t>
            </a:r>
            <a:r>
              <a:rPr lang="en-US" sz="1400" spc="-50" dirty="0" err="1"/>
              <a:t>nulla</a:t>
            </a:r>
            <a:r>
              <a:rPr lang="en-US" sz="1400" spc="-50" dirty="0"/>
              <a:t> </a:t>
            </a:r>
            <a:r>
              <a:rPr lang="en-US" sz="1400" spc="-50" dirty="0" err="1"/>
              <a:t>pariatur</a:t>
            </a:r>
            <a:r>
              <a:rPr lang="en-US" sz="1400" spc="-50" dirty="0"/>
              <a:t>.</a:t>
            </a:r>
            <a:endParaRPr lang="en-US" sz="1400" spc="-50" dirty="0">
              <a:solidFill>
                <a:srgbClr val="91A4B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D934CB6-D10C-504D-AB61-52FAF38B2C1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5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="" xmlns:a16="http://schemas.microsoft.com/office/drawing/2014/main" id="{3501DE81-6697-A544-8722-01FCE0BB69A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6588" y="954088"/>
            <a:ext cx="7900987" cy="3359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10049E4-B973-C947-9E8E-70F390210232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6432E7A0-BE80-844E-BFB4-195484FCD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bg1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Blank chart title </a:t>
            </a:r>
          </a:p>
        </p:txBody>
      </p:sp>
    </p:spTree>
    <p:extLst>
      <p:ext uri="{BB962C8B-B14F-4D97-AF65-F5344CB8AC3E}">
        <p14:creationId xmlns:p14="http://schemas.microsoft.com/office/powerpoint/2010/main" val="809767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9D10900-1121-BA41-9744-DEAEF0C452B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="" xmlns:a16="http://schemas.microsoft.com/office/drawing/2014/main" id="{3501DE81-6697-A544-8722-01FCE0BB69A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6588" y="954088"/>
            <a:ext cx="7900987" cy="3359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10049E4-B973-C947-9E8E-70F390210232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CA8CD718-515B-AE45-9BD1-199ACF34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Blank chart title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D8FEF94-C31D-124F-8F7A-6F8045B802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00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3B0CF2-87AF-9F46-B46B-EBE5B2BEFB2C}"/>
              </a:ext>
            </a:extLst>
          </p:cNvPr>
          <p:cNvSpPr/>
          <p:nvPr userDrawn="1"/>
        </p:nvSpPr>
        <p:spPr>
          <a:xfrm>
            <a:off x="3843" y="5633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6671715-477A-3446-88B2-C574A411B01A}"/>
              </a:ext>
            </a:extLst>
          </p:cNvPr>
          <p:cNvCxnSpPr/>
          <p:nvPr userDrawn="1"/>
        </p:nvCxnSpPr>
        <p:spPr>
          <a:xfrm>
            <a:off x="918172" y="2764542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68600B5-AA6B-C44B-BB70-75429BF27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892" y="1773527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AC1AE2FD-396E-E245-8D6E-31FBC363A0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037" y="2364658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1FF3D946-3505-DD42-9D97-AFEB526994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272" y="2789671"/>
            <a:ext cx="2770188" cy="239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7F3BD61-0E9B-BC44-8092-56B5D3B3F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233" y="404501"/>
            <a:ext cx="1183107" cy="419082"/>
          </a:xfrm>
          <a:prstGeom prst="rect">
            <a:avLst/>
          </a:prstGeom>
        </p:spPr>
      </p:pic>
      <p:sp>
        <p:nvSpPr>
          <p:cNvPr id="16" name="Text Placeholder 20">
            <a:extLst>
              <a:ext uri="{FF2B5EF4-FFF2-40B4-BE49-F238E27FC236}">
                <a16:creationId xmlns="" xmlns:a16="http://schemas.microsoft.com/office/drawing/2014/main" id="{9FAB61FE-8DC7-4A4F-8B71-1B7CB7B2C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72" y="3052835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2079567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9" name="Picture 8" descr="line_graphic.png">
            <a:extLst>
              <a:ext uri="{FF2B5EF4-FFF2-40B4-BE49-F238E27FC236}">
                <a16:creationId xmlns="" xmlns:a16="http://schemas.microsoft.com/office/drawing/2014/main" id="{AC00A8A3-8058-AE47-B94B-2435D7E312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401549" y="-841510"/>
            <a:ext cx="4421666" cy="28418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018EAE-C05D-0F43-912C-294A9F57ABF8}"/>
              </a:ext>
            </a:extLst>
          </p:cNvPr>
          <p:cNvCxnSpPr/>
          <p:nvPr userDrawn="1"/>
        </p:nvCxnSpPr>
        <p:spPr>
          <a:xfrm>
            <a:off x="4257717" y="1924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F4662E-3D12-F346-9527-4B7EF9573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067"/>
            <a:ext cx="9144000" cy="12144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03684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7647EA0-F9A9-4440-95DF-A03577EA7F8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018EAE-C05D-0F43-912C-294A9F57ABF8}"/>
              </a:ext>
            </a:extLst>
          </p:cNvPr>
          <p:cNvCxnSpPr/>
          <p:nvPr userDrawn="1"/>
        </p:nvCxnSpPr>
        <p:spPr>
          <a:xfrm>
            <a:off x="4257717" y="1924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F4662E-3D12-F346-9527-4B7EF9573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067"/>
            <a:ext cx="9144000" cy="12144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Questions?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EAA879E-7F88-C444-9953-2DCAE16D3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125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0239088-3E4F-F845-AB49-13C5A7AA0E7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6CA090B-B4BF-854B-9564-3BA0D9A667D4}"/>
              </a:ext>
            </a:extLst>
          </p:cNvPr>
          <p:cNvGrpSpPr/>
          <p:nvPr userDrawn="1"/>
        </p:nvGrpSpPr>
        <p:grpSpPr>
          <a:xfrm>
            <a:off x="1237423" y="1561933"/>
            <a:ext cx="6659273" cy="1330374"/>
            <a:chOff x="1237423" y="1561933"/>
            <a:chExt cx="6659273" cy="133037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25570D6-7EB4-5444-935C-65333EE1968C}"/>
                </a:ext>
              </a:extLst>
            </p:cNvPr>
            <p:cNvSpPr/>
            <p:nvPr/>
          </p:nvSpPr>
          <p:spPr>
            <a:xfrm>
              <a:off x="1340464" y="1666756"/>
              <a:ext cx="1119347" cy="11193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8D2D52AC-E9BB-144A-8521-B7D51C0EA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23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08B4D75-64CC-0F41-A690-102928F58A17}"/>
                </a:ext>
              </a:extLst>
            </p:cNvPr>
            <p:cNvSpPr/>
            <p:nvPr/>
          </p:nvSpPr>
          <p:spPr>
            <a:xfrm>
              <a:off x="3140363" y="1666756"/>
              <a:ext cx="1119347" cy="11193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8D21FBD-CE7A-064A-8A60-C82657847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7322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28B40F7A-014A-3F43-B3F8-71BC922748BB}"/>
                </a:ext>
              </a:extLst>
            </p:cNvPr>
            <p:cNvSpPr/>
            <p:nvPr/>
          </p:nvSpPr>
          <p:spPr>
            <a:xfrm>
              <a:off x="4909396" y="1666756"/>
              <a:ext cx="1119347" cy="11193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ACE3F76F-AC97-8F4C-AB58-E73320351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6355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05C8FB3B-8ED6-7B43-92FE-E478654E8701}"/>
                </a:ext>
              </a:extLst>
            </p:cNvPr>
            <p:cNvSpPr/>
            <p:nvPr/>
          </p:nvSpPr>
          <p:spPr>
            <a:xfrm>
              <a:off x="6668769" y="1666756"/>
              <a:ext cx="1119347" cy="111934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D24788A0-3973-0942-8178-FCCA3D20A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65728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5A6EA34-7429-D54B-896B-700E3D7EB69B}"/>
              </a:ext>
            </a:extLst>
          </p:cNvPr>
          <p:cNvSpPr txBox="1">
            <a:spLocks/>
          </p:cNvSpPr>
          <p:nvPr userDrawn="1"/>
        </p:nvSpPr>
        <p:spPr>
          <a:xfrm>
            <a:off x="1639257" y="1856104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CC0BDDE1-43E8-BE48-B2E1-DEEAF4D8B5B5}"/>
              </a:ext>
            </a:extLst>
          </p:cNvPr>
          <p:cNvSpPr txBox="1">
            <a:spLocks/>
          </p:cNvSpPr>
          <p:nvPr userDrawn="1"/>
        </p:nvSpPr>
        <p:spPr>
          <a:xfrm>
            <a:off x="3376763" y="1852622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62F0405-DAB5-8944-9C0D-6C4A4152351E}"/>
              </a:ext>
            </a:extLst>
          </p:cNvPr>
          <p:cNvSpPr txBox="1">
            <a:spLocks/>
          </p:cNvSpPr>
          <p:nvPr userDrawn="1"/>
        </p:nvSpPr>
        <p:spPr>
          <a:xfrm>
            <a:off x="5145796" y="1883574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C3B38DCD-DA36-BA47-B623-D3631692D3B4}"/>
              </a:ext>
            </a:extLst>
          </p:cNvPr>
          <p:cNvSpPr txBox="1">
            <a:spLocks/>
          </p:cNvSpPr>
          <p:nvPr userDrawn="1"/>
        </p:nvSpPr>
        <p:spPr>
          <a:xfrm>
            <a:off x="6871691" y="1869106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D7594071-7863-914B-8D33-A9D2574CC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bg1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Stat graphic 4-up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95D11B87-58F7-994B-99C8-1871713BC4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491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2BBB9ADC-61ED-4E4C-89B9-36152077DB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89217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CABED6B3-E6FA-3844-A0A9-8C19D4823E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9619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06A71B8D-7E18-E04E-8D47-5599298A42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86505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78313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4894746-F30D-2743-AFE8-A28951DECF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0239088-3E4F-F845-AB49-13C5A7AA0E7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6CA090B-B4BF-854B-9564-3BA0D9A667D4}"/>
              </a:ext>
            </a:extLst>
          </p:cNvPr>
          <p:cNvGrpSpPr/>
          <p:nvPr userDrawn="1"/>
        </p:nvGrpSpPr>
        <p:grpSpPr>
          <a:xfrm>
            <a:off x="1237423" y="1561933"/>
            <a:ext cx="6659273" cy="1330374"/>
            <a:chOff x="1237423" y="1561933"/>
            <a:chExt cx="6659273" cy="133037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825570D6-7EB4-5444-935C-65333EE1968C}"/>
                </a:ext>
              </a:extLst>
            </p:cNvPr>
            <p:cNvSpPr/>
            <p:nvPr/>
          </p:nvSpPr>
          <p:spPr>
            <a:xfrm>
              <a:off x="1340464" y="1666756"/>
              <a:ext cx="1119347" cy="11193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8D2D52AC-E9BB-144A-8521-B7D51C0EA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23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08B4D75-64CC-0F41-A690-102928F58A17}"/>
                </a:ext>
              </a:extLst>
            </p:cNvPr>
            <p:cNvSpPr/>
            <p:nvPr/>
          </p:nvSpPr>
          <p:spPr>
            <a:xfrm>
              <a:off x="3140363" y="1666756"/>
              <a:ext cx="1119347" cy="11193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8D21FBD-CE7A-064A-8A60-C82657847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7322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28B40F7A-014A-3F43-B3F8-71BC922748BB}"/>
                </a:ext>
              </a:extLst>
            </p:cNvPr>
            <p:cNvSpPr/>
            <p:nvPr/>
          </p:nvSpPr>
          <p:spPr>
            <a:xfrm>
              <a:off x="4909396" y="1666756"/>
              <a:ext cx="1119347" cy="11193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ACE3F76F-AC97-8F4C-AB58-E73320351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6355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05C8FB3B-8ED6-7B43-92FE-E478654E8701}"/>
                </a:ext>
              </a:extLst>
            </p:cNvPr>
            <p:cNvSpPr/>
            <p:nvPr/>
          </p:nvSpPr>
          <p:spPr>
            <a:xfrm>
              <a:off x="6668769" y="1666756"/>
              <a:ext cx="1119347" cy="111934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D24788A0-3973-0942-8178-FCCA3D20A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65728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0E89FB2-5158-CD43-80F6-349501BB2319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="" xmlns:a16="http://schemas.microsoft.com/office/drawing/2014/main" id="{A601085C-C145-264E-94C5-7F33B471CEE3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B54663EF-3DE5-D04D-8512-DA7535568ED1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5291E3F7-FF13-9A47-B7DF-C071040FE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EA20303F-9463-8444-A971-1E09459E4C3B}"/>
              </a:ext>
            </a:extLst>
          </p:cNvPr>
          <p:cNvSpPr txBox="1">
            <a:spLocks/>
          </p:cNvSpPr>
          <p:nvPr userDrawn="1"/>
        </p:nvSpPr>
        <p:spPr>
          <a:xfrm>
            <a:off x="1639257" y="1856104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38AA278A-CAC2-7C46-9E90-1F331C3FF87E}"/>
              </a:ext>
            </a:extLst>
          </p:cNvPr>
          <p:cNvSpPr txBox="1">
            <a:spLocks/>
          </p:cNvSpPr>
          <p:nvPr userDrawn="1"/>
        </p:nvSpPr>
        <p:spPr>
          <a:xfrm>
            <a:off x="3376763" y="1852622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50988CF0-BCE2-CD4E-B27D-727B442E714E}"/>
              </a:ext>
            </a:extLst>
          </p:cNvPr>
          <p:cNvSpPr txBox="1">
            <a:spLocks/>
          </p:cNvSpPr>
          <p:nvPr userDrawn="1"/>
        </p:nvSpPr>
        <p:spPr>
          <a:xfrm>
            <a:off x="5145796" y="1883574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364CE347-4125-8F4B-BDE8-678886AF7504}"/>
              </a:ext>
            </a:extLst>
          </p:cNvPr>
          <p:cNvSpPr txBox="1">
            <a:spLocks/>
          </p:cNvSpPr>
          <p:nvPr userDrawn="1"/>
        </p:nvSpPr>
        <p:spPr>
          <a:xfrm>
            <a:off x="6871691" y="1869106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9B3B87A2-B3E0-FF4E-AFDA-245BBEF1A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Stat graphic 4-up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93FDEEE7-D7A6-6647-8CEF-CB5BDAB43D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491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C2B9EFEF-A5EB-244B-A2CF-84CF3FF9DD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21962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5251093B-A70D-4D4A-A66B-DE3356672F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01778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42CCB05C-2351-3941-9677-53AFF1F985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81592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84330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E771450-F6BC-4D48-8850-2CA45EDD3DED}"/>
              </a:ext>
            </a:extLst>
          </p:cNvPr>
          <p:cNvSpPr/>
          <p:nvPr userDrawn="1"/>
        </p:nvSpPr>
        <p:spPr>
          <a:xfrm>
            <a:off x="950274" y="921871"/>
            <a:ext cx="7224665" cy="3055011"/>
          </a:xfrm>
          <a:prstGeom prst="rect">
            <a:avLst/>
          </a:prstGeom>
          <a:solidFill>
            <a:srgbClr val="3B4B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="" xmlns:a16="http://schemas.microsoft.com/office/drawing/2014/main" id="{A42B8804-2CB9-F248-8A46-6EBFBEB02FD5}"/>
              </a:ext>
            </a:extLst>
          </p:cNvPr>
          <p:cNvSpPr/>
          <p:nvPr userDrawn="1"/>
        </p:nvSpPr>
        <p:spPr bwMode="auto">
          <a:xfrm flipV="1">
            <a:off x="4205657" y="3955945"/>
            <a:ext cx="714584" cy="232879"/>
          </a:xfrm>
          <a:prstGeom prst="triangle">
            <a:avLst/>
          </a:prstGeom>
          <a:solidFill>
            <a:srgbClr val="3B4B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088850B3-910F-2D46-BB7C-D7321EAA774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Picture Placeholder 72">
            <a:extLst>
              <a:ext uri="{FF2B5EF4-FFF2-40B4-BE49-F238E27FC236}">
                <a16:creationId xmlns="" xmlns:a16="http://schemas.microsoft.com/office/drawing/2014/main" id="{B25FF5FC-BBCC-BA4A-B0F5-89BE132455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31913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4" name="Picture Placeholder 72">
            <a:extLst>
              <a:ext uri="{FF2B5EF4-FFF2-40B4-BE49-F238E27FC236}">
                <a16:creationId xmlns="" xmlns:a16="http://schemas.microsoft.com/office/drawing/2014/main" id="{D5E62C56-1236-2E43-8035-48EB325C77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0811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5" name="Picture Placeholder 72">
            <a:extLst>
              <a:ext uri="{FF2B5EF4-FFF2-40B4-BE49-F238E27FC236}">
                <a16:creationId xmlns="" xmlns:a16="http://schemas.microsoft.com/office/drawing/2014/main" id="{99FFA139-23EB-8248-AA6B-5C3C6E2741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9063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6" name="Picture Placeholder 72">
            <a:extLst>
              <a:ext uri="{FF2B5EF4-FFF2-40B4-BE49-F238E27FC236}">
                <a16:creationId xmlns="" xmlns:a16="http://schemas.microsoft.com/office/drawing/2014/main" id="{4F0D06DD-FA99-D649-ABED-F8BF2FE5AF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31913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7" name="Picture Placeholder 72">
            <a:extLst>
              <a:ext uri="{FF2B5EF4-FFF2-40B4-BE49-F238E27FC236}">
                <a16:creationId xmlns="" xmlns:a16="http://schemas.microsoft.com/office/drawing/2014/main" id="{D0A9D525-06C4-D048-9C91-E2C9712250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70811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8" name="Picture Placeholder 72">
            <a:extLst>
              <a:ext uri="{FF2B5EF4-FFF2-40B4-BE49-F238E27FC236}">
                <a16:creationId xmlns="" xmlns:a16="http://schemas.microsoft.com/office/drawing/2014/main" id="{DB7100D8-5DF4-6345-9C01-11D62FE436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09063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3096504F-404A-4F45-9AFC-3BFFD949E386}"/>
              </a:ext>
            </a:extLst>
          </p:cNvPr>
          <p:cNvSpPr txBox="1">
            <a:spLocks/>
          </p:cNvSpPr>
          <p:nvPr userDrawn="1"/>
        </p:nvSpPr>
        <p:spPr>
          <a:xfrm>
            <a:off x="991235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A9B2BB3F-FB68-C54E-9442-FB4E04E43289}"/>
              </a:ext>
            </a:extLst>
          </p:cNvPr>
          <p:cNvSpPr txBox="1">
            <a:spLocks/>
          </p:cNvSpPr>
          <p:nvPr userDrawn="1"/>
        </p:nvSpPr>
        <p:spPr>
          <a:xfrm>
            <a:off x="3416943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9EABE8C-07E5-214E-BBAD-47816BB8E598}"/>
              </a:ext>
            </a:extLst>
          </p:cNvPr>
          <p:cNvSpPr txBox="1">
            <a:spLocks/>
          </p:cNvSpPr>
          <p:nvPr userDrawn="1"/>
        </p:nvSpPr>
        <p:spPr>
          <a:xfrm>
            <a:off x="5771693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A585CA80-5FB0-7446-98D3-9ECD9FE35C46}"/>
              </a:ext>
            </a:extLst>
          </p:cNvPr>
          <p:cNvSpPr txBox="1">
            <a:spLocks/>
          </p:cNvSpPr>
          <p:nvPr userDrawn="1"/>
        </p:nvSpPr>
        <p:spPr>
          <a:xfrm>
            <a:off x="991235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C9B88953-9B11-894D-8058-421D59A255E2}"/>
              </a:ext>
            </a:extLst>
          </p:cNvPr>
          <p:cNvSpPr txBox="1">
            <a:spLocks/>
          </p:cNvSpPr>
          <p:nvPr userDrawn="1"/>
        </p:nvSpPr>
        <p:spPr>
          <a:xfrm>
            <a:off x="3416943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4A9AB64A-B953-9245-B4FF-F4D742CCA751}"/>
              </a:ext>
            </a:extLst>
          </p:cNvPr>
          <p:cNvSpPr txBox="1">
            <a:spLocks/>
          </p:cNvSpPr>
          <p:nvPr userDrawn="1"/>
        </p:nvSpPr>
        <p:spPr>
          <a:xfrm>
            <a:off x="5771693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85E12BB-9053-5844-A62A-D41389D064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1415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="" xmlns:a16="http://schemas.microsoft.com/office/drawing/2014/main" id="{855D4E0A-0B14-5F4A-BCD0-E1DDF03BE2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223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="" xmlns:a16="http://schemas.microsoft.com/office/drawing/2014/main" id="{5B4725D3-459E-624D-BD78-07D5E0DDCC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887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="" xmlns:a16="http://schemas.microsoft.com/office/drawing/2014/main" id="{2A021CFF-912B-D047-BAEB-5D3D2BAEC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415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="" xmlns:a16="http://schemas.microsoft.com/office/drawing/2014/main" id="{E5C0AB78-25AC-874D-B3AD-9F73AA2515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3223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="" xmlns:a16="http://schemas.microsoft.com/office/drawing/2014/main" id="{82EB0C0E-4D1C-6846-B0EC-F3CFE6FED7D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887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="" xmlns:a16="http://schemas.microsoft.com/office/drawing/2014/main" id="{B7B55F2D-0A58-B44E-A357-478FDF65EB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4565" y="4242762"/>
            <a:ext cx="1676082" cy="18916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bg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  <a:endParaRPr lang="en-US" sz="1200" dirty="0">
              <a:solidFill>
                <a:schemeClr val="accent2"/>
              </a:solidFill>
              <a:latin typeface="Barlow" pitchFamily="2" charset="77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="" xmlns:a16="http://schemas.microsoft.com/office/drawing/2014/main" id="{F66CE434-0D03-AF4D-B61D-52910DC82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bg1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9752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21" grpId="0"/>
      <p:bldP spid="22" grpId="0"/>
      <p:bldP spid="23" grpId="0"/>
      <p:bldP spid="24" grpId="0"/>
      <p:bldP spid="25" grpId="0"/>
      <p:bldP spid="2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4EB0586-B9DF-DC41-BBD3-65B9C15FFAD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E771450-F6BC-4D48-8850-2CA45EDD3DED}"/>
              </a:ext>
            </a:extLst>
          </p:cNvPr>
          <p:cNvSpPr/>
          <p:nvPr userDrawn="1"/>
        </p:nvSpPr>
        <p:spPr>
          <a:xfrm>
            <a:off x="950274" y="921871"/>
            <a:ext cx="7224665" cy="3055011"/>
          </a:xfrm>
          <a:prstGeom prst="rect">
            <a:avLst/>
          </a:prstGeom>
          <a:solidFill>
            <a:srgbClr val="3B4B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="" xmlns:a16="http://schemas.microsoft.com/office/drawing/2014/main" id="{A42B8804-2CB9-F248-8A46-6EBFBEB02FD5}"/>
              </a:ext>
            </a:extLst>
          </p:cNvPr>
          <p:cNvSpPr/>
          <p:nvPr userDrawn="1"/>
        </p:nvSpPr>
        <p:spPr bwMode="auto">
          <a:xfrm flipV="1">
            <a:off x="4205657" y="3955945"/>
            <a:ext cx="714584" cy="232879"/>
          </a:xfrm>
          <a:prstGeom prst="triangle">
            <a:avLst/>
          </a:prstGeom>
          <a:solidFill>
            <a:srgbClr val="3B4B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088850B3-910F-2D46-BB7C-D7321EAA774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A4453CA-6EA8-2A4E-8333-B2836436347B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381E6F73-3BC5-D344-98C9-6C10247EF65F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6B2248F4-8A90-964B-9EB6-7757E8609A84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AFB0F0B-67C5-6741-92D5-221E101E2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B36071FF-1625-834D-BDC5-9AF4F37C69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1415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702FB0E7-64BD-C347-878A-5C82EFC57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223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0BA100C4-BF03-7F4A-ADFF-5290BEE002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887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C8FB77A4-F34E-F046-A396-759A294AC5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415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3A805A9A-4357-AB40-BECC-02A783EE5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3223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D061CD6C-8316-FA41-B660-1A14B8750B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887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6EC40013-A7D8-E34A-B59F-D1A09075B2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4565" y="4242762"/>
            <a:ext cx="1676082" cy="189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bg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  <a:endParaRPr lang="en-US" sz="1200" dirty="0">
              <a:solidFill>
                <a:schemeClr val="accent2"/>
              </a:solidFill>
              <a:latin typeface="Barlow" pitchFamily="2" charset="77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2B89D35C-88BB-E44A-A6E6-649664B4543A}"/>
              </a:ext>
            </a:extLst>
          </p:cNvPr>
          <p:cNvSpPr txBox="1">
            <a:spLocks/>
          </p:cNvSpPr>
          <p:nvPr userDrawn="1"/>
        </p:nvSpPr>
        <p:spPr>
          <a:xfrm>
            <a:off x="991235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4" name="Title 1">
            <a:extLst>
              <a:ext uri="{FF2B5EF4-FFF2-40B4-BE49-F238E27FC236}">
                <a16:creationId xmlns="" xmlns:a16="http://schemas.microsoft.com/office/drawing/2014/main" id="{CC669188-282D-AB49-A2AC-05A8798F20B1}"/>
              </a:ext>
            </a:extLst>
          </p:cNvPr>
          <p:cNvSpPr txBox="1">
            <a:spLocks/>
          </p:cNvSpPr>
          <p:nvPr userDrawn="1"/>
        </p:nvSpPr>
        <p:spPr>
          <a:xfrm>
            <a:off x="3416943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Title 1">
            <a:extLst>
              <a:ext uri="{FF2B5EF4-FFF2-40B4-BE49-F238E27FC236}">
                <a16:creationId xmlns="" xmlns:a16="http://schemas.microsoft.com/office/drawing/2014/main" id="{77506FBC-0B75-3C4D-BB2A-59BDDE3EDF89}"/>
              </a:ext>
            </a:extLst>
          </p:cNvPr>
          <p:cNvSpPr txBox="1">
            <a:spLocks/>
          </p:cNvSpPr>
          <p:nvPr userDrawn="1"/>
        </p:nvSpPr>
        <p:spPr>
          <a:xfrm>
            <a:off x="5771693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Title 1">
            <a:extLst>
              <a:ext uri="{FF2B5EF4-FFF2-40B4-BE49-F238E27FC236}">
                <a16:creationId xmlns="" xmlns:a16="http://schemas.microsoft.com/office/drawing/2014/main" id="{D3D9746F-2A17-8A42-B917-EC4BA4C79304}"/>
              </a:ext>
            </a:extLst>
          </p:cNvPr>
          <p:cNvSpPr txBox="1">
            <a:spLocks/>
          </p:cNvSpPr>
          <p:nvPr userDrawn="1"/>
        </p:nvSpPr>
        <p:spPr>
          <a:xfrm>
            <a:off x="991235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06565507-4078-FE4E-B812-F1D877245D62}"/>
              </a:ext>
            </a:extLst>
          </p:cNvPr>
          <p:cNvSpPr txBox="1">
            <a:spLocks/>
          </p:cNvSpPr>
          <p:nvPr userDrawn="1"/>
        </p:nvSpPr>
        <p:spPr>
          <a:xfrm>
            <a:off x="3416943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D8392211-E791-8B4D-A348-F4C30A18538D}"/>
              </a:ext>
            </a:extLst>
          </p:cNvPr>
          <p:cNvSpPr txBox="1">
            <a:spLocks/>
          </p:cNvSpPr>
          <p:nvPr userDrawn="1"/>
        </p:nvSpPr>
        <p:spPr>
          <a:xfrm>
            <a:off x="5771693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39" name="Title 1">
            <a:extLst>
              <a:ext uri="{FF2B5EF4-FFF2-40B4-BE49-F238E27FC236}">
                <a16:creationId xmlns="" xmlns:a16="http://schemas.microsoft.com/office/drawing/2014/main" id="{E86A9DD9-C49C-C843-9AAB-200F96FE2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48" name="Picture Placeholder 72">
            <a:extLst>
              <a:ext uri="{FF2B5EF4-FFF2-40B4-BE49-F238E27FC236}">
                <a16:creationId xmlns="" xmlns:a16="http://schemas.microsoft.com/office/drawing/2014/main" id="{6DC9D070-FADD-FF46-B8A1-FB5B2F4B8F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31913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49" name="Picture Placeholder 72">
            <a:extLst>
              <a:ext uri="{FF2B5EF4-FFF2-40B4-BE49-F238E27FC236}">
                <a16:creationId xmlns="" xmlns:a16="http://schemas.microsoft.com/office/drawing/2014/main" id="{30B0830D-5312-434C-8DF9-7A5A83C05F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0811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0" name="Picture Placeholder 72">
            <a:extLst>
              <a:ext uri="{FF2B5EF4-FFF2-40B4-BE49-F238E27FC236}">
                <a16:creationId xmlns="" xmlns:a16="http://schemas.microsoft.com/office/drawing/2014/main" id="{6B0296D9-3E9A-A94F-A342-86397599EE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9063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2" name="Picture Placeholder 72">
            <a:extLst>
              <a:ext uri="{FF2B5EF4-FFF2-40B4-BE49-F238E27FC236}">
                <a16:creationId xmlns="" xmlns:a16="http://schemas.microsoft.com/office/drawing/2014/main" id="{53311A50-0E39-C44F-8BE7-3D41D7B1D6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31913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3" name="Picture Placeholder 72">
            <a:extLst>
              <a:ext uri="{FF2B5EF4-FFF2-40B4-BE49-F238E27FC236}">
                <a16:creationId xmlns="" xmlns:a16="http://schemas.microsoft.com/office/drawing/2014/main" id="{52A918AC-8451-D943-A6E2-D0803F624D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70811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5" name="Picture Placeholder 72">
            <a:extLst>
              <a:ext uri="{FF2B5EF4-FFF2-40B4-BE49-F238E27FC236}">
                <a16:creationId xmlns="" xmlns:a16="http://schemas.microsoft.com/office/drawing/2014/main" id="{DA949DD1-937F-B040-8A66-6E995E145ED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09063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</p:spTree>
    <p:extLst>
      <p:ext uri="{BB962C8B-B14F-4D97-AF65-F5344CB8AC3E}">
        <p14:creationId xmlns:p14="http://schemas.microsoft.com/office/powerpoint/2010/main" val="38132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33" grpId="0"/>
      <p:bldP spid="34" grpId="0"/>
      <p:bldP spid="35" grpId="0"/>
      <p:bldP spid="36" grpId="0"/>
      <p:bldP spid="37" grpId="0"/>
      <p:bldP spid="38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_graphic.png">
            <a:extLst>
              <a:ext uri="{FF2B5EF4-FFF2-40B4-BE49-F238E27FC236}">
                <a16:creationId xmlns="" xmlns:a16="http://schemas.microsoft.com/office/drawing/2014/main" id="{77F5B1E2-99A2-4941-9DCE-FF53795CF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516597" y="-522865"/>
            <a:ext cx="3843385" cy="247019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9158A7D-113B-774B-B689-3AF8CF774EBC}"/>
              </a:ext>
            </a:extLst>
          </p:cNvPr>
          <p:cNvGrpSpPr/>
          <p:nvPr userDrawn="1"/>
        </p:nvGrpSpPr>
        <p:grpSpPr>
          <a:xfrm>
            <a:off x="1950683" y="2601643"/>
            <a:ext cx="5263375" cy="642331"/>
            <a:chOff x="1925282" y="2533907"/>
            <a:chExt cx="5263375" cy="6423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C21EED3-CA9B-8A4F-8BB9-390FA4C663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25282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2F312A0-D0E0-0647-B3FA-11A8293024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2570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DE44BA2-5D6F-3F45-ACD7-D498BA43E1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2160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7668717-467B-8540-ADD9-B58B5B09FA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88657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9C2A4B97-ECC7-1147-9678-4D6B62960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831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3" name="Picture Placeholder 21">
            <a:extLst>
              <a:ext uri="{FF2B5EF4-FFF2-40B4-BE49-F238E27FC236}">
                <a16:creationId xmlns="" xmlns:a16="http://schemas.microsoft.com/office/drawing/2014/main" id="{D0BCEEAE-DA77-9949-AFF8-DF53050B41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85292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4" name="Picture Placeholder 21">
            <a:extLst>
              <a:ext uri="{FF2B5EF4-FFF2-40B4-BE49-F238E27FC236}">
                <a16:creationId xmlns="" xmlns:a16="http://schemas.microsoft.com/office/drawing/2014/main" id="{31B22E93-3030-1948-BADC-06252A5EFD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2723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5" name="Picture Placeholder 21">
            <a:extLst>
              <a:ext uri="{FF2B5EF4-FFF2-40B4-BE49-F238E27FC236}">
                <a16:creationId xmlns="" xmlns:a16="http://schemas.microsoft.com/office/drawing/2014/main" id="{0B7469BC-786C-944E-B62E-F79BC897B6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96354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6" name="Picture Placeholder 21">
            <a:extLst>
              <a:ext uri="{FF2B5EF4-FFF2-40B4-BE49-F238E27FC236}">
                <a16:creationId xmlns="" xmlns:a16="http://schemas.microsoft.com/office/drawing/2014/main" id="{CB6ECA6D-0E1F-CB47-849C-EDF85089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60677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C872BDC-9B22-2648-9FA6-C93767EE0E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DA868E-0221-AD4F-9EA4-5D6E16D0944C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55CAD4EC-A06D-E145-8C54-B443DAC1340C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="" xmlns:a16="http://schemas.microsoft.com/office/drawing/2014/main" id="{05B1D4E1-046B-DF4A-B778-3EEF9FC838C5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BF91FEC1-5EB2-A046-9F09-DAE0F74CE9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52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DDD2FAC5-93E2-5942-B8A3-7EB5AF63AC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4170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5E21EF63-C002-1E4A-BC96-16FB747AED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5393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36A0A29A-E0E6-D645-AC31-8FCF69943B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7299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DCABAF43-C074-984E-AA12-4306932C1F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52310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3" name="Text Placeholder 5">
            <a:extLst>
              <a:ext uri="{FF2B5EF4-FFF2-40B4-BE49-F238E27FC236}">
                <a16:creationId xmlns="" xmlns:a16="http://schemas.microsoft.com/office/drawing/2014/main" id="{05D5D06D-51FB-E141-9962-9CED8E96BA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01938" y="1278860"/>
            <a:ext cx="3511550" cy="542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428950621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200FF1-E0BD-3343-8D6F-E88ED42C9D1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2A094E5-E73F-844D-9BFD-8AFF19EED6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01938" y="1278860"/>
            <a:ext cx="3511550" cy="542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Congratulations!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9158A7D-113B-774B-B689-3AF8CF774EBC}"/>
              </a:ext>
            </a:extLst>
          </p:cNvPr>
          <p:cNvGrpSpPr/>
          <p:nvPr userDrawn="1"/>
        </p:nvGrpSpPr>
        <p:grpSpPr>
          <a:xfrm>
            <a:off x="1950683" y="2601643"/>
            <a:ext cx="5263375" cy="642331"/>
            <a:chOff x="1925282" y="2533907"/>
            <a:chExt cx="5263375" cy="6423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C21EED3-CA9B-8A4F-8BB9-390FA4C663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25282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2F312A0-D0E0-0647-B3FA-11A8293024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2570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DE44BA2-5D6F-3F45-ACD7-D498BA43E1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2160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7668717-467B-8540-ADD9-B58B5B09FA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88657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9C2A4B97-ECC7-1147-9678-4D6B62960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831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3" name="Picture Placeholder 21">
            <a:extLst>
              <a:ext uri="{FF2B5EF4-FFF2-40B4-BE49-F238E27FC236}">
                <a16:creationId xmlns="" xmlns:a16="http://schemas.microsoft.com/office/drawing/2014/main" id="{D0BCEEAE-DA77-9949-AFF8-DF53050B41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85292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4" name="Picture Placeholder 21">
            <a:extLst>
              <a:ext uri="{FF2B5EF4-FFF2-40B4-BE49-F238E27FC236}">
                <a16:creationId xmlns="" xmlns:a16="http://schemas.microsoft.com/office/drawing/2014/main" id="{31B22E93-3030-1948-BADC-06252A5EFD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2723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5" name="Picture Placeholder 21">
            <a:extLst>
              <a:ext uri="{FF2B5EF4-FFF2-40B4-BE49-F238E27FC236}">
                <a16:creationId xmlns="" xmlns:a16="http://schemas.microsoft.com/office/drawing/2014/main" id="{0B7469BC-786C-944E-B62E-F79BC897B6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96354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6" name="Picture Placeholder 21">
            <a:extLst>
              <a:ext uri="{FF2B5EF4-FFF2-40B4-BE49-F238E27FC236}">
                <a16:creationId xmlns="" xmlns:a16="http://schemas.microsoft.com/office/drawing/2014/main" id="{CB6ECA6D-0E1F-CB47-849C-EDF85089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60677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2F8E3F3-A2B1-5642-ABF9-16B5522E3593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B99B1422-EDE2-DE48-A851-B4F7D7041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62D52725-B930-0344-AB23-C6F959DA721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A9CD958-9F47-6546-B3EE-7AB76159031E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EBE2C6B-14C6-FD42-ABFB-36D446526C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52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36F0ABD6-8F2E-3B45-8D25-E85985B7C8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4170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4687CFD7-EEF7-0D48-8119-2FA6270F6B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5393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C4D34235-D0D9-7645-A0C3-D5AD1B0DBB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7299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CEE09D50-C7D5-D748-8463-4490313BBB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52310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5248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_graphic.png">
            <a:extLst>
              <a:ext uri="{FF2B5EF4-FFF2-40B4-BE49-F238E27FC236}">
                <a16:creationId xmlns="" xmlns:a16="http://schemas.microsoft.com/office/drawing/2014/main" id="{77F5B1E2-99A2-4941-9DCE-FF53795CF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516597" y="-522865"/>
            <a:ext cx="3843385" cy="247019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58C5AF7B-2074-4B4A-8887-4660C95918EE}"/>
              </a:ext>
            </a:extLst>
          </p:cNvPr>
          <p:cNvGrpSpPr/>
          <p:nvPr userDrawn="1"/>
        </p:nvGrpSpPr>
        <p:grpSpPr>
          <a:xfrm>
            <a:off x="2604155" y="1417733"/>
            <a:ext cx="3865418" cy="2266386"/>
            <a:chOff x="2604155" y="1417733"/>
            <a:chExt cx="3865418" cy="226638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ECBB3E4-3B6E-3542-BC93-BEA8E311D6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4155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EDF014C8-93BF-0E44-852F-51E2C75D33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02228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2E42C66E-9018-8644-9DD2-6CE4368A63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4155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3EEEA8C0-4EF3-4F4E-97D8-1B0336EE61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02228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4FCAC701-762D-6C4C-BEE5-54ABC06A75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9573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68194DFF-1872-A543-A7E0-9F9EB775DA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9573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29C2727-C879-604B-83AF-CEF98225A7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7" name="Picture Placeholder 4">
            <a:extLst>
              <a:ext uri="{FF2B5EF4-FFF2-40B4-BE49-F238E27FC236}">
                <a16:creationId xmlns="" xmlns:a16="http://schemas.microsoft.com/office/drawing/2014/main" id="{924B8640-811F-6041-8C9B-A12F6DBF11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83523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8" name="Picture Placeholder 4">
            <a:extLst>
              <a:ext uri="{FF2B5EF4-FFF2-40B4-BE49-F238E27FC236}">
                <a16:creationId xmlns="" xmlns:a16="http://schemas.microsoft.com/office/drawing/2014/main" id="{5EA2F6DA-A02F-BF47-9BEE-ECCCE3FDA1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4385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9" name="Picture Placeholder 4">
            <a:extLst>
              <a:ext uri="{FF2B5EF4-FFF2-40B4-BE49-F238E27FC236}">
                <a16:creationId xmlns="" xmlns:a16="http://schemas.microsoft.com/office/drawing/2014/main" id="{37925952-96DB-3A4C-9BF4-DE45FB6DC7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="" xmlns:a16="http://schemas.microsoft.com/office/drawing/2014/main" id="{05DF064C-5644-A244-829D-5BDA47B218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7913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="" xmlns:a16="http://schemas.microsoft.com/office/drawing/2014/main" id="{04313EC8-44C4-7341-95E5-7250E66354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83523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="" xmlns:a16="http://schemas.microsoft.com/office/drawing/2014/main" id="{0F1111FF-94DA-324C-9A11-F915808610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4385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3" name="Picture Placeholder 4">
            <a:extLst>
              <a:ext uri="{FF2B5EF4-FFF2-40B4-BE49-F238E27FC236}">
                <a16:creationId xmlns="" xmlns:a16="http://schemas.microsoft.com/office/drawing/2014/main" id="{0F31A623-4AC1-0A4F-AEFD-9D566A42E7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8000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91422F0-2CCC-0147-9BB7-8D24E4C133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133126B-B241-844B-BE0A-714462E9F09E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562658AC-CB2F-0942-9AD0-7AB03317C69D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>
              <a:ext uri="{FF2B5EF4-FFF2-40B4-BE49-F238E27FC236}">
                <a16:creationId xmlns="" xmlns:a16="http://schemas.microsoft.com/office/drawing/2014/main" id="{E00CD3A6-8117-D649-B9D9-62B53488230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DE2F893-796A-7247-8DC2-2913D0FF72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2318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E74620A7-FCE8-AC41-835A-2C37C6D05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1800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3A05CC82-420B-F14A-B545-F60CFDEBE9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67835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D7FE4CF9-2033-224E-9D14-A6F3D39869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6692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="" xmlns:a16="http://schemas.microsoft.com/office/drawing/2014/main" id="{440C8FA6-A720-9A42-9CBB-2CE35A5E3DE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318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639DE428-80D7-BD43-A6E9-819CD12E2E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71800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248AE3EC-6606-444D-8720-5A5B413D73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67835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="" xmlns:a16="http://schemas.microsoft.com/office/drawing/2014/main" id="{E1AB3661-A4BE-A444-92AA-2DC22A6825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6692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251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8C2D7E1-032A-A446-9000-3B52DA5790C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58C5AF7B-2074-4B4A-8887-4660C95918EE}"/>
              </a:ext>
            </a:extLst>
          </p:cNvPr>
          <p:cNvGrpSpPr/>
          <p:nvPr userDrawn="1"/>
        </p:nvGrpSpPr>
        <p:grpSpPr>
          <a:xfrm>
            <a:off x="2604155" y="1417733"/>
            <a:ext cx="3865418" cy="2266386"/>
            <a:chOff x="2604155" y="1417733"/>
            <a:chExt cx="3865418" cy="226638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ECBB3E4-3B6E-3542-BC93-BEA8E311D6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4155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EDF014C8-93BF-0E44-852F-51E2C75D33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02228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2E42C66E-9018-8644-9DD2-6CE4368A63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4155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3EEEA8C0-4EF3-4F4E-97D8-1B0336EE61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02228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4FCAC701-762D-6C4C-BEE5-54ABC06A75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9573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68194DFF-1872-A543-A7E0-9F9EB775DA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9573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29C2727-C879-604B-83AF-CEF98225A7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7" name="Picture Placeholder 4">
            <a:extLst>
              <a:ext uri="{FF2B5EF4-FFF2-40B4-BE49-F238E27FC236}">
                <a16:creationId xmlns="" xmlns:a16="http://schemas.microsoft.com/office/drawing/2014/main" id="{924B8640-811F-6041-8C9B-A12F6DBF11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83523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8" name="Picture Placeholder 4">
            <a:extLst>
              <a:ext uri="{FF2B5EF4-FFF2-40B4-BE49-F238E27FC236}">
                <a16:creationId xmlns="" xmlns:a16="http://schemas.microsoft.com/office/drawing/2014/main" id="{5EA2F6DA-A02F-BF47-9BEE-ECCCE3FDA1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4385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9" name="Picture Placeholder 4">
            <a:extLst>
              <a:ext uri="{FF2B5EF4-FFF2-40B4-BE49-F238E27FC236}">
                <a16:creationId xmlns="" xmlns:a16="http://schemas.microsoft.com/office/drawing/2014/main" id="{37925952-96DB-3A4C-9BF4-DE45FB6DC7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="" xmlns:a16="http://schemas.microsoft.com/office/drawing/2014/main" id="{05DF064C-5644-A244-829D-5BDA47B218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7913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="" xmlns:a16="http://schemas.microsoft.com/office/drawing/2014/main" id="{04313EC8-44C4-7341-95E5-7250E66354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83523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="" xmlns:a16="http://schemas.microsoft.com/office/drawing/2014/main" id="{0F1111FF-94DA-324C-9A11-F915808610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4385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3" name="Picture Placeholder 4">
            <a:extLst>
              <a:ext uri="{FF2B5EF4-FFF2-40B4-BE49-F238E27FC236}">
                <a16:creationId xmlns="" xmlns:a16="http://schemas.microsoft.com/office/drawing/2014/main" id="{0F31A623-4AC1-0A4F-AEFD-9D566A42E7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8000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5C678C-BF2A-5A44-A4AA-E6E670E92F84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9522CD4A-094B-0349-8EF0-8632442019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50" name="Footer Placeholder 4">
            <a:extLst>
              <a:ext uri="{FF2B5EF4-FFF2-40B4-BE49-F238E27FC236}">
                <a16:creationId xmlns="" xmlns:a16="http://schemas.microsoft.com/office/drawing/2014/main" id="{F5369019-8DD8-DD43-B9CA-2449F4864F4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6D2C4918-58F0-FF44-A937-F39D9C6D12CB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A4D9375F-5A8E-AB4B-A96D-5901F8136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2318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73854C0D-5C2B-834E-96DC-B18C93AC9D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1800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611BD008-86E2-8D4A-8376-CF8824C84D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67835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8EE055C2-84B6-E144-B1E9-2DB60F733F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6692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B5E91162-0922-3D4F-9D78-B9A04620CB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318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D8AB5472-4CAC-7A48-A082-123C94E718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71800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6CA99247-1BAD-9A4D-8B9C-4A6BBB8DA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67835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6F21499-9E98-E548-8857-223ACB2B29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6692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93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FD2FC3-6C5D-4247-8AFF-C0DB0DC8D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F8B6523-2475-F74F-9A1E-B19EAD791D38}"/>
              </a:ext>
            </a:extLst>
          </p:cNvPr>
          <p:cNvSpPr>
            <a:spLocks/>
          </p:cNvSpPr>
          <p:nvPr userDrawn="1"/>
        </p:nvSpPr>
        <p:spPr>
          <a:xfrm>
            <a:off x="-10956" y="207"/>
            <a:ext cx="9154956" cy="2557514"/>
          </a:xfrm>
          <a:prstGeom prst="rect">
            <a:avLst/>
          </a:prstGeom>
          <a:solidFill>
            <a:schemeClr val="accent3">
              <a:lumMod val="25000"/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1E011D9-1007-F147-8FEB-944A7F198F63}"/>
              </a:ext>
            </a:extLst>
          </p:cNvPr>
          <p:cNvSpPr/>
          <p:nvPr userDrawn="1"/>
        </p:nvSpPr>
        <p:spPr bwMode="auto">
          <a:xfrm>
            <a:off x="0" y="2557721"/>
            <a:ext cx="9144000" cy="2585779"/>
          </a:xfrm>
          <a:prstGeom prst="rect">
            <a:avLst/>
          </a:prstGeom>
          <a:solidFill>
            <a:schemeClr val="tx2">
              <a:alpha val="4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12D8722-1C4E-6A40-A20A-74DA03134D9D}"/>
              </a:ext>
            </a:extLst>
          </p:cNvPr>
          <p:cNvCxnSpPr/>
          <p:nvPr userDrawn="1"/>
        </p:nvCxnSpPr>
        <p:spPr>
          <a:xfrm>
            <a:off x="507354" y="1518837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403496E-1ED8-D045-91FB-F4AE49735FD8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7735448A-0429-D84D-9D9F-7F5A5B334C70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16" name="Picture 15" descr="intapp_logo_rgb@2x-8.png">
            <a:extLst>
              <a:ext uri="{FF2B5EF4-FFF2-40B4-BE49-F238E27FC236}">
                <a16:creationId xmlns="" xmlns:a16="http://schemas.microsoft.com/office/drawing/2014/main" id="{B0E17E83-B874-8D45-99FB-2D4C56130C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3E1B2F4A-7D10-6240-8EB1-8A0B613D7D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044" y="527296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64130A01-813F-A342-BE24-C7D464063A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189" y="1118427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="" xmlns:a16="http://schemas.microsoft.com/office/drawing/2014/main" id="{E7B3FB0D-6EA6-1D41-94F6-E7BDCE3121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424" y="1543440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="" xmlns:a16="http://schemas.microsoft.com/office/drawing/2014/main" id="{74297571-E57D-EF49-850F-2338D86C55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424" y="1806604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34510632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76" userDrawn="1">
          <p15:clr>
            <a:srgbClr val="FBAE40"/>
          </p15:clr>
        </p15:guide>
        <p15:guide id="4" orient="horz" pos="1236" userDrawn="1">
          <p15:clr>
            <a:srgbClr val="FBAE40"/>
          </p15:clr>
        </p15:guide>
        <p15:guide id="5" orient="horz" pos="1092" userDrawn="1">
          <p15:clr>
            <a:srgbClr val="FBAE40"/>
          </p15:clr>
        </p15:guide>
        <p15:guide id="6" orient="horz" pos="660" userDrawn="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1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pportun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BA58D0A2-9A1E-B741-926A-B13E176082BB}"/>
              </a:ext>
            </a:extLst>
          </p:cNvPr>
          <p:cNvGrpSpPr/>
          <p:nvPr userDrawn="1"/>
        </p:nvGrpSpPr>
        <p:grpSpPr>
          <a:xfrm>
            <a:off x="0" y="123492"/>
            <a:ext cx="8608131" cy="3233847"/>
            <a:chOff x="8" y="48126"/>
            <a:chExt cx="8608131" cy="3233847"/>
          </a:xfrm>
        </p:grpSpPr>
        <p:pic>
          <p:nvPicPr>
            <p:cNvPr id="59" name="Picture 58" descr="arrow.eps">
              <a:extLst>
                <a:ext uri="{FF2B5EF4-FFF2-40B4-BE49-F238E27FC236}">
                  <a16:creationId xmlns="" xmlns:a16="http://schemas.microsoft.com/office/drawing/2014/main" id="{2B744629-CEC5-BD4C-AD9C-9CB51326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" y="48126"/>
              <a:ext cx="8519524" cy="323384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D9D12C77-EE80-374A-99F0-9A270CB12ED4}"/>
                </a:ext>
              </a:extLst>
            </p:cNvPr>
            <p:cNvSpPr txBox="1"/>
            <p:nvPr/>
          </p:nvSpPr>
          <p:spPr>
            <a:xfrm>
              <a:off x="5880205" y="165002"/>
              <a:ext cx="2727934" cy="584719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rlow Regular"/>
                  <a:cs typeface="Barlow Regular"/>
                </a:rPr>
                <a:t>$1B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Our opportunity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CD577916-EC06-F942-80A1-EEF7A4D23021}"/>
              </a:ext>
            </a:extLst>
          </p:cNvPr>
          <p:cNvSpPr/>
          <p:nvPr userDrawn="1"/>
        </p:nvSpPr>
        <p:spPr>
          <a:xfrm>
            <a:off x="8" y="3068583"/>
            <a:ext cx="9143992" cy="388400"/>
          </a:xfrm>
          <a:prstGeom prst="rect">
            <a:avLst/>
          </a:prstGeom>
          <a:solidFill>
            <a:srgbClr val="2833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4" tIns="45692" rIns="91384" bIns="45692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31F8D358-C88C-0B45-9D55-86EE8370A3D4}"/>
              </a:ext>
            </a:extLst>
          </p:cNvPr>
          <p:cNvGrpSpPr/>
          <p:nvPr userDrawn="1"/>
        </p:nvGrpSpPr>
        <p:grpSpPr>
          <a:xfrm>
            <a:off x="6134796" y="847556"/>
            <a:ext cx="2114078" cy="3890277"/>
            <a:chOff x="5821517" y="847556"/>
            <a:chExt cx="2114078" cy="3890277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951D085-885B-8143-9975-F79E9571424A}"/>
                </a:ext>
              </a:extLst>
            </p:cNvPr>
            <p:cNvSpPr txBox="1"/>
            <p:nvPr/>
          </p:nvSpPr>
          <p:spPr>
            <a:xfrm>
              <a:off x="6398131" y="3085517"/>
              <a:ext cx="960850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3.0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D1BC891D-86EF-0D41-806C-4D3EDA79CEED}"/>
                </a:ext>
              </a:extLst>
            </p:cNvPr>
            <p:cNvSpPr txBox="1"/>
            <p:nvPr/>
          </p:nvSpPr>
          <p:spPr>
            <a:xfrm>
              <a:off x="5821517" y="3513837"/>
              <a:ext cx="2114078" cy="1223996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Barlow SemiBold" pitchFamily="2" charset="77"/>
                  <a:cs typeface="Barlow Regular"/>
                </a:rPr>
                <a:t>“Client Empowered Era”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Vertical Markets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Senior Decision Makers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Platform and Solutions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Consulting Expertise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Partner Ecosystem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28016D16-3B8A-6243-8D57-84185F229ABB}"/>
                </a:ext>
              </a:extLst>
            </p:cNvPr>
            <p:cNvGrpSpPr/>
            <p:nvPr/>
          </p:nvGrpSpPr>
          <p:grpSpPr>
            <a:xfrm>
              <a:off x="5901951" y="847556"/>
              <a:ext cx="1953210" cy="1952702"/>
              <a:chOff x="5901951" y="847556"/>
              <a:chExt cx="1953210" cy="1952702"/>
            </a:xfrm>
          </p:grpSpPr>
          <p:sp>
            <p:nvSpPr>
              <p:cNvPr id="66" name="Oval 65">
                <a:extLst>
                  <a:ext uri="{FF2B5EF4-FFF2-40B4-BE49-F238E27FC236}">
                    <a16:creationId xmlns="" xmlns:a16="http://schemas.microsoft.com/office/drawing/2014/main" id="{3271E0AE-921F-AD4A-8D43-8E6A3F8E1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1951" y="847556"/>
                <a:ext cx="1953210" cy="1952702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AD6428C2-F327-A04B-A3F7-2F36E3675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53743" y="999308"/>
                <a:ext cx="1649626" cy="1649197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SCALE</a:t>
                </a:r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$300M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9EDF7D38-F45E-A94A-A89D-7AA046242EEA}"/>
              </a:ext>
            </a:extLst>
          </p:cNvPr>
          <p:cNvGrpSpPr/>
          <p:nvPr userDrawn="1"/>
        </p:nvGrpSpPr>
        <p:grpSpPr>
          <a:xfrm>
            <a:off x="3303159" y="1232711"/>
            <a:ext cx="2367408" cy="3120402"/>
            <a:chOff x="2989880" y="1232711"/>
            <a:chExt cx="2367408" cy="3120402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B76E2B3-3AD3-5E47-97B9-9E898D7495CA}"/>
                </a:ext>
              </a:extLst>
            </p:cNvPr>
            <p:cNvSpPr txBox="1"/>
            <p:nvPr/>
          </p:nvSpPr>
          <p:spPr>
            <a:xfrm>
              <a:off x="3691364" y="3086166"/>
              <a:ext cx="964441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2.0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A4745699-DE36-0549-94F6-99905FAFEB83}"/>
                </a:ext>
              </a:extLst>
            </p:cNvPr>
            <p:cNvSpPr txBox="1"/>
            <p:nvPr/>
          </p:nvSpPr>
          <p:spPr>
            <a:xfrm>
              <a:off x="2989880" y="3513837"/>
              <a:ext cx="2367408" cy="839276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lvl="0" algn="ctr">
                <a:lnSpc>
                  <a:spcPct val="125000"/>
                </a:lnSpc>
              </a:pPr>
              <a:r>
                <a:rPr lang="en-US" sz="1000" b="1" dirty="0">
                  <a:solidFill>
                    <a:prstClr val="white"/>
                  </a:solidFill>
                  <a:latin typeface="Barlow SemiBold" pitchFamily="2" charset="77"/>
                  <a:cs typeface="Barlow Regular"/>
                </a:rPr>
                <a:t>“Time, Risk and Compliance Era”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Law Firms &amp; Aligned Services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Department Buyers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Practice Expertise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CFBABFA4-D271-944B-B505-1E2C11594553}"/>
                </a:ext>
              </a:extLst>
            </p:cNvPr>
            <p:cNvGrpSpPr/>
            <p:nvPr/>
          </p:nvGrpSpPr>
          <p:grpSpPr>
            <a:xfrm>
              <a:off x="3382548" y="1232711"/>
              <a:ext cx="1582072" cy="1581660"/>
              <a:chOff x="3208532" y="1232711"/>
              <a:chExt cx="1582072" cy="1581660"/>
            </a:xfrm>
          </p:grpSpPr>
          <p:sp>
            <p:nvSpPr>
              <p:cNvPr id="72" name="Oval 71">
                <a:extLst>
                  <a:ext uri="{FF2B5EF4-FFF2-40B4-BE49-F238E27FC236}">
                    <a16:creationId xmlns="" xmlns:a16="http://schemas.microsoft.com/office/drawing/2014/main" id="{850F0B7F-F060-CB48-9447-51DFBA62F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8532" y="1232711"/>
                <a:ext cx="1582072" cy="1581660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="" xmlns:a16="http://schemas.microsoft.com/office/drawing/2014/main" id="{B93D9227-976C-9D4F-97BA-3372BE0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5869" y="1410002"/>
                <a:ext cx="1227398" cy="1227078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EXPAND</a:t>
                </a:r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$100M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28194BB6-838F-8949-93CD-D89B7E391F9E}"/>
              </a:ext>
            </a:extLst>
          </p:cNvPr>
          <p:cNvGrpSpPr/>
          <p:nvPr userDrawn="1"/>
        </p:nvGrpSpPr>
        <p:grpSpPr>
          <a:xfrm>
            <a:off x="773319" y="1742079"/>
            <a:ext cx="2212076" cy="2441115"/>
            <a:chOff x="460040" y="1742079"/>
            <a:chExt cx="2212076" cy="2441115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8BDEEEA-BD7D-CD4B-9A99-A06DDB929DCC}"/>
                </a:ext>
              </a:extLst>
            </p:cNvPr>
            <p:cNvSpPr txBox="1"/>
            <p:nvPr/>
          </p:nvSpPr>
          <p:spPr>
            <a:xfrm>
              <a:off x="1101093" y="3094570"/>
              <a:ext cx="929970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1.0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2DC0C4B1-2CCF-0242-8870-57A3A0907879}"/>
                </a:ext>
              </a:extLst>
            </p:cNvPr>
            <p:cNvSpPr txBox="1"/>
            <p:nvPr/>
          </p:nvSpPr>
          <p:spPr>
            <a:xfrm>
              <a:off x="460040" y="3513837"/>
              <a:ext cx="2212076" cy="669357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lvl="0" algn="ctr">
                <a:lnSpc>
                  <a:spcPct val="125000"/>
                </a:lnSpc>
              </a:pPr>
              <a:r>
                <a:rPr lang="en-US" sz="1000" b="1" dirty="0">
                  <a:solidFill>
                    <a:prstClr val="white"/>
                  </a:solidFill>
                  <a:latin typeface="Barlow SemiBold" pitchFamily="2" charset="77"/>
                  <a:cs typeface="Barlow Regular"/>
                </a:rPr>
                <a:t>”Integration Era”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Law Firms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IT Buyer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="" xmlns:a16="http://schemas.microsoft.com/office/drawing/2014/main" id="{98AE7BE2-9031-C04A-BBB0-EBC8B71ADF97}"/>
                </a:ext>
              </a:extLst>
            </p:cNvPr>
            <p:cNvGrpSpPr/>
            <p:nvPr/>
          </p:nvGrpSpPr>
          <p:grpSpPr>
            <a:xfrm>
              <a:off x="1036545" y="1742079"/>
              <a:ext cx="1059066" cy="1058790"/>
              <a:chOff x="1036545" y="1742079"/>
              <a:chExt cx="1059066" cy="1058790"/>
            </a:xfrm>
          </p:grpSpPr>
          <p:sp>
            <p:nvSpPr>
              <p:cNvPr id="78" name="Oval 77">
                <a:extLst>
                  <a:ext uri="{FF2B5EF4-FFF2-40B4-BE49-F238E27FC236}">
                    <a16:creationId xmlns="" xmlns:a16="http://schemas.microsoft.com/office/drawing/2014/main" id="{0C9F35B7-6F88-0942-9C15-2C4144E8C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545" y="1742079"/>
                <a:ext cx="1059066" cy="1058790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30DA8D78-888C-CD4D-90CE-145DBB753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1555" y="1877054"/>
                <a:ext cx="789046" cy="788840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START UP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$30M</a:t>
                </a:r>
              </a:p>
            </p:txBody>
          </p:sp>
        </p:grpSp>
      </p:grp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3B04C9E7-43CE-DF4E-AEBA-EE9EB55EBBCA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="" xmlns:a16="http://schemas.microsoft.com/office/drawing/2014/main" id="{E239C6A0-B981-0144-BF46-5D652395E19C}"/>
              </a:ext>
            </a:extLst>
          </p:cNvPr>
          <p:cNvSpPr txBox="1">
            <a:spLocks/>
          </p:cNvSpPr>
          <p:nvPr userDrawn="1"/>
        </p:nvSpPr>
        <p:spPr>
          <a:xfrm>
            <a:off x="207277" y="-358828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spc="-80" dirty="0">
              <a:latin typeface="Barlow Bold"/>
              <a:cs typeface="Barlow Bold"/>
            </a:endParaRPr>
          </a:p>
        </p:txBody>
      </p:sp>
    </p:spTree>
    <p:extLst>
      <p:ext uri="{BB962C8B-B14F-4D97-AF65-F5344CB8AC3E}">
        <p14:creationId xmlns:p14="http://schemas.microsoft.com/office/powerpoint/2010/main" val="22422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28" userDrawn="1">
          <p15:clr>
            <a:srgbClr val="FBAE40"/>
          </p15:clr>
        </p15:guide>
        <p15:guide id="2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pportunity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835D7A6-639C-A741-AC02-9292F528580F}"/>
              </a:ext>
            </a:extLst>
          </p:cNvPr>
          <p:cNvSpPr/>
          <p:nvPr userDrawn="1"/>
        </p:nvSpPr>
        <p:spPr>
          <a:xfrm>
            <a:off x="8" y="-262"/>
            <a:ext cx="9144000" cy="5143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BA58D0A2-9A1E-B741-926A-B13E176082BB}"/>
              </a:ext>
            </a:extLst>
          </p:cNvPr>
          <p:cNvGrpSpPr/>
          <p:nvPr userDrawn="1"/>
        </p:nvGrpSpPr>
        <p:grpSpPr>
          <a:xfrm>
            <a:off x="0" y="123492"/>
            <a:ext cx="8608131" cy="3233847"/>
            <a:chOff x="8" y="48126"/>
            <a:chExt cx="8608131" cy="3233847"/>
          </a:xfrm>
        </p:grpSpPr>
        <p:pic>
          <p:nvPicPr>
            <p:cNvPr id="59" name="Picture 58" descr="arrow.eps">
              <a:extLst>
                <a:ext uri="{FF2B5EF4-FFF2-40B4-BE49-F238E27FC236}">
                  <a16:creationId xmlns="" xmlns:a16="http://schemas.microsoft.com/office/drawing/2014/main" id="{2B744629-CEC5-BD4C-AD9C-9CB51326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" y="48126"/>
              <a:ext cx="8519524" cy="323384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D9D12C77-EE80-374A-99F0-9A270CB12ED4}"/>
                </a:ext>
              </a:extLst>
            </p:cNvPr>
            <p:cNvSpPr txBox="1"/>
            <p:nvPr/>
          </p:nvSpPr>
          <p:spPr>
            <a:xfrm>
              <a:off x="5880205" y="165002"/>
              <a:ext cx="2727934" cy="584719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rlow Regular"/>
                  <a:cs typeface="Barlow Regular"/>
                </a:rPr>
                <a:t>$1B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Our opportunity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CD577916-EC06-F942-80A1-EEF7A4D23021}"/>
              </a:ext>
            </a:extLst>
          </p:cNvPr>
          <p:cNvSpPr/>
          <p:nvPr userDrawn="1"/>
        </p:nvSpPr>
        <p:spPr>
          <a:xfrm>
            <a:off x="8" y="3068583"/>
            <a:ext cx="9143992" cy="388400"/>
          </a:xfrm>
          <a:prstGeom prst="rect">
            <a:avLst/>
          </a:prstGeom>
          <a:solidFill>
            <a:srgbClr val="2833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4" tIns="45692" rIns="91384" bIns="45692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31F8D358-C88C-0B45-9D55-86EE8370A3D4}"/>
              </a:ext>
            </a:extLst>
          </p:cNvPr>
          <p:cNvGrpSpPr/>
          <p:nvPr userDrawn="1"/>
        </p:nvGrpSpPr>
        <p:grpSpPr>
          <a:xfrm>
            <a:off x="6134796" y="847556"/>
            <a:ext cx="2114078" cy="3912720"/>
            <a:chOff x="5821517" y="847556"/>
            <a:chExt cx="2114078" cy="3912720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951D085-885B-8143-9975-F79E9571424A}"/>
                </a:ext>
              </a:extLst>
            </p:cNvPr>
            <p:cNvSpPr txBox="1"/>
            <p:nvPr/>
          </p:nvSpPr>
          <p:spPr>
            <a:xfrm>
              <a:off x="6398131" y="3085517"/>
              <a:ext cx="960850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3.0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D1BC891D-86EF-0D41-806C-4D3EDA79CEED}"/>
                </a:ext>
              </a:extLst>
            </p:cNvPr>
            <p:cNvSpPr txBox="1"/>
            <p:nvPr/>
          </p:nvSpPr>
          <p:spPr>
            <a:xfrm>
              <a:off x="5821517" y="3513837"/>
              <a:ext cx="2114078" cy="1246439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Barlow SemiBold" pitchFamily="2" charset="77"/>
                  <a:cs typeface="Barlow Regular"/>
                </a:rPr>
                <a:t>“Client Empowered Era”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Vertical Markets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Senior Decision Makers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Platform and Solutions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Consulting Expertise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Partner Ecosystem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28016D16-3B8A-6243-8D57-84185F229ABB}"/>
                </a:ext>
              </a:extLst>
            </p:cNvPr>
            <p:cNvGrpSpPr/>
            <p:nvPr/>
          </p:nvGrpSpPr>
          <p:grpSpPr>
            <a:xfrm>
              <a:off x="5901951" y="847556"/>
              <a:ext cx="1953210" cy="1952702"/>
              <a:chOff x="5901951" y="847556"/>
              <a:chExt cx="1953210" cy="1952702"/>
            </a:xfrm>
          </p:grpSpPr>
          <p:sp>
            <p:nvSpPr>
              <p:cNvPr id="66" name="Oval 65">
                <a:extLst>
                  <a:ext uri="{FF2B5EF4-FFF2-40B4-BE49-F238E27FC236}">
                    <a16:creationId xmlns="" xmlns:a16="http://schemas.microsoft.com/office/drawing/2014/main" id="{3271E0AE-921F-AD4A-8D43-8E6A3F8E1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1951" y="847556"/>
                <a:ext cx="1953210" cy="1952702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="" xmlns:a16="http://schemas.microsoft.com/office/drawing/2014/main" id="{AD6428C2-F327-A04B-A3F7-2F36E3675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53743" y="999308"/>
                <a:ext cx="1649626" cy="1649197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SCALE</a:t>
                </a:r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$300M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9EDF7D38-F45E-A94A-A89D-7AA046242EEA}"/>
              </a:ext>
            </a:extLst>
          </p:cNvPr>
          <p:cNvGrpSpPr/>
          <p:nvPr userDrawn="1"/>
        </p:nvGrpSpPr>
        <p:grpSpPr>
          <a:xfrm>
            <a:off x="3303159" y="1232711"/>
            <a:ext cx="2367408" cy="3142844"/>
            <a:chOff x="2989880" y="1232711"/>
            <a:chExt cx="2367408" cy="3142844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B76E2B3-3AD3-5E47-97B9-9E898D7495CA}"/>
                </a:ext>
              </a:extLst>
            </p:cNvPr>
            <p:cNvSpPr txBox="1"/>
            <p:nvPr/>
          </p:nvSpPr>
          <p:spPr>
            <a:xfrm>
              <a:off x="3691364" y="3086166"/>
              <a:ext cx="964441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2.0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A4745699-DE36-0549-94F6-99905FAFEB83}"/>
                </a:ext>
              </a:extLst>
            </p:cNvPr>
            <p:cNvSpPr txBox="1"/>
            <p:nvPr/>
          </p:nvSpPr>
          <p:spPr>
            <a:xfrm>
              <a:off x="2989880" y="3513837"/>
              <a:ext cx="2367408" cy="861718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lvl="0"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Barlow SemiBold" pitchFamily="2" charset="77"/>
                  <a:cs typeface="Barlow Regular"/>
                </a:rPr>
                <a:t>“Time, Risk and Compliance Era”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Law Firms &amp; Aligned Services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Department Buyers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Practice Expertise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CFBABFA4-D271-944B-B505-1E2C11594553}"/>
                </a:ext>
              </a:extLst>
            </p:cNvPr>
            <p:cNvGrpSpPr/>
            <p:nvPr/>
          </p:nvGrpSpPr>
          <p:grpSpPr>
            <a:xfrm>
              <a:off x="3382548" y="1232711"/>
              <a:ext cx="1582072" cy="1581660"/>
              <a:chOff x="3208532" y="1232711"/>
              <a:chExt cx="1582072" cy="1581660"/>
            </a:xfrm>
          </p:grpSpPr>
          <p:sp>
            <p:nvSpPr>
              <p:cNvPr id="72" name="Oval 71">
                <a:extLst>
                  <a:ext uri="{FF2B5EF4-FFF2-40B4-BE49-F238E27FC236}">
                    <a16:creationId xmlns="" xmlns:a16="http://schemas.microsoft.com/office/drawing/2014/main" id="{850F0B7F-F060-CB48-9447-51DFBA62F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8532" y="1232711"/>
                <a:ext cx="1582072" cy="1581660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="" xmlns:a16="http://schemas.microsoft.com/office/drawing/2014/main" id="{B93D9227-976C-9D4F-97BA-3372BE0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5869" y="1410002"/>
                <a:ext cx="1227398" cy="1227078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EXPAND</a:t>
                </a:r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$100M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28194BB6-838F-8949-93CD-D89B7E391F9E}"/>
              </a:ext>
            </a:extLst>
          </p:cNvPr>
          <p:cNvGrpSpPr/>
          <p:nvPr userDrawn="1"/>
        </p:nvGrpSpPr>
        <p:grpSpPr>
          <a:xfrm>
            <a:off x="773319" y="1742079"/>
            <a:ext cx="2212076" cy="2441115"/>
            <a:chOff x="460040" y="1742079"/>
            <a:chExt cx="2212076" cy="2441115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8BDEEEA-BD7D-CD4B-9A99-A06DDB929DCC}"/>
                </a:ext>
              </a:extLst>
            </p:cNvPr>
            <p:cNvSpPr txBox="1"/>
            <p:nvPr/>
          </p:nvSpPr>
          <p:spPr>
            <a:xfrm>
              <a:off x="1101093" y="3094570"/>
              <a:ext cx="929970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1.0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2DC0C4B1-2CCF-0242-8870-57A3A0907879}"/>
                </a:ext>
              </a:extLst>
            </p:cNvPr>
            <p:cNvSpPr txBox="1"/>
            <p:nvPr/>
          </p:nvSpPr>
          <p:spPr>
            <a:xfrm>
              <a:off x="460040" y="3513837"/>
              <a:ext cx="2212076" cy="669357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lvl="0"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Barlow SemiBold" pitchFamily="2" charset="77"/>
                  <a:cs typeface="Barlow Regular"/>
                </a:rPr>
                <a:t>”Integration Era”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Law Firms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IT Buyer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="" xmlns:a16="http://schemas.microsoft.com/office/drawing/2014/main" id="{98AE7BE2-9031-C04A-BBB0-EBC8B71ADF97}"/>
                </a:ext>
              </a:extLst>
            </p:cNvPr>
            <p:cNvGrpSpPr/>
            <p:nvPr/>
          </p:nvGrpSpPr>
          <p:grpSpPr>
            <a:xfrm>
              <a:off x="1036545" y="1742079"/>
              <a:ext cx="1059066" cy="1058790"/>
              <a:chOff x="1036545" y="1742079"/>
              <a:chExt cx="1059066" cy="1058790"/>
            </a:xfrm>
          </p:grpSpPr>
          <p:sp>
            <p:nvSpPr>
              <p:cNvPr id="78" name="Oval 77">
                <a:extLst>
                  <a:ext uri="{FF2B5EF4-FFF2-40B4-BE49-F238E27FC236}">
                    <a16:creationId xmlns="" xmlns:a16="http://schemas.microsoft.com/office/drawing/2014/main" id="{0C9F35B7-6F88-0942-9C15-2C4144E8C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545" y="1742079"/>
                <a:ext cx="1059066" cy="1058790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30DA8D78-888C-CD4D-90CE-145DBB753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1555" y="1877054"/>
                <a:ext cx="789046" cy="788840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START UP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$30M</a:t>
                </a:r>
              </a:p>
            </p:txBody>
          </p:sp>
        </p:grpSp>
      </p:grp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3B04C9E7-43CE-DF4E-AEBA-EE9EB55EBBCA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="" xmlns:a16="http://schemas.microsoft.com/office/drawing/2014/main" id="{E239C6A0-B981-0144-BF46-5D652395E19C}"/>
              </a:ext>
            </a:extLst>
          </p:cNvPr>
          <p:cNvSpPr txBox="1">
            <a:spLocks/>
          </p:cNvSpPr>
          <p:nvPr userDrawn="1"/>
        </p:nvSpPr>
        <p:spPr>
          <a:xfrm>
            <a:off x="207277" y="-358828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spc="-80" dirty="0">
              <a:latin typeface="Barlow Bold"/>
              <a:cs typeface="Barlow Bold"/>
            </a:endParaRPr>
          </a:p>
        </p:txBody>
      </p:sp>
      <p:sp>
        <p:nvSpPr>
          <p:cNvPr id="34" name="Footer Placeholder 2">
            <a:extLst>
              <a:ext uri="{FF2B5EF4-FFF2-40B4-BE49-F238E27FC236}">
                <a16:creationId xmlns="" xmlns:a16="http://schemas.microsoft.com/office/drawing/2014/main" id="{BC463697-6BE0-4448-A784-EE46821670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2B2B7E20-B291-2E43-A2FB-4A774BD341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28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ional Ser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17E15E4-6FAE-8345-A07C-45BA92223476}"/>
              </a:ext>
            </a:extLst>
          </p:cNvPr>
          <p:cNvSpPr/>
          <p:nvPr userDrawn="1"/>
        </p:nvSpPr>
        <p:spPr>
          <a:xfrm>
            <a:off x="4780980" y="1426685"/>
            <a:ext cx="4133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rgbClr val="B9D8FB"/>
                </a:solidFill>
                <a:latin typeface="Barlow Regular"/>
                <a:ea typeface="Open Sans Light" charset="0"/>
                <a:cs typeface="Barlow Regular"/>
              </a:rPr>
              <a:t>Cobbled together point solutions are silos and don’t create a coherent client experience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D40C9-8B77-2742-BB85-753147BC5A1C}"/>
              </a:ext>
            </a:extLst>
          </p:cNvPr>
          <p:cNvSpPr/>
          <p:nvPr userDrawn="1"/>
        </p:nvSpPr>
        <p:spPr>
          <a:xfrm>
            <a:off x="235995" y="1426685"/>
            <a:ext cx="401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rgbClr val="B9D8FB"/>
                </a:solidFill>
                <a:latin typeface="Barlow Regular"/>
                <a:ea typeface="Open Sans Light" charset="0"/>
                <a:cs typeface="Barlow Regular"/>
              </a:rPr>
              <a:t>ERP systems are made for other industries or fail to create the right client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E635AB0-1AA1-DA4A-B0DC-87C45D0D24FD}"/>
              </a:ext>
            </a:extLst>
          </p:cNvPr>
          <p:cNvCxnSpPr/>
          <p:nvPr userDrawn="1"/>
        </p:nvCxnSpPr>
        <p:spPr bwMode="auto">
          <a:xfrm>
            <a:off x="4431387" y="1430479"/>
            <a:ext cx="0" cy="50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an 10">
            <a:extLst>
              <a:ext uri="{FF2B5EF4-FFF2-40B4-BE49-F238E27FC236}">
                <a16:creationId xmlns="" xmlns:a16="http://schemas.microsoft.com/office/drawing/2014/main" id="{7865EEE0-2135-FF47-9CE6-662493EC78AB}"/>
              </a:ext>
            </a:extLst>
          </p:cNvPr>
          <p:cNvSpPr/>
          <p:nvPr userDrawn="1"/>
        </p:nvSpPr>
        <p:spPr bwMode="auto">
          <a:xfrm>
            <a:off x="1241730" y="3499951"/>
            <a:ext cx="1430675" cy="686724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CRM</a:t>
            </a:r>
          </a:p>
        </p:txBody>
      </p:sp>
      <p:sp>
        <p:nvSpPr>
          <p:cNvPr id="12" name="Can 11">
            <a:extLst>
              <a:ext uri="{FF2B5EF4-FFF2-40B4-BE49-F238E27FC236}">
                <a16:creationId xmlns="" xmlns:a16="http://schemas.microsoft.com/office/drawing/2014/main" id="{D02A9B24-F9E0-1F44-B403-311AF9B8537F}"/>
              </a:ext>
            </a:extLst>
          </p:cNvPr>
          <p:cNvSpPr/>
          <p:nvPr userDrawn="1"/>
        </p:nvSpPr>
        <p:spPr bwMode="auto">
          <a:xfrm>
            <a:off x="3520099" y="2758453"/>
            <a:ext cx="1444035" cy="787797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NBI</a:t>
            </a:r>
          </a:p>
        </p:txBody>
      </p:sp>
      <p:sp>
        <p:nvSpPr>
          <p:cNvPr id="13" name="Can 12">
            <a:extLst>
              <a:ext uri="{FF2B5EF4-FFF2-40B4-BE49-F238E27FC236}">
                <a16:creationId xmlns="" xmlns:a16="http://schemas.microsoft.com/office/drawing/2014/main" id="{4EF16553-AB70-BB4A-9B3B-104860A34165}"/>
              </a:ext>
            </a:extLst>
          </p:cNvPr>
          <p:cNvSpPr/>
          <p:nvPr userDrawn="1"/>
        </p:nvSpPr>
        <p:spPr bwMode="auto">
          <a:xfrm>
            <a:off x="6054854" y="2342173"/>
            <a:ext cx="1512262" cy="722300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Time &amp; Billing</a:t>
            </a:r>
          </a:p>
        </p:txBody>
      </p:sp>
      <p:sp>
        <p:nvSpPr>
          <p:cNvPr id="14" name="Can 13">
            <a:extLst>
              <a:ext uri="{FF2B5EF4-FFF2-40B4-BE49-F238E27FC236}">
                <a16:creationId xmlns="" xmlns:a16="http://schemas.microsoft.com/office/drawing/2014/main" id="{11873C91-CDC7-EE45-82B7-E39912AA2547}"/>
              </a:ext>
            </a:extLst>
          </p:cNvPr>
          <p:cNvSpPr/>
          <p:nvPr userDrawn="1"/>
        </p:nvSpPr>
        <p:spPr bwMode="auto">
          <a:xfrm>
            <a:off x="6587540" y="3000684"/>
            <a:ext cx="1755478" cy="842630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Resource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Mgmt</a:t>
            </a:r>
          </a:p>
        </p:txBody>
      </p:sp>
      <p:sp>
        <p:nvSpPr>
          <p:cNvPr id="15" name="Can 14">
            <a:extLst>
              <a:ext uri="{FF2B5EF4-FFF2-40B4-BE49-F238E27FC236}">
                <a16:creationId xmlns="" xmlns:a16="http://schemas.microsoft.com/office/drawing/2014/main" id="{5A9385DD-7A97-A746-AE53-37D89761EAF6}"/>
              </a:ext>
            </a:extLst>
          </p:cNvPr>
          <p:cNvSpPr/>
          <p:nvPr userDrawn="1"/>
        </p:nvSpPr>
        <p:spPr bwMode="auto">
          <a:xfrm>
            <a:off x="400134" y="3050903"/>
            <a:ext cx="1472044" cy="733759"/>
          </a:xfrm>
          <a:prstGeom prst="can">
            <a:avLst/>
          </a:prstGeom>
          <a:solidFill>
            <a:srgbClr val="218FA6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Pricing</a:t>
            </a:r>
          </a:p>
        </p:txBody>
      </p:sp>
      <p:sp>
        <p:nvSpPr>
          <p:cNvPr id="16" name="Can 15">
            <a:extLst>
              <a:ext uri="{FF2B5EF4-FFF2-40B4-BE49-F238E27FC236}">
                <a16:creationId xmlns="" xmlns:a16="http://schemas.microsoft.com/office/drawing/2014/main" id="{6C6D6ACA-137D-C747-8ED1-7617E59F865D}"/>
              </a:ext>
            </a:extLst>
          </p:cNvPr>
          <p:cNvSpPr/>
          <p:nvPr userDrawn="1"/>
        </p:nvSpPr>
        <p:spPr bwMode="auto">
          <a:xfrm>
            <a:off x="4980896" y="3208595"/>
            <a:ext cx="1738526" cy="846400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Planning/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Budgeting</a:t>
            </a:r>
          </a:p>
        </p:txBody>
      </p: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30ABB55F-8351-2945-B703-23185D24885D}"/>
              </a:ext>
            </a:extLst>
          </p:cNvPr>
          <p:cNvSpPr/>
          <p:nvPr userDrawn="1"/>
        </p:nvSpPr>
        <p:spPr bwMode="auto">
          <a:xfrm>
            <a:off x="7567115" y="3680060"/>
            <a:ext cx="1256845" cy="603286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Project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Mgmt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D28598EA-692D-8744-87E9-64C212C9095D}"/>
              </a:ext>
            </a:extLst>
          </p:cNvPr>
          <p:cNvSpPr/>
          <p:nvPr userDrawn="1"/>
        </p:nvSpPr>
        <p:spPr bwMode="auto">
          <a:xfrm>
            <a:off x="4159846" y="3722067"/>
            <a:ext cx="1166073" cy="559715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OCGs</a:t>
            </a:r>
          </a:p>
        </p:txBody>
      </p:sp>
      <p:sp>
        <p:nvSpPr>
          <p:cNvPr id="19" name="Can 18">
            <a:extLst>
              <a:ext uri="{FF2B5EF4-FFF2-40B4-BE49-F238E27FC236}">
                <a16:creationId xmlns="" xmlns:a16="http://schemas.microsoft.com/office/drawing/2014/main" id="{831941DF-DE1C-0F43-A03D-F1ED3DB9F8BB}"/>
              </a:ext>
            </a:extLst>
          </p:cNvPr>
          <p:cNvSpPr/>
          <p:nvPr userDrawn="1"/>
        </p:nvSpPr>
        <p:spPr bwMode="auto">
          <a:xfrm>
            <a:off x="1346733" y="2674252"/>
            <a:ext cx="1227319" cy="498343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Pitches</a:t>
            </a:r>
          </a:p>
        </p:txBody>
      </p:sp>
      <p:sp>
        <p:nvSpPr>
          <p:cNvPr id="20" name="Can 19">
            <a:extLst>
              <a:ext uri="{FF2B5EF4-FFF2-40B4-BE49-F238E27FC236}">
                <a16:creationId xmlns="" xmlns:a16="http://schemas.microsoft.com/office/drawing/2014/main" id="{EC611DE9-CE78-5A4F-98D7-6B22F2FFCA93}"/>
              </a:ext>
            </a:extLst>
          </p:cNvPr>
          <p:cNvSpPr/>
          <p:nvPr userDrawn="1"/>
        </p:nvSpPr>
        <p:spPr bwMode="auto">
          <a:xfrm>
            <a:off x="7522694" y="2253277"/>
            <a:ext cx="1256845" cy="603285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Ethical Walls</a:t>
            </a:r>
          </a:p>
        </p:txBody>
      </p: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E120D56F-A237-EE47-87DB-62D831266A79}"/>
              </a:ext>
            </a:extLst>
          </p:cNvPr>
          <p:cNvSpPr/>
          <p:nvPr userDrawn="1"/>
        </p:nvSpPr>
        <p:spPr bwMode="auto">
          <a:xfrm>
            <a:off x="2522599" y="3346527"/>
            <a:ext cx="1610893" cy="773227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Compliance</a:t>
            </a:r>
          </a:p>
        </p:txBody>
      </p:sp>
      <p:sp>
        <p:nvSpPr>
          <p:cNvPr id="22" name="Can 21">
            <a:extLst>
              <a:ext uri="{FF2B5EF4-FFF2-40B4-BE49-F238E27FC236}">
                <a16:creationId xmlns="" xmlns:a16="http://schemas.microsoft.com/office/drawing/2014/main" id="{195E622F-6651-C14F-8AAB-9DC668BFF525}"/>
              </a:ext>
            </a:extLst>
          </p:cNvPr>
          <p:cNvSpPr/>
          <p:nvPr userDrawn="1"/>
        </p:nvSpPr>
        <p:spPr bwMode="auto">
          <a:xfrm>
            <a:off x="2313492" y="2342920"/>
            <a:ext cx="1469821" cy="746668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Experience</a:t>
            </a:r>
            <a:endParaRPr lang="en-US" sz="1200" dirty="0">
              <a:solidFill>
                <a:schemeClr val="bg1"/>
              </a:solidFill>
              <a:latin typeface="Barlow Medium"/>
              <a:ea typeface="Open Sans Light" charset="0"/>
              <a:cs typeface="Barlow Medium"/>
            </a:endParaRPr>
          </a:p>
        </p:txBody>
      </p:sp>
      <p:sp>
        <p:nvSpPr>
          <p:cNvPr id="23" name="Can 22">
            <a:extLst>
              <a:ext uri="{FF2B5EF4-FFF2-40B4-BE49-F238E27FC236}">
                <a16:creationId xmlns="" xmlns:a16="http://schemas.microsoft.com/office/drawing/2014/main" id="{49D9FE82-F823-4C41-BB7F-49DB49049B8E}"/>
              </a:ext>
            </a:extLst>
          </p:cNvPr>
          <p:cNvSpPr/>
          <p:nvPr userDrawn="1"/>
        </p:nvSpPr>
        <p:spPr bwMode="auto">
          <a:xfrm>
            <a:off x="4729361" y="2335290"/>
            <a:ext cx="1441381" cy="754300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Conflicts</a:t>
            </a:r>
          </a:p>
        </p:txBody>
      </p:sp>
      <p:sp>
        <p:nvSpPr>
          <p:cNvPr id="24" name="Can 23">
            <a:extLst>
              <a:ext uri="{FF2B5EF4-FFF2-40B4-BE49-F238E27FC236}">
                <a16:creationId xmlns="" xmlns:a16="http://schemas.microsoft.com/office/drawing/2014/main" id="{2209E9C5-FDCD-DB4C-A5D8-6FE58FEF549D}"/>
              </a:ext>
            </a:extLst>
          </p:cNvPr>
          <p:cNvSpPr/>
          <p:nvPr userDrawn="1"/>
        </p:nvSpPr>
        <p:spPr bwMode="auto">
          <a:xfrm>
            <a:off x="320041" y="2445348"/>
            <a:ext cx="1200137" cy="576065"/>
          </a:xfrm>
          <a:prstGeom prst="can">
            <a:avLst/>
          </a:prstGeom>
          <a:solidFill>
            <a:srgbClr val="218FA6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Target Lists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B627B73C-F4B1-CF49-814C-528165FE2637}"/>
              </a:ext>
            </a:extLst>
          </p:cNvPr>
          <p:cNvCxnSpPr/>
          <p:nvPr userDrawn="1"/>
        </p:nvCxnSpPr>
        <p:spPr>
          <a:xfrm>
            <a:off x="320040" y="1073081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47FC597D-1A73-FC4D-90FF-4B673641BC4C}"/>
              </a:ext>
            </a:extLst>
          </p:cNvPr>
          <p:cNvSpPr txBox="1">
            <a:spLocks/>
          </p:cNvSpPr>
          <p:nvPr userDrawn="1"/>
        </p:nvSpPr>
        <p:spPr>
          <a:xfrm>
            <a:off x="207276" y="340828"/>
            <a:ext cx="8331027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Professional Services has been underserved </a:t>
            </a:r>
          </a:p>
          <a:p>
            <a:pPr algn="l"/>
            <a:r>
              <a:rPr lang="en-US" sz="2400" spc="-80" dirty="0">
                <a:latin typeface="Barlow Bold"/>
                <a:cs typeface="Barlow Bold"/>
              </a:rPr>
              <a:t>by the technology industry</a:t>
            </a:r>
          </a:p>
        </p:txBody>
      </p:sp>
    </p:spTree>
    <p:extLst>
      <p:ext uri="{BB962C8B-B14F-4D97-AF65-F5344CB8AC3E}">
        <p14:creationId xmlns:p14="http://schemas.microsoft.com/office/powerpoint/2010/main" val="3388483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ional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AFF7E54-30B8-A049-B9F5-B3126C0BC4D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17E15E4-6FAE-8345-A07C-45BA92223476}"/>
              </a:ext>
            </a:extLst>
          </p:cNvPr>
          <p:cNvSpPr/>
          <p:nvPr userDrawn="1"/>
        </p:nvSpPr>
        <p:spPr>
          <a:xfrm>
            <a:off x="4780980" y="1426685"/>
            <a:ext cx="4133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chemeClr val="tx2"/>
                </a:solidFill>
                <a:latin typeface="Barlow Regular"/>
                <a:ea typeface="Open Sans Light" charset="0"/>
                <a:cs typeface="Barlow Regular"/>
              </a:rPr>
              <a:t>Cobbled together point solutions are silos and don’t create a coherent client experience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D40C9-8B77-2742-BB85-753147BC5A1C}"/>
              </a:ext>
            </a:extLst>
          </p:cNvPr>
          <p:cNvSpPr/>
          <p:nvPr userDrawn="1"/>
        </p:nvSpPr>
        <p:spPr>
          <a:xfrm>
            <a:off x="235995" y="1426685"/>
            <a:ext cx="401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chemeClr val="tx2"/>
                </a:solidFill>
                <a:latin typeface="Barlow Regular"/>
                <a:ea typeface="Open Sans Light" charset="0"/>
                <a:cs typeface="Barlow Regular"/>
              </a:rPr>
              <a:t>ERP systems are made for other industries or fail to create the right client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E635AB0-1AA1-DA4A-B0DC-87C45D0D24FD}"/>
              </a:ext>
            </a:extLst>
          </p:cNvPr>
          <p:cNvCxnSpPr/>
          <p:nvPr userDrawn="1"/>
        </p:nvCxnSpPr>
        <p:spPr bwMode="auto">
          <a:xfrm>
            <a:off x="4431387" y="1430479"/>
            <a:ext cx="0" cy="50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an 10">
            <a:extLst>
              <a:ext uri="{FF2B5EF4-FFF2-40B4-BE49-F238E27FC236}">
                <a16:creationId xmlns="" xmlns:a16="http://schemas.microsoft.com/office/drawing/2014/main" id="{7865EEE0-2135-FF47-9CE6-662493EC78AB}"/>
              </a:ext>
            </a:extLst>
          </p:cNvPr>
          <p:cNvSpPr/>
          <p:nvPr userDrawn="1"/>
        </p:nvSpPr>
        <p:spPr bwMode="auto">
          <a:xfrm>
            <a:off x="1241730" y="3499951"/>
            <a:ext cx="1430675" cy="686724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CRM</a:t>
            </a:r>
          </a:p>
        </p:txBody>
      </p:sp>
      <p:sp>
        <p:nvSpPr>
          <p:cNvPr id="12" name="Can 11">
            <a:extLst>
              <a:ext uri="{FF2B5EF4-FFF2-40B4-BE49-F238E27FC236}">
                <a16:creationId xmlns="" xmlns:a16="http://schemas.microsoft.com/office/drawing/2014/main" id="{D02A9B24-F9E0-1F44-B403-311AF9B8537F}"/>
              </a:ext>
            </a:extLst>
          </p:cNvPr>
          <p:cNvSpPr/>
          <p:nvPr userDrawn="1"/>
        </p:nvSpPr>
        <p:spPr bwMode="auto">
          <a:xfrm>
            <a:off x="3520099" y="2758453"/>
            <a:ext cx="1444035" cy="787797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NBI</a:t>
            </a:r>
          </a:p>
        </p:txBody>
      </p:sp>
      <p:sp>
        <p:nvSpPr>
          <p:cNvPr id="13" name="Can 12">
            <a:extLst>
              <a:ext uri="{FF2B5EF4-FFF2-40B4-BE49-F238E27FC236}">
                <a16:creationId xmlns="" xmlns:a16="http://schemas.microsoft.com/office/drawing/2014/main" id="{4EF16553-AB70-BB4A-9B3B-104860A34165}"/>
              </a:ext>
            </a:extLst>
          </p:cNvPr>
          <p:cNvSpPr/>
          <p:nvPr userDrawn="1"/>
        </p:nvSpPr>
        <p:spPr bwMode="auto">
          <a:xfrm>
            <a:off x="6054854" y="2342173"/>
            <a:ext cx="1512262" cy="722300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Time &amp; Billing</a:t>
            </a:r>
          </a:p>
        </p:txBody>
      </p:sp>
      <p:sp>
        <p:nvSpPr>
          <p:cNvPr id="14" name="Can 13">
            <a:extLst>
              <a:ext uri="{FF2B5EF4-FFF2-40B4-BE49-F238E27FC236}">
                <a16:creationId xmlns="" xmlns:a16="http://schemas.microsoft.com/office/drawing/2014/main" id="{11873C91-CDC7-EE45-82B7-E39912AA2547}"/>
              </a:ext>
            </a:extLst>
          </p:cNvPr>
          <p:cNvSpPr/>
          <p:nvPr userDrawn="1"/>
        </p:nvSpPr>
        <p:spPr bwMode="auto">
          <a:xfrm>
            <a:off x="6587540" y="3000684"/>
            <a:ext cx="1755478" cy="842630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Resource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Mgmt</a:t>
            </a:r>
          </a:p>
        </p:txBody>
      </p:sp>
      <p:sp>
        <p:nvSpPr>
          <p:cNvPr id="15" name="Can 14">
            <a:extLst>
              <a:ext uri="{FF2B5EF4-FFF2-40B4-BE49-F238E27FC236}">
                <a16:creationId xmlns="" xmlns:a16="http://schemas.microsoft.com/office/drawing/2014/main" id="{5A9385DD-7A97-A746-AE53-37D89761EAF6}"/>
              </a:ext>
            </a:extLst>
          </p:cNvPr>
          <p:cNvSpPr/>
          <p:nvPr userDrawn="1"/>
        </p:nvSpPr>
        <p:spPr bwMode="auto">
          <a:xfrm>
            <a:off x="400134" y="3050903"/>
            <a:ext cx="1472044" cy="733759"/>
          </a:xfrm>
          <a:prstGeom prst="can">
            <a:avLst/>
          </a:prstGeom>
          <a:solidFill>
            <a:srgbClr val="218FA6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Pricing</a:t>
            </a:r>
          </a:p>
        </p:txBody>
      </p:sp>
      <p:sp>
        <p:nvSpPr>
          <p:cNvPr id="16" name="Can 15">
            <a:extLst>
              <a:ext uri="{FF2B5EF4-FFF2-40B4-BE49-F238E27FC236}">
                <a16:creationId xmlns="" xmlns:a16="http://schemas.microsoft.com/office/drawing/2014/main" id="{6C6D6ACA-137D-C747-8ED1-7617E59F865D}"/>
              </a:ext>
            </a:extLst>
          </p:cNvPr>
          <p:cNvSpPr/>
          <p:nvPr userDrawn="1"/>
        </p:nvSpPr>
        <p:spPr bwMode="auto">
          <a:xfrm>
            <a:off x="4980896" y="3208595"/>
            <a:ext cx="1738526" cy="846400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Planning/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Budgeting</a:t>
            </a:r>
          </a:p>
        </p:txBody>
      </p: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30ABB55F-8351-2945-B703-23185D24885D}"/>
              </a:ext>
            </a:extLst>
          </p:cNvPr>
          <p:cNvSpPr/>
          <p:nvPr userDrawn="1"/>
        </p:nvSpPr>
        <p:spPr bwMode="auto">
          <a:xfrm>
            <a:off x="7567115" y="3680060"/>
            <a:ext cx="1256845" cy="603286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Project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Mgmt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D28598EA-692D-8744-87E9-64C212C9095D}"/>
              </a:ext>
            </a:extLst>
          </p:cNvPr>
          <p:cNvSpPr/>
          <p:nvPr userDrawn="1"/>
        </p:nvSpPr>
        <p:spPr bwMode="auto">
          <a:xfrm>
            <a:off x="4159846" y="3722067"/>
            <a:ext cx="1166073" cy="559715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OCGs</a:t>
            </a:r>
          </a:p>
        </p:txBody>
      </p:sp>
      <p:sp>
        <p:nvSpPr>
          <p:cNvPr id="19" name="Can 18">
            <a:extLst>
              <a:ext uri="{FF2B5EF4-FFF2-40B4-BE49-F238E27FC236}">
                <a16:creationId xmlns="" xmlns:a16="http://schemas.microsoft.com/office/drawing/2014/main" id="{831941DF-DE1C-0F43-A03D-F1ED3DB9F8BB}"/>
              </a:ext>
            </a:extLst>
          </p:cNvPr>
          <p:cNvSpPr/>
          <p:nvPr userDrawn="1"/>
        </p:nvSpPr>
        <p:spPr bwMode="auto">
          <a:xfrm>
            <a:off x="1346733" y="2674252"/>
            <a:ext cx="1227319" cy="498343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Pitches</a:t>
            </a:r>
          </a:p>
        </p:txBody>
      </p:sp>
      <p:sp>
        <p:nvSpPr>
          <p:cNvPr id="20" name="Can 19">
            <a:extLst>
              <a:ext uri="{FF2B5EF4-FFF2-40B4-BE49-F238E27FC236}">
                <a16:creationId xmlns="" xmlns:a16="http://schemas.microsoft.com/office/drawing/2014/main" id="{EC611DE9-CE78-5A4F-98D7-6B22F2FFCA93}"/>
              </a:ext>
            </a:extLst>
          </p:cNvPr>
          <p:cNvSpPr/>
          <p:nvPr userDrawn="1"/>
        </p:nvSpPr>
        <p:spPr bwMode="auto">
          <a:xfrm>
            <a:off x="7522694" y="2253277"/>
            <a:ext cx="1256845" cy="603285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Ethical Walls</a:t>
            </a:r>
          </a:p>
        </p:txBody>
      </p:sp>
      <p:sp>
        <p:nvSpPr>
          <p:cNvPr id="21" name="Can 20">
            <a:extLst>
              <a:ext uri="{FF2B5EF4-FFF2-40B4-BE49-F238E27FC236}">
                <a16:creationId xmlns="" xmlns:a16="http://schemas.microsoft.com/office/drawing/2014/main" id="{E120D56F-A237-EE47-87DB-62D831266A79}"/>
              </a:ext>
            </a:extLst>
          </p:cNvPr>
          <p:cNvSpPr/>
          <p:nvPr userDrawn="1"/>
        </p:nvSpPr>
        <p:spPr bwMode="auto">
          <a:xfrm>
            <a:off x="2522599" y="3346527"/>
            <a:ext cx="1610893" cy="773227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Compliance</a:t>
            </a:r>
          </a:p>
        </p:txBody>
      </p:sp>
      <p:sp>
        <p:nvSpPr>
          <p:cNvPr id="22" name="Can 21">
            <a:extLst>
              <a:ext uri="{FF2B5EF4-FFF2-40B4-BE49-F238E27FC236}">
                <a16:creationId xmlns="" xmlns:a16="http://schemas.microsoft.com/office/drawing/2014/main" id="{195E622F-6651-C14F-8AAB-9DC668BFF525}"/>
              </a:ext>
            </a:extLst>
          </p:cNvPr>
          <p:cNvSpPr/>
          <p:nvPr userDrawn="1"/>
        </p:nvSpPr>
        <p:spPr bwMode="auto">
          <a:xfrm>
            <a:off x="2313492" y="2342920"/>
            <a:ext cx="1469821" cy="746668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Experience</a:t>
            </a:r>
          </a:p>
        </p:txBody>
      </p:sp>
      <p:sp>
        <p:nvSpPr>
          <p:cNvPr id="23" name="Can 22">
            <a:extLst>
              <a:ext uri="{FF2B5EF4-FFF2-40B4-BE49-F238E27FC236}">
                <a16:creationId xmlns="" xmlns:a16="http://schemas.microsoft.com/office/drawing/2014/main" id="{49D9FE82-F823-4C41-BB7F-49DB49049B8E}"/>
              </a:ext>
            </a:extLst>
          </p:cNvPr>
          <p:cNvSpPr/>
          <p:nvPr userDrawn="1"/>
        </p:nvSpPr>
        <p:spPr bwMode="auto">
          <a:xfrm>
            <a:off x="4729361" y="2335290"/>
            <a:ext cx="1441381" cy="754300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Conflicts</a:t>
            </a:r>
          </a:p>
        </p:txBody>
      </p:sp>
      <p:sp>
        <p:nvSpPr>
          <p:cNvPr id="24" name="Can 23">
            <a:extLst>
              <a:ext uri="{FF2B5EF4-FFF2-40B4-BE49-F238E27FC236}">
                <a16:creationId xmlns="" xmlns:a16="http://schemas.microsoft.com/office/drawing/2014/main" id="{2209E9C5-FDCD-DB4C-A5D8-6FE58FEF549D}"/>
              </a:ext>
            </a:extLst>
          </p:cNvPr>
          <p:cNvSpPr/>
          <p:nvPr userDrawn="1"/>
        </p:nvSpPr>
        <p:spPr bwMode="auto">
          <a:xfrm>
            <a:off x="320041" y="2445348"/>
            <a:ext cx="1200137" cy="576065"/>
          </a:xfrm>
          <a:prstGeom prst="can">
            <a:avLst/>
          </a:prstGeom>
          <a:solidFill>
            <a:srgbClr val="218FA6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Target Lists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B627B73C-F4B1-CF49-814C-528165FE2637}"/>
              </a:ext>
            </a:extLst>
          </p:cNvPr>
          <p:cNvCxnSpPr/>
          <p:nvPr userDrawn="1"/>
        </p:nvCxnSpPr>
        <p:spPr>
          <a:xfrm>
            <a:off x="320040" y="1073081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E6851255-C5E0-AC4D-BD86-328C885F19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="" xmlns:a16="http://schemas.microsoft.com/office/drawing/2014/main" id="{0BCD09A1-488F-BD4B-B567-95F18597868B}"/>
              </a:ext>
            </a:extLst>
          </p:cNvPr>
          <p:cNvSpPr txBox="1">
            <a:spLocks/>
          </p:cNvSpPr>
          <p:nvPr userDrawn="1"/>
        </p:nvSpPr>
        <p:spPr>
          <a:xfrm>
            <a:off x="207276" y="340828"/>
            <a:ext cx="8331027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Professional Services has been underserved </a:t>
            </a:r>
          </a:p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by the technology industry</a:t>
            </a:r>
          </a:p>
        </p:txBody>
      </p:sp>
    </p:spTree>
    <p:extLst>
      <p:ext uri="{BB962C8B-B14F-4D97-AF65-F5344CB8AC3E}">
        <p14:creationId xmlns:p14="http://schemas.microsoft.com/office/powerpoint/2010/main" val="192382831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Strategic Impera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xels-photo-297755.jpeg">
            <a:extLst>
              <a:ext uri="{FF2B5EF4-FFF2-40B4-BE49-F238E27FC236}">
                <a16:creationId xmlns="" xmlns:a16="http://schemas.microsoft.com/office/drawing/2014/main" id="{645D0489-25A9-9348-8DD6-C96754457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2" y="0"/>
            <a:ext cx="9132316" cy="51434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A3BF2D4-A3AD-F242-A82F-51B7693DD9EC}"/>
              </a:ext>
            </a:extLst>
          </p:cNvPr>
          <p:cNvSpPr/>
          <p:nvPr userDrawn="1"/>
        </p:nvSpPr>
        <p:spPr>
          <a:xfrm>
            <a:off x="-17895" y="-16107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22B8F07-2ACC-474D-8958-0AE75C919978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smtClean="0">
                <a:solidFill>
                  <a:srgbClr val="324655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324655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BEAA508-5ECB-F840-9426-FFF215418C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50E8FCD-E5EF-3540-A168-E3FEC81DD78D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="" xmlns:a16="http://schemas.microsoft.com/office/drawing/2014/main" id="{4B118650-7415-3F4B-94D8-39AB16ECF29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98A47E0-32E2-D444-9CE3-A5A1D85BD5AB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ED832BF-E8AA-CE46-AF88-B925A799E4E1}"/>
              </a:ext>
            </a:extLst>
          </p:cNvPr>
          <p:cNvGrpSpPr/>
          <p:nvPr userDrawn="1"/>
        </p:nvGrpSpPr>
        <p:grpSpPr>
          <a:xfrm>
            <a:off x="445199" y="964141"/>
            <a:ext cx="8203762" cy="3508518"/>
            <a:chOff x="445199" y="964141"/>
            <a:chExt cx="8203762" cy="3508518"/>
          </a:xfrm>
        </p:grpSpPr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448D9AA-C6B4-B442-8EB6-FA0A183E6871}"/>
                </a:ext>
              </a:extLst>
            </p:cNvPr>
            <p:cNvSpPr/>
            <p:nvPr/>
          </p:nvSpPr>
          <p:spPr bwMode="auto">
            <a:xfrm>
              <a:off x="4313499" y="2546304"/>
              <a:ext cx="435217" cy="4352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Barlow Light"/>
                  <a:ea typeface="+mj-ea"/>
                  <a:cs typeface="Barlow Light"/>
                </a:rPr>
                <a:t>to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ED39F16E-7E44-4542-B9E4-526A684E74FF}"/>
                </a:ext>
              </a:extLst>
            </p:cNvPr>
            <p:cNvSpPr/>
            <p:nvPr/>
          </p:nvSpPr>
          <p:spPr bwMode="auto">
            <a:xfrm>
              <a:off x="445199" y="964141"/>
              <a:ext cx="3479269" cy="3479269"/>
            </a:xfrm>
            <a:prstGeom prst="ellipse">
              <a:avLst/>
            </a:prstGeom>
            <a:solidFill>
              <a:schemeClr val="tx2">
                <a:alpha val="8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F0115B7A-D87D-BB43-A96B-DC22484807C6}"/>
                </a:ext>
              </a:extLst>
            </p:cNvPr>
            <p:cNvSpPr/>
            <p:nvPr/>
          </p:nvSpPr>
          <p:spPr bwMode="auto">
            <a:xfrm>
              <a:off x="5166905" y="990603"/>
              <a:ext cx="3482056" cy="3482056"/>
            </a:xfrm>
            <a:prstGeom prst="ellipse">
              <a:avLst/>
            </a:prstGeom>
            <a:solidFill>
              <a:schemeClr val="bg2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DC0A2E0-BFF2-7F4F-9BA4-CF32D960ABAF}"/>
              </a:ext>
            </a:extLst>
          </p:cNvPr>
          <p:cNvSpPr txBox="1">
            <a:spLocks/>
          </p:cNvSpPr>
          <p:nvPr userDrawn="1"/>
        </p:nvSpPr>
        <p:spPr>
          <a:xfrm>
            <a:off x="207276" y="269185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The Strategic Imperative: </a:t>
            </a:r>
            <a:r>
              <a:rPr lang="en-US" sz="2400" spc="-80" dirty="0">
                <a:solidFill>
                  <a:srgbClr val="B7C3CC"/>
                </a:solidFill>
                <a:latin typeface="Barlow Bold"/>
                <a:cs typeface="Barlow Bold"/>
              </a:rPr>
              <a:t>Shift to the new 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45DD5C9-0DCC-2443-A893-63A5121DC513}"/>
              </a:ext>
            </a:extLst>
          </p:cNvPr>
          <p:cNvSpPr txBox="1"/>
          <p:nvPr userDrawn="1"/>
        </p:nvSpPr>
        <p:spPr>
          <a:xfrm>
            <a:off x="823908" y="2347294"/>
            <a:ext cx="2906871" cy="13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0" baseline="0">
                <a:solidFill>
                  <a:schemeClr val="bg1"/>
                </a:solidFill>
                <a:latin typeface="Open Sans Light"/>
                <a:ea typeface="+mj-ea"/>
                <a:cs typeface="Open Sans Light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Fragmented processes and data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Lack of operational efficiency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Hours, billable time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Ad hoc adherence to client obligations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Run on limited data, basic reports</a:t>
            </a:r>
            <a:endParaRPr lang="en-US" sz="1100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A7528891-814A-A048-9096-1096C88B3FA7}"/>
              </a:ext>
            </a:extLst>
          </p:cNvPr>
          <p:cNvSpPr txBox="1">
            <a:spLocks/>
          </p:cNvSpPr>
          <p:nvPr userDrawn="1"/>
        </p:nvSpPr>
        <p:spPr>
          <a:xfrm>
            <a:off x="1308188" y="1455078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-80" dirty="0">
                <a:latin typeface="Barlow Bold"/>
                <a:cs typeface="Barlow Bold"/>
              </a:rPr>
              <a:t>STATUS QUO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B432FCB7-99DC-914B-A9F3-420244380796}"/>
              </a:ext>
            </a:extLst>
          </p:cNvPr>
          <p:cNvSpPr txBox="1">
            <a:spLocks/>
          </p:cNvSpPr>
          <p:nvPr userDrawn="1"/>
        </p:nvSpPr>
        <p:spPr>
          <a:xfrm>
            <a:off x="1308188" y="1751409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-80" dirty="0">
                <a:solidFill>
                  <a:schemeClr val="accent2">
                    <a:lumMod val="90000"/>
                  </a:schemeClr>
                </a:solidFill>
                <a:latin typeface="Barlow Bold"/>
                <a:cs typeface="Barlow Bold"/>
              </a:rPr>
              <a:t>Functional silos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D434F9D-F83E-3E48-83ED-61FA082A4331}"/>
              </a:ext>
            </a:extLst>
          </p:cNvPr>
          <p:cNvSpPr txBox="1"/>
          <p:nvPr userDrawn="1"/>
        </p:nvSpPr>
        <p:spPr>
          <a:xfrm>
            <a:off x="5440956" y="2338827"/>
            <a:ext cx="3480384" cy="14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0" baseline="0">
                <a:solidFill>
                  <a:schemeClr val="bg1"/>
                </a:solidFill>
                <a:latin typeface="Open Sans Light"/>
                <a:ea typeface="+mj-ea"/>
                <a:cs typeface="Open Sans Light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Unified client lifecycle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Optimized services delivery with transparency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Innovative fee arrangements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Outcome-driven client engagements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Run on data intelligence, automation, AI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62EB7251-4E77-1C4E-A887-329DAA0EDE61}"/>
              </a:ext>
            </a:extLst>
          </p:cNvPr>
          <p:cNvSpPr txBox="1">
            <a:spLocks/>
          </p:cNvSpPr>
          <p:nvPr userDrawn="1"/>
        </p:nvSpPr>
        <p:spPr>
          <a:xfrm>
            <a:off x="6032589" y="1455078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-80" dirty="0">
                <a:latin typeface="Barlow Bold"/>
                <a:cs typeface="Barlow Bold"/>
              </a:rPr>
              <a:t>STATUS QUO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AF0A6DA-B77F-A34B-8C3D-1E153C7DED81}"/>
              </a:ext>
            </a:extLst>
          </p:cNvPr>
          <p:cNvSpPr txBox="1">
            <a:spLocks/>
          </p:cNvSpPr>
          <p:nvPr userDrawn="1"/>
        </p:nvSpPr>
        <p:spPr>
          <a:xfrm>
            <a:off x="5319800" y="1751409"/>
            <a:ext cx="3212074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-80" dirty="0">
                <a:solidFill>
                  <a:schemeClr val="bg2">
                    <a:lumMod val="40000"/>
                    <a:lumOff val="60000"/>
                  </a:schemeClr>
                </a:solidFill>
                <a:latin typeface="Barlow Bold"/>
                <a:cs typeface="Barlow Bold"/>
              </a:rPr>
              <a:t>Manage from first touch to final outcome</a:t>
            </a:r>
          </a:p>
        </p:txBody>
      </p:sp>
    </p:spTree>
    <p:extLst>
      <p:ext uri="{BB962C8B-B14F-4D97-AF65-F5344CB8AC3E}">
        <p14:creationId xmlns:p14="http://schemas.microsoft.com/office/powerpoint/2010/main" val="366846713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Strategic Impera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0916D00-61EB-2844-8B15-8F40EFD10C6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22B8F07-2ACC-474D-8958-0AE75C919978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smtClean="0">
                <a:solidFill>
                  <a:srgbClr val="324655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324655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50E8FCD-E5EF-3540-A168-E3FEC81DD78D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="" xmlns:a16="http://schemas.microsoft.com/office/drawing/2014/main" id="{4B118650-7415-3F4B-94D8-39AB16ECF29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98A47E0-32E2-D444-9CE3-A5A1D85BD5AB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ED832BF-E8AA-CE46-AF88-B925A799E4E1}"/>
              </a:ext>
            </a:extLst>
          </p:cNvPr>
          <p:cNvGrpSpPr/>
          <p:nvPr userDrawn="1"/>
        </p:nvGrpSpPr>
        <p:grpSpPr>
          <a:xfrm>
            <a:off x="445199" y="964141"/>
            <a:ext cx="8203762" cy="3508518"/>
            <a:chOff x="445199" y="964141"/>
            <a:chExt cx="8203762" cy="3508518"/>
          </a:xfrm>
        </p:grpSpPr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448D9AA-C6B4-B442-8EB6-FA0A183E6871}"/>
                </a:ext>
              </a:extLst>
            </p:cNvPr>
            <p:cNvSpPr/>
            <p:nvPr/>
          </p:nvSpPr>
          <p:spPr bwMode="auto">
            <a:xfrm>
              <a:off x="4313499" y="2546304"/>
              <a:ext cx="435217" cy="4352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Barlow Light"/>
                  <a:ea typeface="+mj-ea"/>
                  <a:cs typeface="Barlow Light"/>
                </a:rPr>
                <a:t>to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ED39F16E-7E44-4542-B9E4-526A684E74FF}"/>
                </a:ext>
              </a:extLst>
            </p:cNvPr>
            <p:cNvSpPr/>
            <p:nvPr/>
          </p:nvSpPr>
          <p:spPr bwMode="auto">
            <a:xfrm>
              <a:off x="445199" y="964141"/>
              <a:ext cx="3479269" cy="3479269"/>
            </a:xfrm>
            <a:prstGeom prst="ellipse">
              <a:avLst/>
            </a:prstGeom>
            <a:solidFill>
              <a:schemeClr val="tx2">
                <a:alpha val="8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F0115B7A-D87D-BB43-A96B-DC22484807C6}"/>
                </a:ext>
              </a:extLst>
            </p:cNvPr>
            <p:cNvSpPr/>
            <p:nvPr/>
          </p:nvSpPr>
          <p:spPr bwMode="auto">
            <a:xfrm>
              <a:off x="5166905" y="990603"/>
              <a:ext cx="3482056" cy="3482056"/>
            </a:xfrm>
            <a:prstGeom prst="ellipse">
              <a:avLst/>
            </a:prstGeom>
            <a:solidFill>
              <a:schemeClr val="bg2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B8BF6B03-7769-D040-8200-DDF6269F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8E9A0B38-7D16-4B48-A41F-42272607CDD3}"/>
              </a:ext>
            </a:extLst>
          </p:cNvPr>
          <p:cNvSpPr txBox="1">
            <a:spLocks/>
          </p:cNvSpPr>
          <p:nvPr userDrawn="1"/>
        </p:nvSpPr>
        <p:spPr>
          <a:xfrm>
            <a:off x="207276" y="269185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The Strategic Imperative: </a:t>
            </a:r>
            <a:r>
              <a:rPr lang="en-US" sz="2400" spc="-80" dirty="0">
                <a:solidFill>
                  <a:srgbClr val="B7C3CC"/>
                </a:solidFill>
                <a:latin typeface="Barlow Bold"/>
                <a:cs typeface="Barlow Bold"/>
              </a:rPr>
              <a:t>Shift to the new era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D1A8AB-988F-8741-ADF1-88057452A761}"/>
              </a:ext>
            </a:extLst>
          </p:cNvPr>
          <p:cNvSpPr txBox="1"/>
          <p:nvPr userDrawn="1"/>
        </p:nvSpPr>
        <p:spPr>
          <a:xfrm>
            <a:off x="823908" y="2347294"/>
            <a:ext cx="2906871" cy="13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0" baseline="0">
                <a:solidFill>
                  <a:schemeClr val="bg1"/>
                </a:solidFill>
                <a:latin typeface="Open Sans Light"/>
                <a:ea typeface="+mj-ea"/>
                <a:cs typeface="Open Sans Light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Fragmented processes and data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Lack of operational efficiency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Hours, billable time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Ad hoc adherence to client obligations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Run on limited data, basic reports</a:t>
            </a:r>
            <a:endParaRPr lang="en-US" sz="110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178C9EB-F3F8-4343-A48D-4CE09A168B9B}"/>
              </a:ext>
            </a:extLst>
          </p:cNvPr>
          <p:cNvSpPr txBox="1">
            <a:spLocks/>
          </p:cNvSpPr>
          <p:nvPr userDrawn="1"/>
        </p:nvSpPr>
        <p:spPr>
          <a:xfrm>
            <a:off x="1308188" y="1455078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-80" dirty="0">
                <a:latin typeface="Barlow Bold"/>
                <a:cs typeface="Barlow Bold"/>
              </a:rPr>
              <a:t>STATUS QUO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C930CBEA-F158-BC48-9EAC-D78D15F1C2A8}"/>
              </a:ext>
            </a:extLst>
          </p:cNvPr>
          <p:cNvSpPr txBox="1">
            <a:spLocks/>
          </p:cNvSpPr>
          <p:nvPr userDrawn="1"/>
        </p:nvSpPr>
        <p:spPr>
          <a:xfrm>
            <a:off x="1308188" y="1751409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-80" dirty="0">
                <a:solidFill>
                  <a:schemeClr val="accent2">
                    <a:lumMod val="90000"/>
                  </a:schemeClr>
                </a:solidFill>
                <a:latin typeface="Barlow Bold"/>
                <a:cs typeface="Barlow Bold"/>
              </a:rPr>
              <a:t>Functional silos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74E50E2-C4A0-DF4C-9159-02B0AA1CFDC7}"/>
              </a:ext>
            </a:extLst>
          </p:cNvPr>
          <p:cNvSpPr txBox="1"/>
          <p:nvPr userDrawn="1"/>
        </p:nvSpPr>
        <p:spPr>
          <a:xfrm>
            <a:off x="5440956" y="2338827"/>
            <a:ext cx="3480384" cy="14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0" baseline="0">
                <a:solidFill>
                  <a:schemeClr val="bg1"/>
                </a:solidFill>
                <a:latin typeface="Open Sans Light"/>
                <a:ea typeface="+mj-ea"/>
                <a:cs typeface="Open Sans Light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Unified client lifecycle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Optimized services delivery with transparency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Innovative fee arrangements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Outcome-driven client engagements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Run on data intelligence, automation, AI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9A159CDE-550F-FD44-B9C0-D9ADAF86E7B6}"/>
              </a:ext>
            </a:extLst>
          </p:cNvPr>
          <p:cNvSpPr txBox="1">
            <a:spLocks/>
          </p:cNvSpPr>
          <p:nvPr userDrawn="1"/>
        </p:nvSpPr>
        <p:spPr>
          <a:xfrm>
            <a:off x="6032589" y="1455078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-80" dirty="0">
                <a:latin typeface="Barlow Bold"/>
                <a:cs typeface="Barlow Bold"/>
              </a:rPr>
              <a:t>STATUS QUO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DC1873D0-4B0A-C142-B17D-75A74E7121D1}"/>
              </a:ext>
            </a:extLst>
          </p:cNvPr>
          <p:cNvSpPr txBox="1">
            <a:spLocks/>
          </p:cNvSpPr>
          <p:nvPr userDrawn="1"/>
        </p:nvSpPr>
        <p:spPr>
          <a:xfrm>
            <a:off x="5319800" y="1751409"/>
            <a:ext cx="3212074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-80" dirty="0">
                <a:solidFill>
                  <a:schemeClr val="bg2">
                    <a:lumMod val="40000"/>
                    <a:lumOff val="60000"/>
                  </a:schemeClr>
                </a:solidFill>
                <a:latin typeface="Barlow Bold"/>
                <a:cs typeface="Barlow Bold"/>
              </a:rPr>
              <a:t>Manage from first touch to final outcome</a:t>
            </a:r>
          </a:p>
        </p:txBody>
      </p:sp>
    </p:spTree>
    <p:extLst>
      <p:ext uri="{BB962C8B-B14F-4D97-AF65-F5344CB8AC3E}">
        <p14:creationId xmlns:p14="http://schemas.microsoft.com/office/powerpoint/2010/main" val="277410374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D77D89-CC3F-1E42-863E-A15AC61D9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98826" y="-1998827"/>
            <a:ext cx="5146347" cy="91440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81FB33C-80A7-2245-9003-0540F5C3EF7E}"/>
              </a:ext>
            </a:extLst>
          </p:cNvPr>
          <p:cNvSpPr/>
          <p:nvPr userDrawn="1"/>
        </p:nvSpPr>
        <p:spPr>
          <a:xfrm>
            <a:off x="5" y="0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ACB064-7D76-D449-AC42-154A1E5C1495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8773C5E-35DC-E241-9753-212DD86777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998332B-E18D-2A47-AC99-F0E69D48F7B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8AEACEEE-6FBE-ED40-BC5D-E6F4A44A3E4F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8481DC9-AEE9-A74E-AF41-E5909A7CC0EC}"/>
              </a:ext>
            </a:extLst>
          </p:cNvPr>
          <p:cNvSpPr/>
          <p:nvPr userDrawn="1"/>
        </p:nvSpPr>
        <p:spPr>
          <a:xfrm>
            <a:off x="320042" y="1698585"/>
            <a:ext cx="4836158" cy="1645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05E39778-DE74-D542-8782-82CF2644932D}"/>
              </a:ext>
            </a:extLst>
          </p:cNvPr>
          <p:cNvCxnSpPr/>
          <p:nvPr userDrawn="1"/>
        </p:nvCxnSpPr>
        <p:spPr>
          <a:xfrm>
            <a:off x="692576" y="2062652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0D274FA0-26AF-8240-9B9B-B076DF9EED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2031103"/>
            <a:ext cx="4256368" cy="519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spc="-15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b="0" i="0" dirty="0">
                <a:latin typeface="Barlow" pitchFamily="2" charset="77"/>
              </a:rPr>
              <a:t>CTA goes here like this!</a:t>
            </a:r>
            <a:endParaRPr lang="en-US" dirty="0"/>
          </a:p>
        </p:txBody>
      </p:sp>
      <p:sp>
        <p:nvSpPr>
          <p:cNvPr id="19" name="Text Placeholder 20">
            <a:extLst>
              <a:ext uri="{FF2B5EF4-FFF2-40B4-BE49-F238E27FC236}">
                <a16:creationId xmlns="" xmlns:a16="http://schemas.microsoft.com/office/drawing/2014/main" id="{3EC7C641-E734-094E-9A8A-B6C8AA4A5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2579120"/>
            <a:ext cx="444373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2">
                    <a:lumMod val="60000"/>
                    <a:lumOff val="40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2000" dirty="0"/>
              <a:t>CTA subhead, </a:t>
            </a:r>
            <a:r>
              <a:rPr lang="en-US" sz="2000" dirty="0" err="1"/>
              <a:t>url</a:t>
            </a:r>
            <a:r>
              <a:rPr lang="en-US" sz="2000" dirty="0"/>
              <a:t>, phone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046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16A8C-572F-B24C-807A-4194FA462E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9768" cy="51434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DAFB64B-3EF9-014D-ABF9-309DB4E85878}"/>
              </a:ext>
            </a:extLst>
          </p:cNvPr>
          <p:cNvSpPr/>
          <p:nvPr userDrawn="1"/>
        </p:nvSpPr>
        <p:spPr>
          <a:xfrm>
            <a:off x="5" y="2159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20192E-7126-8C44-9E34-4B5251029DE0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236BF30-80B8-D046-983E-8251E7293F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5E55F65-596C-F149-ADDE-98D3EC2CC74E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CE1DD787-1709-7644-8EA5-EDAEA84FBE03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EDE4B51-699A-4645-AE75-7E6799299046}"/>
              </a:ext>
            </a:extLst>
          </p:cNvPr>
          <p:cNvSpPr/>
          <p:nvPr userDrawn="1"/>
        </p:nvSpPr>
        <p:spPr>
          <a:xfrm>
            <a:off x="320042" y="1698585"/>
            <a:ext cx="4836158" cy="1645748"/>
          </a:xfrm>
          <a:prstGeom prst="rect">
            <a:avLst/>
          </a:prstGeom>
          <a:solidFill>
            <a:schemeClr val="accent3">
              <a:lumMod val="2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43C44E0-28E5-694F-AD21-23A856567114}"/>
              </a:ext>
            </a:extLst>
          </p:cNvPr>
          <p:cNvCxnSpPr/>
          <p:nvPr userDrawn="1"/>
        </p:nvCxnSpPr>
        <p:spPr>
          <a:xfrm>
            <a:off x="692576" y="2062652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A8E802-2ABE-C34F-9EF9-549BCE0CEE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2031103"/>
            <a:ext cx="4256368" cy="519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spc="-15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b="0" i="0" dirty="0">
                <a:latin typeface="Barlow" pitchFamily="2" charset="77"/>
              </a:rPr>
              <a:t>CTA goes here like this!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B676C7BA-3947-7341-9824-B36DA9F95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2579120"/>
            <a:ext cx="444373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2">
                    <a:lumMod val="60000"/>
                    <a:lumOff val="40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2000" dirty="0"/>
              <a:t>CTA subhead, </a:t>
            </a:r>
            <a:r>
              <a:rPr lang="en-US" sz="2000" dirty="0" err="1"/>
              <a:t>url</a:t>
            </a:r>
            <a:r>
              <a:rPr lang="en-US" sz="2000" dirty="0"/>
              <a:t>, phone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1160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466B5B-47E7-3541-B0C8-853247844F8E}"/>
              </a:ext>
            </a:extLst>
          </p:cNvPr>
          <p:cNvSpPr/>
          <p:nvPr userDrawn="1"/>
        </p:nvSpPr>
        <p:spPr>
          <a:xfrm>
            <a:off x="0" y="1"/>
            <a:ext cx="311858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F24D3F-0C1C-E44E-A7DF-9E197D2E8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DF9E4F-F638-0D4E-8AB7-111EE18AC87D}"/>
              </a:ext>
            </a:extLst>
          </p:cNvPr>
          <p:cNvSpPr/>
          <p:nvPr userDrawn="1"/>
        </p:nvSpPr>
        <p:spPr>
          <a:xfrm rot="18900000">
            <a:off x="2397921" y="1963737"/>
            <a:ext cx="778933" cy="845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4D9E38-C6BF-DE4F-ABFA-667E508EE523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389875-E096-0D4A-A570-FA8B08D98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E317E38-C6EC-A242-AFDA-AB2B98927A0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CDB2A1F-4E8B-7948-A557-EC2BA852316B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8692FDC2-0CFE-3045-BBCF-E3C7E76CB7C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4638" y="1724025"/>
            <a:ext cx="2755900" cy="1214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dirty="0"/>
              <a:t>Place Logo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EAE801AC-0556-7649-98BA-05A465C678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8225" y="1803537"/>
            <a:ext cx="4718050" cy="1236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2000" dirty="0"/>
              <a:t>Lorem Ipsum</a:t>
            </a:r>
          </a:p>
          <a:p>
            <a:pPr lvl="0"/>
            <a:r>
              <a:rPr lang="en-US" sz="2000" dirty="0"/>
              <a:t>Lorem Ipsum</a:t>
            </a:r>
          </a:p>
          <a:p>
            <a:pPr lvl="0"/>
            <a:r>
              <a:rPr lang="en-US" sz="2000" dirty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39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08F51B-963D-414A-92C6-5F5607BC9278}"/>
              </a:ext>
            </a:extLst>
          </p:cNvPr>
          <p:cNvSpPr/>
          <p:nvPr userDrawn="1"/>
        </p:nvSpPr>
        <p:spPr>
          <a:xfrm>
            <a:off x="3118585" y="1"/>
            <a:ext cx="602541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466B5B-47E7-3541-B0C8-853247844F8E}"/>
              </a:ext>
            </a:extLst>
          </p:cNvPr>
          <p:cNvSpPr/>
          <p:nvPr userDrawn="1"/>
        </p:nvSpPr>
        <p:spPr>
          <a:xfrm>
            <a:off x="0" y="1"/>
            <a:ext cx="3118585" cy="514350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F24D3F-0C1C-E44E-A7DF-9E197D2E8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DF9E4F-F638-0D4E-8AB7-111EE18AC87D}"/>
              </a:ext>
            </a:extLst>
          </p:cNvPr>
          <p:cNvSpPr/>
          <p:nvPr userDrawn="1"/>
        </p:nvSpPr>
        <p:spPr>
          <a:xfrm rot="18900000">
            <a:off x="2397921" y="1963737"/>
            <a:ext cx="778933" cy="845534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4D9E38-C6BF-DE4F-ABFA-667E508EE523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E317E38-C6EC-A242-AFDA-AB2B98927A0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CDB2A1F-4E8B-7948-A557-EC2BA852316B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8692FDC2-0CFE-3045-BBCF-E3C7E76CB7C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4638" y="1724025"/>
            <a:ext cx="2755900" cy="1214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dirty="0"/>
              <a:t>Place Logo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07FA3A1B-256D-9049-BE26-0B2112B69F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8225" y="1790285"/>
            <a:ext cx="4718050" cy="1236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2000" dirty="0"/>
              <a:t>Lorem Ipsum</a:t>
            </a:r>
          </a:p>
          <a:p>
            <a:pPr lvl="0"/>
            <a:r>
              <a:rPr lang="en-US" sz="2000" dirty="0"/>
              <a:t>Lorem Ipsum</a:t>
            </a:r>
          </a:p>
          <a:p>
            <a:pPr lvl="0"/>
            <a:r>
              <a:rPr lang="en-US" sz="2000" dirty="0"/>
              <a:t>Lorem Ipsum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3F2F4B2D-122A-AE4A-AAFA-D934C78AB3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i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962BB4A-4848-1544-B382-B609F5773778}"/>
              </a:ext>
            </a:extLst>
          </p:cNvPr>
          <p:cNvCxnSpPr/>
          <p:nvPr userDrawn="1"/>
        </p:nvCxnSpPr>
        <p:spPr>
          <a:xfrm>
            <a:off x="4227037" y="190066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ine_graphic.png">
            <a:extLst>
              <a:ext uri="{FF2B5EF4-FFF2-40B4-BE49-F238E27FC236}">
                <a16:creationId xmlns="" xmlns:a16="http://schemas.microsoft.com/office/drawing/2014/main" id="{3DB5009A-C564-9447-AF6D-50FC52FF60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-11827" y="-621519"/>
            <a:ext cx="3818313" cy="2454085"/>
          </a:xfrm>
          <a:prstGeom prst="rect">
            <a:avLst/>
          </a:prstGeom>
        </p:spPr>
      </p:pic>
      <p:pic>
        <p:nvPicPr>
          <p:cNvPr id="6" name="Picture 5" descr="intapp_logo_rgb@2x-8.png">
            <a:extLst>
              <a:ext uri="{FF2B5EF4-FFF2-40B4-BE49-F238E27FC236}">
                <a16:creationId xmlns="" xmlns:a16="http://schemas.microsoft.com/office/drawing/2014/main" id="{8966A97A-C3D7-FE46-8E06-C495F84173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EC312ED-7C29-924A-ABD2-2E71715E49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2001" y="2087564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="" xmlns:a16="http://schemas.microsoft.com/office/drawing/2014/main" id="{2AC8767C-390D-CB49-9B40-4C7A6AAC9C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493" y="2697168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6901199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D5A8F9A-3FEB-9942-8D45-E3CC9E7F1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918A4D-0CE8-3F48-A45B-60BB477B5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9188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16E3B1-924B-0548-A05B-D8EF26F1AD1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E27D8A1-42C2-D640-82A4-B03C97BE0C92}"/>
              </a:ext>
            </a:extLst>
          </p:cNvPr>
          <p:cNvSpPr/>
          <p:nvPr userDrawn="1"/>
        </p:nvSpPr>
        <p:spPr>
          <a:xfrm>
            <a:off x="0" y="-16105"/>
            <a:ext cx="4929183" cy="5159605"/>
          </a:xfrm>
          <a:prstGeom prst="rect">
            <a:avLst/>
          </a:prstGeom>
          <a:solidFill>
            <a:schemeClr val="bg2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F6BCD18-54BE-E049-8028-846C600BB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7FCC9D0-3212-6A4B-9D36-786DE8911B3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41E69C9-7E32-304D-9DAD-86A0BFDCB86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65DD818-608D-5840-B777-368367EA5A48}"/>
              </a:ext>
            </a:extLst>
          </p:cNvPr>
          <p:cNvSpPr txBox="1"/>
          <p:nvPr userDrawn="1"/>
        </p:nvSpPr>
        <p:spPr>
          <a:xfrm>
            <a:off x="5467110" y="13987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C4369C1-47A9-5946-9837-B4D8440B2F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350" y="919159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BDF5A842-462A-6D43-944C-863931E3E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91163" y="2867944"/>
            <a:ext cx="2686050" cy="6534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200" b="0" i="0" dirty="0">
                <a:latin typeface="Barlow" pitchFamily="2" charset="77"/>
              </a:rPr>
              <a:t>First name, </a:t>
            </a:r>
            <a:r>
              <a:rPr lang="en-US" sz="1200" b="0" i="0" dirty="0" err="1">
                <a:latin typeface="Barlow" pitchFamily="2" charset="77"/>
              </a:rPr>
              <a:t>Lastname</a:t>
            </a:r>
            <a:r>
              <a:rPr lang="en-US" sz="1200" b="0" i="0" dirty="0">
                <a:latin typeface="Barlow" pitchFamily="2" charset="77"/>
              </a:rPr>
              <a:t>, Title goes here </a:t>
            </a:r>
            <a:r>
              <a:rPr lang="en-US" sz="1200" b="0" i="0" dirty="0" err="1">
                <a:latin typeface="Barlow" pitchFamily="2" charset="77"/>
              </a:rPr>
              <a:t>Companyname</a:t>
            </a:r>
            <a:r>
              <a:rPr lang="en-US" sz="1200" b="0" i="0" dirty="0">
                <a:latin typeface="Barlow" pitchFamily="2" charset="77"/>
              </a:rPr>
              <a:t> here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91E3A4B8-C00C-9A47-A6F4-0D5A11383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1163" y="3659667"/>
            <a:ext cx="2513012" cy="277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VALUE DELIVERED: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B84A18D4-85C5-CE42-B342-A6E99195F8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1162" y="3990971"/>
            <a:ext cx="3429685" cy="331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equitus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16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437EB48-8D10-4D48-B78D-DF38CD37B59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918A4D-0CE8-3F48-A45B-60BB477B5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9188" cy="514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E27D8A1-42C2-D640-82A4-B03C97BE0C92}"/>
              </a:ext>
            </a:extLst>
          </p:cNvPr>
          <p:cNvSpPr/>
          <p:nvPr userDrawn="1"/>
        </p:nvSpPr>
        <p:spPr>
          <a:xfrm>
            <a:off x="5" y="-16107"/>
            <a:ext cx="4929183" cy="5159605"/>
          </a:xfrm>
          <a:prstGeom prst="rect">
            <a:avLst/>
          </a:prstGeom>
          <a:solidFill>
            <a:schemeClr val="bg2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D5A8F9A-3FEB-9942-8D45-E3CC9E7F1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16E3B1-924B-0548-A05B-D8EF26F1AD1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F6BCD18-54BE-E049-8028-846C600BB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7FCC9D0-3212-6A4B-9D36-786DE8911B3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41E69C9-7E32-304D-9DAD-86A0BFDCB86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099B2D-7779-5641-98BF-A945210C1971}"/>
              </a:ext>
            </a:extLst>
          </p:cNvPr>
          <p:cNvSpPr txBox="1"/>
          <p:nvPr userDrawn="1"/>
        </p:nvSpPr>
        <p:spPr>
          <a:xfrm>
            <a:off x="5467110" y="13987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C7D0BB8A-8CF5-2143-9B5A-E2A498C04A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350" y="919159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  <p:sp>
        <p:nvSpPr>
          <p:cNvPr id="13" name="Text Placeholder 19">
            <a:extLst>
              <a:ext uri="{FF2B5EF4-FFF2-40B4-BE49-F238E27FC236}">
                <a16:creationId xmlns="" xmlns:a16="http://schemas.microsoft.com/office/drawing/2014/main" id="{150FD922-C963-2343-BA12-6D10C46D20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91163" y="2867944"/>
            <a:ext cx="2686050" cy="6534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200" b="0" i="0" dirty="0">
                <a:latin typeface="Barlow" pitchFamily="2" charset="77"/>
              </a:rPr>
              <a:t>First name, </a:t>
            </a:r>
            <a:r>
              <a:rPr lang="en-US" sz="1200" b="0" i="0" dirty="0" err="1">
                <a:latin typeface="Barlow" pitchFamily="2" charset="77"/>
              </a:rPr>
              <a:t>Lastname</a:t>
            </a:r>
            <a:r>
              <a:rPr lang="en-US" sz="1200" b="0" i="0" dirty="0">
                <a:latin typeface="Barlow" pitchFamily="2" charset="77"/>
              </a:rPr>
              <a:t>, Title goes here </a:t>
            </a:r>
            <a:r>
              <a:rPr lang="en-US" sz="1200" b="0" i="0" dirty="0" err="1">
                <a:latin typeface="Barlow" pitchFamily="2" charset="77"/>
              </a:rPr>
              <a:t>Companyname</a:t>
            </a:r>
            <a:r>
              <a:rPr lang="en-US" sz="1200" b="0" i="0" dirty="0">
                <a:latin typeface="Barlow" pitchFamily="2" charset="77"/>
              </a:rPr>
              <a:t> here</a:t>
            </a:r>
            <a:endParaRPr lang="en-US" dirty="0"/>
          </a:p>
        </p:txBody>
      </p:sp>
      <p:sp>
        <p:nvSpPr>
          <p:cNvPr id="14" name="Text Placeholder 21">
            <a:extLst>
              <a:ext uri="{FF2B5EF4-FFF2-40B4-BE49-F238E27FC236}">
                <a16:creationId xmlns="" xmlns:a16="http://schemas.microsoft.com/office/drawing/2014/main" id="{0D35A0EB-1F2A-DB40-9E0F-A46D2508A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1163" y="3659667"/>
            <a:ext cx="2513012" cy="277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VALUE DELIVERED: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="" xmlns:a16="http://schemas.microsoft.com/office/drawing/2014/main" id="{A1C12DCD-6CE3-4A4B-ADBF-3EA5D26C89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1162" y="3990971"/>
            <a:ext cx="3429685" cy="331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equitus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52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86940A7-A144-EB4F-BBFE-01C926CF518C}"/>
              </a:ext>
            </a:extLst>
          </p:cNvPr>
          <p:cNvSpPr txBox="1"/>
          <p:nvPr userDrawn="1"/>
        </p:nvSpPr>
        <p:spPr>
          <a:xfrm>
            <a:off x="5467110" y="56850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D5A8F9A-3FEB-9942-8D45-E3CC9E7F1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918A4D-0CE8-3F48-A45B-60BB477B5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9188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16E3B1-924B-0548-A05B-D8EF26F1AD1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E27D8A1-42C2-D640-82A4-B03C97BE0C92}"/>
              </a:ext>
            </a:extLst>
          </p:cNvPr>
          <p:cNvSpPr/>
          <p:nvPr userDrawn="1"/>
        </p:nvSpPr>
        <p:spPr>
          <a:xfrm>
            <a:off x="0" y="-16105"/>
            <a:ext cx="4929183" cy="5159605"/>
          </a:xfrm>
          <a:prstGeom prst="rect">
            <a:avLst/>
          </a:prstGeom>
          <a:solidFill>
            <a:schemeClr val="bg2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F6BCD18-54BE-E049-8028-846C600BB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7FCC9D0-3212-6A4B-9D36-786DE8911B3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41E69C9-7E32-304D-9DAD-86A0BFDCB86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F570686F-28C4-6E42-8AD9-335B2C1BA8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350" y="1430408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14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437EB48-8D10-4D48-B78D-DF38CD37B59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918A4D-0CE8-3F48-A45B-60BB477B5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9188" cy="514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E27D8A1-42C2-D640-82A4-B03C97BE0C92}"/>
              </a:ext>
            </a:extLst>
          </p:cNvPr>
          <p:cNvSpPr/>
          <p:nvPr userDrawn="1"/>
        </p:nvSpPr>
        <p:spPr>
          <a:xfrm>
            <a:off x="5" y="-16107"/>
            <a:ext cx="4929183" cy="5159605"/>
          </a:xfrm>
          <a:prstGeom prst="rect">
            <a:avLst/>
          </a:prstGeom>
          <a:solidFill>
            <a:schemeClr val="bg2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D5A8F9A-3FEB-9942-8D45-E3CC9E7F1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16E3B1-924B-0548-A05B-D8EF26F1AD1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F6BCD18-54BE-E049-8028-846C600BB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7FCC9D0-3212-6A4B-9D36-786DE8911B3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41E69C9-7E32-304D-9DAD-86A0BFDCB86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455F83-1D05-AE42-9021-C97D22822BE4}"/>
              </a:ext>
            </a:extLst>
          </p:cNvPr>
          <p:cNvSpPr txBox="1"/>
          <p:nvPr userDrawn="1"/>
        </p:nvSpPr>
        <p:spPr>
          <a:xfrm>
            <a:off x="5467110" y="56850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12BFACF2-8F9C-424C-8E7D-6BDE04A651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350" y="1430408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287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10D9EAD-8C1D-044E-90B2-7E9ED513F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042C71E-F3A7-D94E-B1AA-C8C7DC4A3A6B}"/>
              </a:ext>
            </a:extLst>
          </p:cNvPr>
          <p:cNvSpPr/>
          <p:nvPr userDrawn="1"/>
        </p:nvSpPr>
        <p:spPr>
          <a:xfrm>
            <a:off x="5" y="-16105"/>
            <a:ext cx="4929183" cy="5159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BFE73F-FA30-204F-98A2-717976913254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24B6F49-8B7D-5441-8575-9CE3E55FB80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="" xmlns:a16="http://schemas.microsoft.com/office/drawing/2014/main" id="{509CFE34-D9A0-8E4B-B15B-034B082C10A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9A29ED73-563A-BE45-ABCE-64DBFD75C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9450" y="1633538"/>
            <a:ext cx="3513138" cy="1474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 Goes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BE8B20-E3EE-9640-804B-4E4F189E6A4D}"/>
              </a:ext>
            </a:extLst>
          </p:cNvPr>
          <p:cNvSpPr txBox="1"/>
          <p:nvPr userDrawn="1"/>
        </p:nvSpPr>
        <p:spPr>
          <a:xfrm>
            <a:off x="5467110" y="56850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62E9602A-E0CC-7F4A-A268-78FD79EE93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350" y="1430408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C8DA727-876C-F24A-8D32-4FA962A9E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34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F7B9BF1-687F-A04D-9866-27E553EBC2E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10D9EAD-8C1D-044E-90B2-7E9ED513F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042C71E-F3A7-D94E-B1AA-C8C7DC4A3A6B}"/>
              </a:ext>
            </a:extLst>
          </p:cNvPr>
          <p:cNvSpPr/>
          <p:nvPr userDrawn="1"/>
        </p:nvSpPr>
        <p:spPr>
          <a:xfrm>
            <a:off x="5" y="-16105"/>
            <a:ext cx="4929183" cy="5159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BFE73F-FA30-204F-98A2-717976913254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24B6F49-8B7D-5441-8575-9CE3E55FB80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="" xmlns:a16="http://schemas.microsoft.com/office/drawing/2014/main" id="{509CFE34-D9A0-8E4B-B15B-034B082C10A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9A29ED73-563A-BE45-ABCE-64DBFD75C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9450" y="1633538"/>
            <a:ext cx="3513138" cy="1474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0C72558-3757-EB49-9DD5-F0C36135EB5E}"/>
              </a:ext>
            </a:extLst>
          </p:cNvPr>
          <p:cNvSpPr txBox="1"/>
          <p:nvPr userDrawn="1"/>
        </p:nvSpPr>
        <p:spPr>
          <a:xfrm>
            <a:off x="5467110" y="56850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3F3527F6-39BB-7F42-9A3D-E6B29B657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350" y="1430408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5C53268-0CDE-0C4C-B956-D8323BA166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0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Ser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2FA9ED30-F1B0-5E4C-BFF7-1B7B17BB5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0" y="0"/>
            <a:ext cx="9136580" cy="51434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B06362A0-26AB-3C4D-9D41-AF933095E86D}"/>
              </a:ext>
            </a:extLst>
          </p:cNvPr>
          <p:cNvSpPr/>
          <p:nvPr userDrawn="1"/>
        </p:nvSpPr>
        <p:spPr>
          <a:xfrm>
            <a:off x="-3090" y="-16105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B05F594-8FD6-2649-BFFC-4149E39F5A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E1FEDC-A39E-1D4A-A2A1-9D59FFDE1FC9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F6EAAB1-768B-6948-BA59-A88DF2DB45D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7E53580-D6CD-F64C-80D3-E957720328D2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F90D7254-879C-5641-96EE-98A2E4AE8C59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C08302B1-E877-1448-8B9A-F5524FF95124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itle 1">
            <a:extLst>
              <a:ext uri="{FF2B5EF4-FFF2-40B4-BE49-F238E27FC236}">
                <a16:creationId xmlns="" xmlns:a16="http://schemas.microsoft.com/office/drawing/2014/main" id="{B1B6A976-D33A-BF49-925E-C1FB9B1F5496}"/>
              </a:ext>
            </a:extLst>
          </p:cNvPr>
          <p:cNvSpPr txBox="1">
            <a:spLocks/>
          </p:cNvSpPr>
          <p:nvPr userDrawn="1"/>
        </p:nvSpPr>
        <p:spPr>
          <a:xfrm>
            <a:off x="207277" y="269185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Professional Services Platform</a:t>
            </a:r>
          </a:p>
        </p:txBody>
      </p:sp>
      <p:sp>
        <p:nvSpPr>
          <p:cNvPr id="110" name="Right Arrow 109">
            <a:extLst>
              <a:ext uri="{FF2B5EF4-FFF2-40B4-BE49-F238E27FC236}">
                <a16:creationId xmlns="" xmlns:a16="http://schemas.microsoft.com/office/drawing/2014/main" id="{208F5666-B2CA-5B42-8615-5A655FD31EC4}"/>
              </a:ext>
            </a:extLst>
          </p:cNvPr>
          <p:cNvSpPr/>
          <p:nvPr userDrawn="1"/>
        </p:nvSpPr>
        <p:spPr bwMode="auto">
          <a:xfrm>
            <a:off x="1091885" y="854264"/>
            <a:ext cx="6921816" cy="2235668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2F3B4C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8"/>
            <a:endParaRPr lang="en-US" sz="1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4531A7C2-A69F-6347-A513-4458D1E11305}"/>
              </a:ext>
            </a:extLst>
          </p:cNvPr>
          <p:cNvSpPr/>
          <p:nvPr userDrawn="1"/>
        </p:nvSpPr>
        <p:spPr bwMode="auto">
          <a:xfrm>
            <a:off x="1194587" y="1191239"/>
            <a:ext cx="2095517" cy="1799619"/>
          </a:xfrm>
          <a:prstGeom prst="rect">
            <a:avLst/>
          </a:prstGeom>
          <a:solidFill>
            <a:srgbClr val="39C5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75DCCDB2-EA2A-4648-A259-2BB5D20930DF}"/>
              </a:ext>
            </a:extLst>
          </p:cNvPr>
          <p:cNvSpPr/>
          <p:nvPr userDrawn="1"/>
        </p:nvSpPr>
        <p:spPr bwMode="auto">
          <a:xfrm>
            <a:off x="3398548" y="1196817"/>
            <a:ext cx="2250523" cy="785628"/>
          </a:xfrm>
          <a:prstGeom prst="rect">
            <a:avLst/>
          </a:prstGeom>
          <a:solidFill>
            <a:srgbClr val="5161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Barlow Light"/>
              <a:cs typeface="Barlow Light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7D300F21-D4B2-894A-AC89-BF6F457E11B8}"/>
              </a:ext>
            </a:extLst>
          </p:cNvPr>
          <p:cNvSpPr/>
          <p:nvPr userDrawn="1"/>
        </p:nvSpPr>
        <p:spPr bwMode="auto">
          <a:xfrm>
            <a:off x="3401918" y="1191239"/>
            <a:ext cx="2240630" cy="1799617"/>
          </a:xfrm>
          <a:prstGeom prst="rect">
            <a:avLst/>
          </a:prstGeom>
          <a:solidFill>
            <a:srgbClr val="218F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0EB01D61-C68D-6247-98F3-7F1A54815CA5}"/>
              </a:ext>
            </a:extLst>
          </p:cNvPr>
          <p:cNvSpPr/>
          <p:nvPr userDrawn="1"/>
        </p:nvSpPr>
        <p:spPr>
          <a:xfrm>
            <a:off x="3654049" y="1999218"/>
            <a:ext cx="1736373" cy="890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BUSINESS ACCEPTANCE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New Business Intake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Conflicts of Interest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Terms of Business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Ethical Walls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32621D7C-F880-504D-9227-74A09E4D8339}"/>
              </a:ext>
            </a:extLst>
          </p:cNvPr>
          <p:cNvSpPr/>
          <p:nvPr userDrawn="1"/>
        </p:nvSpPr>
        <p:spPr bwMode="auto">
          <a:xfrm>
            <a:off x="5775696" y="1196818"/>
            <a:ext cx="2120530" cy="785628"/>
          </a:xfrm>
          <a:prstGeom prst="rect">
            <a:avLst/>
          </a:prstGeom>
          <a:solidFill>
            <a:srgbClr val="388B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Barlow Light"/>
              <a:cs typeface="Barlow Light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82DFF2B9-2DFF-A047-91BD-CC2BD9D41A0F}"/>
              </a:ext>
            </a:extLst>
          </p:cNvPr>
          <p:cNvSpPr/>
          <p:nvPr userDrawn="1"/>
        </p:nvSpPr>
        <p:spPr bwMode="auto">
          <a:xfrm>
            <a:off x="5771078" y="1191240"/>
            <a:ext cx="2128323" cy="1799618"/>
          </a:xfrm>
          <a:prstGeom prst="rect">
            <a:avLst/>
          </a:prstGeom>
          <a:solidFill>
            <a:srgbClr val="388B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902D267D-FF63-044E-A155-3ADF066694CB}"/>
              </a:ext>
            </a:extLst>
          </p:cNvPr>
          <p:cNvSpPr/>
          <p:nvPr userDrawn="1"/>
        </p:nvSpPr>
        <p:spPr>
          <a:xfrm>
            <a:off x="6208446" y="1999218"/>
            <a:ext cx="1326004" cy="740459"/>
          </a:xfrm>
          <a:prstGeom prst="rect">
            <a:avLst/>
          </a:prstGeom>
          <a:solidFill>
            <a:srgbClr val="388BFF"/>
          </a:solidFill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CLIENT DELIVERY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Time Management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Practice Automation &amp; 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Workflow</a:t>
            </a:r>
          </a:p>
        </p:txBody>
      </p:sp>
      <p:sp>
        <p:nvSpPr>
          <p:cNvPr id="118" name="Triangle 117">
            <a:extLst>
              <a:ext uri="{FF2B5EF4-FFF2-40B4-BE49-F238E27FC236}">
                <a16:creationId xmlns="" xmlns:a16="http://schemas.microsoft.com/office/drawing/2014/main" id="{205D5D73-DDDE-3948-8C46-D2C326B3D4AF}"/>
              </a:ext>
            </a:extLst>
          </p:cNvPr>
          <p:cNvSpPr/>
          <p:nvPr userDrawn="1"/>
        </p:nvSpPr>
        <p:spPr bwMode="auto">
          <a:xfrm rot="5400000">
            <a:off x="3130913" y="2000816"/>
            <a:ext cx="555056" cy="253431"/>
          </a:xfrm>
          <a:prstGeom prst="triangle">
            <a:avLst/>
          </a:prstGeom>
          <a:solidFill>
            <a:srgbClr val="39C5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9" name="Triangle 118">
            <a:extLst>
              <a:ext uri="{FF2B5EF4-FFF2-40B4-BE49-F238E27FC236}">
                <a16:creationId xmlns="" xmlns:a16="http://schemas.microsoft.com/office/drawing/2014/main" id="{2BCB468E-E58C-184C-B805-A540BA2766B5}"/>
              </a:ext>
            </a:extLst>
          </p:cNvPr>
          <p:cNvSpPr/>
          <p:nvPr userDrawn="1"/>
        </p:nvSpPr>
        <p:spPr bwMode="auto">
          <a:xfrm rot="5400000">
            <a:off x="5467347" y="2011464"/>
            <a:ext cx="576352" cy="253431"/>
          </a:xfrm>
          <a:prstGeom prst="triangle">
            <a:avLst/>
          </a:prstGeom>
          <a:solidFill>
            <a:srgbClr val="218F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="" xmlns:a16="http://schemas.microsoft.com/office/drawing/2014/main" id="{341B9CC5-4771-1142-B2B9-F262FDE0E131}"/>
              </a:ext>
            </a:extLst>
          </p:cNvPr>
          <p:cNvSpPr/>
          <p:nvPr userDrawn="1"/>
        </p:nvSpPr>
        <p:spPr bwMode="auto">
          <a:xfrm>
            <a:off x="3563735" y="828718"/>
            <a:ext cx="1873889" cy="366648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/>
            <a:r>
              <a:rPr lang="en-US" sz="12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Unified Client Lifecycle</a:t>
            </a:r>
          </a:p>
        </p:txBody>
      </p:sp>
      <p:pic>
        <p:nvPicPr>
          <p:cNvPr id="121" name="Picture 120" descr="Client dev@2x-8.png">
            <a:extLst>
              <a:ext uri="{FF2B5EF4-FFF2-40B4-BE49-F238E27FC236}">
                <a16:creationId xmlns="" xmlns:a16="http://schemas.microsoft.com/office/drawing/2014/main" id="{923CC530-31FC-F640-BB44-C48331F533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0099" y="1330403"/>
            <a:ext cx="507737" cy="601473"/>
          </a:xfrm>
          <a:prstGeom prst="rect">
            <a:avLst/>
          </a:prstGeom>
        </p:spPr>
      </p:pic>
      <p:pic>
        <p:nvPicPr>
          <p:cNvPr id="122" name="Picture 121" descr="Biz Accept@2x-8.png">
            <a:extLst>
              <a:ext uri="{FF2B5EF4-FFF2-40B4-BE49-F238E27FC236}">
                <a16:creationId xmlns="" xmlns:a16="http://schemas.microsoft.com/office/drawing/2014/main" id="{18735A4D-5735-8745-8255-6529193F53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189" y="1368393"/>
            <a:ext cx="589851" cy="549172"/>
          </a:xfrm>
          <a:prstGeom prst="rect">
            <a:avLst/>
          </a:prstGeom>
        </p:spPr>
      </p:pic>
      <p:pic>
        <p:nvPicPr>
          <p:cNvPr id="123" name="Picture 122" descr="Client Delivery@2x-8.png">
            <a:extLst>
              <a:ext uri="{FF2B5EF4-FFF2-40B4-BE49-F238E27FC236}">
                <a16:creationId xmlns="" xmlns:a16="http://schemas.microsoft.com/office/drawing/2014/main" id="{75677012-A9FE-7C49-B133-92057BC6B53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0463" y="1371032"/>
            <a:ext cx="644306" cy="565898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742C8B22-5B45-1C43-9B82-F8D8DBD983C6}"/>
              </a:ext>
            </a:extLst>
          </p:cNvPr>
          <p:cNvGrpSpPr/>
          <p:nvPr userDrawn="1"/>
        </p:nvGrpSpPr>
        <p:grpSpPr>
          <a:xfrm>
            <a:off x="1091884" y="3150090"/>
            <a:ext cx="6921817" cy="1553693"/>
            <a:chOff x="1091884" y="3127610"/>
            <a:chExt cx="6921817" cy="1553693"/>
          </a:xfrm>
        </p:grpSpPr>
        <p:sp>
          <p:nvSpPr>
            <p:cNvPr id="125" name="Right Arrow 124">
              <a:extLst>
                <a:ext uri="{FF2B5EF4-FFF2-40B4-BE49-F238E27FC236}">
                  <a16:creationId xmlns="" xmlns:a16="http://schemas.microsoft.com/office/drawing/2014/main" id="{28CDF092-7C70-0547-BB7A-57BD56586A76}"/>
                </a:ext>
              </a:extLst>
            </p:cNvPr>
            <p:cNvSpPr/>
            <p:nvPr/>
          </p:nvSpPr>
          <p:spPr bwMode="auto">
            <a:xfrm>
              <a:off x="1091884" y="3149167"/>
              <a:ext cx="6921815" cy="1272658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2F3B4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78"/>
              <a:endParaRPr lang="en-US" sz="1400" b="1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endParaRP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="" xmlns:a16="http://schemas.microsoft.com/office/drawing/2014/main" id="{989E1C4F-C25D-E84C-AAD2-A5A433AAD3B2}"/>
                </a:ext>
              </a:extLst>
            </p:cNvPr>
            <p:cNvSpPr/>
            <p:nvPr/>
          </p:nvSpPr>
          <p:spPr bwMode="auto">
            <a:xfrm>
              <a:off x="3554066" y="3127610"/>
              <a:ext cx="1962934" cy="384071"/>
            </a:xfrm>
            <a:prstGeom prst="rightArrow">
              <a:avLst>
                <a:gd name="adj1" fmla="val 100000"/>
                <a:gd name="adj2" fmla="val 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/>
              <a:r>
                <a:rPr lang="en-US" sz="1100" b="1" dirty="0">
                  <a:solidFill>
                    <a:srgbClr val="FFFFFF"/>
                  </a:solidFill>
                  <a:latin typeface="Barlow Light"/>
                  <a:ea typeface="Open Sans Semibold" charset="0"/>
                  <a:cs typeface="Barlow Light"/>
                </a:rPr>
                <a:t>Technology Foundation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11C15285-0F71-D547-8B2B-6A73E169514A}"/>
                </a:ext>
              </a:extLst>
            </p:cNvPr>
            <p:cNvSpPr/>
            <p:nvPr/>
          </p:nvSpPr>
          <p:spPr bwMode="auto">
            <a:xfrm>
              <a:off x="1091885" y="4426730"/>
              <a:ext cx="6921816" cy="2545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vert="horz" wrap="none" lIns="34281" tIns="17141" rIns="34281" bIns="1714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/>
              <a:r>
                <a:rPr lang="en-US" sz="1200" b="1" dirty="0">
                  <a:solidFill>
                    <a:schemeClr val="tx2"/>
                  </a:solidFill>
                  <a:latin typeface="Barlow Light"/>
                  <a:ea typeface="Open Sans" charset="0"/>
                  <a:cs typeface="Barlow Light"/>
                </a:rPr>
                <a:t>Integrated Ecosystem  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DD705999-4067-C54A-AF7A-E30D326CD854}"/>
                </a:ext>
              </a:extLst>
            </p:cNvPr>
            <p:cNvSpPr/>
            <p:nvPr/>
          </p:nvSpPr>
          <p:spPr>
            <a:xfrm>
              <a:off x="1377233" y="3960402"/>
              <a:ext cx="8741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Reports &amp; Dashboards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BB7D853A-B932-BE4C-A3D9-289C67EF1E51}"/>
                </a:ext>
              </a:extLst>
            </p:cNvPr>
            <p:cNvSpPr/>
            <p:nvPr/>
          </p:nvSpPr>
          <p:spPr>
            <a:xfrm>
              <a:off x="2401630" y="3960402"/>
              <a:ext cx="8571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Security &amp; Compliance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FD6ADB26-380C-9C41-A773-574BAD7738F8}"/>
                </a:ext>
              </a:extLst>
            </p:cNvPr>
            <p:cNvSpPr/>
            <p:nvPr/>
          </p:nvSpPr>
          <p:spPr>
            <a:xfrm>
              <a:off x="3439050" y="3960402"/>
              <a:ext cx="895302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Industry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Master Data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7AC9AC18-6A93-F24C-88AD-6128E198816E}"/>
                </a:ext>
              </a:extLst>
            </p:cNvPr>
            <p:cNvSpPr/>
            <p:nvPr/>
          </p:nvSpPr>
          <p:spPr>
            <a:xfrm>
              <a:off x="5718540" y="3960402"/>
              <a:ext cx="1087053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AI &amp; Predictive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Intelligence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36F74573-7E05-3149-B110-106AB1E96C26}"/>
                </a:ext>
              </a:extLst>
            </p:cNvPr>
            <p:cNvSpPr/>
            <p:nvPr/>
          </p:nvSpPr>
          <p:spPr>
            <a:xfrm>
              <a:off x="6852993" y="3960402"/>
              <a:ext cx="10870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Cloud and </a:t>
              </a:r>
              <a:b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</a:b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On-premises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640B13E0-E1E1-E542-9518-2F12ACE71A66}"/>
                </a:ext>
              </a:extLst>
            </p:cNvPr>
            <p:cNvSpPr/>
            <p:nvPr/>
          </p:nvSpPr>
          <p:spPr>
            <a:xfrm>
              <a:off x="4509152" y="3959536"/>
              <a:ext cx="1087053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Data 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Integration </a:t>
              </a:r>
            </a:p>
          </p:txBody>
        </p:sp>
        <p:pic>
          <p:nvPicPr>
            <p:cNvPr id="134" name="Picture 133" descr="Dashboards@2x-8.png">
              <a:extLst>
                <a:ext uri="{FF2B5EF4-FFF2-40B4-BE49-F238E27FC236}">
                  <a16:creationId xmlns="" xmlns:a16="http://schemas.microsoft.com/office/drawing/2014/main" id="{F2A1D3C0-5004-D544-9AB8-61D0BD17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7286" y="3571967"/>
              <a:ext cx="310317" cy="347187"/>
            </a:xfrm>
            <a:prstGeom prst="rect">
              <a:avLst/>
            </a:prstGeom>
          </p:spPr>
        </p:pic>
        <p:pic>
          <p:nvPicPr>
            <p:cNvPr id="135" name="Picture 134" descr="Security@2x-8.png">
              <a:extLst>
                <a:ext uri="{FF2B5EF4-FFF2-40B4-BE49-F238E27FC236}">
                  <a16:creationId xmlns="" xmlns:a16="http://schemas.microsoft.com/office/drawing/2014/main" id="{B2B4F3AF-5870-E545-873F-C4EAA436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0235" y="3575427"/>
              <a:ext cx="276897" cy="331072"/>
            </a:xfrm>
            <a:prstGeom prst="rect">
              <a:avLst/>
            </a:prstGeom>
          </p:spPr>
        </p:pic>
        <p:pic>
          <p:nvPicPr>
            <p:cNvPr id="136" name="Picture 135" descr="Master data@2x-8.png">
              <a:extLst>
                <a:ext uri="{FF2B5EF4-FFF2-40B4-BE49-F238E27FC236}">
                  <a16:creationId xmlns="" xmlns:a16="http://schemas.microsoft.com/office/drawing/2014/main" id="{4D66D454-EA32-7F4E-B88C-EFF9A79A4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6865" y="3515534"/>
              <a:ext cx="366336" cy="430356"/>
            </a:xfrm>
            <a:prstGeom prst="rect">
              <a:avLst/>
            </a:prstGeom>
          </p:spPr>
        </p:pic>
        <p:pic>
          <p:nvPicPr>
            <p:cNvPr id="137" name="Picture 136" descr="Integration@2x-8.png">
              <a:extLst>
                <a:ext uri="{FF2B5EF4-FFF2-40B4-BE49-F238E27FC236}">
                  <a16:creationId xmlns="" xmlns:a16="http://schemas.microsoft.com/office/drawing/2014/main" id="{4B07CCAE-F0EC-C44E-A4AC-F91518070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3406" y="3520752"/>
              <a:ext cx="642585" cy="410540"/>
            </a:xfrm>
            <a:prstGeom prst="rect">
              <a:avLst/>
            </a:prstGeom>
          </p:spPr>
        </p:pic>
        <p:pic>
          <p:nvPicPr>
            <p:cNvPr id="138" name="Picture 137" descr="AI@2x-8.png">
              <a:extLst>
                <a:ext uri="{FF2B5EF4-FFF2-40B4-BE49-F238E27FC236}">
                  <a16:creationId xmlns="" xmlns:a16="http://schemas.microsoft.com/office/drawing/2014/main" id="{75FCF405-D967-374D-8F20-DA29981BB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5077" y="3543257"/>
              <a:ext cx="368100" cy="381131"/>
            </a:xfrm>
            <a:prstGeom prst="rect">
              <a:avLst/>
            </a:prstGeom>
          </p:spPr>
        </p:pic>
        <p:pic>
          <p:nvPicPr>
            <p:cNvPr id="139" name="Picture 138" descr="Cloud@2x-8.png">
              <a:extLst>
                <a:ext uri="{FF2B5EF4-FFF2-40B4-BE49-F238E27FC236}">
                  <a16:creationId xmlns="" xmlns:a16="http://schemas.microsoft.com/office/drawing/2014/main" id="{13158A37-4726-5E41-82AB-C38CDEFC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38183" y="3591530"/>
              <a:ext cx="540985" cy="324028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="" xmlns:a16="http://schemas.microsoft.com/office/drawing/2014/main" id="{D150FC7F-7A8C-D54A-B783-652A4A36ECDA}"/>
              </a:ext>
            </a:extLst>
          </p:cNvPr>
          <p:cNvGrpSpPr/>
          <p:nvPr userDrawn="1"/>
        </p:nvGrpSpPr>
        <p:grpSpPr>
          <a:xfrm>
            <a:off x="1053530" y="3368453"/>
            <a:ext cx="7036940" cy="860258"/>
            <a:chOff x="1053530" y="3345973"/>
            <a:chExt cx="7036940" cy="860258"/>
          </a:xfrm>
        </p:grpSpPr>
        <p:sp>
          <p:nvSpPr>
            <p:cNvPr id="141" name="U-Turn Arrow 140">
              <a:extLst>
                <a:ext uri="{FF2B5EF4-FFF2-40B4-BE49-F238E27FC236}">
                  <a16:creationId xmlns="" xmlns:a16="http://schemas.microsoft.com/office/drawing/2014/main" id="{1C836EE0-D415-F44C-9D5D-1DBB955DDBCF}"/>
                </a:ext>
              </a:extLst>
            </p:cNvPr>
            <p:cNvSpPr/>
            <p:nvPr/>
          </p:nvSpPr>
          <p:spPr bwMode="auto">
            <a:xfrm rot="10800000">
              <a:off x="1053530" y="3345973"/>
              <a:ext cx="7036940" cy="860258"/>
            </a:xfrm>
            <a:prstGeom prst="uturnArrow">
              <a:avLst/>
            </a:prstGeom>
            <a:gradFill flip="none" rotWithShape="1">
              <a:gsLst>
                <a:gs pos="0">
                  <a:schemeClr val="bg1">
                    <a:alpha val="24000"/>
                  </a:schemeClr>
                </a:gs>
                <a:gs pos="100000">
                  <a:schemeClr val="bg1">
                    <a:alpha val="24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0C8D2138-5429-DE41-82A6-010FAE8F77A4}"/>
                </a:ext>
              </a:extLst>
            </p:cNvPr>
            <p:cNvSpPr txBox="1"/>
            <p:nvPr/>
          </p:nvSpPr>
          <p:spPr>
            <a:xfrm>
              <a:off x="2492714" y="3356958"/>
              <a:ext cx="415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rlow Medium" pitchFamily="2" charset="77"/>
                </a:rPr>
                <a:t>CLIENT LIFECYCLE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="" xmlns:a16="http://schemas.microsoft.com/office/drawing/2014/main" id="{111C866C-FF04-5E49-B393-F40ECCD7E31D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0F165E4A-8EF6-4043-ACB6-07C7E163C6EB}"/>
              </a:ext>
            </a:extLst>
          </p:cNvPr>
          <p:cNvSpPr/>
          <p:nvPr userDrawn="1"/>
        </p:nvSpPr>
        <p:spPr>
          <a:xfrm>
            <a:off x="1434442" y="1999218"/>
            <a:ext cx="1633781" cy="590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CLIENT DEVELOPMENT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Experience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Pricing &amp; Scoping</a:t>
            </a:r>
          </a:p>
        </p:txBody>
      </p:sp>
    </p:spTree>
    <p:extLst>
      <p:ext uri="{BB962C8B-B14F-4D97-AF65-F5344CB8AC3E}">
        <p14:creationId xmlns:p14="http://schemas.microsoft.com/office/powerpoint/2010/main" val="1189804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231539-5AEE-AB48-BE2C-5ED9AEAEBF2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F6EAAB1-768B-6948-BA59-A88DF2DB45D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F90D7254-879C-5641-96EE-98A2E4AE8C59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D6D0FE-AB29-A249-BB53-232AC2AC9BBC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5FD0DA1E-6F6D-9F4B-BF6F-DA7B1FEB719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187E60D5-2CCB-6E47-A3B8-26085B78779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7C14538-F2B9-2A44-B7AB-BB5DB5A53B07}"/>
              </a:ext>
            </a:extLst>
          </p:cNvPr>
          <p:cNvSpPr txBox="1"/>
          <p:nvPr userDrawn="1"/>
        </p:nvSpPr>
        <p:spPr>
          <a:xfrm>
            <a:off x="8538305" y="4794670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>
                <a:solidFill>
                  <a:srgbClr val="4E8ABE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4E8ABE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14C74ADC-5519-6F4D-8486-9CEDAE90B759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4">
            <a:extLst>
              <a:ext uri="{FF2B5EF4-FFF2-40B4-BE49-F238E27FC236}">
                <a16:creationId xmlns="" xmlns:a16="http://schemas.microsoft.com/office/drawing/2014/main" id="{8EA240CE-5798-0E45-A64F-67F8384CFD59}"/>
              </a:ext>
            </a:extLst>
          </p:cNvPr>
          <p:cNvSpPr txBox="1">
            <a:spLocks/>
          </p:cNvSpPr>
          <p:nvPr userDrawn="1"/>
        </p:nvSpPr>
        <p:spPr>
          <a:xfrm>
            <a:off x="320042" y="4767264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790D08E8-E8BA-8948-A1C6-C1DFD4957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="" xmlns:a16="http://schemas.microsoft.com/office/drawing/2014/main" id="{EEE1B2F2-B41B-CE47-A64E-1C3BC1CE7546}"/>
              </a:ext>
            </a:extLst>
          </p:cNvPr>
          <p:cNvSpPr/>
          <p:nvPr userDrawn="1"/>
        </p:nvSpPr>
        <p:spPr bwMode="auto">
          <a:xfrm>
            <a:off x="1091885" y="854264"/>
            <a:ext cx="6921816" cy="2235668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2F3B4C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8"/>
            <a:endParaRPr lang="en-US" sz="1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1C07DD4-B19B-784E-A232-2A91367A24E8}"/>
              </a:ext>
            </a:extLst>
          </p:cNvPr>
          <p:cNvSpPr/>
          <p:nvPr userDrawn="1"/>
        </p:nvSpPr>
        <p:spPr bwMode="auto">
          <a:xfrm>
            <a:off x="1194587" y="1191239"/>
            <a:ext cx="2095517" cy="1799619"/>
          </a:xfrm>
          <a:prstGeom prst="rect">
            <a:avLst/>
          </a:prstGeom>
          <a:solidFill>
            <a:srgbClr val="39C5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45546DE5-5616-5040-93AB-0E18C58F1CAC}"/>
              </a:ext>
            </a:extLst>
          </p:cNvPr>
          <p:cNvSpPr/>
          <p:nvPr userDrawn="1"/>
        </p:nvSpPr>
        <p:spPr bwMode="auto">
          <a:xfrm>
            <a:off x="3398548" y="1196817"/>
            <a:ext cx="2250523" cy="785628"/>
          </a:xfrm>
          <a:prstGeom prst="rect">
            <a:avLst/>
          </a:prstGeom>
          <a:solidFill>
            <a:srgbClr val="5161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Barlow Light"/>
              <a:cs typeface="Barlow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911274C8-7EB1-5F4E-BD11-89EABAD8E862}"/>
              </a:ext>
            </a:extLst>
          </p:cNvPr>
          <p:cNvSpPr/>
          <p:nvPr userDrawn="1"/>
        </p:nvSpPr>
        <p:spPr bwMode="auto">
          <a:xfrm>
            <a:off x="3401918" y="1191239"/>
            <a:ext cx="2240630" cy="1799617"/>
          </a:xfrm>
          <a:prstGeom prst="rect">
            <a:avLst/>
          </a:prstGeom>
          <a:solidFill>
            <a:srgbClr val="218F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BAAAF207-C250-8646-A2D3-7FDE10A02F06}"/>
              </a:ext>
            </a:extLst>
          </p:cNvPr>
          <p:cNvSpPr/>
          <p:nvPr userDrawn="1"/>
        </p:nvSpPr>
        <p:spPr>
          <a:xfrm>
            <a:off x="3654049" y="1999218"/>
            <a:ext cx="1736373" cy="890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BUSINESS ACCEPTANCE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New Business Intake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Conflicts of Interest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Terms of Business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Ethical Walls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972458B2-958C-6643-A76E-3589D576E23F}"/>
              </a:ext>
            </a:extLst>
          </p:cNvPr>
          <p:cNvSpPr/>
          <p:nvPr userDrawn="1"/>
        </p:nvSpPr>
        <p:spPr bwMode="auto">
          <a:xfrm>
            <a:off x="5775696" y="1196818"/>
            <a:ext cx="2120530" cy="785628"/>
          </a:xfrm>
          <a:prstGeom prst="rect">
            <a:avLst/>
          </a:prstGeom>
          <a:solidFill>
            <a:srgbClr val="388B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Barlow Light"/>
              <a:cs typeface="Barlow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8C81752-655F-3E43-92E4-0B2F4F5B93AF}"/>
              </a:ext>
            </a:extLst>
          </p:cNvPr>
          <p:cNvSpPr/>
          <p:nvPr userDrawn="1"/>
        </p:nvSpPr>
        <p:spPr bwMode="auto">
          <a:xfrm>
            <a:off x="5771078" y="1191240"/>
            <a:ext cx="2128323" cy="1799618"/>
          </a:xfrm>
          <a:prstGeom prst="rect">
            <a:avLst/>
          </a:prstGeom>
          <a:solidFill>
            <a:srgbClr val="388B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89F5467F-EDB8-EF40-A36B-69967D840327}"/>
              </a:ext>
            </a:extLst>
          </p:cNvPr>
          <p:cNvSpPr/>
          <p:nvPr userDrawn="1"/>
        </p:nvSpPr>
        <p:spPr>
          <a:xfrm>
            <a:off x="6208446" y="1999218"/>
            <a:ext cx="1326004" cy="740459"/>
          </a:xfrm>
          <a:prstGeom prst="rect">
            <a:avLst/>
          </a:prstGeom>
          <a:solidFill>
            <a:srgbClr val="388BFF"/>
          </a:solidFill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CLIENT DELIVERY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Time Management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Practice Automation &amp; 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Workflow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="" xmlns:a16="http://schemas.microsoft.com/office/drawing/2014/main" id="{12B8EA58-1E28-D54F-B293-A211B716C29B}"/>
              </a:ext>
            </a:extLst>
          </p:cNvPr>
          <p:cNvSpPr/>
          <p:nvPr userDrawn="1"/>
        </p:nvSpPr>
        <p:spPr bwMode="auto">
          <a:xfrm rot="5400000">
            <a:off x="3130913" y="2000816"/>
            <a:ext cx="555056" cy="253431"/>
          </a:xfrm>
          <a:prstGeom prst="triangle">
            <a:avLst/>
          </a:prstGeom>
          <a:solidFill>
            <a:srgbClr val="39C5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="" xmlns:a16="http://schemas.microsoft.com/office/drawing/2014/main" id="{4E4F7BBB-A2AF-9445-844E-C4D820088B55}"/>
              </a:ext>
            </a:extLst>
          </p:cNvPr>
          <p:cNvSpPr/>
          <p:nvPr userDrawn="1"/>
        </p:nvSpPr>
        <p:spPr bwMode="auto">
          <a:xfrm rot="5400000">
            <a:off x="5467347" y="2011464"/>
            <a:ext cx="576352" cy="253431"/>
          </a:xfrm>
          <a:prstGeom prst="triangle">
            <a:avLst/>
          </a:prstGeom>
          <a:solidFill>
            <a:srgbClr val="218F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="" xmlns:a16="http://schemas.microsoft.com/office/drawing/2014/main" id="{7B4547FE-D2B6-2B4F-BD69-21D4FCB2C501}"/>
              </a:ext>
            </a:extLst>
          </p:cNvPr>
          <p:cNvSpPr/>
          <p:nvPr userDrawn="1"/>
        </p:nvSpPr>
        <p:spPr bwMode="auto">
          <a:xfrm>
            <a:off x="3563735" y="828718"/>
            <a:ext cx="1873889" cy="366648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/>
            <a:r>
              <a:rPr lang="en-US" sz="12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Unified Client Lifecycle</a:t>
            </a:r>
          </a:p>
        </p:txBody>
      </p:sp>
      <p:pic>
        <p:nvPicPr>
          <p:cNvPr id="56" name="Picture 55" descr="Client dev@2x-8.png">
            <a:extLst>
              <a:ext uri="{FF2B5EF4-FFF2-40B4-BE49-F238E27FC236}">
                <a16:creationId xmlns="" xmlns:a16="http://schemas.microsoft.com/office/drawing/2014/main" id="{7BEB9E74-C337-6048-A2AD-5EADC9E6DE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0099" y="1330403"/>
            <a:ext cx="507737" cy="601473"/>
          </a:xfrm>
          <a:prstGeom prst="rect">
            <a:avLst/>
          </a:prstGeom>
        </p:spPr>
      </p:pic>
      <p:pic>
        <p:nvPicPr>
          <p:cNvPr id="57" name="Picture 56" descr="Biz Accept@2x-8.png">
            <a:extLst>
              <a:ext uri="{FF2B5EF4-FFF2-40B4-BE49-F238E27FC236}">
                <a16:creationId xmlns="" xmlns:a16="http://schemas.microsoft.com/office/drawing/2014/main" id="{7661AD6D-8D99-B846-AD05-1489E45A64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189" y="1368393"/>
            <a:ext cx="589851" cy="549172"/>
          </a:xfrm>
          <a:prstGeom prst="rect">
            <a:avLst/>
          </a:prstGeom>
        </p:spPr>
      </p:pic>
      <p:pic>
        <p:nvPicPr>
          <p:cNvPr id="58" name="Picture 57" descr="Client Delivery@2x-8.png">
            <a:extLst>
              <a:ext uri="{FF2B5EF4-FFF2-40B4-BE49-F238E27FC236}">
                <a16:creationId xmlns="" xmlns:a16="http://schemas.microsoft.com/office/drawing/2014/main" id="{7D5BD22D-9824-2146-BAAC-A46F1BA1C7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0463" y="1371032"/>
            <a:ext cx="644306" cy="56589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94C20911-F8EB-2446-AA93-3E382162BFF1}"/>
              </a:ext>
            </a:extLst>
          </p:cNvPr>
          <p:cNvGrpSpPr/>
          <p:nvPr userDrawn="1"/>
        </p:nvGrpSpPr>
        <p:grpSpPr>
          <a:xfrm>
            <a:off x="1091884" y="3150090"/>
            <a:ext cx="6921817" cy="1553693"/>
            <a:chOff x="1091884" y="3127610"/>
            <a:chExt cx="6921817" cy="1553693"/>
          </a:xfrm>
        </p:grpSpPr>
        <p:sp>
          <p:nvSpPr>
            <p:cNvPr id="60" name="Right Arrow 59">
              <a:extLst>
                <a:ext uri="{FF2B5EF4-FFF2-40B4-BE49-F238E27FC236}">
                  <a16:creationId xmlns="" xmlns:a16="http://schemas.microsoft.com/office/drawing/2014/main" id="{0EB734A1-E79B-A24D-86F6-8DFF291967EF}"/>
                </a:ext>
              </a:extLst>
            </p:cNvPr>
            <p:cNvSpPr/>
            <p:nvPr/>
          </p:nvSpPr>
          <p:spPr bwMode="auto">
            <a:xfrm>
              <a:off x="1091884" y="3149167"/>
              <a:ext cx="6921815" cy="1272658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2F3B4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78"/>
              <a:endParaRPr lang="en-US" sz="1400" b="1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="" xmlns:a16="http://schemas.microsoft.com/office/drawing/2014/main" id="{C3F92B9A-067C-D04A-A534-CFD04A2343A2}"/>
                </a:ext>
              </a:extLst>
            </p:cNvPr>
            <p:cNvSpPr/>
            <p:nvPr/>
          </p:nvSpPr>
          <p:spPr bwMode="auto">
            <a:xfrm>
              <a:off x="3554066" y="3127610"/>
              <a:ext cx="1962934" cy="384071"/>
            </a:xfrm>
            <a:prstGeom prst="rightArrow">
              <a:avLst>
                <a:gd name="adj1" fmla="val 100000"/>
                <a:gd name="adj2" fmla="val 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/>
              <a:r>
                <a:rPr lang="en-US" sz="1100" b="1" dirty="0">
                  <a:solidFill>
                    <a:srgbClr val="FFFFFF"/>
                  </a:solidFill>
                  <a:latin typeface="Barlow Light"/>
                  <a:ea typeface="Open Sans Semibold" charset="0"/>
                  <a:cs typeface="Barlow Light"/>
                </a:rPr>
                <a:t>Technology Foundation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CE31DBDD-BA2D-4245-A15E-DED42A52B103}"/>
                </a:ext>
              </a:extLst>
            </p:cNvPr>
            <p:cNvSpPr/>
            <p:nvPr/>
          </p:nvSpPr>
          <p:spPr bwMode="auto">
            <a:xfrm>
              <a:off x="1091885" y="4426730"/>
              <a:ext cx="6921816" cy="2545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vert="horz" wrap="none" lIns="34281" tIns="17141" rIns="34281" bIns="1714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/>
              <a:r>
                <a:rPr lang="en-US" sz="1200" b="1" dirty="0">
                  <a:solidFill>
                    <a:schemeClr val="tx2"/>
                  </a:solidFill>
                  <a:latin typeface="Barlow Light"/>
                  <a:ea typeface="Open Sans" charset="0"/>
                  <a:cs typeface="Barlow Light"/>
                </a:rPr>
                <a:t>Integrated Ecosystem 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655F38C4-2D93-7F4D-BE78-87E160D983F1}"/>
                </a:ext>
              </a:extLst>
            </p:cNvPr>
            <p:cNvSpPr/>
            <p:nvPr/>
          </p:nvSpPr>
          <p:spPr>
            <a:xfrm>
              <a:off x="1377233" y="3960402"/>
              <a:ext cx="8741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Reports &amp; Dashboards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154ACB80-B2F5-E74E-88A2-A05FBD09F31A}"/>
                </a:ext>
              </a:extLst>
            </p:cNvPr>
            <p:cNvSpPr/>
            <p:nvPr/>
          </p:nvSpPr>
          <p:spPr>
            <a:xfrm>
              <a:off x="2401630" y="3960402"/>
              <a:ext cx="8571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Security &amp; Compliance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FEBF083D-BD6B-014D-B94E-8013D8DDEC09}"/>
                </a:ext>
              </a:extLst>
            </p:cNvPr>
            <p:cNvSpPr/>
            <p:nvPr/>
          </p:nvSpPr>
          <p:spPr>
            <a:xfrm>
              <a:off x="3439050" y="3960402"/>
              <a:ext cx="895302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Industry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Master Data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A2A5AFC8-0139-E444-9D81-B11053DC5077}"/>
                </a:ext>
              </a:extLst>
            </p:cNvPr>
            <p:cNvSpPr/>
            <p:nvPr/>
          </p:nvSpPr>
          <p:spPr>
            <a:xfrm>
              <a:off x="5718540" y="3960402"/>
              <a:ext cx="1087053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AI &amp; Predictive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Intelligence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98CBD226-8A3D-CC47-A8A2-1DB15CB78595}"/>
                </a:ext>
              </a:extLst>
            </p:cNvPr>
            <p:cNvSpPr/>
            <p:nvPr/>
          </p:nvSpPr>
          <p:spPr>
            <a:xfrm>
              <a:off x="6852993" y="3960402"/>
              <a:ext cx="10870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Cloud and </a:t>
              </a:r>
              <a:b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</a:b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On-premises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85084570-9ACD-424A-82F4-547574ACF841}"/>
                </a:ext>
              </a:extLst>
            </p:cNvPr>
            <p:cNvSpPr/>
            <p:nvPr/>
          </p:nvSpPr>
          <p:spPr>
            <a:xfrm>
              <a:off x="4509152" y="3959536"/>
              <a:ext cx="1087053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Data 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Integration </a:t>
              </a:r>
            </a:p>
          </p:txBody>
        </p:sp>
        <p:pic>
          <p:nvPicPr>
            <p:cNvPr id="70" name="Picture 69" descr="Dashboards@2x-8.png">
              <a:extLst>
                <a:ext uri="{FF2B5EF4-FFF2-40B4-BE49-F238E27FC236}">
                  <a16:creationId xmlns="" xmlns:a16="http://schemas.microsoft.com/office/drawing/2014/main" id="{EA8378BB-50A2-8341-A893-0C770382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7286" y="3571967"/>
              <a:ext cx="310317" cy="347187"/>
            </a:xfrm>
            <a:prstGeom prst="rect">
              <a:avLst/>
            </a:prstGeom>
          </p:spPr>
        </p:pic>
        <p:pic>
          <p:nvPicPr>
            <p:cNvPr id="71" name="Picture 70" descr="Security@2x-8.png">
              <a:extLst>
                <a:ext uri="{FF2B5EF4-FFF2-40B4-BE49-F238E27FC236}">
                  <a16:creationId xmlns="" xmlns:a16="http://schemas.microsoft.com/office/drawing/2014/main" id="{8CB72208-3518-6544-B830-DA4D1CD56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0235" y="3575427"/>
              <a:ext cx="276897" cy="331072"/>
            </a:xfrm>
            <a:prstGeom prst="rect">
              <a:avLst/>
            </a:prstGeom>
          </p:spPr>
        </p:pic>
        <p:pic>
          <p:nvPicPr>
            <p:cNvPr id="72" name="Picture 71" descr="Master data@2x-8.png">
              <a:extLst>
                <a:ext uri="{FF2B5EF4-FFF2-40B4-BE49-F238E27FC236}">
                  <a16:creationId xmlns="" xmlns:a16="http://schemas.microsoft.com/office/drawing/2014/main" id="{B390BBAE-A223-4642-A281-4DB19E129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6865" y="3515534"/>
              <a:ext cx="366336" cy="430356"/>
            </a:xfrm>
            <a:prstGeom prst="rect">
              <a:avLst/>
            </a:prstGeom>
          </p:spPr>
        </p:pic>
        <p:pic>
          <p:nvPicPr>
            <p:cNvPr id="73" name="Picture 72" descr="Integration@2x-8.png">
              <a:extLst>
                <a:ext uri="{FF2B5EF4-FFF2-40B4-BE49-F238E27FC236}">
                  <a16:creationId xmlns="" xmlns:a16="http://schemas.microsoft.com/office/drawing/2014/main" id="{DC2341EB-AA14-9140-BC7E-8FF17DE8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3406" y="3520752"/>
              <a:ext cx="642585" cy="410540"/>
            </a:xfrm>
            <a:prstGeom prst="rect">
              <a:avLst/>
            </a:prstGeom>
          </p:spPr>
        </p:pic>
        <p:pic>
          <p:nvPicPr>
            <p:cNvPr id="74" name="Picture 73" descr="AI@2x-8.png">
              <a:extLst>
                <a:ext uri="{FF2B5EF4-FFF2-40B4-BE49-F238E27FC236}">
                  <a16:creationId xmlns="" xmlns:a16="http://schemas.microsoft.com/office/drawing/2014/main" id="{D2690C04-991E-BA4F-AF9E-0684895F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5077" y="3543257"/>
              <a:ext cx="368100" cy="381131"/>
            </a:xfrm>
            <a:prstGeom prst="rect">
              <a:avLst/>
            </a:prstGeom>
          </p:spPr>
        </p:pic>
        <p:pic>
          <p:nvPicPr>
            <p:cNvPr id="75" name="Picture 74" descr="Cloud@2x-8.png">
              <a:extLst>
                <a:ext uri="{FF2B5EF4-FFF2-40B4-BE49-F238E27FC236}">
                  <a16:creationId xmlns="" xmlns:a16="http://schemas.microsoft.com/office/drawing/2014/main" id="{E2F69E4E-5960-3B4C-B0DA-648BC812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38183" y="3591530"/>
              <a:ext cx="540985" cy="324028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91AFEB98-BC63-7C48-B406-3271AF23444B}"/>
              </a:ext>
            </a:extLst>
          </p:cNvPr>
          <p:cNvGrpSpPr/>
          <p:nvPr userDrawn="1"/>
        </p:nvGrpSpPr>
        <p:grpSpPr>
          <a:xfrm>
            <a:off x="1053530" y="3368453"/>
            <a:ext cx="7036940" cy="860258"/>
            <a:chOff x="1053530" y="3345973"/>
            <a:chExt cx="7036940" cy="860258"/>
          </a:xfrm>
        </p:grpSpPr>
        <p:sp>
          <p:nvSpPr>
            <p:cNvPr id="77" name="U-Turn Arrow 76">
              <a:extLst>
                <a:ext uri="{FF2B5EF4-FFF2-40B4-BE49-F238E27FC236}">
                  <a16:creationId xmlns="" xmlns:a16="http://schemas.microsoft.com/office/drawing/2014/main" id="{5C7EAC9E-CC72-B14A-A914-FF400ADE5FE4}"/>
                </a:ext>
              </a:extLst>
            </p:cNvPr>
            <p:cNvSpPr/>
            <p:nvPr/>
          </p:nvSpPr>
          <p:spPr bwMode="auto">
            <a:xfrm rot="10800000">
              <a:off x="1053530" y="3345973"/>
              <a:ext cx="7036940" cy="860258"/>
            </a:xfrm>
            <a:prstGeom prst="uturnArrow">
              <a:avLst/>
            </a:prstGeom>
            <a:solidFill>
              <a:schemeClr val="bg2">
                <a:alpha val="6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3883FCC0-69FA-7A47-B423-99F285626AE9}"/>
                </a:ext>
              </a:extLst>
            </p:cNvPr>
            <p:cNvSpPr txBox="1"/>
            <p:nvPr/>
          </p:nvSpPr>
          <p:spPr>
            <a:xfrm>
              <a:off x="2492714" y="3356958"/>
              <a:ext cx="415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Barlow Medium" pitchFamily="2" charset="77"/>
                </a:rPr>
                <a:t>CLIENT LIFECYCLE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AAC0ADD7-B54E-7C40-A271-7764E4CA88A6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="" xmlns:a16="http://schemas.microsoft.com/office/drawing/2014/main" id="{EB7C73D8-A641-7B4B-AF7A-9943C09E57E3}"/>
              </a:ext>
            </a:extLst>
          </p:cNvPr>
          <p:cNvSpPr txBox="1">
            <a:spLocks/>
          </p:cNvSpPr>
          <p:nvPr userDrawn="1"/>
        </p:nvSpPr>
        <p:spPr>
          <a:xfrm>
            <a:off x="207277" y="269185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Professional Services Platform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6B7E2240-0C91-174D-82A3-9E9FB6CE8C8A}"/>
              </a:ext>
            </a:extLst>
          </p:cNvPr>
          <p:cNvSpPr/>
          <p:nvPr userDrawn="1"/>
        </p:nvSpPr>
        <p:spPr>
          <a:xfrm>
            <a:off x="1434442" y="1999218"/>
            <a:ext cx="1633781" cy="590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CLIENT DEVELOPMENT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Experience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Pricing &amp; Scoping</a:t>
            </a:r>
          </a:p>
        </p:txBody>
      </p:sp>
    </p:spTree>
    <p:extLst>
      <p:ext uri="{BB962C8B-B14F-4D97-AF65-F5344CB8AC3E}">
        <p14:creationId xmlns:p14="http://schemas.microsoft.com/office/powerpoint/2010/main" val="321340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fe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B05F594-8FD6-2649-BFFC-4149E39F5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E1FEDC-A39E-1D4A-A2A1-9D59FFDE1FC9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F6EAAB1-768B-6948-BA59-A88DF2DB45D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7E53580-D6CD-F64C-80D3-E957720328D2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7" name="Picture Placeholder 22">
            <a:extLst>
              <a:ext uri="{FF2B5EF4-FFF2-40B4-BE49-F238E27FC236}">
                <a16:creationId xmlns="" xmlns:a16="http://schemas.microsoft.com/office/drawing/2014/main" id="{9CE75EEE-AC49-0D44-B45A-F783D2D4BB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"/>
          <a:stretch/>
        </p:blipFill>
        <p:spPr>
          <a:xfrm>
            <a:off x="0" y="0"/>
            <a:ext cx="9144000" cy="5143500"/>
          </a:xfr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78401A8-E211-3940-A670-5D65A51D116F}"/>
              </a:ext>
            </a:extLst>
          </p:cNvPr>
          <p:cNvGrpSpPr/>
          <p:nvPr userDrawn="1"/>
        </p:nvGrpSpPr>
        <p:grpSpPr>
          <a:xfrm>
            <a:off x="734313" y="1227784"/>
            <a:ext cx="2665968" cy="2107844"/>
            <a:chOff x="-32781" y="1294436"/>
            <a:chExt cx="2665968" cy="2107844"/>
          </a:xfrm>
          <a:solidFill>
            <a:srgbClr val="37B79F"/>
          </a:solidFill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1ECA4523-E65B-B246-A83F-2C3578FC7B24}"/>
                </a:ext>
              </a:extLst>
            </p:cNvPr>
            <p:cNvSpPr/>
            <p:nvPr/>
          </p:nvSpPr>
          <p:spPr bwMode="auto">
            <a:xfrm>
              <a:off x="-32781" y="1294436"/>
              <a:ext cx="2665968" cy="210784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274320" bIns="2743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CLIENT-CENTRIC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2C0A734-58C0-AB47-B39E-C9DC87C14983}"/>
                </a:ext>
              </a:extLst>
            </p:cNvPr>
            <p:cNvSpPr/>
            <p:nvPr/>
          </p:nvSpPr>
          <p:spPr>
            <a:xfrm>
              <a:off x="380698" y="2845007"/>
              <a:ext cx="183896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(modern client experience)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1363035-7AA6-D549-A3CE-108ED58A2946}"/>
              </a:ext>
            </a:extLst>
          </p:cNvPr>
          <p:cNvGrpSpPr/>
          <p:nvPr userDrawn="1"/>
        </p:nvGrpSpPr>
        <p:grpSpPr>
          <a:xfrm>
            <a:off x="3400282" y="1227784"/>
            <a:ext cx="2453492" cy="2107844"/>
            <a:chOff x="2344953" y="1294436"/>
            <a:chExt cx="2453492" cy="2107844"/>
          </a:xfrm>
          <a:solidFill>
            <a:srgbClr val="388BFF"/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BCE9726-4369-0C43-AECF-CAAEAFF0A889}"/>
                </a:ext>
              </a:extLst>
            </p:cNvPr>
            <p:cNvSpPr/>
            <p:nvPr/>
          </p:nvSpPr>
          <p:spPr bwMode="auto">
            <a:xfrm>
              <a:off x="2344953" y="1294436"/>
              <a:ext cx="2453492" cy="2107844"/>
            </a:xfrm>
            <a:prstGeom prst="rect">
              <a:avLst/>
            </a:prstGeom>
            <a:solidFill>
              <a:srgbClr val="0E95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74320" tIns="45720" rIns="274320" bIns="2743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UNIFIED </a:t>
              </a: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LIFECYCLE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93E1963-9FD9-E947-A230-2B6C685A3891}"/>
                </a:ext>
              </a:extLst>
            </p:cNvPr>
            <p:cNvSpPr/>
            <p:nvPr/>
          </p:nvSpPr>
          <p:spPr>
            <a:xfrm>
              <a:off x="2597713" y="2845007"/>
              <a:ext cx="1947970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(first touch to final outcome)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CD8BCB3-E512-5B4D-B295-5870FE914BBA}"/>
              </a:ext>
            </a:extLst>
          </p:cNvPr>
          <p:cNvSpPr/>
          <p:nvPr userDrawn="1"/>
        </p:nvSpPr>
        <p:spPr bwMode="auto">
          <a:xfrm>
            <a:off x="5851633" y="1227784"/>
            <a:ext cx="2453492" cy="2107844"/>
          </a:xfrm>
          <a:prstGeom prst="rect">
            <a:avLst/>
          </a:prstGeom>
          <a:solidFill>
            <a:schemeClr val="bg2">
              <a:alpha val="9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0" tIns="45720" rIns="274320" bIns="274320" numCol="1" rtlCol="0" anchor="ctr" anchorCtr="0" compatLnSpc="1">
            <a:prstTxWarp prst="textNoShape">
              <a:avLst/>
            </a:prstTxWarp>
          </a:bodyPr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80" dirty="0">
                <a:solidFill>
                  <a:srgbClr val="FFFFFF"/>
                </a:solidFill>
                <a:latin typeface="Barlow Medium"/>
                <a:cs typeface="Barlow Medium"/>
              </a:rPr>
              <a:t>DATA-DRIVEN INTELLIGENCE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990B195-6F5F-F946-8303-00F9118099C2}"/>
              </a:ext>
            </a:extLst>
          </p:cNvPr>
          <p:cNvSpPr/>
          <p:nvPr userDrawn="1"/>
        </p:nvSpPr>
        <p:spPr bwMode="auto">
          <a:xfrm>
            <a:off x="1059881" y="3159783"/>
            <a:ext cx="6986831" cy="918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Barlow Medium"/>
                <a:cs typeface="Barlow Medium"/>
              </a:rPr>
              <a:t>PURPOSE-BUILT FOR PROFESSIONAL SERVICES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63A7675-34D5-F544-915B-5E02755748E8}"/>
              </a:ext>
            </a:extLst>
          </p:cNvPr>
          <p:cNvSpPr/>
          <p:nvPr userDrawn="1"/>
        </p:nvSpPr>
        <p:spPr>
          <a:xfrm>
            <a:off x="6404958" y="2778354"/>
            <a:ext cx="13468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Barlow Medium"/>
                <a:cs typeface="Barlow Medium"/>
              </a:rPr>
              <a:t>(act with certainty)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88B0942-6D89-524B-A25A-55E19CC17164}"/>
              </a:ext>
            </a:extLst>
          </p:cNvPr>
          <p:cNvSpPr txBox="1"/>
          <p:nvPr userDrawn="1"/>
        </p:nvSpPr>
        <p:spPr>
          <a:xfrm>
            <a:off x="8538305" y="4794670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>
                <a:solidFill>
                  <a:srgbClr val="4E8ABE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4E8ABE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3B9D23E-39D2-5C43-9044-8C5AC29695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5"/>
            <a:ext cx="592956" cy="2106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7687528-874E-7D42-BF32-25753E08641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CC99482-6843-4A49-B075-D86A7F93231D}"/>
              </a:ext>
            </a:extLst>
          </p:cNvPr>
          <p:cNvSpPr txBox="1">
            <a:spLocks/>
          </p:cNvSpPr>
          <p:nvPr userDrawn="1"/>
        </p:nvSpPr>
        <p:spPr>
          <a:xfrm>
            <a:off x="320042" y="4767264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77529AF-83FA-1F4F-A0C4-7D294AE2E076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DFA40C08-FDA8-844F-A15C-632D51265FAE}"/>
              </a:ext>
            </a:extLst>
          </p:cNvPr>
          <p:cNvSpPr txBox="1">
            <a:spLocks/>
          </p:cNvSpPr>
          <p:nvPr userDrawn="1"/>
        </p:nvSpPr>
        <p:spPr>
          <a:xfrm>
            <a:off x="207277" y="269185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bg1"/>
                </a:solidFill>
                <a:latin typeface="Barlow Bold"/>
                <a:cs typeface="Barlow Bold"/>
              </a:rPr>
              <a:t>Client Lifecycle</a:t>
            </a:r>
          </a:p>
        </p:txBody>
      </p:sp>
    </p:spTree>
    <p:extLst>
      <p:ext uri="{BB962C8B-B14F-4D97-AF65-F5344CB8AC3E}">
        <p14:creationId xmlns:p14="http://schemas.microsoft.com/office/powerpoint/2010/main" val="2400513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fe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82A16F9-EDB5-A144-8169-6B8CD1BC4F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E1FEDC-A39E-1D4A-A2A1-9D59FFDE1FC9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F6EAAB1-768B-6948-BA59-A88DF2DB45D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7E53580-D6CD-F64C-80D3-E957720328D2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7" name="Picture Placeholder 22">
            <a:extLst>
              <a:ext uri="{FF2B5EF4-FFF2-40B4-BE49-F238E27FC236}">
                <a16:creationId xmlns="" xmlns:a16="http://schemas.microsoft.com/office/drawing/2014/main" id="{9CE75EEE-AC49-0D44-B45A-F783D2D4BB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"/>
          <a:stretch/>
        </p:blipFill>
        <p:spPr>
          <a:xfrm>
            <a:off x="0" y="0"/>
            <a:ext cx="9144000" cy="5143500"/>
          </a:xfr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78401A8-E211-3940-A670-5D65A51D116F}"/>
              </a:ext>
            </a:extLst>
          </p:cNvPr>
          <p:cNvGrpSpPr/>
          <p:nvPr userDrawn="1"/>
        </p:nvGrpSpPr>
        <p:grpSpPr>
          <a:xfrm>
            <a:off x="734313" y="1227784"/>
            <a:ext cx="2665968" cy="2107844"/>
            <a:chOff x="-32781" y="1294436"/>
            <a:chExt cx="2665968" cy="2107844"/>
          </a:xfrm>
          <a:solidFill>
            <a:srgbClr val="37B79F"/>
          </a:solidFill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1ECA4523-E65B-B246-A83F-2C3578FC7B24}"/>
                </a:ext>
              </a:extLst>
            </p:cNvPr>
            <p:cNvSpPr/>
            <p:nvPr/>
          </p:nvSpPr>
          <p:spPr bwMode="auto">
            <a:xfrm>
              <a:off x="-32781" y="1294436"/>
              <a:ext cx="2665968" cy="210784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274320" bIns="2743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CLIENT-CENTRIC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2C0A734-58C0-AB47-B39E-C9DC87C14983}"/>
                </a:ext>
              </a:extLst>
            </p:cNvPr>
            <p:cNvSpPr/>
            <p:nvPr/>
          </p:nvSpPr>
          <p:spPr>
            <a:xfrm>
              <a:off x="380698" y="2845007"/>
              <a:ext cx="183896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(modern client experience)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1363035-7AA6-D549-A3CE-108ED58A2946}"/>
              </a:ext>
            </a:extLst>
          </p:cNvPr>
          <p:cNvGrpSpPr/>
          <p:nvPr userDrawn="1"/>
        </p:nvGrpSpPr>
        <p:grpSpPr>
          <a:xfrm>
            <a:off x="3400282" y="1227784"/>
            <a:ext cx="2453492" cy="2107844"/>
            <a:chOff x="2344953" y="1294436"/>
            <a:chExt cx="2453492" cy="2107844"/>
          </a:xfrm>
          <a:solidFill>
            <a:srgbClr val="388BFF"/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BCE9726-4369-0C43-AECF-CAAEAFF0A889}"/>
                </a:ext>
              </a:extLst>
            </p:cNvPr>
            <p:cNvSpPr/>
            <p:nvPr/>
          </p:nvSpPr>
          <p:spPr bwMode="auto">
            <a:xfrm>
              <a:off x="2344953" y="1294436"/>
              <a:ext cx="2453492" cy="2107844"/>
            </a:xfrm>
            <a:prstGeom prst="rect">
              <a:avLst/>
            </a:prstGeom>
            <a:solidFill>
              <a:srgbClr val="0E95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74320" tIns="45720" rIns="274320" bIns="2743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UNIFIED </a:t>
              </a: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LIFECYCLE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93E1963-9FD9-E947-A230-2B6C685A3891}"/>
                </a:ext>
              </a:extLst>
            </p:cNvPr>
            <p:cNvSpPr/>
            <p:nvPr/>
          </p:nvSpPr>
          <p:spPr>
            <a:xfrm>
              <a:off x="2597713" y="2845007"/>
              <a:ext cx="1947970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(first touch to final outcome)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CD8BCB3-E512-5B4D-B295-5870FE914BBA}"/>
              </a:ext>
            </a:extLst>
          </p:cNvPr>
          <p:cNvSpPr/>
          <p:nvPr userDrawn="1"/>
        </p:nvSpPr>
        <p:spPr bwMode="auto">
          <a:xfrm>
            <a:off x="5851633" y="1227784"/>
            <a:ext cx="2453492" cy="2107844"/>
          </a:xfrm>
          <a:prstGeom prst="rect">
            <a:avLst/>
          </a:prstGeom>
          <a:solidFill>
            <a:schemeClr val="bg2">
              <a:alpha val="9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0" tIns="45720" rIns="274320" bIns="274320" numCol="1" rtlCol="0" anchor="ctr" anchorCtr="0" compatLnSpc="1">
            <a:prstTxWarp prst="textNoShape">
              <a:avLst/>
            </a:prstTxWarp>
          </a:bodyPr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80" dirty="0">
                <a:solidFill>
                  <a:srgbClr val="FFFFFF"/>
                </a:solidFill>
                <a:latin typeface="Barlow Medium"/>
                <a:cs typeface="Barlow Medium"/>
              </a:rPr>
              <a:t>DATA-DRIVEN INTELLIGENCE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990B195-6F5F-F946-8303-00F9118099C2}"/>
              </a:ext>
            </a:extLst>
          </p:cNvPr>
          <p:cNvSpPr/>
          <p:nvPr userDrawn="1"/>
        </p:nvSpPr>
        <p:spPr bwMode="auto">
          <a:xfrm>
            <a:off x="1059881" y="3159783"/>
            <a:ext cx="6986831" cy="918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latin typeface="Barlow Medium"/>
                <a:cs typeface="Barlow Medium"/>
              </a:rPr>
              <a:t>PURPOSE-BUILT FOR PROFESSIONAL SERVICES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63A7675-34D5-F544-915B-5E02755748E8}"/>
              </a:ext>
            </a:extLst>
          </p:cNvPr>
          <p:cNvSpPr/>
          <p:nvPr userDrawn="1"/>
        </p:nvSpPr>
        <p:spPr>
          <a:xfrm>
            <a:off x="6404958" y="2778354"/>
            <a:ext cx="13468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Barlow Medium"/>
                <a:cs typeface="Barlow Medium"/>
              </a:rPr>
              <a:t>(act with certainty)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88B0942-6D89-524B-A25A-55E19CC17164}"/>
              </a:ext>
            </a:extLst>
          </p:cNvPr>
          <p:cNvSpPr txBox="1"/>
          <p:nvPr userDrawn="1"/>
        </p:nvSpPr>
        <p:spPr>
          <a:xfrm>
            <a:off x="8538305" y="4794670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>
                <a:solidFill>
                  <a:srgbClr val="4E8ABE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4E8ABE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7687528-874E-7D42-BF32-25753E08641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CC99482-6843-4A49-B075-D86A7F93231D}"/>
              </a:ext>
            </a:extLst>
          </p:cNvPr>
          <p:cNvSpPr txBox="1">
            <a:spLocks/>
          </p:cNvSpPr>
          <p:nvPr userDrawn="1"/>
        </p:nvSpPr>
        <p:spPr>
          <a:xfrm>
            <a:off x="320042" y="4767264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00EFD9B7-D2C8-A346-B6C4-AA7A32E72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553C272-87DE-B345-BBA5-5600B47B052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3B65361F-7412-1341-A2B7-9D8A01C19EC5}"/>
              </a:ext>
            </a:extLst>
          </p:cNvPr>
          <p:cNvSpPr txBox="1">
            <a:spLocks/>
          </p:cNvSpPr>
          <p:nvPr userDrawn="1"/>
        </p:nvSpPr>
        <p:spPr>
          <a:xfrm>
            <a:off x="207277" y="269185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Client Lifecycle</a:t>
            </a:r>
          </a:p>
        </p:txBody>
      </p:sp>
    </p:spTree>
    <p:extLst>
      <p:ext uri="{BB962C8B-B14F-4D97-AF65-F5344CB8AC3E}">
        <p14:creationId xmlns:p14="http://schemas.microsoft.com/office/powerpoint/2010/main" val="1331226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i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A2A3D14-55A0-084D-9CE6-41F3C2C730B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DEDBA4-397C-9B43-A618-6F350E652A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233" y="404501"/>
            <a:ext cx="1183107" cy="4190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6D8A01F4-2591-BF4A-95F6-9003FBCA7BFC}"/>
              </a:ext>
            </a:extLst>
          </p:cNvPr>
          <p:cNvCxnSpPr/>
          <p:nvPr userDrawn="1"/>
        </p:nvCxnSpPr>
        <p:spPr>
          <a:xfrm>
            <a:off x="4227037" y="190066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359E05D-D84A-C547-AC16-28391D9D80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2001" y="2087564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="" xmlns:a16="http://schemas.microsoft.com/office/drawing/2014/main" id="{DAB595A2-6CE8-C343-9691-6AFD8AC981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493" y="2697168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214485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lient Engagement 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2">
            <a:extLst>
              <a:ext uri="{FF2B5EF4-FFF2-40B4-BE49-F238E27FC236}">
                <a16:creationId xmlns="" xmlns:a16="http://schemas.microsoft.com/office/drawing/2014/main" id="{73429F63-1135-7C4F-B7B3-43A584019B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6753E4A-4039-2746-813A-2C13E3D8C495}"/>
              </a:ext>
            </a:extLst>
          </p:cNvPr>
          <p:cNvSpPr/>
          <p:nvPr userDrawn="1"/>
        </p:nvSpPr>
        <p:spPr>
          <a:xfrm>
            <a:off x="0" y="-16107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CD20DA3-C593-3542-9FB2-05753257DC57}"/>
              </a:ext>
            </a:extLst>
          </p:cNvPr>
          <p:cNvSpPr/>
          <p:nvPr userDrawn="1"/>
        </p:nvSpPr>
        <p:spPr>
          <a:xfrm>
            <a:off x="636035" y="3271778"/>
            <a:ext cx="8252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/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charset="0"/>
                <a:cs typeface="Open Sans Light" charset="0"/>
              </a:rPr>
              <a:t>Cultivate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client loyalty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charset="0"/>
                <a:cs typeface="Open Sans Light" charset="0"/>
              </a:rPr>
              <a:t>, grow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repeat business 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charset="0"/>
                <a:cs typeface="Open Sans Light" charset="0"/>
              </a:rPr>
              <a:t>and expand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client relationship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403B894-32B3-D84B-9D63-5BB05807CFAB}"/>
              </a:ext>
            </a:extLst>
          </p:cNvPr>
          <p:cNvSpPr/>
          <p:nvPr userDrawn="1"/>
        </p:nvSpPr>
        <p:spPr bwMode="auto">
          <a:xfrm>
            <a:off x="1091884" y="2309565"/>
            <a:ext cx="7107202" cy="80489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sx="1000" sy="1000" algn="tl" rotWithShape="0">
              <a:prstClr val="black"/>
            </a:outerShdw>
          </a:effectLst>
        </p:spPr>
        <p:txBody>
          <a:bodyPr vert="horz" wrap="none" lIns="34281" tIns="17141" rIns="34281" bIns="17141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AD8131F-4BFF-5E46-A33B-271C2292F94C}"/>
              </a:ext>
            </a:extLst>
          </p:cNvPr>
          <p:cNvSpPr/>
          <p:nvPr userDrawn="1"/>
        </p:nvSpPr>
        <p:spPr>
          <a:xfrm>
            <a:off x="1162147" y="2392170"/>
            <a:ext cx="7232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Strategy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E6D12D-063D-F844-99DC-91E5EBC776DC}"/>
              </a:ext>
            </a:extLst>
          </p:cNvPr>
          <p:cNvSpPr/>
          <p:nvPr userDrawn="1"/>
        </p:nvSpPr>
        <p:spPr>
          <a:xfrm>
            <a:off x="1466636" y="2699243"/>
            <a:ext cx="8034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Targeting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D0B5B7-EB0D-3B4C-89A4-8832F65665B4}"/>
              </a:ext>
            </a:extLst>
          </p:cNvPr>
          <p:cNvSpPr/>
          <p:nvPr userDrawn="1"/>
        </p:nvSpPr>
        <p:spPr>
          <a:xfrm>
            <a:off x="2004342" y="239203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Pricing &amp; Scoping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6E42621-A567-2043-8105-630DDED1A000}"/>
              </a:ext>
            </a:extLst>
          </p:cNvPr>
          <p:cNvSpPr/>
          <p:nvPr userDrawn="1"/>
        </p:nvSpPr>
        <p:spPr>
          <a:xfrm>
            <a:off x="2532214" y="2699243"/>
            <a:ext cx="9060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Experience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733FF57-4234-5C4C-BE3C-A1EA8724B19B}"/>
              </a:ext>
            </a:extLst>
          </p:cNvPr>
          <p:cNvSpPr/>
          <p:nvPr userDrawn="1"/>
        </p:nvSpPr>
        <p:spPr>
          <a:xfrm>
            <a:off x="3397972" y="2393151"/>
            <a:ext cx="5661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Intake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48E4FA-AA0B-4647-80B3-6A435514DF03}"/>
              </a:ext>
            </a:extLst>
          </p:cNvPr>
          <p:cNvSpPr/>
          <p:nvPr userDrawn="1"/>
        </p:nvSpPr>
        <p:spPr>
          <a:xfrm>
            <a:off x="3700386" y="2699243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Conflicts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E2DE47-24B5-5A48-85EE-7724A7B35309}"/>
              </a:ext>
            </a:extLst>
          </p:cNvPr>
          <p:cNvSpPr/>
          <p:nvPr userDrawn="1"/>
        </p:nvSpPr>
        <p:spPr>
          <a:xfrm>
            <a:off x="4067046" y="2393151"/>
            <a:ext cx="14991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Engagement Letters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9D084D3-90AC-9B42-A935-E56A1373207C}"/>
              </a:ext>
            </a:extLst>
          </p:cNvPr>
          <p:cNvSpPr/>
          <p:nvPr userDrawn="1"/>
        </p:nvSpPr>
        <p:spPr>
          <a:xfrm>
            <a:off x="4739516" y="2699243"/>
            <a:ext cx="958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Client Terms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107C0-E81B-9143-A848-0C0756FFF932}"/>
              </a:ext>
            </a:extLst>
          </p:cNvPr>
          <p:cNvSpPr/>
          <p:nvPr userDrawn="1"/>
        </p:nvSpPr>
        <p:spPr>
          <a:xfrm>
            <a:off x="5673873" y="2392034"/>
            <a:ext cx="877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Resourcing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7674112-87BB-FE44-8249-C5D07774984E}"/>
              </a:ext>
            </a:extLst>
          </p:cNvPr>
          <p:cNvSpPr/>
          <p:nvPr userDrawn="1"/>
        </p:nvSpPr>
        <p:spPr>
          <a:xfrm>
            <a:off x="6020700" y="2699243"/>
            <a:ext cx="8659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Time </a:t>
            </a:r>
            <a:r>
              <a:rPr lang="en-US" sz="1100" dirty="0" err="1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Mgmt</a:t>
            </a:r>
            <a:endParaRPr lang="en-US" sz="1100" dirty="0">
              <a:solidFill>
                <a:srgbClr val="FFFFFF"/>
              </a:solidFill>
              <a:latin typeface="Barlow" pitchFamily="2" charset="77"/>
              <a:ea typeface="Open Sans" charset="0"/>
              <a:cs typeface="Open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2FFE193-B031-564A-B949-695A2439F793}"/>
              </a:ext>
            </a:extLst>
          </p:cNvPr>
          <p:cNvSpPr/>
          <p:nvPr userDrawn="1"/>
        </p:nvSpPr>
        <p:spPr>
          <a:xfrm>
            <a:off x="6689193" y="2394639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Project Mgmt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6CF0C3-256F-6D4E-86A0-0BDFADB2D218}"/>
              </a:ext>
            </a:extLst>
          </p:cNvPr>
          <p:cNvSpPr/>
          <p:nvPr userDrawn="1"/>
        </p:nvSpPr>
        <p:spPr>
          <a:xfrm>
            <a:off x="7226545" y="2614606"/>
            <a:ext cx="9268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Global Bill &amp; </a:t>
            </a:r>
          </a:p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Collections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="" xmlns:a16="http://schemas.microsoft.com/office/drawing/2014/main" id="{117D829C-B48E-6D4B-B79F-422BC19368E2}"/>
              </a:ext>
            </a:extLst>
          </p:cNvPr>
          <p:cNvSpPr/>
          <p:nvPr userDrawn="1"/>
        </p:nvSpPr>
        <p:spPr bwMode="auto">
          <a:xfrm rot="10800000">
            <a:off x="1162146" y="3115614"/>
            <a:ext cx="7036940" cy="860258"/>
          </a:xfrm>
          <a:prstGeom prst="uturnArrow">
            <a:avLst/>
          </a:pr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26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2CE5F8A-E154-CF44-B709-3D5AFC4BD206}"/>
              </a:ext>
            </a:extLst>
          </p:cNvPr>
          <p:cNvSpPr txBox="1"/>
          <p:nvPr userDrawn="1"/>
        </p:nvSpPr>
        <p:spPr>
          <a:xfrm>
            <a:off x="2235481" y="1821000"/>
            <a:ext cx="462825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914378"/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Ensure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revenue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profitability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, and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client success 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goals 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="" xmlns:a16="http://schemas.microsoft.com/office/drawing/2014/main" id="{4DC2A626-E9CB-294A-97D4-153D9D8360FF}"/>
              </a:ext>
            </a:extLst>
          </p:cNvPr>
          <p:cNvSpPr/>
          <p:nvPr userDrawn="1"/>
        </p:nvSpPr>
        <p:spPr bwMode="auto">
          <a:xfrm rot="10800000" flipH="1" flipV="1">
            <a:off x="1091884" y="1453289"/>
            <a:ext cx="7036940" cy="860258"/>
          </a:xfrm>
          <a:prstGeom prst="uturnArrow">
            <a:avLst/>
          </a:pr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26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845D31AA-F2B2-B448-8277-80041C07B8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C6AE182-1CF3-6249-A538-92FFA27D2B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D7E6480-C21E-6944-95F6-8AF68AF6E010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FD700594-80E1-5B4F-BC01-841B83EF7345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288C30F-19F7-C449-96DF-5C891FE0AE00}"/>
              </a:ext>
            </a:extLst>
          </p:cNvPr>
          <p:cNvCxnSpPr/>
          <p:nvPr userDrawn="1"/>
        </p:nvCxnSpPr>
        <p:spPr>
          <a:xfrm>
            <a:off x="320040" y="1047680"/>
            <a:ext cx="482928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="" xmlns:a16="http://schemas.microsoft.com/office/drawing/2014/main" id="{DE09CD48-BE1A-9349-AF41-48AA8E10311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18436" y="459769"/>
            <a:ext cx="8743944" cy="59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0" baseline="0" dirty="0">
                <a:solidFill>
                  <a:srgbClr val="FFFFFF"/>
                </a:solidFill>
                <a:latin typeface="Open Sans Light"/>
                <a:ea typeface="+mj-ea"/>
                <a:cs typeface="Open Sans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600" kern="0" dirty="0">
                <a:latin typeface="Barlow" pitchFamily="2" charset="77"/>
                <a:cs typeface="Barlow Light"/>
              </a:rPr>
              <a:t>First Touch to Final Outcome</a:t>
            </a:r>
            <a:endParaRPr lang="en-US" sz="1800" kern="0" dirty="0">
              <a:latin typeface="Barlow" pitchFamily="2" charset="77"/>
              <a:cs typeface="Barlow Light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82596724-E074-1841-BAD5-CD317C6BC0D6}"/>
              </a:ext>
            </a:extLst>
          </p:cNvPr>
          <p:cNvSpPr txBox="1">
            <a:spLocks/>
          </p:cNvSpPr>
          <p:nvPr userDrawn="1"/>
        </p:nvSpPr>
        <p:spPr>
          <a:xfrm>
            <a:off x="207276" y="222295"/>
            <a:ext cx="8331027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The Client Engagement Lifecycle</a:t>
            </a:r>
          </a:p>
        </p:txBody>
      </p:sp>
    </p:spTree>
    <p:extLst>
      <p:ext uri="{BB962C8B-B14F-4D97-AF65-F5344CB8AC3E}">
        <p14:creationId xmlns:p14="http://schemas.microsoft.com/office/powerpoint/2010/main" val="2075517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lient Engagement Life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8D77B71-7BEE-874A-AE0A-06F66E46CCF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CD20DA3-C593-3542-9FB2-05753257DC57}"/>
              </a:ext>
            </a:extLst>
          </p:cNvPr>
          <p:cNvSpPr/>
          <p:nvPr userDrawn="1"/>
        </p:nvSpPr>
        <p:spPr>
          <a:xfrm>
            <a:off x="636035" y="3271778"/>
            <a:ext cx="8252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/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charset="0"/>
                <a:cs typeface="Open Sans Light" charset="0"/>
              </a:rPr>
              <a:t>Cultivate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client loyalty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charset="0"/>
                <a:cs typeface="Open Sans Light" charset="0"/>
              </a:rPr>
              <a:t>, grow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repeat business 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charset="0"/>
                <a:cs typeface="Open Sans Light" charset="0"/>
              </a:rPr>
              <a:t>and expand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client relationship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403B894-32B3-D84B-9D63-5BB05807CFAB}"/>
              </a:ext>
            </a:extLst>
          </p:cNvPr>
          <p:cNvSpPr/>
          <p:nvPr userDrawn="1"/>
        </p:nvSpPr>
        <p:spPr bwMode="auto">
          <a:xfrm>
            <a:off x="1091884" y="2309565"/>
            <a:ext cx="7107202" cy="80489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sx="1000" sy="1000" algn="tl" rotWithShape="0">
              <a:prstClr val="black"/>
            </a:outerShdw>
          </a:effectLst>
        </p:spPr>
        <p:txBody>
          <a:bodyPr vert="horz" wrap="none" lIns="34281" tIns="17141" rIns="34281" bIns="17141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AD8131F-4BFF-5E46-A33B-271C2292F94C}"/>
              </a:ext>
            </a:extLst>
          </p:cNvPr>
          <p:cNvSpPr/>
          <p:nvPr userDrawn="1"/>
        </p:nvSpPr>
        <p:spPr>
          <a:xfrm>
            <a:off x="1162147" y="2392170"/>
            <a:ext cx="7232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Strategy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E6D12D-063D-F844-99DC-91E5EBC776DC}"/>
              </a:ext>
            </a:extLst>
          </p:cNvPr>
          <p:cNvSpPr/>
          <p:nvPr userDrawn="1"/>
        </p:nvSpPr>
        <p:spPr>
          <a:xfrm>
            <a:off x="1466636" y="2699243"/>
            <a:ext cx="8034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Targeting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D0B5B7-EB0D-3B4C-89A4-8832F65665B4}"/>
              </a:ext>
            </a:extLst>
          </p:cNvPr>
          <p:cNvSpPr/>
          <p:nvPr userDrawn="1"/>
        </p:nvSpPr>
        <p:spPr>
          <a:xfrm>
            <a:off x="2004342" y="239203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Pricing &amp; Scoping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6E42621-A567-2043-8105-630DDED1A000}"/>
              </a:ext>
            </a:extLst>
          </p:cNvPr>
          <p:cNvSpPr/>
          <p:nvPr userDrawn="1"/>
        </p:nvSpPr>
        <p:spPr>
          <a:xfrm>
            <a:off x="2532214" y="2699243"/>
            <a:ext cx="9060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Experience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733FF57-4234-5C4C-BE3C-A1EA8724B19B}"/>
              </a:ext>
            </a:extLst>
          </p:cNvPr>
          <p:cNvSpPr/>
          <p:nvPr userDrawn="1"/>
        </p:nvSpPr>
        <p:spPr>
          <a:xfrm>
            <a:off x="3397972" y="2393151"/>
            <a:ext cx="5661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Intake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48E4FA-AA0B-4647-80B3-6A435514DF03}"/>
              </a:ext>
            </a:extLst>
          </p:cNvPr>
          <p:cNvSpPr/>
          <p:nvPr userDrawn="1"/>
        </p:nvSpPr>
        <p:spPr>
          <a:xfrm>
            <a:off x="3700386" y="2699243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Conflicts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E2DE47-24B5-5A48-85EE-7724A7B35309}"/>
              </a:ext>
            </a:extLst>
          </p:cNvPr>
          <p:cNvSpPr/>
          <p:nvPr userDrawn="1"/>
        </p:nvSpPr>
        <p:spPr>
          <a:xfrm>
            <a:off x="4067046" y="2393151"/>
            <a:ext cx="14991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Engagement Letters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9D084D3-90AC-9B42-A935-E56A1373207C}"/>
              </a:ext>
            </a:extLst>
          </p:cNvPr>
          <p:cNvSpPr/>
          <p:nvPr userDrawn="1"/>
        </p:nvSpPr>
        <p:spPr>
          <a:xfrm>
            <a:off x="4739516" y="2699243"/>
            <a:ext cx="958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Client Terms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107C0-E81B-9143-A848-0C0756FFF932}"/>
              </a:ext>
            </a:extLst>
          </p:cNvPr>
          <p:cNvSpPr/>
          <p:nvPr userDrawn="1"/>
        </p:nvSpPr>
        <p:spPr>
          <a:xfrm>
            <a:off x="5673873" y="2392034"/>
            <a:ext cx="877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Resourcing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7674112-87BB-FE44-8249-C5D07774984E}"/>
              </a:ext>
            </a:extLst>
          </p:cNvPr>
          <p:cNvSpPr/>
          <p:nvPr userDrawn="1"/>
        </p:nvSpPr>
        <p:spPr>
          <a:xfrm>
            <a:off x="6020700" y="2699243"/>
            <a:ext cx="8659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Time </a:t>
            </a:r>
            <a:r>
              <a:rPr lang="en-US" sz="1100" dirty="0" err="1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Mgmt</a:t>
            </a:r>
            <a:endParaRPr lang="en-US" sz="1100" dirty="0">
              <a:solidFill>
                <a:srgbClr val="FFFFFF"/>
              </a:solidFill>
              <a:latin typeface="Barlow" pitchFamily="2" charset="77"/>
              <a:ea typeface="Open Sans" charset="0"/>
              <a:cs typeface="Open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2FFE193-B031-564A-B949-695A2439F793}"/>
              </a:ext>
            </a:extLst>
          </p:cNvPr>
          <p:cNvSpPr/>
          <p:nvPr userDrawn="1"/>
        </p:nvSpPr>
        <p:spPr>
          <a:xfrm>
            <a:off x="6689193" y="2394639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Project Mgmt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6CF0C3-256F-6D4E-86A0-0BDFADB2D218}"/>
              </a:ext>
            </a:extLst>
          </p:cNvPr>
          <p:cNvSpPr/>
          <p:nvPr userDrawn="1"/>
        </p:nvSpPr>
        <p:spPr>
          <a:xfrm>
            <a:off x="7226545" y="2614606"/>
            <a:ext cx="9268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Global Bill &amp; </a:t>
            </a:r>
          </a:p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Collections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="" xmlns:a16="http://schemas.microsoft.com/office/drawing/2014/main" id="{117D829C-B48E-6D4B-B79F-422BC19368E2}"/>
              </a:ext>
            </a:extLst>
          </p:cNvPr>
          <p:cNvSpPr/>
          <p:nvPr userDrawn="1"/>
        </p:nvSpPr>
        <p:spPr bwMode="auto">
          <a:xfrm rot="10800000">
            <a:off x="1162146" y="3115614"/>
            <a:ext cx="7036940" cy="860258"/>
          </a:xfrm>
          <a:prstGeom prst="uturnArrow">
            <a:avLst/>
          </a:prstGeom>
          <a:solidFill>
            <a:srgbClr val="2F3B4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2CE5F8A-E154-CF44-B709-3D5AFC4BD206}"/>
              </a:ext>
            </a:extLst>
          </p:cNvPr>
          <p:cNvSpPr txBox="1"/>
          <p:nvPr userDrawn="1"/>
        </p:nvSpPr>
        <p:spPr>
          <a:xfrm>
            <a:off x="2235481" y="1821000"/>
            <a:ext cx="462825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914378"/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Ensure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revenue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profitability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, and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client success 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goals 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="" xmlns:a16="http://schemas.microsoft.com/office/drawing/2014/main" id="{4DC2A626-E9CB-294A-97D4-153D9D8360FF}"/>
              </a:ext>
            </a:extLst>
          </p:cNvPr>
          <p:cNvSpPr/>
          <p:nvPr userDrawn="1"/>
        </p:nvSpPr>
        <p:spPr bwMode="auto">
          <a:xfrm rot="10800000" flipH="1" flipV="1">
            <a:off x="1091884" y="1453289"/>
            <a:ext cx="7036940" cy="860258"/>
          </a:xfrm>
          <a:prstGeom prst="utur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2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0288C30F-19F7-C449-96DF-5C891FE0AE00}"/>
              </a:ext>
            </a:extLst>
          </p:cNvPr>
          <p:cNvCxnSpPr/>
          <p:nvPr userDrawn="1"/>
        </p:nvCxnSpPr>
        <p:spPr>
          <a:xfrm>
            <a:off x="320040" y="1047680"/>
            <a:ext cx="482928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U-Turn Arrow 29">
            <a:extLst>
              <a:ext uri="{FF2B5EF4-FFF2-40B4-BE49-F238E27FC236}">
                <a16:creationId xmlns="" xmlns:a16="http://schemas.microsoft.com/office/drawing/2014/main" id="{CB443355-FC64-4E42-8B6E-BBE059949621}"/>
              </a:ext>
            </a:extLst>
          </p:cNvPr>
          <p:cNvSpPr/>
          <p:nvPr userDrawn="1"/>
        </p:nvSpPr>
        <p:spPr bwMode="auto">
          <a:xfrm rot="10800000" flipH="1" flipV="1">
            <a:off x="1088602" y="1448522"/>
            <a:ext cx="7036940" cy="860258"/>
          </a:xfrm>
          <a:prstGeom prst="uturnArrow">
            <a:avLst/>
          </a:prstGeom>
          <a:solidFill>
            <a:srgbClr val="2F3B4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E198DBC-6A01-554A-AAAA-4DF9DBFF9B21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7C5A7F37-1FF0-BE49-B739-CEA1EEFB8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41" name="Footer Placeholder 4">
            <a:extLst>
              <a:ext uri="{FF2B5EF4-FFF2-40B4-BE49-F238E27FC236}">
                <a16:creationId xmlns="" xmlns:a16="http://schemas.microsoft.com/office/drawing/2014/main" id="{1CD6A3D4-D318-FA42-AC15-25EA9CA68FD5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C120280E-D32F-744A-86A4-95CEE6BD777C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2">
            <a:extLst>
              <a:ext uri="{FF2B5EF4-FFF2-40B4-BE49-F238E27FC236}">
                <a16:creationId xmlns="" xmlns:a16="http://schemas.microsoft.com/office/drawing/2014/main" id="{C90FCEBA-5AEE-C140-8270-4EDA01BA126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18436" y="459769"/>
            <a:ext cx="8743944" cy="59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0" baseline="0" dirty="0">
                <a:solidFill>
                  <a:srgbClr val="FFFFFF"/>
                </a:solidFill>
                <a:latin typeface="Open Sans Light"/>
                <a:ea typeface="+mj-ea"/>
                <a:cs typeface="Open Sans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600" kern="0" dirty="0">
                <a:solidFill>
                  <a:schemeClr val="tx2"/>
                </a:solidFill>
                <a:latin typeface="Barlow" pitchFamily="2" charset="77"/>
                <a:cs typeface="Barlow Light"/>
              </a:rPr>
              <a:t>First Touch to Final Outcome</a:t>
            </a:r>
            <a:endParaRPr lang="en-US" sz="1800" kern="0" dirty="0">
              <a:solidFill>
                <a:schemeClr val="tx2"/>
              </a:solidFill>
              <a:latin typeface="Barlow" pitchFamily="2" charset="77"/>
              <a:cs typeface="Barlow Light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986B3C7D-7B9D-E045-9D8D-CED36648BAC1}"/>
              </a:ext>
            </a:extLst>
          </p:cNvPr>
          <p:cNvSpPr txBox="1">
            <a:spLocks/>
          </p:cNvSpPr>
          <p:nvPr userDrawn="1"/>
        </p:nvSpPr>
        <p:spPr>
          <a:xfrm>
            <a:off x="207276" y="222295"/>
            <a:ext cx="8331027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The Client Engagement Lifecycle</a:t>
            </a:r>
          </a:p>
        </p:txBody>
      </p:sp>
    </p:spTree>
    <p:extLst>
      <p:ext uri="{BB962C8B-B14F-4D97-AF65-F5344CB8AC3E}">
        <p14:creationId xmlns:p14="http://schemas.microsoft.com/office/powerpoint/2010/main" val="1873801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390110D-ECC8-074E-9CE0-FABD3C079E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9768" cy="5143498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539DBC-C594-6444-978F-0EF7F7611D5E}"/>
              </a:ext>
            </a:extLst>
          </p:cNvPr>
          <p:cNvSpPr/>
          <p:nvPr userDrawn="1"/>
        </p:nvSpPr>
        <p:spPr>
          <a:xfrm>
            <a:off x="5" y="-16107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91C6F4-92DD-BF45-BC3F-E5F90BEFB361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DC76689-D075-F44F-80F6-95CFB48A39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9C474AF-485D-9141-BC63-61FD17AD348D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BA03B9B0-9979-664D-B817-2FA4CAC5D8A3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15" name="Picture 14" descr="line_graphic.png">
            <a:extLst>
              <a:ext uri="{FF2B5EF4-FFF2-40B4-BE49-F238E27FC236}">
                <a16:creationId xmlns="" xmlns:a16="http://schemas.microsoft.com/office/drawing/2014/main" id="{B570D5E2-0587-0D43-B5C4-DC3727FC5D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2568781" y="-420404"/>
            <a:ext cx="4421666" cy="28418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B04A8E8-7F61-3C40-941A-122F31E64A6C}"/>
              </a:ext>
            </a:extLst>
          </p:cNvPr>
          <p:cNvCxnSpPr/>
          <p:nvPr userDrawn="1"/>
        </p:nvCxnSpPr>
        <p:spPr>
          <a:xfrm>
            <a:off x="320040" y="1916093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105B30AA-BA66-C64A-AACA-72C39594A1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517" y="1770511"/>
            <a:ext cx="515620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6301033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740A9F-874C-714F-AFF2-65AB83B0154B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6C3F299-684B-594C-9F5C-BE629C549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C81CEB4-FB95-D343-85F9-B561CB24D24A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9FF17839-18B4-D744-A858-C88BB2C9F5D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5DB1ECF-20C1-4142-944D-C3D49ED298BC}"/>
              </a:ext>
            </a:extLst>
          </p:cNvPr>
          <p:cNvCxnSpPr/>
          <p:nvPr userDrawn="1"/>
        </p:nvCxnSpPr>
        <p:spPr>
          <a:xfrm>
            <a:off x="320040" y="1916093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7">
            <a:extLst>
              <a:ext uri="{FF2B5EF4-FFF2-40B4-BE49-F238E27FC236}">
                <a16:creationId xmlns="" xmlns:a16="http://schemas.microsoft.com/office/drawing/2014/main" id="{78CC8DC6-31C1-3E43-84EB-2925821F5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517" y="1770511"/>
            <a:ext cx="515620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pic>
        <p:nvPicPr>
          <p:cNvPr id="17" name="Picture 16" descr="line_graphic.png">
            <a:extLst>
              <a:ext uri="{FF2B5EF4-FFF2-40B4-BE49-F238E27FC236}">
                <a16:creationId xmlns="" xmlns:a16="http://schemas.microsoft.com/office/drawing/2014/main" id="{2F42EA71-F820-4440-BC72-97EDFE6763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2568781" y="-420404"/>
            <a:ext cx="4421666" cy="284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215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B3ADC3E-8AE0-D147-8172-516FCECCFCB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740A9F-874C-714F-AFF2-65AB83B0154B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C81CEB4-FB95-D343-85F9-B561CB24D24A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9FF17839-18B4-D744-A858-C88BB2C9F5D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5DB1ECF-20C1-4142-944D-C3D49ED298BC}"/>
              </a:ext>
            </a:extLst>
          </p:cNvPr>
          <p:cNvCxnSpPr/>
          <p:nvPr userDrawn="1"/>
        </p:nvCxnSpPr>
        <p:spPr>
          <a:xfrm>
            <a:off x="320040" y="1916093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235CBF71-A24C-3E40-91B1-4E91490E5800}"/>
              </a:ext>
            </a:extLst>
          </p:cNvPr>
          <p:cNvCxnSpPr/>
          <p:nvPr userDrawn="1"/>
        </p:nvCxnSpPr>
        <p:spPr>
          <a:xfrm>
            <a:off x="329467" y="1944374"/>
            <a:ext cx="482928" cy="0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7">
            <a:extLst>
              <a:ext uri="{FF2B5EF4-FFF2-40B4-BE49-F238E27FC236}">
                <a16:creationId xmlns="" xmlns:a16="http://schemas.microsoft.com/office/drawing/2014/main" id="{B46F287C-6016-0149-BE8E-888F48136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517" y="1770511"/>
            <a:ext cx="515620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955FC2E7-F4BA-0C49-A02B-650D2CBD67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9977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_graphic.png">
            <a:extLst>
              <a:ext uri="{FF2B5EF4-FFF2-40B4-BE49-F238E27FC236}">
                <a16:creationId xmlns="" xmlns:a16="http://schemas.microsoft.com/office/drawing/2014/main" id="{4EFF0B02-2033-1441-A6B7-73CB287310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3731514" y="-704646"/>
            <a:ext cx="3818313" cy="2454085"/>
          </a:xfrm>
          <a:prstGeom prst="rect">
            <a:avLst/>
          </a:prstGeom>
        </p:spPr>
      </p:pic>
      <p:pic>
        <p:nvPicPr>
          <p:cNvPr id="4" name="Picture 3" descr="intapp_logo_rgb@2x-8.png">
            <a:extLst>
              <a:ext uri="{FF2B5EF4-FFF2-40B4-BE49-F238E27FC236}">
                <a16:creationId xmlns="" xmlns:a16="http://schemas.microsoft.com/office/drawing/2014/main" id="{E8709795-2D51-DA45-8E2A-ECEC0FE690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324535"/>
            <a:ext cx="1181818" cy="41862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E7D2A23-628A-264A-A147-7D1D050F2010}"/>
              </a:ext>
            </a:extLst>
          </p:cNvPr>
          <p:cNvCxnSpPr/>
          <p:nvPr userDrawn="1"/>
        </p:nvCxnSpPr>
        <p:spPr>
          <a:xfrm>
            <a:off x="918172" y="2198245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="" xmlns:a16="http://schemas.microsoft.com/office/drawing/2014/main" id="{A352B14C-5788-4643-A4FD-369AC81355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21432" y="1681166"/>
            <a:ext cx="3485275" cy="42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0" baseline="0" dirty="0">
                <a:solidFill>
                  <a:srgbClr val="FFFFFF"/>
                </a:solidFill>
                <a:latin typeface="Open Sans Light"/>
                <a:ea typeface="+mj-ea"/>
                <a:cs typeface="Open Sans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800" spc="-70" dirty="0">
                <a:solidFill>
                  <a:schemeClr val="bg1"/>
                </a:solidFill>
                <a:latin typeface="Barlow Light"/>
                <a:cs typeface="Barlow Light"/>
              </a:rPr>
              <a:t>Presentation for: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85294E6-83BA-B541-A226-45A56E0F90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475" y="2520705"/>
            <a:ext cx="4173538" cy="925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Press icon to add logo</a:t>
            </a:r>
          </a:p>
        </p:txBody>
      </p:sp>
    </p:spTree>
    <p:extLst>
      <p:ext uri="{BB962C8B-B14F-4D97-AF65-F5344CB8AC3E}">
        <p14:creationId xmlns:p14="http://schemas.microsoft.com/office/powerpoint/2010/main" val="323825048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2950DF6-F0AA-844A-B2ED-8338B8BB725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E7D2A23-628A-264A-A147-7D1D050F2010}"/>
              </a:ext>
            </a:extLst>
          </p:cNvPr>
          <p:cNvCxnSpPr/>
          <p:nvPr userDrawn="1"/>
        </p:nvCxnSpPr>
        <p:spPr>
          <a:xfrm>
            <a:off x="918172" y="2198245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="" xmlns:a16="http://schemas.microsoft.com/office/drawing/2014/main" id="{A352B14C-5788-4643-A4FD-369AC81355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21432" y="1681166"/>
            <a:ext cx="3485275" cy="42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0" baseline="0" dirty="0">
                <a:solidFill>
                  <a:srgbClr val="FFFFFF"/>
                </a:solidFill>
                <a:latin typeface="Open Sans Light"/>
                <a:ea typeface="+mj-ea"/>
                <a:cs typeface="Open Sans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800" spc="-70" dirty="0">
                <a:solidFill>
                  <a:schemeClr val="tx2"/>
                </a:solidFill>
                <a:latin typeface="Barlow Light"/>
                <a:cs typeface="Barlow Light"/>
              </a:rPr>
              <a:t>Presentation for: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85294E6-83BA-B541-A226-45A56E0F90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475" y="2520705"/>
            <a:ext cx="4173538" cy="925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Press icon to add logo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04FF46A-E19A-B542-B842-B2A5DD6F4A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233" y="404501"/>
            <a:ext cx="1183107" cy="4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1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7277" y="887821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229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7277" y="887821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0239088-3E4F-F845-AB49-13C5A7AA0E7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959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A2A3D14-55A0-084D-9CE6-41F3C2C730B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18221256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CCEBD65-680B-444A-9C74-22868F811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059"/>
          <a:stretch/>
        </p:blipFill>
        <p:spPr>
          <a:xfrm>
            <a:off x="0" y="-1"/>
            <a:ext cx="5088065" cy="51422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138A9D2-21E1-704F-981C-45DCB8373788}"/>
              </a:ext>
            </a:extLst>
          </p:cNvPr>
          <p:cNvSpPr/>
          <p:nvPr userDrawn="1"/>
        </p:nvSpPr>
        <p:spPr>
          <a:xfrm>
            <a:off x="0" y="0"/>
            <a:ext cx="3457676" cy="5143503"/>
          </a:xfrm>
          <a:prstGeom prst="rect">
            <a:avLst/>
          </a:prstGeom>
          <a:solidFill>
            <a:schemeClr val="accent3">
              <a:lumMod val="2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AEFD178-1BF8-9344-BA5A-76EF3DDAD90A}"/>
              </a:ext>
            </a:extLst>
          </p:cNvPr>
          <p:cNvSpPr/>
          <p:nvPr userDrawn="1"/>
        </p:nvSpPr>
        <p:spPr>
          <a:xfrm>
            <a:off x="3457678" y="-3"/>
            <a:ext cx="5692540" cy="514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E155D14-5474-7E48-B29A-A042EF7036A7}"/>
              </a:ext>
            </a:extLst>
          </p:cNvPr>
          <p:cNvSpPr/>
          <p:nvPr userDrawn="1"/>
        </p:nvSpPr>
        <p:spPr>
          <a:xfrm>
            <a:off x="2891195" y="0"/>
            <a:ext cx="647288" cy="514350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0C4BFFA-A886-A34A-A0AA-223E0DD8631D}"/>
              </a:ext>
            </a:extLst>
          </p:cNvPr>
          <p:cNvSpPr/>
          <p:nvPr userDrawn="1"/>
        </p:nvSpPr>
        <p:spPr>
          <a:xfrm>
            <a:off x="3254304" y="-3"/>
            <a:ext cx="219401" cy="514350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CF70E9F-4AF6-8D4E-AB07-A9823AC7F0A5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1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B2EB37E3-FE2F-694F-A27A-8845BDEEB1C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D0D8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CC0F82B-8126-8240-858C-06B44AB771FE}"/>
              </a:ext>
            </a:extLst>
          </p:cNvPr>
          <p:cNvCxnSpPr/>
          <p:nvPr userDrawn="1"/>
        </p:nvCxnSpPr>
        <p:spPr>
          <a:xfrm>
            <a:off x="3870867" y="19812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3">
            <a:extLst>
              <a:ext uri="{FF2B5EF4-FFF2-40B4-BE49-F238E27FC236}">
                <a16:creationId xmlns="" xmlns:a16="http://schemas.microsoft.com/office/drawing/2014/main" id="{3F996DAA-6BC5-DC4C-9884-B050FEC74D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260" y="2101012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="" xmlns:a16="http://schemas.microsoft.com/office/drawing/2014/main" id="{56FE2996-F103-7147-BE2A-6BFBF8F90E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1376" y="2643380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>
                <a:solidFill>
                  <a:schemeClr val="tx2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F81D52EF-130F-9A4E-BF41-FE083BCA5D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233" y="404501"/>
            <a:ext cx="1183107" cy="419082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="" xmlns:a16="http://schemas.microsoft.com/office/drawing/2014/main" id="{939CA1FD-7B66-5F41-8BBA-96511DC6094A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© 2018 </a:t>
            </a:r>
            <a:r>
              <a:rPr lang="en-US" dirty="0" err="1">
                <a:solidFill>
                  <a:schemeClr val="bg1"/>
                </a:solidFill>
              </a:rPr>
              <a:t>Intapp</a:t>
            </a:r>
            <a:r>
              <a:rPr lang="en-US" dirty="0">
                <a:solidFill>
                  <a:schemeClr val="bg1"/>
                </a:solidFill>
              </a:rPr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296106284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A644D5C-7E43-0B4D-BEA0-8C36E5620F5C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FC942A8-BCAA-894B-99BE-2CBFE1409B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037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bg1"/>
                </a:solidFill>
                <a:latin typeface="Barlow Bold"/>
                <a:cs typeface="Barlow Bold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Our opportunity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3B04C9E7-43CE-DF4E-AEBA-EE9EB55EBBCA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54D2FAA-FC0C-7840-918C-D030016AFD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DA59E7C-4BC2-AF48-B8FF-BB3AA6A429BF}"/>
              </a:ext>
            </a:extLst>
          </p:cNvPr>
          <p:cNvSpPr txBox="1"/>
          <p:nvPr userDrawn="1"/>
        </p:nvSpPr>
        <p:spPr>
          <a:xfrm>
            <a:off x="6934077" y="-4692316"/>
            <a:ext cx="18473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1300" dirty="0">
              <a:solidFill>
                <a:schemeClr val="accent2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5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361450794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112710090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FD8F4C5-5DBF-424D-983F-9F22B9D6A5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323851" y="-1"/>
            <a:ext cx="9144001" cy="5143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29E549-049F-0E4F-B9E2-CDFC9FB9C60A}"/>
              </a:ext>
            </a:extLst>
          </p:cNvPr>
          <p:cNvSpPr/>
          <p:nvPr userDrawn="1"/>
        </p:nvSpPr>
        <p:spPr>
          <a:xfrm>
            <a:off x="3457678" y="-3"/>
            <a:ext cx="5692540" cy="5143503"/>
          </a:xfrm>
          <a:prstGeom prst="rect">
            <a:avLst/>
          </a:prstGeom>
          <a:solidFill>
            <a:srgbClr val="2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FD5E82-5E3F-5341-B618-F21F3A64D7D5}"/>
              </a:ext>
            </a:extLst>
          </p:cNvPr>
          <p:cNvSpPr/>
          <p:nvPr userDrawn="1"/>
        </p:nvSpPr>
        <p:spPr>
          <a:xfrm>
            <a:off x="2810388" y="0"/>
            <a:ext cx="647288" cy="514350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58D8073-009E-3E45-B715-D4933A715E22}"/>
              </a:ext>
            </a:extLst>
          </p:cNvPr>
          <p:cNvSpPr/>
          <p:nvPr userDrawn="1"/>
        </p:nvSpPr>
        <p:spPr>
          <a:xfrm>
            <a:off x="3238276" y="-3"/>
            <a:ext cx="219401" cy="5143503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9EE2476-E5F6-5141-8DE9-1C2E48B30F33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1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D5F0B2D5-0192-6F41-88AA-397F5EF50066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691B3C8-8889-0C4C-BCFC-B48F0D4582A6}"/>
              </a:ext>
            </a:extLst>
          </p:cNvPr>
          <p:cNvCxnSpPr/>
          <p:nvPr userDrawn="1"/>
        </p:nvCxnSpPr>
        <p:spPr>
          <a:xfrm>
            <a:off x="3870867" y="19812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38112FAB-E55C-E444-9598-B4FDD1C51F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260" y="2101012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E4F088F3-C663-D343-A87D-8235212876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1376" y="2643380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00B323FE-8EC1-AC44-96A4-EDE8EEB0CC5B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="" xmlns:a16="http://schemas.microsoft.com/office/drawing/2014/main" id="{C85133A4-67DC-9848-9A7B-F00ED150E9FB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pic>
        <p:nvPicPr>
          <p:cNvPr id="27" name="Picture 26" descr="intapp_logo_rgb@2x-8.png">
            <a:extLst>
              <a:ext uri="{FF2B5EF4-FFF2-40B4-BE49-F238E27FC236}">
                <a16:creationId xmlns="" xmlns:a16="http://schemas.microsoft.com/office/drawing/2014/main" id="{1B656E7B-0117-3F44-A215-A48DC2556E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92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 descr="GettyImages-543196493_retouched.jpg">
            <a:extLst>
              <a:ext uri="{FF2B5EF4-FFF2-40B4-BE49-F238E27FC236}">
                <a16:creationId xmlns="" xmlns:a16="http://schemas.microsoft.com/office/drawing/2014/main" id="{A4FC34E4-159B-1641-A5CA-363879595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C3CE9B-29EE-6246-8701-F2F116F50463}"/>
              </a:ext>
            </a:extLst>
          </p:cNvPr>
          <p:cNvSpPr/>
          <p:nvPr userDrawn="1"/>
        </p:nvSpPr>
        <p:spPr>
          <a:xfrm>
            <a:off x="0" y="1"/>
            <a:ext cx="9166860" cy="5143499"/>
          </a:xfrm>
          <a:prstGeom prst="rect">
            <a:avLst/>
          </a:prstGeom>
          <a:gradFill flip="none" rotWithShape="1">
            <a:gsLst>
              <a:gs pos="72000">
                <a:srgbClr val="0F151A">
                  <a:alpha val="19000"/>
                </a:srgbClr>
              </a:gs>
              <a:gs pos="49000">
                <a:srgbClr val="212E38">
                  <a:alpha val="35000"/>
                </a:srgbClr>
              </a:gs>
              <a:gs pos="100000">
                <a:schemeClr val="bg1">
                  <a:alpha val="0"/>
                  <a:lumMod val="0"/>
                </a:schemeClr>
              </a:gs>
              <a:gs pos="3000">
                <a:schemeClr val="tx2">
                  <a:lumMod val="88000"/>
                  <a:alpha val="6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F257B6F-E78C-E741-AA54-2B14CF89F6F9}"/>
              </a:ext>
            </a:extLst>
          </p:cNvPr>
          <p:cNvCxnSpPr/>
          <p:nvPr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B839B97-2BBA-3142-819E-E0F10BD048B0}"/>
              </a:ext>
            </a:extLst>
          </p:cNvPr>
          <p:cNvCxnSpPr/>
          <p:nvPr userDrawn="1"/>
        </p:nvCxnSpPr>
        <p:spPr>
          <a:xfrm>
            <a:off x="4227037" y="190066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3">
            <a:extLst>
              <a:ext uri="{FF2B5EF4-FFF2-40B4-BE49-F238E27FC236}">
                <a16:creationId xmlns="" xmlns:a16="http://schemas.microsoft.com/office/drawing/2014/main" id="{3148847B-031D-9D44-98B6-D6A29781D8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2001" y="2087564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E7EED389-2A30-A04B-BF13-FADF7344BB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493" y="2697168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A816E351-BCF5-4245-867C-0E22709AD8D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4D0539B9-8913-584A-87E6-8109400CE119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10" name="Picture 9" descr="line_graphic.png">
            <a:extLst>
              <a:ext uri="{FF2B5EF4-FFF2-40B4-BE49-F238E27FC236}">
                <a16:creationId xmlns="" xmlns:a16="http://schemas.microsoft.com/office/drawing/2014/main" id="{3522D1FE-DB86-CD47-8D96-5AF4A9AABD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-730898"/>
            <a:ext cx="4239852" cy="2725014"/>
          </a:xfrm>
          <a:prstGeom prst="rect">
            <a:avLst/>
          </a:prstGeom>
        </p:spPr>
      </p:pic>
      <p:pic>
        <p:nvPicPr>
          <p:cNvPr id="24" name="Picture 23" descr="intapp_logo_rgb@2x-8.png">
            <a:extLst>
              <a:ext uri="{FF2B5EF4-FFF2-40B4-BE49-F238E27FC236}">
                <a16:creationId xmlns="" xmlns:a16="http://schemas.microsoft.com/office/drawing/2014/main" id="{2F6E9CCC-82D3-AF42-8706-18A017BF10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27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ers-jilden-150790.jpg">
            <a:extLst>
              <a:ext uri="{FF2B5EF4-FFF2-40B4-BE49-F238E27FC236}">
                <a16:creationId xmlns="" xmlns:a16="http://schemas.microsoft.com/office/drawing/2014/main" id="{513A64D9-5172-C243-817E-B3CFEFA22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2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F3696B5-16E7-F846-AA41-CCF5A2880A87}"/>
              </a:ext>
            </a:extLst>
          </p:cNvPr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3">
              <a:lumMod val="25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A838A0-4D1E-9D44-BAB4-5A913D996F2B}"/>
              </a:ext>
            </a:extLst>
          </p:cNvPr>
          <p:cNvSpPr/>
          <p:nvPr userDrawn="1"/>
        </p:nvSpPr>
        <p:spPr>
          <a:xfrm>
            <a:off x="1" y="1"/>
            <a:ext cx="5344362" cy="5143499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2BE5BC7-5134-8A4F-BE8C-1FA2507B8CBE}"/>
              </a:ext>
            </a:extLst>
          </p:cNvPr>
          <p:cNvSpPr/>
          <p:nvPr userDrawn="1"/>
        </p:nvSpPr>
        <p:spPr>
          <a:xfrm>
            <a:off x="5344363" y="4"/>
            <a:ext cx="647288" cy="514349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3E8F0EE-72BA-014F-89DC-6B784106CE82}"/>
              </a:ext>
            </a:extLst>
          </p:cNvPr>
          <p:cNvSpPr/>
          <p:nvPr userDrawn="1"/>
        </p:nvSpPr>
        <p:spPr>
          <a:xfrm>
            <a:off x="5344363" y="1"/>
            <a:ext cx="219401" cy="5143499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19777E1-12B7-5C43-A6C9-C825507C57C7}"/>
              </a:ext>
            </a:extLst>
          </p:cNvPr>
          <p:cNvGrpSpPr/>
          <p:nvPr userDrawn="1"/>
        </p:nvGrpSpPr>
        <p:grpSpPr>
          <a:xfrm>
            <a:off x="320040" y="4738357"/>
            <a:ext cx="8503920" cy="302750"/>
            <a:chOff x="320040" y="4738357"/>
            <a:chExt cx="8503920" cy="302750"/>
          </a:xfrm>
        </p:grpSpPr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1C4C495F-363B-734E-8701-52BA9D6F9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040" y="4813164"/>
              <a:ext cx="592956" cy="21061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7DE8A10-2CCA-0844-80D4-F73DF0F7274D}"/>
                </a:ext>
              </a:extLst>
            </p:cNvPr>
            <p:cNvCxnSpPr/>
            <p:nvPr/>
          </p:nvCxnSpPr>
          <p:spPr>
            <a:xfrm>
              <a:off x="320040" y="4738357"/>
              <a:ext cx="850392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ooter Placeholder 4">
              <a:extLst>
                <a:ext uri="{FF2B5EF4-FFF2-40B4-BE49-F238E27FC236}">
                  <a16:creationId xmlns="" xmlns:a16="http://schemas.microsoft.com/office/drawing/2014/main" id="{1CE8901A-91E4-C649-B87B-90BD96F1B827}"/>
                </a:ext>
              </a:extLst>
            </p:cNvPr>
            <p:cNvSpPr txBox="1">
              <a:spLocks/>
            </p:cNvSpPr>
            <p:nvPr/>
          </p:nvSpPr>
          <p:spPr>
            <a:xfrm>
              <a:off x="320041" y="4767263"/>
              <a:ext cx="8503919" cy="27384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500" b="0" i="0" kern="1200">
                  <a:solidFill>
                    <a:srgbClr val="D0D8DE"/>
                  </a:solidFill>
                  <a:latin typeface="Barlow Light"/>
                  <a:ea typeface="+mn-ea"/>
                  <a:cs typeface="Barlow Ligh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A7B6BD"/>
                  </a:solidFill>
                </a:rPr>
                <a:t>© 2018 </a:t>
              </a:r>
              <a:r>
                <a:rPr lang="en-US" dirty="0" err="1">
                  <a:solidFill>
                    <a:srgbClr val="A7B6BD"/>
                  </a:solidFill>
                </a:rPr>
                <a:t>Intapp</a:t>
              </a:r>
              <a:r>
                <a:rPr lang="en-US" dirty="0">
                  <a:solidFill>
                    <a:srgbClr val="A7B6BD"/>
                  </a:solidFill>
                </a:rPr>
                <a:t>, Inc. All Rights Reserved. Various trademarks held by their respective owners.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EDA9FE-B318-9E4B-AFDF-B07715D7884F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F873537-60A1-3C4D-824F-3F2F177775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1223495"/>
            <a:ext cx="4222750" cy="2917825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>
                <a:latin typeface="Barlow" pitchFamily="2" charset="77"/>
              </a:defRPr>
            </a:lvl1pPr>
            <a:lvl2pPr>
              <a:defRPr sz="1600" b="0" i="0">
                <a:latin typeface="Barlow" pitchFamily="2" charset="77"/>
              </a:defRPr>
            </a:lvl2pPr>
            <a:lvl3pPr>
              <a:defRPr sz="1600" b="0" i="0">
                <a:latin typeface="Barlow" pitchFamily="2" charset="77"/>
              </a:defRPr>
            </a:lvl3pPr>
            <a:lvl4pPr>
              <a:defRPr sz="1600" b="0" i="0">
                <a:latin typeface="Barlow" pitchFamily="2" charset="77"/>
              </a:defRPr>
            </a:lvl4pPr>
            <a:lvl5pPr>
              <a:defRPr sz="1600" b="0" i="0">
                <a:latin typeface="Barlow" pitchFamily="2" charset="77"/>
              </a:defRPr>
            </a:lvl5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6B90EC94-B57E-1E44-8103-7C8B52E743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2700" y="241860"/>
            <a:ext cx="3024187" cy="538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Barlow" pitchFamily="2" charset="77"/>
              </a:defRPr>
            </a:lvl1pPr>
          </a:lstStyle>
          <a:p>
            <a:r>
              <a:rPr lang="en-US" sz="2400" spc="-80" dirty="0">
                <a:solidFill>
                  <a:schemeClr val="bg1"/>
                </a:solidFill>
                <a:latin typeface="Barlow Regular"/>
                <a:cs typeface="Barlow Regular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01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F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 b="0" i="0">
                <a:solidFill>
                  <a:srgbClr val="D0D8DE"/>
                </a:solidFill>
                <a:latin typeface="Barlow Light"/>
                <a:cs typeface="Barlow Light"/>
              </a:defRPr>
            </a:lvl1pPr>
          </a:lstStyle>
          <a:p>
            <a:r>
              <a:rPr lang="en-US" dirty="0"/>
              <a:t>© 2018 Intapp,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977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93" r:id="rId2"/>
    <p:sldLayoutId id="2147483738" r:id="rId3"/>
    <p:sldLayoutId id="2147483770" r:id="rId4"/>
    <p:sldLayoutId id="2147483769" r:id="rId5"/>
    <p:sldLayoutId id="2147483739" r:id="rId6"/>
    <p:sldLayoutId id="2147483740" r:id="rId7"/>
    <p:sldLayoutId id="2147483741" r:id="rId8"/>
    <p:sldLayoutId id="2147483742" r:id="rId9"/>
    <p:sldLayoutId id="2147483771" r:id="rId10"/>
    <p:sldLayoutId id="2147483772" r:id="rId11"/>
    <p:sldLayoutId id="2147483773" r:id="rId12"/>
    <p:sldLayoutId id="2147483777" r:id="rId13"/>
    <p:sldLayoutId id="2147483774" r:id="rId14"/>
    <p:sldLayoutId id="2147483775" r:id="rId15"/>
    <p:sldLayoutId id="2147483776" r:id="rId16"/>
    <p:sldLayoutId id="2147483778" r:id="rId17"/>
    <p:sldLayoutId id="2147483788" r:id="rId18"/>
    <p:sldLayoutId id="2147483789" r:id="rId19"/>
    <p:sldLayoutId id="2147483780" r:id="rId20"/>
    <p:sldLayoutId id="2147483781" r:id="rId21"/>
    <p:sldLayoutId id="2147483760" r:id="rId22"/>
    <p:sldLayoutId id="2147483762" r:id="rId23"/>
    <p:sldLayoutId id="2147483743" r:id="rId24"/>
    <p:sldLayoutId id="2147483761" r:id="rId25"/>
    <p:sldLayoutId id="2147483730" r:id="rId26"/>
    <p:sldLayoutId id="2147483749" r:id="rId27"/>
    <p:sldLayoutId id="2147483731" r:id="rId28"/>
    <p:sldLayoutId id="2147483750" r:id="rId29"/>
    <p:sldLayoutId id="2147483779" r:id="rId30"/>
    <p:sldLayoutId id="2147483794" r:id="rId31"/>
    <p:sldLayoutId id="2147483752" r:id="rId32"/>
    <p:sldLayoutId id="2147483753" r:id="rId33"/>
    <p:sldLayoutId id="2147483748" r:id="rId34"/>
    <p:sldLayoutId id="2147483764" r:id="rId35"/>
    <p:sldLayoutId id="2147483745" r:id="rId36"/>
    <p:sldLayoutId id="2147483744" r:id="rId37"/>
    <p:sldLayoutId id="2147483735" r:id="rId38"/>
    <p:sldLayoutId id="2147483786" r:id="rId39"/>
    <p:sldLayoutId id="2147483782" r:id="rId40"/>
    <p:sldLayoutId id="2147483783" r:id="rId41"/>
    <p:sldLayoutId id="2147483784" r:id="rId42"/>
    <p:sldLayoutId id="2147483785" r:id="rId43"/>
    <p:sldLayoutId id="2147483736" r:id="rId44"/>
    <p:sldLayoutId id="2147483737" r:id="rId45"/>
    <p:sldLayoutId id="2147483787" r:id="rId46"/>
    <p:sldLayoutId id="2147483765" r:id="rId47"/>
    <p:sldLayoutId id="2147483756" r:id="rId48"/>
    <p:sldLayoutId id="2147483757" r:id="rId49"/>
    <p:sldLayoutId id="2147483754" r:id="rId50"/>
    <p:sldLayoutId id="2147483755" r:id="rId51"/>
    <p:sldLayoutId id="2147483746" r:id="rId52"/>
    <p:sldLayoutId id="2147483747" r:id="rId53"/>
    <p:sldLayoutId id="2147483791" r:id="rId54"/>
    <p:sldLayoutId id="2147483732" r:id="rId55"/>
    <p:sldLayoutId id="2147483792" r:id="rId56"/>
    <p:sldLayoutId id="2147483683" r:id="rId57"/>
    <p:sldLayoutId id="2147483684" r:id="rId58"/>
    <p:sldLayoutId id="2147483759" r:id="rId59"/>
    <p:sldLayoutId id="2147483727" r:id="rId60"/>
    <p:sldLayoutId id="2147483790" r:id="rId61"/>
    <p:sldLayoutId id="2147483766" r:id="rId62"/>
    <p:sldLayoutId id="2147483767" r:id="rId6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57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A14ABB4-E9A2-2846-98D6-9F845ABA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slide">
  <a:themeElements>
    <a:clrScheme name="Intapp">
      <a:dk1>
        <a:sysClr val="windowText" lastClr="000000"/>
      </a:dk1>
      <a:lt1>
        <a:sysClr val="window" lastClr="FFFFFF"/>
      </a:lt1>
      <a:dk2>
        <a:srgbClr val="324655"/>
      </a:dk2>
      <a:lt2>
        <a:srgbClr val="4F9DF5"/>
      </a:lt2>
      <a:accent1>
        <a:srgbClr val="6D8690"/>
      </a:accent1>
      <a:accent2>
        <a:srgbClr val="D0D8DE"/>
      </a:accent2>
      <a:accent3>
        <a:srgbClr val="F2F4F7"/>
      </a:accent3>
      <a:accent4>
        <a:srgbClr val="2DD6B6"/>
      </a:accent4>
      <a:accent5>
        <a:srgbClr val="14CEDE"/>
      </a:accent5>
      <a:accent6>
        <a:srgbClr val="7182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lnSpc>
            <a:spcPct val="80000"/>
          </a:lnSpc>
          <a:defRPr sz="1300" dirty="0">
            <a:solidFill>
              <a:schemeClr val="accent2"/>
            </a:solidFill>
            <a:latin typeface="Barlow" pitchFamily="2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20333</TotalTime>
  <Words>19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Barlow</vt:lpstr>
      <vt:lpstr>Barlow Bold</vt:lpstr>
      <vt:lpstr>Barlow Italic</vt:lpstr>
      <vt:lpstr>Barlow Light</vt:lpstr>
      <vt:lpstr>Barlow Medium</vt:lpstr>
      <vt:lpstr>Barlow Regular</vt:lpstr>
      <vt:lpstr>Barlow SemiBold</vt:lpstr>
      <vt:lpstr>Calibri</vt:lpstr>
      <vt:lpstr>Open Sans</vt:lpstr>
      <vt:lpstr>Open Sans Light</vt:lpstr>
      <vt:lpstr>Open Sans Semibold</vt:lpstr>
      <vt:lpstr>1_Blank slide</vt:lpstr>
      <vt:lpstr>PowerPoint Presentation</vt:lpstr>
      <vt:lpstr>PowerPoint Presentation</vt:lpstr>
    </vt:vector>
  </TitlesOfParts>
  <Company>April Six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Freelance</dc:creator>
  <cp:lastModifiedBy>Maya Peterson</cp:lastModifiedBy>
  <cp:revision>1520</cp:revision>
  <dcterms:created xsi:type="dcterms:W3CDTF">2018-01-22T18:50:38Z</dcterms:created>
  <dcterms:modified xsi:type="dcterms:W3CDTF">2018-05-26T21:49:49Z</dcterms:modified>
</cp:coreProperties>
</file>