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283" r:id="rId2"/>
    <p:sldId id="294" r:id="rId3"/>
    <p:sldId id="284" r:id="rId4"/>
    <p:sldId id="290" r:id="rId5"/>
    <p:sldId id="288" r:id="rId6"/>
    <p:sldId id="291" r:id="rId7"/>
    <p:sldId id="292" r:id="rId8"/>
    <p:sldId id="278" r:id="rId9"/>
  </p:sldIdLst>
  <p:sldSz cx="9144000" cy="5143500" type="screen16x9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777777"/>
    <a:srgbClr val="4D4D4D"/>
    <a:srgbClr val="808080"/>
    <a:srgbClr val="333333"/>
    <a:srgbClr val="000000"/>
    <a:srgbClr val="BE824E"/>
    <a:srgbClr val="234460"/>
    <a:srgbClr val="2E587C"/>
    <a:srgbClr val="2E589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93" autoAdjust="0"/>
    <p:restoredTop sz="94723" autoAdjust="0"/>
  </p:normalViewPr>
  <p:slideViewPr>
    <p:cSldViewPr>
      <p:cViewPr>
        <p:scale>
          <a:sx n="100" d="100"/>
          <a:sy n="100" d="100"/>
        </p:scale>
        <p:origin x="-720" y="-4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-2826" y="-90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98BF8-241B-4CA8-AE4A-0DC51C7CA0BF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D04C7-7A80-4DE3-95E2-2530374B0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0758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5B77B-C37D-41D7-99C4-2EE0A644E1D7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DF6-C0F2-4C44-9278-7D05E887B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498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0DF6-C0F2-4C44-9278-7D05E887BDA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4286250"/>
            <a:ext cx="9144000" cy="85725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6" name="Picture 4" descr="D:\IntApp Work\Corporate Marketing\Graphics - Graphic Design Materials\IntApp Logos\2013 - NEW INTAPP LOGO\INTAPP LOGO AND MARK\Intapp logo and mark with TM\Intapp logo and mark and Γäó RGB medium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971551"/>
            <a:ext cx="4195556" cy="85739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355295"/>
            <a:ext cx="8677275" cy="587680"/>
          </a:xfrm>
        </p:spPr>
        <p:txBody>
          <a:bodyPr wrap="square">
            <a:noAutofit/>
          </a:bodyPr>
          <a:lstStyle>
            <a:lvl1pPr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6862" y="1117600"/>
            <a:ext cx="8566638" cy="3663950"/>
          </a:xfrm>
        </p:spPr>
        <p:txBody>
          <a:bodyPr/>
          <a:lstStyle>
            <a:lvl1pPr marL="233363" indent="-233363">
              <a:defRPr sz="2800" b="0" baseline="0">
                <a:solidFill>
                  <a:schemeClr val="tx1"/>
                </a:solidFill>
              </a:defRPr>
            </a:lvl1pPr>
            <a:lvl2pPr marL="573088" indent="-225425">
              <a:defRPr sz="2400" b="0" baseline="0">
                <a:solidFill>
                  <a:schemeClr val="tx1"/>
                </a:solidFill>
              </a:defRPr>
            </a:lvl2pPr>
            <a:lvl3pPr marL="798513" indent="-168275">
              <a:defRPr sz="1400" b="0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90531" y="285753"/>
            <a:ext cx="8601069" cy="609597"/>
          </a:xfrm>
        </p:spPr>
        <p:txBody>
          <a:bodyPr>
            <a:noAutofit/>
          </a:bodyPr>
          <a:lstStyle>
            <a:lvl1pPr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1600200" y="0"/>
            <a:ext cx="7543800" cy="51435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7" name="Picture 3" descr="C:\Users\d\Desktop\Intapp-logo-and-mark-Pure-White-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6670" y="944656"/>
            <a:ext cx="3962400" cy="82219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3517900" y="2419350"/>
            <a:ext cx="5105400" cy="1009650"/>
          </a:xfrm>
        </p:spPr>
        <p:txBody>
          <a:bodyPr anchor="t" anchorCtr="0"/>
          <a:lstStyle>
            <a:lvl1pPr marL="0" indent="0">
              <a:buNone/>
              <a:defRPr lang="en-US" sz="2800" kern="0" baseline="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31" y="285753"/>
            <a:ext cx="8743944" cy="590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0525" y="971550"/>
            <a:ext cx="8229600" cy="3894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7" r:id="rId2"/>
    <p:sldLayoutId id="2147483679" r:id="rId3"/>
    <p:sldLayoutId id="2147483686" r:id="rId4"/>
    <p:sldLayoutId id="2147483665" r:id="rId5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0" baseline="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Book" pitchFamily="34" charset="0"/>
        </a:defRPr>
      </a:lvl9pPr>
    </p:titleStyle>
    <p:bodyStyle>
      <a:lvl1pPr marL="346075" indent="-346075" algn="l" rtl="0" eaLnBrk="0" fontAlgn="base" hangingPunct="0">
        <a:spcBef>
          <a:spcPct val="50000"/>
        </a:spcBef>
        <a:spcAft>
          <a:spcPct val="0"/>
        </a:spcAft>
        <a:buChar char="•"/>
        <a:defRPr sz="3600" b="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09600" indent="-261938" algn="l" rtl="0" eaLnBrk="0" fontAlgn="base" hangingPunct="0">
        <a:spcBef>
          <a:spcPct val="50000"/>
        </a:spcBef>
        <a:spcAft>
          <a:spcPct val="0"/>
        </a:spcAft>
        <a:buChar char="•"/>
        <a:defRPr sz="2800" b="0" baseline="0">
          <a:solidFill>
            <a:schemeClr val="tx1"/>
          </a:solidFill>
          <a:latin typeface="Calibri" pitchFamily="34" charset="0"/>
        </a:defRPr>
      </a:lvl2pPr>
      <a:lvl3pPr marL="884238" indent="-254000" algn="l" rtl="0" eaLnBrk="0" fontAlgn="base" hangingPunct="0">
        <a:spcBef>
          <a:spcPct val="50000"/>
        </a:spcBef>
        <a:spcAft>
          <a:spcPct val="0"/>
        </a:spcAft>
        <a:buChar char="•"/>
        <a:defRPr sz="1600" b="0" baseline="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9" Type="http://schemas.openxmlformats.org/officeDocument/2006/relationships/image" Target="../media/image47.png"/><Relationship Id="rId21" Type="http://schemas.openxmlformats.org/officeDocument/2006/relationships/image" Target="../media/image29.png"/><Relationship Id="rId34" Type="http://schemas.openxmlformats.org/officeDocument/2006/relationships/image" Target="../media/image42.png"/><Relationship Id="rId42" Type="http://schemas.openxmlformats.org/officeDocument/2006/relationships/image" Target="../media/image50.png"/><Relationship Id="rId47" Type="http://schemas.openxmlformats.org/officeDocument/2006/relationships/image" Target="../media/image55.png"/><Relationship Id="rId50" Type="http://schemas.openxmlformats.org/officeDocument/2006/relationships/image" Target="../media/image58.png"/><Relationship Id="rId55" Type="http://schemas.openxmlformats.org/officeDocument/2006/relationships/image" Target="../media/image63.png"/><Relationship Id="rId63" Type="http://schemas.openxmlformats.org/officeDocument/2006/relationships/image" Target="../media/image7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41" Type="http://schemas.openxmlformats.org/officeDocument/2006/relationships/image" Target="../media/image49.png"/><Relationship Id="rId54" Type="http://schemas.openxmlformats.org/officeDocument/2006/relationships/image" Target="../media/image62.png"/><Relationship Id="rId6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37" Type="http://schemas.openxmlformats.org/officeDocument/2006/relationships/image" Target="../media/image45.png"/><Relationship Id="rId40" Type="http://schemas.openxmlformats.org/officeDocument/2006/relationships/image" Target="../media/image48.png"/><Relationship Id="rId45" Type="http://schemas.openxmlformats.org/officeDocument/2006/relationships/image" Target="../media/image53.png"/><Relationship Id="rId53" Type="http://schemas.openxmlformats.org/officeDocument/2006/relationships/image" Target="../media/image61.png"/><Relationship Id="rId58" Type="http://schemas.openxmlformats.org/officeDocument/2006/relationships/image" Target="../media/image66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49" Type="http://schemas.openxmlformats.org/officeDocument/2006/relationships/image" Target="../media/image57.png"/><Relationship Id="rId57" Type="http://schemas.openxmlformats.org/officeDocument/2006/relationships/image" Target="../media/image65.png"/><Relationship Id="rId61" Type="http://schemas.openxmlformats.org/officeDocument/2006/relationships/image" Target="../media/image69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4" Type="http://schemas.openxmlformats.org/officeDocument/2006/relationships/image" Target="../media/image52.png"/><Relationship Id="rId52" Type="http://schemas.openxmlformats.org/officeDocument/2006/relationships/image" Target="../media/image60.png"/><Relationship Id="rId60" Type="http://schemas.openxmlformats.org/officeDocument/2006/relationships/image" Target="../media/image6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3.png"/><Relationship Id="rId43" Type="http://schemas.openxmlformats.org/officeDocument/2006/relationships/image" Target="../media/image51.png"/><Relationship Id="rId48" Type="http://schemas.openxmlformats.org/officeDocument/2006/relationships/image" Target="../media/image56.png"/><Relationship Id="rId56" Type="http://schemas.openxmlformats.org/officeDocument/2006/relationships/image" Target="../media/image64.png"/><Relationship Id="rId8" Type="http://schemas.openxmlformats.org/officeDocument/2006/relationships/image" Target="../media/image16.png"/><Relationship Id="rId51" Type="http://schemas.openxmlformats.org/officeDocument/2006/relationships/image" Target="../media/image59.png"/><Relationship Id="rId3" Type="http://schemas.openxmlformats.org/officeDocument/2006/relationships/image" Target="../media/image11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38" Type="http://schemas.openxmlformats.org/officeDocument/2006/relationships/image" Target="../media/image46.png"/><Relationship Id="rId46" Type="http://schemas.openxmlformats.org/officeDocument/2006/relationships/image" Target="../media/image54.png"/><Relationship Id="rId59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80565" y="3333750"/>
            <a:ext cx="63246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800" kern="0" dirty="0" smtClean="0">
                <a:latin typeface="Calibri" pitchFamily="34" charset="0"/>
              </a:rPr>
              <a:t>Your Name</a:t>
            </a:r>
          </a:p>
          <a:p>
            <a:pPr lvl="0">
              <a:defRPr/>
            </a:pPr>
            <a:r>
              <a:rPr lang="en-US" sz="2400" kern="0" dirty="0" smtClean="0">
                <a:solidFill>
                  <a:schemeClr val="tx2"/>
                </a:solidFill>
                <a:latin typeface="Calibri" pitchFamily="34" charset="0"/>
              </a:rPr>
              <a:t>Your Title</a:t>
            </a:r>
            <a:endParaRPr lang="en-US" sz="2400" kern="0" dirty="0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456765" y="3105150"/>
            <a:ext cx="7230035" cy="0"/>
          </a:xfrm>
          <a:prstGeom prst="line">
            <a:avLst/>
          </a:prstGeom>
          <a:noFill/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1389530" y="2266950"/>
            <a:ext cx="7449670" cy="838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kern="0" dirty="0" smtClean="0">
                <a:solidFill>
                  <a:schemeClr val="tx2"/>
                </a:solidFill>
                <a:latin typeface="Calibri" pitchFamily="34" charset="0"/>
              </a:rPr>
              <a:t>Software for a Changing Legal Market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9936"/>
          <a:stretch>
            <a:fillRect/>
          </a:stretch>
        </p:blipFill>
        <p:spPr bwMode="auto">
          <a:xfrm>
            <a:off x="-9525" y="0"/>
            <a:ext cx="915352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Welcome to our new 16x9 slide format </a:t>
            </a:r>
            <a:endParaRPr lang="en-US" dirty="0"/>
          </a:p>
          <a:p>
            <a:pPr lvl="1"/>
            <a:r>
              <a:rPr lang="en-US" dirty="0" smtClean="0"/>
              <a:t>(Hope you like it)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use Calibri font, </a:t>
            </a:r>
            <a:r>
              <a:rPr lang="en-US" b="1" dirty="0">
                <a:solidFill>
                  <a:schemeClr val="accent6"/>
                </a:solidFill>
              </a:rPr>
              <a:t>for PowerPoints </a:t>
            </a:r>
            <a:r>
              <a:rPr lang="en-US" b="1" dirty="0" smtClean="0">
                <a:solidFill>
                  <a:schemeClr val="accent6"/>
                </a:solidFill>
              </a:rPr>
              <a:t>only</a:t>
            </a: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Please use the latest Template</a:t>
            </a:r>
          </a:p>
          <a:p>
            <a:pPr lvl="1"/>
            <a:r>
              <a:rPr lang="en-US" dirty="0" smtClean="0"/>
              <a:t>Please don’t change the template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Be aware that if you shrink the fonts </a:t>
            </a:r>
            <a:r>
              <a:rPr lang="en-US" sz="1400" dirty="0" smtClean="0">
                <a:solidFill>
                  <a:schemeClr val="tx1"/>
                </a:solidFill>
              </a:rPr>
              <a:t>your audience might not appreciate the eye test…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sz="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Do</a:t>
            </a:r>
            <a:r>
              <a:rPr lang="en-US" sz="2400" dirty="0" smtClean="0">
                <a:solidFill>
                  <a:schemeClr val="tx1"/>
                </a:solidFill>
              </a:rPr>
              <a:t> ask for help if you’d like to reformat your slides</a:t>
            </a:r>
          </a:p>
          <a:p>
            <a:r>
              <a:rPr lang="en-US" sz="2400" dirty="0" smtClean="0">
                <a:solidFill>
                  <a:schemeClr val="accent6"/>
                </a:solidFill>
              </a:rPr>
              <a:t>Don’t</a:t>
            </a:r>
            <a:r>
              <a:rPr lang="en-US" sz="2400" dirty="0" smtClean="0"/>
              <a:t> use more than 4-5 bullets on a single slide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After a while </a:t>
            </a:r>
          </a:p>
          <a:p>
            <a:r>
              <a:rPr lang="en-US" sz="1800" dirty="0" smtClean="0"/>
              <a:t>It becomes a lot to read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And people get overwhelmed</a:t>
            </a:r>
          </a:p>
          <a:p>
            <a:r>
              <a:rPr lang="en-US" sz="1800" dirty="0" smtClean="0"/>
              <a:t>And </a:t>
            </a:r>
            <a:r>
              <a:rPr lang="en-US" sz="1800" dirty="0" err="1" smtClean="0"/>
              <a:t>powerpoint</a:t>
            </a:r>
            <a:r>
              <a:rPr lang="en-US" sz="1800" dirty="0" smtClean="0"/>
              <a:t> might help by offering to shrink text to fit</a:t>
            </a:r>
          </a:p>
          <a:p>
            <a:r>
              <a:rPr lang="en-US" sz="1600" dirty="0" smtClean="0"/>
              <a:t>And it will be hard to read if you’re in the back of the room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(And you should really break the content out into a few slides)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Intapp </a:t>
            </a:r>
            <a:r>
              <a:rPr lang="en-US" dirty="0" smtClean="0"/>
              <a:t>Slide Color Palette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197100" y="1847850"/>
            <a:ext cx="1409700" cy="5143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35 68 96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937000" y="1847850"/>
            <a:ext cx="1409700" cy="5143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160 187 220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676900" y="1847850"/>
            <a:ext cx="1409700" cy="5143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134 134 134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57200" y="1847850"/>
            <a:ext cx="1409700" cy="5143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78 138 190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416800" y="1847850"/>
            <a:ext cx="1409700" cy="51435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38 38 38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81000" y="1333500"/>
            <a:ext cx="4572000" cy="3429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3"/>
                </a:solidFill>
                <a:latin typeface="Calibri" pitchFamily="34" charset="0"/>
              </a:rPr>
              <a:t>Standard Colors (Use These)</a:t>
            </a:r>
            <a:endParaRPr lang="en-US" dirty="0">
              <a:solidFill>
                <a:schemeClr val="accent3"/>
              </a:solidFill>
              <a:latin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57200" y="2762250"/>
            <a:ext cx="4572000" cy="3429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3"/>
                </a:solidFill>
                <a:latin typeface="Calibri" pitchFamily="34" charset="0"/>
              </a:rPr>
              <a:t>Highlight Colors (Use These Sparingly)</a:t>
            </a:r>
            <a:endParaRPr lang="en-US" dirty="0">
              <a:solidFill>
                <a:schemeClr val="accent3"/>
              </a:solidFill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276600"/>
            <a:ext cx="1409700" cy="51435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190 78 82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197100" y="3276600"/>
            <a:ext cx="1409700" cy="51435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138 190 78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937000" y="3276600"/>
            <a:ext cx="1409700" cy="514350"/>
          </a:xfrm>
          <a:prstGeom prst="rect">
            <a:avLst/>
          </a:prstGeom>
          <a:solidFill>
            <a:srgbClr val="BE824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latin typeface="Calibri" pitchFamily="34" charset="0"/>
              </a:rPr>
              <a:t>190 130 78</a:t>
            </a:r>
          </a:p>
        </p:txBody>
      </p:sp>
      <p:pic>
        <p:nvPicPr>
          <p:cNvPr id="28" name="Picture 4" descr="D:\IntApp Work\Corporate Marketing\Graphics - Graphic Design Materials\IntApp Logos\2013 - NEW INTAPP LOGO\INTAPP LOGO AND MARK\Intapp logo and mark with TM\Intapp logo and mark and Γäó RGB medium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772401" y="4171952"/>
            <a:ext cx="741277" cy="706709"/>
          </a:xfrm>
          <a:prstGeom prst="rect">
            <a:avLst/>
          </a:prstGeom>
          <a:noFill/>
        </p:spPr>
      </p:pic>
      <p:pic>
        <p:nvPicPr>
          <p:cNvPr id="29" name="Picture 4" descr="D:\IntApp Work\Corporate Marketing\Graphics - Graphic Design Materials\IntApp Logos\2013 - NEW INTAPP LOGO\INTAPP LOGO AND MARK\Intapp logo and mark with TM\Intapp logo and mark and Γäó RGB mediu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4229103"/>
            <a:ext cx="2360000" cy="482286"/>
          </a:xfrm>
          <a:prstGeom prst="rect">
            <a:avLst/>
          </a:prstGeom>
          <a:noFill/>
        </p:spPr>
      </p:pic>
      <p:pic>
        <p:nvPicPr>
          <p:cNvPr id="2054" name="Picture 6" descr="C:\Users\d\Desktop\Intapp_reversed.png"/>
          <p:cNvPicPr>
            <a:picLocks noChangeAspect="1" noChangeArrowheads="1"/>
          </p:cNvPicPr>
          <p:nvPr/>
        </p:nvPicPr>
        <p:blipFill>
          <a:blip r:embed="rId4" cstate="screen"/>
          <a:srcRect l="15584" t="30439" r="16017" b="40429"/>
          <a:stretch>
            <a:fillRect/>
          </a:stretch>
        </p:blipFill>
        <p:spPr bwMode="auto">
          <a:xfrm>
            <a:off x="762005" y="4114802"/>
            <a:ext cx="2115552" cy="696259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 bwMode="auto">
          <a:xfrm>
            <a:off x="6007100" y="2705102"/>
            <a:ext cx="2806700" cy="1085847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(Default Shape)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Logos</a:t>
            </a:r>
            <a:endParaRPr lang="en-US" dirty="0"/>
          </a:p>
        </p:txBody>
      </p:sp>
      <p:pic>
        <p:nvPicPr>
          <p:cNvPr id="3" name="Picture 2" descr="D:\IntApp Work\Corporate Marketing\Graphics - Graphic Design Materials\IntApp Logos\2014 - Product Logo Revisions\PNG\intapp-fl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66950"/>
            <a:ext cx="2555801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D:\IntApp Work\Corporate Marketing\Graphics - Graphic Design Materials\IntApp Logos\2014 - Product Logo Revisions\PNG\intapp-wall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76350"/>
            <a:ext cx="2809821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IntApp Work\Corporate Marketing\Graphics - Graphic Design Materials\IntApp Logos\2014 - Product Logo Revisions\PNG\intapp-integr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333750"/>
            <a:ext cx="4120564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D:\IntApp Work\Corporate Marketing\Graphics - Graphic Design Materials\IntApp Logos\2014 - Product Logo Revisions\PNG\intapp-ope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3600" y="2343150"/>
            <a:ext cx="212056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7" descr="D:\IntApp Work\Corporate Marketing\Graphics - Graphic Design Materials\IntApp Logos\2014 - Product Logo Revisions\PNG\intapp-tim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43600" y="1428750"/>
            <a:ext cx="2209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D:\IntApp Work\Corporate Marketing\Graphics - Graphic Design Materials\IntApp Logos\2013 - NEW INTAPP LOGO\INTAPP LOGO AND MARK\Intapp logo and mark with TM\Intapp logo and mark - RGB medium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10200" y="3714750"/>
            <a:ext cx="3355870" cy="685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7" descr="D:\Box Sync\Box Sync\Marketing (Private)\Graphics and Artwork - Resources\Clip Art\Intapp Icons\26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733550"/>
            <a:ext cx="541421" cy="41148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itle 3"/>
          <p:cNvSpPr>
            <a:spLocks noGrp="1"/>
          </p:cNvSpPr>
          <p:nvPr>
            <p:ph type="title" idx="4294967295"/>
          </p:nvPr>
        </p:nvSpPr>
        <p:spPr>
          <a:xfrm>
            <a:off x="542925" y="285750"/>
            <a:ext cx="8601075" cy="609600"/>
          </a:xfrm>
        </p:spPr>
        <p:txBody>
          <a:bodyPr/>
          <a:lstStyle/>
          <a:p>
            <a:r>
              <a:rPr lang="en-US" dirty="0" smtClean="0">
                <a:solidFill>
                  <a:srgbClr val="4E8ABE"/>
                </a:solidFill>
              </a:rPr>
              <a:t>Approved Intapp Icons</a:t>
            </a:r>
            <a:br>
              <a:rPr lang="en-US" dirty="0" smtClean="0">
                <a:solidFill>
                  <a:srgbClr val="4E8ABE"/>
                </a:solidFill>
              </a:rPr>
            </a:br>
            <a:r>
              <a:rPr lang="en-US" sz="1800" dirty="0" smtClean="0">
                <a:solidFill>
                  <a:srgbClr val="000000">
                    <a:lumMod val="75000"/>
                  </a:srgbClr>
                </a:solidFill>
              </a:rPr>
              <a:t>(These can be enlarged to full screen without quality degradation) 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07" name="Picture 38" descr="D:\Box Sync\Box Sync\Marketing (Private)\Graphics and Artwork - Resources\Clip Art\Intapp Icons\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6308" y="1733550"/>
            <a:ext cx="588874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Picture 39" descr="D:\Box Sync\Box Sync\Marketing (Private)\Graphics and Artwork - Resources\Clip Art\Intapp Icons\27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538" y="2362200"/>
            <a:ext cx="652414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40" descr="D:\Box Sync\Box Sync\Marketing (Private)\Graphics and Artwork - Resources\Clip Art\Intapp Icons\27c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3392" y="2990850"/>
            <a:ext cx="574707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Picture 47" descr="D:\Box Sync\Box Sync\Marketing (Private)\Graphics and Artwork - Resources\Clip Art\Intapp Icons\3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268753" y="1840230"/>
            <a:ext cx="646647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Picture 48" descr="D:\Box Sync\Box Sync\Marketing (Private)\Graphics and Artwork - Resources\Clip Art\Intapp Icons\31b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212015" y="2925318"/>
            <a:ext cx="703385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Picture 49" descr="D:\Box Sync\Box Sync\Marketing (Private)\Graphics and Artwork - Resources\Clip Art\Intapp Icons\31c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211515" y="2382774"/>
            <a:ext cx="703885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Picture 27" descr="D:\Box Sync\Box Sync\Marketing (Private)\Graphics and Artwork - Resources\Clip Art\Intapp Icons\19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382000" y="3467862"/>
            <a:ext cx="53848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Picture 28" descr="D:\Box Sync\Box Sync\Marketing (Private)\Graphics and Artwork - Resources\Clip Art\Intapp Icons\19B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382000" y="4010406"/>
            <a:ext cx="424854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Picture 4" descr="D:\Box Sync\Box Sync\Marketing (Private)\Graphics and Artwork - Resources\Clip Art\Intapp Icons\02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185972" y="2266950"/>
            <a:ext cx="345034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Picture 5" descr="D:\Box Sync\Box Sync\Marketing (Private)\Graphics and Artwork - Resources\Clip Art\Intapp Icons\02b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158540" y="1733550"/>
            <a:ext cx="399898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Picture 7" descr="D:\Box Sync\Box Sync\Marketing (Private)\Graphics and Artwork - Resources\Clip Art\Intapp Icons\04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406291" y="4552950"/>
            <a:ext cx="403709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Picture 8" descr="D:\Box Sync\Box Sync\Marketing (Private)\Graphics and Artwork - Resources\Clip Art\Intapp Icons\04b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720491" y="4552950"/>
            <a:ext cx="486461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Picture 6" descr="D:\Box Sync\Box Sync\Marketing (Private)\Graphics and Artwork - Resources\Clip Art\Intapp Icons\03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496504" y="4400550"/>
            <a:ext cx="39641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Picture 9" descr="D:\Box Sync\Box Sync\Marketing (Private)\Graphics and Artwork - Resources\Clip Art\Intapp Icons\05.pn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200869" y="3333750"/>
            <a:ext cx="315241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Picture 14" descr="D:\Box Sync\Box Sync\Marketing (Private)\Graphics and Artwork - Resources\Clip Art\Intapp Icons\10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3352800" y="3943350"/>
            <a:ext cx="312115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Picture 15" descr="D:\Box Sync\Box Sync\Marketing (Private)\Graphics and Artwork - Resources\Clip Art\Intapp Icons\10b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971800" y="3943350"/>
            <a:ext cx="351536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Picture 30" descr="D:\Box Sync\Box Sync\Marketing (Private)\Graphics and Artwork - Resources\Clip Art\Intapp Icons\20.png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3135579" y="2800350"/>
            <a:ext cx="445821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Picture 2" descr="D:\Box Sync\Box Sync\Marketing (Private)\Graphics and Artwork - Resources\Clip Art\Intapp Icons\01.png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2386482" y="3790950"/>
            <a:ext cx="359664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Picture 3" descr="D:\Box Sync\Box Sync\Marketing (Private)\Graphics and Artwork - Resources\Clip Art\Intapp Icons\01b.png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2057400" y="3130550"/>
            <a:ext cx="375514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Picture 12" descr="D:\Box Sync\Box Sync\Marketing (Private)\Graphics and Artwork - Resources\Clip Art\Intapp Icons\08.png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5635462" y="1657350"/>
            <a:ext cx="492963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Picture 13" descr="D:\Box Sync\Box Sync\Marketing (Private)\Graphics and Artwork - Resources\Clip Art\Intapp Icons\09.png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304800" y="3619500"/>
            <a:ext cx="551891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Picture 19" descr="D:\Box Sync\Box Sync\Marketing (Private)\Graphics and Artwork - Resources\Clip Art\Intapp Icons\13.png"/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4038726" y="1809750"/>
            <a:ext cx="353974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Picture 25" descr="D:\Box Sync\Box Sync\Marketing (Private)\Graphics and Artwork - Resources\Clip Art\Intapp Icons\18.png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2400300" y="2470150"/>
            <a:ext cx="332029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Picture 26" descr="D:\Box Sync\Box Sync\Marketing (Private)\Graphics and Artwork - Resources\Clip Art\Intapp Icons\18b.png"/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2373809" y="1809750"/>
            <a:ext cx="38501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Picture 50" descr="D:\Box Sync\Box Sync\Marketing (Private)\Graphics and Artwork - Resources\Clip Art\Intapp Icons\32.png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6682064" y="1733550"/>
            <a:ext cx="536063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Picture 51" descr="D:\Box Sync\Box Sync\Marketing (Private)\Graphics and Artwork - Resources\Clip Art\Intapp Icons\32b.png"/>
          <p:cNvPicPr>
            <a:picLocks noChangeAspect="1" noChangeArrowheads="1"/>
          </p:cNvPicPr>
          <p:nvPr/>
        </p:nvPicPr>
        <p:blipFill>
          <a:blip r:embed="rId29"/>
          <a:srcRect/>
          <a:stretch>
            <a:fillRect/>
          </a:stretch>
        </p:blipFill>
        <p:spPr bwMode="auto">
          <a:xfrm>
            <a:off x="6731932" y="2952750"/>
            <a:ext cx="480736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Picture 53" descr="D:\Box Sync\Box Sync\Marketing (Private)\Graphics and Artwork - Resources\Clip Art\Intapp Icons\33.png"/>
          <p:cNvPicPr>
            <a:picLocks noChangeAspect="1" noChangeArrowheads="1"/>
          </p:cNvPicPr>
          <p:nvPr/>
        </p:nvPicPr>
        <p:blipFill>
          <a:blip r:embed="rId30"/>
          <a:srcRect r="2974"/>
          <a:stretch>
            <a:fillRect/>
          </a:stretch>
        </p:blipFill>
        <p:spPr bwMode="auto">
          <a:xfrm>
            <a:off x="1450869" y="3067050"/>
            <a:ext cx="473181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Picture 22" descr="D:\Box Sync\Box Sync\Marketing (Private)\Graphics and Artwork - Resources\Clip Art\Intapp Icons\15.png"/>
          <p:cNvPicPr>
            <a:picLocks noChangeAspect="1" noChangeArrowheads="1"/>
          </p:cNvPicPr>
          <p:nvPr/>
        </p:nvPicPr>
        <p:blipFill>
          <a:blip r:embed="rId31"/>
          <a:srcRect/>
          <a:stretch>
            <a:fillRect/>
          </a:stretch>
        </p:blipFill>
        <p:spPr bwMode="auto">
          <a:xfrm>
            <a:off x="7620000" y="3562350"/>
            <a:ext cx="489857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Picture 23" descr="D:\Box Sync\Box Sync\Marketing (Private)\Graphics and Artwork - Resources\Clip Art\Intapp Icons\16.png"/>
          <p:cNvPicPr>
            <a:picLocks noChangeAspect="1" noChangeArrowheads="1"/>
          </p:cNvPicPr>
          <p:nvPr/>
        </p:nvPicPr>
        <p:blipFill>
          <a:blip r:embed="rId32"/>
          <a:srcRect/>
          <a:stretch>
            <a:fillRect/>
          </a:stretch>
        </p:blipFill>
        <p:spPr bwMode="auto">
          <a:xfrm>
            <a:off x="7611747" y="3181350"/>
            <a:ext cx="353962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Picture 24" descr="D:\Box Sync\Box Sync\Marketing (Private)\Graphics and Artwork - Resources\Clip Art\Intapp Icons\17.png"/>
          <p:cNvPicPr>
            <a:picLocks noChangeAspect="1" noChangeArrowheads="1"/>
          </p:cNvPicPr>
          <p:nvPr/>
        </p:nvPicPr>
        <p:blipFill>
          <a:blip r:embed="rId33"/>
          <a:srcRect/>
          <a:stretch>
            <a:fillRect/>
          </a:stretch>
        </p:blipFill>
        <p:spPr bwMode="auto">
          <a:xfrm>
            <a:off x="7623641" y="4476750"/>
            <a:ext cx="330174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Picture 41" descr="D:\Box Sync\Box Sync\Marketing (Private)\Graphics and Artwork - Resources\Clip Art\Intapp Icons\28.png"/>
          <p:cNvPicPr>
            <a:picLocks noChangeAspect="1" noChangeArrowheads="1"/>
          </p:cNvPicPr>
          <p:nvPr/>
        </p:nvPicPr>
        <p:blipFill>
          <a:blip r:embed="rId34"/>
          <a:srcRect/>
          <a:stretch>
            <a:fillRect/>
          </a:stretch>
        </p:blipFill>
        <p:spPr bwMode="auto">
          <a:xfrm>
            <a:off x="5791200" y="4552950"/>
            <a:ext cx="335378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Picture 42" descr="D:\Box Sync\Box Sync\Marketing (Private)\Graphics and Artwork - Resources\Clip Art\Intapp Icons\28b.png"/>
          <p:cNvPicPr>
            <a:picLocks noChangeAspect="1" noChangeArrowheads="1"/>
          </p:cNvPicPr>
          <p:nvPr/>
        </p:nvPicPr>
        <p:blipFill>
          <a:blip r:embed="rId35"/>
          <a:srcRect/>
          <a:stretch>
            <a:fillRect/>
          </a:stretch>
        </p:blipFill>
        <p:spPr bwMode="auto">
          <a:xfrm>
            <a:off x="5562600" y="3943350"/>
            <a:ext cx="214173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Picture 43" descr="D:\Box Sync\Box Sync\Marketing (Private)\Graphics and Artwork - Resources\Clip Art\Intapp Icons\28c.png"/>
          <p:cNvPicPr>
            <a:picLocks noChangeAspect="1" noChangeArrowheads="1"/>
          </p:cNvPicPr>
          <p:nvPr/>
        </p:nvPicPr>
        <p:blipFill>
          <a:blip r:embed="rId36"/>
          <a:srcRect/>
          <a:stretch>
            <a:fillRect/>
          </a:stretch>
        </p:blipFill>
        <p:spPr bwMode="auto">
          <a:xfrm>
            <a:off x="6096000" y="3943350"/>
            <a:ext cx="211563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Picture 20" descr="D:\Box Sync\Box Sync\Marketing (Private)\Graphics and Artwork - Resources\Clip Art\Intapp Icons\14.png"/>
          <p:cNvPicPr>
            <a:picLocks noChangeAspect="1" noChangeArrowheads="1"/>
          </p:cNvPicPr>
          <p:nvPr/>
        </p:nvPicPr>
        <p:blipFill>
          <a:blip r:embed="rId37"/>
          <a:srcRect/>
          <a:stretch>
            <a:fillRect/>
          </a:stretch>
        </p:blipFill>
        <p:spPr bwMode="auto">
          <a:xfrm>
            <a:off x="5562600" y="2764180"/>
            <a:ext cx="638686" cy="325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Picture 31" descr="D:\Box Sync\Box Sync\Marketing (Private)\Graphics and Artwork - Resources\Clip Art\Intapp Icons\21.png"/>
          <p:cNvPicPr>
            <a:picLocks noChangeAspect="1" noChangeArrowheads="1"/>
          </p:cNvPicPr>
          <p:nvPr/>
        </p:nvPicPr>
        <p:blipFill>
          <a:blip r:embed="rId38"/>
          <a:srcRect/>
          <a:stretch>
            <a:fillRect/>
          </a:stretch>
        </p:blipFill>
        <p:spPr bwMode="auto">
          <a:xfrm>
            <a:off x="7620000" y="2190750"/>
            <a:ext cx="392582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Picture 33" descr="D:\Box Sync\Box Sync\Marketing (Private)\Graphics and Artwork - Resources\Clip Art\Intapp Icons\23.png"/>
          <p:cNvPicPr>
            <a:picLocks noChangeAspect="1" noChangeArrowheads="1"/>
          </p:cNvPicPr>
          <p:nvPr/>
        </p:nvPicPr>
        <p:blipFill>
          <a:blip r:embed="rId39"/>
          <a:srcRect/>
          <a:stretch>
            <a:fillRect/>
          </a:stretch>
        </p:blipFill>
        <p:spPr bwMode="auto">
          <a:xfrm>
            <a:off x="4583281" y="3867150"/>
            <a:ext cx="35549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Picture 45" descr="D:\Box Sync\Box Sync\Marketing (Private)\Graphics and Artwork - Resources\Clip Art\Intapp Icons\30.png"/>
          <p:cNvPicPr>
            <a:picLocks noChangeAspect="1" noChangeArrowheads="1"/>
          </p:cNvPicPr>
          <p:nvPr/>
        </p:nvPicPr>
        <p:blipFill>
          <a:blip r:embed="rId40"/>
          <a:srcRect/>
          <a:stretch>
            <a:fillRect/>
          </a:stretch>
        </p:blipFill>
        <p:spPr bwMode="auto">
          <a:xfrm>
            <a:off x="4797653" y="1733550"/>
            <a:ext cx="383947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Picture 54" descr="D:\Box Sync\Box Sync\Marketing (Private)\Graphics and Artwork - Resources\Clip Art\Intapp Icons\34.png"/>
          <p:cNvPicPr>
            <a:picLocks noChangeAspect="1" noChangeArrowheads="1"/>
          </p:cNvPicPr>
          <p:nvPr/>
        </p:nvPicPr>
        <p:blipFill>
          <a:blip r:embed="rId41"/>
          <a:srcRect/>
          <a:stretch>
            <a:fillRect/>
          </a:stretch>
        </p:blipFill>
        <p:spPr bwMode="auto">
          <a:xfrm>
            <a:off x="3733800" y="3867150"/>
            <a:ext cx="659027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Picture 56" descr="D:\Box Sync\Box Sync\Marketing (Private)\Graphics and Artwork - Resources\Clip Art\Intapp Icons\34c.png"/>
          <p:cNvPicPr>
            <a:picLocks noChangeAspect="1" noChangeArrowheads="1"/>
          </p:cNvPicPr>
          <p:nvPr/>
        </p:nvPicPr>
        <p:blipFill>
          <a:blip r:embed="rId42"/>
          <a:srcRect/>
          <a:stretch>
            <a:fillRect/>
          </a:stretch>
        </p:blipFill>
        <p:spPr bwMode="auto">
          <a:xfrm>
            <a:off x="4022673" y="3181350"/>
            <a:ext cx="38608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D:\Box Sync\Box Sync\Marketing (Private)\Graphics and Artwork - Resources\Clip Art\Intapp Icons\06.png"/>
          <p:cNvPicPr>
            <a:picLocks noChangeAspect="1" noChangeArrowheads="1"/>
          </p:cNvPicPr>
          <p:nvPr/>
        </p:nvPicPr>
        <p:blipFill>
          <a:blip r:embed="rId43"/>
          <a:srcRect/>
          <a:stretch>
            <a:fillRect/>
          </a:stretch>
        </p:blipFill>
        <p:spPr bwMode="auto">
          <a:xfrm>
            <a:off x="1524000" y="3867150"/>
            <a:ext cx="354982" cy="375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D:\Box Sync\Box Sync\Marketing (Private)\Graphics and Artwork - Resources\Clip Art\Intapp Icons\07.png"/>
          <p:cNvPicPr>
            <a:picLocks noChangeAspect="1" noChangeArrowheads="1"/>
          </p:cNvPicPr>
          <p:nvPr/>
        </p:nvPicPr>
        <p:blipFill>
          <a:blip r:embed="rId44"/>
          <a:srcRect/>
          <a:stretch>
            <a:fillRect/>
          </a:stretch>
        </p:blipFill>
        <p:spPr bwMode="auto">
          <a:xfrm>
            <a:off x="4495800" y="4476750"/>
            <a:ext cx="45010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Picture 5" descr="D:\Box Sync\Box Sync\Marketing (Private)\Graphics and Artwork - Resources\Clip Art\Intapp Icons\11.png"/>
          <p:cNvPicPr>
            <a:picLocks noChangeAspect="1" noChangeArrowheads="1"/>
          </p:cNvPicPr>
          <p:nvPr/>
        </p:nvPicPr>
        <p:blipFill>
          <a:blip r:embed="rId45"/>
          <a:srcRect/>
          <a:stretch>
            <a:fillRect/>
          </a:stretch>
        </p:blipFill>
        <p:spPr bwMode="auto">
          <a:xfrm>
            <a:off x="5431103" y="3333750"/>
            <a:ext cx="436297" cy="31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D:\Box Sync\Box Sync\Marketing (Private)\Graphics and Artwork - Resources\Clip Art\Intapp Icons\11b.png"/>
          <p:cNvPicPr>
            <a:picLocks noChangeAspect="1" noChangeArrowheads="1"/>
          </p:cNvPicPr>
          <p:nvPr/>
        </p:nvPicPr>
        <p:blipFill>
          <a:blip r:embed="rId46"/>
          <a:srcRect/>
          <a:stretch>
            <a:fillRect/>
          </a:stretch>
        </p:blipFill>
        <p:spPr bwMode="auto">
          <a:xfrm>
            <a:off x="6019800" y="3333750"/>
            <a:ext cx="457200" cy="31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Picture 2" descr="D:\Box Sync\Box Sync\Marketing (Private)\Graphics and Artwork - Resources\Clip Art\Intapp Icons\14b.png"/>
          <p:cNvPicPr>
            <a:picLocks noChangeAspect="1" noChangeArrowheads="1"/>
          </p:cNvPicPr>
          <p:nvPr/>
        </p:nvPicPr>
        <p:blipFill>
          <a:blip r:embed="rId47"/>
          <a:srcRect/>
          <a:stretch>
            <a:fillRect/>
          </a:stretch>
        </p:blipFill>
        <p:spPr bwMode="auto">
          <a:xfrm>
            <a:off x="5562600" y="2190750"/>
            <a:ext cx="673821" cy="41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Picture 3" descr="D:\Box Sync\Box Sync\Marketing (Private)\Graphics and Artwork - Resources\Clip Art\Intapp Icons\12.png"/>
          <p:cNvPicPr>
            <a:picLocks noChangeAspect="1" noChangeArrowheads="1"/>
          </p:cNvPicPr>
          <p:nvPr/>
        </p:nvPicPr>
        <p:blipFill>
          <a:blip r:embed="rId48"/>
          <a:srcRect/>
          <a:stretch>
            <a:fillRect/>
          </a:stretch>
        </p:blipFill>
        <p:spPr bwMode="auto">
          <a:xfrm>
            <a:off x="381000" y="4732020"/>
            <a:ext cx="589331" cy="41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Picture 4" descr="D:\Box Sync\Box Sync\Marketing (Private)\Graphics and Artwork - Resources\Clip Art\Intapp Icons\22.png"/>
          <p:cNvPicPr>
            <a:picLocks noChangeAspect="1" noChangeArrowheads="1"/>
          </p:cNvPicPr>
          <p:nvPr/>
        </p:nvPicPr>
        <p:blipFill>
          <a:blip r:embed="rId49"/>
          <a:srcRect/>
          <a:stretch>
            <a:fillRect/>
          </a:stretch>
        </p:blipFill>
        <p:spPr bwMode="auto">
          <a:xfrm>
            <a:off x="7543800" y="1733550"/>
            <a:ext cx="462337" cy="41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Picture 5" descr="D:\Box Sync\Box Sync\Marketing (Private)\Graphics and Artwork - Resources\Clip Art\Intapp Icons\19c.png"/>
          <p:cNvPicPr>
            <a:picLocks noChangeAspect="1" noChangeArrowheads="1"/>
          </p:cNvPicPr>
          <p:nvPr/>
        </p:nvPicPr>
        <p:blipFill>
          <a:blip r:embed="rId50"/>
          <a:srcRect/>
          <a:stretch>
            <a:fillRect/>
          </a:stretch>
        </p:blipFill>
        <p:spPr bwMode="auto">
          <a:xfrm>
            <a:off x="8229600" y="4476750"/>
            <a:ext cx="632308" cy="41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Picture 6" descr="D:\Box Sync\Box Sync\Marketing (Private)\Graphics and Artwork - Resources\Clip Art\Intapp Icons\24.png"/>
          <p:cNvPicPr>
            <a:picLocks noChangeAspect="1" noChangeArrowheads="1"/>
          </p:cNvPicPr>
          <p:nvPr/>
        </p:nvPicPr>
        <p:blipFill>
          <a:blip r:embed="rId51"/>
          <a:srcRect/>
          <a:stretch>
            <a:fillRect/>
          </a:stretch>
        </p:blipFill>
        <p:spPr bwMode="auto">
          <a:xfrm>
            <a:off x="6781800" y="4400550"/>
            <a:ext cx="463144" cy="41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Picture 8" descr="D:\Box Sync\Box Sync\Marketing (Private)\Graphics and Artwork - Resources\Clip Art\Intapp Icons\29.png"/>
          <p:cNvPicPr>
            <a:picLocks noChangeAspect="1" noChangeArrowheads="1"/>
          </p:cNvPicPr>
          <p:nvPr/>
        </p:nvPicPr>
        <p:blipFill>
          <a:blip r:embed="rId52"/>
          <a:srcRect/>
          <a:stretch>
            <a:fillRect/>
          </a:stretch>
        </p:blipFill>
        <p:spPr bwMode="auto">
          <a:xfrm>
            <a:off x="4800600" y="3105150"/>
            <a:ext cx="324708" cy="41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Picture 9" descr="D:\Box Sync\Box Sync\Marketing (Private)\Graphics and Artwork - Resources\Clip Art\Intapp Icons\30b.png"/>
          <p:cNvPicPr>
            <a:picLocks noChangeAspect="1" noChangeArrowheads="1"/>
          </p:cNvPicPr>
          <p:nvPr/>
        </p:nvPicPr>
        <p:blipFill>
          <a:blip r:embed="rId53"/>
          <a:srcRect/>
          <a:stretch>
            <a:fillRect/>
          </a:stretch>
        </p:blipFill>
        <p:spPr bwMode="auto">
          <a:xfrm>
            <a:off x="4800600" y="2343150"/>
            <a:ext cx="401226" cy="41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Picture 10" descr="D:\Box Sync\Box Sync\Marketing (Private)\Graphics and Artwork - Resources\Clip Art\Intapp Icons\32c.png"/>
          <p:cNvPicPr>
            <a:picLocks noChangeAspect="1" noChangeArrowheads="1"/>
          </p:cNvPicPr>
          <p:nvPr/>
        </p:nvPicPr>
        <p:blipFill>
          <a:blip r:embed="rId54"/>
          <a:srcRect/>
          <a:stretch>
            <a:fillRect/>
          </a:stretch>
        </p:blipFill>
        <p:spPr bwMode="auto">
          <a:xfrm>
            <a:off x="6705600" y="2343150"/>
            <a:ext cx="502920" cy="41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Picture 11" descr="D:\Box Sync\Box Sync\Marketing (Private)\Graphics and Artwork - Resources\Clip Art\Intapp Icons\34b.png"/>
          <p:cNvPicPr>
            <a:picLocks noChangeAspect="1" noChangeArrowheads="1"/>
          </p:cNvPicPr>
          <p:nvPr/>
        </p:nvPicPr>
        <p:blipFill>
          <a:blip r:embed="rId55"/>
          <a:srcRect/>
          <a:stretch>
            <a:fillRect/>
          </a:stretch>
        </p:blipFill>
        <p:spPr bwMode="auto">
          <a:xfrm>
            <a:off x="4038600" y="2495550"/>
            <a:ext cx="407822" cy="41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Picture 7" descr="D:\Box Sync\Box Sync\Marketing (Private)\Graphics and Artwork - Resources\Clip Art\Intapp Icons\26.png"/>
          <p:cNvPicPr>
            <a:picLocks noChangeAspect="1" noChangeArrowheads="1"/>
          </p:cNvPicPr>
          <p:nvPr/>
        </p:nvPicPr>
        <p:blipFill>
          <a:blip r:embed="rId56"/>
          <a:srcRect/>
          <a:stretch>
            <a:fillRect/>
          </a:stretch>
        </p:blipFill>
        <p:spPr bwMode="auto">
          <a:xfrm>
            <a:off x="1371600" y="2419350"/>
            <a:ext cx="726997" cy="411480"/>
          </a:xfrm>
          <a:prstGeom prst="rect">
            <a:avLst/>
          </a:prstGeom>
          <a:noFill/>
        </p:spPr>
      </p:pic>
      <p:pic>
        <p:nvPicPr>
          <p:cNvPr id="1026" name="Picture 2" descr="D:\Box Sync\Box Sync\Marketing (Private)\Graphics and Artwork - Resources\Clip Art\Intapp Icons\25.png"/>
          <p:cNvPicPr>
            <a:picLocks noChangeAspect="1" noChangeArrowheads="1"/>
          </p:cNvPicPr>
          <p:nvPr/>
        </p:nvPicPr>
        <p:blipFill>
          <a:blip r:embed="rId57"/>
          <a:srcRect/>
          <a:stretch>
            <a:fillRect/>
          </a:stretch>
        </p:blipFill>
        <p:spPr bwMode="auto">
          <a:xfrm>
            <a:off x="6781800" y="3714750"/>
            <a:ext cx="533400" cy="440826"/>
          </a:xfrm>
          <a:prstGeom prst="rect">
            <a:avLst/>
          </a:prstGeom>
          <a:noFill/>
        </p:spPr>
      </p:pic>
      <p:pic>
        <p:nvPicPr>
          <p:cNvPr id="60" name="Picture 2" descr="D:\Box Sync\Box Sync\Marketing (Private)\Graphics and Artwork - Resources\Clip Art\Intapp Icons\09b.png"/>
          <p:cNvPicPr>
            <a:picLocks noChangeAspect="1" noChangeArrowheads="1"/>
          </p:cNvPicPr>
          <p:nvPr/>
        </p:nvPicPr>
        <p:blipFill>
          <a:blip r:embed="rId58"/>
          <a:srcRect/>
          <a:stretch>
            <a:fillRect/>
          </a:stretch>
        </p:blipFill>
        <p:spPr bwMode="auto">
          <a:xfrm>
            <a:off x="228601" y="4064159"/>
            <a:ext cx="609600" cy="489420"/>
          </a:xfrm>
          <a:prstGeom prst="rect">
            <a:avLst/>
          </a:prstGeom>
          <a:noFill/>
        </p:spPr>
      </p:pic>
      <p:pic>
        <p:nvPicPr>
          <p:cNvPr id="61" name="Picture 2" descr="D:\Box Sync\Box Sync\Marketing (Private)\Graphics and Artwork - Resources\Clip Art\Intapp Icons\15b.png"/>
          <p:cNvPicPr>
            <a:picLocks noChangeAspect="1" noChangeArrowheads="1"/>
          </p:cNvPicPr>
          <p:nvPr/>
        </p:nvPicPr>
        <p:blipFill>
          <a:blip r:embed="rId59"/>
          <a:srcRect t="17075" b="18249"/>
          <a:stretch>
            <a:fillRect/>
          </a:stretch>
        </p:blipFill>
        <p:spPr bwMode="auto">
          <a:xfrm>
            <a:off x="7696200" y="4019550"/>
            <a:ext cx="396775" cy="332176"/>
          </a:xfrm>
          <a:prstGeom prst="rect">
            <a:avLst/>
          </a:prstGeom>
          <a:noFill/>
        </p:spPr>
      </p:pic>
      <p:pic>
        <p:nvPicPr>
          <p:cNvPr id="62" name="Picture 3" descr="D:\Box Sync\Box Sync\Marketing (Private)\Graphics and Artwork - Resources\Clip Art\Intapp Icons\22b.png"/>
          <p:cNvPicPr>
            <a:picLocks noChangeAspect="1" noChangeArrowheads="1"/>
          </p:cNvPicPr>
          <p:nvPr/>
        </p:nvPicPr>
        <p:blipFill>
          <a:blip r:embed="rId60"/>
          <a:srcRect t="10625"/>
          <a:stretch>
            <a:fillRect/>
          </a:stretch>
        </p:blipFill>
        <p:spPr bwMode="auto">
          <a:xfrm>
            <a:off x="7620000" y="2647950"/>
            <a:ext cx="339206" cy="392430"/>
          </a:xfrm>
          <a:prstGeom prst="rect">
            <a:avLst/>
          </a:prstGeom>
          <a:noFill/>
        </p:spPr>
      </p:pic>
      <p:pic>
        <p:nvPicPr>
          <p:cNvPr id="63" name="Picture 2" descr="D:\Box Sync\Box Sync\Marketing (Private)\Graphics and Artwork - Resources\Clip Art\Intapp Icons\01c.png"/>
          <p:cNvPicPr>
            <a:picLocks noChangeAspect="1" noChangeArrowheads="1"/>
          </p:cNvPicPr>
          <p:nvPr/>
        </p:nvPicPr>
        <p:blipFill>
          <a:blip r:embed="rId61"/>
          <a:srcRect/>
          <a:stretch>
            <a:fillRect/>
          </a:stretch>
        </p:blipFill>
        <p:spPr bwMode="auto">
          <a:xfrm>
            <a:off x="2422043" y="3028950"/>
            <a:ext cx="401637" cy="519897"/>
          </a:xfrm>
          <a:prstGeom prst="rect">
            <a:avLst/>
          </a:prstGeom>
          <a:noFill/>
        </p:spPr>
      </p:pic>
      <p:pic>
        <p:nvPicPr>
          <p:cNvPr id="64" name="Picture 3" descr="D:\Box Sync\Box Sync\Marketing (Private)\Graphics and Artwork - Resources\Clip Art\Intapp Icons\35a.png"/>
          <p:cNvPicPr>
            <a:picLocks noChangeAspect="1" noChangeArrowheads="1"/>
          </p:cNvPicPr>
          <p:nvPr/>
        </p:nvPicPr>
        <p:blipFill>
          <a:blip r:embed="rId62"/>
          <a:srcRect/>
          <a:stretch>
            <a:fillRect/>
          </a:stretch>
        </p:blipFill>
        <p:spPr bwMode="auto">
          <a:xfrm>
            <a:off x="5105400" y="4414053"/>
            <a:ext cx="401637" cy="519897"/>
          </a:xfrm>
          <a:prstGeom prst="rect">
            <a:avLst/>
          </a:prstGeom>
          <a:noFill/>
        </p:spPr>
      </p:pic>
      <p:pic>
        <p:nvPicPr>
          <p:cNvPr id="75" name="Picture 5" descr="D:\Box Sync\Box Sync\Marketing (Private)\Graphics and Artwork - Resources\Clip Art\Intapp Icons\35b.png"/>
          <p:cNvPicPr>
            <a:picLocks noChangeAspect="1" noChangeArrowheads="1"/>
          </p:cNvPicPr>
          <p:nvPr/>
        </p:nvPicPr>
        <p:blipFill>
          <a:blip r:embed="rId63"/>
          <a:srcRect/>
          <a:stretch>
            <a:fillRect/>
          </a:stretch>
        </p:blipFill>
        <p:spPr bwMode="auto">
          <a:xfrm>
            <a:off x="5160963" y="3790165"/>
            <a:ext cx="401637" cy="51989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Intapp">
      <a:dk1>
        <a:srgbClr val="5F5F5F"/>
      </a:dk1>
      <a:lt1>
        <a:srgbClr val="FFFFFF"/>
      </a:lt1>
      <a:dk2>
        <a:srgbClr val="4E8ABE"/>
      </a:dk2>
      <a:lt2>
        <a:srgbClr val="FFFFFF"/>
      </a:lt2>
      <a:accent1>
        <a:srgbClr val="234460"/>
      </a:accent1>
      <a:accent2>
        <a:srgbClr val="A0BBDC"/>
      </a:accent2>
      <a:accent3>
        <a:srgbClr val="868686"/>
      </a:accent3>
      <a:accent4>
        <a:srgbClr val="262626"/>
      </a:accent4>
      <a:accent5>
        <a:srgbClr val="8ABE4E"/>
      </a:accent5>
      <a:accent6>
        <a:srgbClr val="BE4E52"/>
      </a:accent6>
      <a:hlink>
        <a:srgbClr val="4E8ABE"/>
      </a:hlink>
      <a:folHlink>
        <a:srgbClr val="4E8ABE"/>
      </a:folHlink>
    </a:clrScheme>
    <a:fontScheme name="Default Design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 fontAlgn="base">
          <a:spcBef>
            <a:spcPct val="0"/>
          </a:spcBef>
          <a:spcAft>
            <a:spcPct val="0"/>
          </a:spcAft>
          <a:defRPr sz="2800" dirty="0" smtClean="0">
            <a:solidFill>
              <a:schemeClr val="bg1"/>
            </a:solidFill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C479D"/>
        </a:dk2>
        <a:lt2>
          <a:srgbClr val="808080"/>
        </a:lt2>
        <a:accent1>
          <a:srgbClr val="CCCC9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E2C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C479D"/>
        </a:dk2>
        <a:lt2>
          <a:srgbClr val="808080"/>
        </a:lt2>
        <a:accent1>
          <a:srgbClr val="CCCC99"/>
        </a:accent1>
        <a:accent2>
          <a:srgbClr val="99CC99"/>
        </a:accent2>
        <a:accent3>
          <a:srgbClr val="FFFFFF"/>
        </a:accent3>
        <a:accent4>
          <a:srgbClr val="000000"/>
        </a:accent4>
        <a:accent5>
          <a:srgbClr val="E2E2CA"/>
        </a:accent5>
        <a:accent6>
          <a:srgbClr val="8AB98A"/>
        </a:accent6>
        <a:hlink>
          <a:srgbClr val="FFCC66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12177</TotalTime>
  <Words>186</Words>
  <Application>Microsoft Office PowerPoint</Application>
  <PresentationFormat>On-screen Show (16:9)</PresentationFormat>
  <Paragraphs>35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Slide 1</vt:lpstr>
      <vt:lpstr>Slide 2</vt:lpstr>
      <vt:lpstr>Summary</vt:lpstr>
      <vt:lpstr>Outline</vt:lpstr>
      <vt:lpstr>Intapp Slide Color Palette</vt:lpstr>
      <vt:lpstr>Logos</vt:lpstr>
      <vt:lpstr>Approved Intapp Icons (These can be enlarged to full screen without quality degradation) 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</dc:creator>
  <cp:lastModifiedBy>d</cp:lastModifiedBy>
  <cp:revision>421</cp:revision>
  <dcterms:created xsi:type="dcterms:W3CDTF">2009-09-21T23:16:38Z</dcterms:created>
  <dcterms:modified xsi:type="dcterms:W3CDTF">2016-10-14T16:32:43Z</dcterms:modified>
</cp:coreProperties>
</file>