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92EED29-C1D4-45B8-BE57-18BCABC98054}" type="datetimeFigureOut">
              <a:rPr lang="en-US" smtClean="0"/>
              <a:pPr/>
              <a:t>9/23/2019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A19ADD-212D-44ED-9C33-0B3C1335AEE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Product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1200"/>
              </a:spcAft>
              <a:buNone/>
            </a:pPr>
            <a:r>
              <a:rPr lang="en-GB" dirty="0" smtClean="0"/>
              <a:t>A </a:t>
            </a:r>
            <a:r>
              <a:rPr lang="en-GB" b="1" dirty="0" smtClean="0"/>
              <a:t>work product</a:t>
            </a:r>
            <a:r>
              <a:rPr lang="en-GB" dirty="0" smtClean="0"/>
              <a:t> is a report, diagram, or collection of documents used by the business analyst during the requirements development process. 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GB" dirty="0" smtClean="0"/>
              <a:t>A </a:t>
            </a:r>
            <a:r>
              <a:rPr lang="en-GB" b="1" dirty="0" smtClean="0"/>
              <a:t>work product</a:t>
            </a:r>
            <a:r>
              <a:rPr lang="en-GB" dirty="0" smtClean="0"/>
              <a:t> may or may not become a deliverable. A </a:t>
            </a:r>
            <a:r>
              <a:rPr lang="en-GB" b="1" dirty="0" smtClean="0"/>
              <a:t>work product</a:t>
            </a:r>
            <a:r>
              <a:rPr lang="en-GB" dirty="0" smtClean="0"/>
              <a:t> can be used to share information with stakeholders, elicit requirements, provide status, etc.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Define a phased life cycle model and an organizational structure for the project.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Plan the configuration management, quality assurance, and validation activities.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Determine phase-dependent tools, techniques, and notations to be used.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Establish a preliminary cost estimates for system development.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Establish preliminary development schedule.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6"/>
            </a:pPr>
            <a:r>
              <a:rPr lang="en-US" dirty="0" smtClean="0"/>
              <a:t>Establish preliminary staffing estimates.</a:t>
            </a:r>
          </a:p>
          <a:p>
            <a:pPr marL="624078" indent="-514350">
              <a:buFont typeface="+mj-lt"/>
              <a:buAutoNum type="arabicPeriod" startAt="6"/>
            </a:pPr>
            <a:r>
              <a:rPr lang="en-US" dirty="0" smtClean="0"/>
              <a:t>Develop preliminary estimates of the computing resources required to operate and maintain the system.</a:t>
            </a:r>
          </a:p>
          <a:p>
            <a:pPr marL="624078" indent="-514350">
              <a:buFont typeface="+mj-lt"/>
              <a:buAutoNum type="arabicPeriod" startAt="6"/>
            </a:pPr>
            <a:r>
              <a:rPr lang="en-US" dirty="0" smtClean="0"/>
              <a:t>Prepare a glossary of terms.</a:t>
            </a:r>
          </a:p>
          <a:p>
            <a:pPr marL="624078" indent="-514350">
              <a:buFont typeface="+mj-lt"/>
              <a:buAutoNum type="arabicPeriod" startAt="6"/>
            </a:pPr>
            <a:r>
              <a:rPr lang="en-US" dirty="0" smtClean="0"/>
              <a:t>Identify sources of information, and refer to them throughout the project plan.</a:t>
            </a:r>
          </a:p>
          <a:p>
            <a:pPr marL="624078" indent="-514350">
              <a:buFont typeface="+mj-lt"/>
              <a:buAutoNum type="arabicPeriod" startAt="6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Planning a software project</a:t>
            </a:r>
            <a:endParaRPr lang="en-GB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Lack of Planning is a primary cause of 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7030A0"/>
                </a:solidFill>
              </a:rPr>
              <a:t>schedule slippage</a:t>
            </a:r>
            <a:r>
              <a:rPr lang="en-US" dirty="0" smtClean="0"/>
              <a:t>,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Cost overruns</a:t>
            </a:r>
            <a:r>
              <a:rPr lang="en-US" dirty="0" smtClean="0"/>
              <a:t>,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Poor quality</a:t>
            </a:r>
            <a:r>
              <a:rPr lang="en-US" dirty="0" smtClean="0"/>
              <a:t>, and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High maintenance costs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600" dirty="0" smtClean="0"/>
              <a:t>of software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ts val="4100"/>
              </a:lnSpc>
              <a:spcAft>
                <a:spcPts val="1200"/>
              </a:spcAft>
              <a:buNone/>
            </a:pPr>
            <a:r>
              <a:rPr lang="en-US" b="1" dirty="0" smtClean="0"/>
              <a:t>So</a:t>
            </a:r>
          </a:p>
          <a:p>
            <a:pPr marL="0" indent="0" algn="ctr">
              <a:lnSpc>
                <a:spcPts val="4100"/>
              </a:lnSpc>
              <a:spcAft>
                <a:spcPts val="1200"/>
              </a:spcAft>
              <a:buNone/>
            </a:pPr>
            <a:r>
              <a:rPr lang="en-US" dirty="0" smtClean="0">
                <a:solidFill>
                  <a:srgbClr val="7030A0"/>
                </a:solidFill>
              </a:rPr>
              <a:t>Careful planning is required</a:t>
            </a:r>
            <a:endParaRPr lang="en-US" dirty="0" smtClean="0"/>
          </a:p>
          <a:p>
            <a:pPr marL="0" indent="0" algn="ctr">
              <a:lnSpc>
                <a:spcPts val="4100"/>
              </a:lnSpc>
              <a:spcAft>
                <a:spcPts val="1200"/>
              </a:spcAft>
              <a:buNone/>
            </a:pPr>
            <a:r>
              <a:rPr lang="en-US" dirty="0" smtClean="0"/>
              <a:t>for both </a:t>
            </a:r>
            <a:br>
              <a:rPr lang="en-US" dirty="0" smtClean="0"/>
            </a:br>
            <a:r>
              <a:rPr lang="en-US" i="1" dirty="0" smtClean="0">
                <a:solidFill>
                  <a:srgbClr val="0070C0"/>
                </a:solidFill>
              </a:rPr>
              <a:t>the development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C00000"/>
                </a:solidFill>
              </a:rPr>
              <a:t>the work products</a:t>
            </a:r>
            <a:r>
              <a:rPr lang="en-US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order to avoid these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software product becomes better understood as it progresses through</a:t>
            </a:r>
            <a:br>
              <a:rPr lang="en-US" dirty="0" smtClean="0"/>
            </a:br>
            <a:r>
              <a:rPr lang="en-US" u="sng" dirty="0" smtClean="0"/>
              <a:t>analysis</a:t>
            </a:r>
            <a:r>
              <a:rPr lang="en-US" dirty="0" smtClean="0"/>
              <a:t>, </a:t>
            </a:r>
            <a:r>
              <a:rPr lang="en-US" u="sng" dirty="0" smtClean="0"/>
              <a:t>design</a:t>
            </a:r>
            <a:r>
              <a:rPr lang="en-US" dirty="0" smtClean="0"/>
              <a:t> &amp; </a:t>
            </a:r>
            <a:r>
              <a:rPr lang="en-US" u="sng" dirty="0" smtClean="0"/>
              <a:t>implementation.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Always remember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Planning for change is one the </a:t>
            </a:r>
            <a:r>
              <a:rPr lang="en-US" b="1" dirty="0" smtClean="0">
                <a:solidFill>
                  <a:srgbClr val="C00000"/>
                </a:solidFill>
              </a:rPr>
              <a:t>key</a:t>
            </a:r>
            <a:r>
              <a:rPr lang="en-US" dirty="0" smtClean="0">
                <a:solidFill>
                  <a:srgbClr val="C00000"/>
                </a:solidFill>
              </a:rPr>
              <a:t> aspects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of successful planning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steps required to plan a software project as below: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Defining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Developing a solution strategy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Planning the developing process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sz="2400" dirty="0" smtClean="0"/>
              <a:t>Prepare the problem statement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000" dirty="0" smtClean="0"/>
              <a:t>It includes </a:t>
            </a:r>
          </a:p>
          <a:p>
            <a:pPr marL="1161288" lvl="2" indent="-457200">
              <a:buFont typeface="+mj-lt"/>
              <a:buAutoNum type="arabicPeriod"/>
            </a:pPr>
            <a:r>
              <a:rPr lang="en-US" sz="2000" dirty="0" smtClean="0"/>
              <a:t>description of present situation,</a:t>
            </a:r>
          </a:p>
          <a:p>
            <a:pPr marL="1161288" lvl="2" indent="-457200">
              <a:buFont typeface="+mj-lt"/>
              <a:buAutoNum type="arabicPeriod"/>
            </a:pPr>
            <a:r>
              <a:rPr lang="en-US" sz="2000" dirty="0" smtClean="0"/>
              <a:t>Problem constraints, and </a:t>
            </a:r>
          </a:p>
          <a:p>
            <a:pPr marL="1161288" lvl="2" indent="-457200">
              <a:buFont typeface="+mj-lt"/>
              <a:buAutoNum type="arabicPeriod"/>
            </a:pPr>
            <a:r>
              <a:rPr lang="en-US" sz="2000" dirty="0" smtClean="0"/>
              <a:t>A statement of the goals to be achieved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/>
              <a:t>Justify a computerized solution strategy for the problem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/>
              <a:t>Identify the functions to be provided by and the constraints 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000" dirty="0" smtClean="0"/>
              <a:t>The hardware sub-systems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000" dirty="0" smtClean="0"/>
              <a:t>The software sub-systems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000" dirty="0" smtClean="0"/>
              <a:t>The people sub-systems</a:t>
            </a:r>
          </a:p>
          <a:p>
            <a:pPr marL="868680" lvl="1" indent="-457200">
              <a:buFont typeface="+mj-lt"/>
              <a:buAutoNum type="arabicPeriod"/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 </a:t>
            </a:r>
            <a:r>
              <a:rPr lang="en-US" sz="2800" dirty="0" smtClean="0">
                <a:solidFill>
                  <a:srgbClr val="FF0000"/>
                </a:solidFill>
              </a:rPr>
              <a:t>contd.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 startAt="4"/>
            </a:pPr>
            <a:r>
              <a:rPr lang="en-US" sz="2400" dirty="0" smtClean="0"/>
              <a:t>Determine system-level goals and requirements for the development process and the work products.</a:t>
            </a:r>
          </a:p>
          <a:p>
            <a:pPr marL="566928" indent="-457200">
              <a:buFont typeface="+mj-lt"/>
              <a:buAutoNum type="arabicPeriod" startAt="4"/>
            </a:pPr>
            <a:r>
              <a:rPr lang="en-US" sz="2400" dirty="0" smtClean="0"/>
              <a:t>Establish high-level acceptance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solution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Outline several solution strategies, without regard for constraints.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Conduct a feasibility study for each strategy.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Recommend a solution strategy, indicating why other strategies are rejected.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Develop a list of priorities of product characteristics.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1176</TotalTime>
  <Words>294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Work Product</vt:lpstr>
      <vt:lpstr>Planning a software project</vt:lpstr>
      <vt:lpstr>Introduction</vt:lpstr>
      <vt:lpstr>Introduction</vt:lpstr>
      <vt:lpstr>Introduction</vt:lpstr>
      <vt:lpstr>Introduction</vt:lpstr>
      <vt:lpstr>Defining the Problem</vt:lpstr>
      <vt:lpstr>Defining the Problem contd.</vt:lpstr>
      <vt:lpstr>Developing a solution strategy</vt:lpstr>
      <vt:lpstr>Planning the development process</vt:lpstr>
      <vt:lpstr>Planning the development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Size factors</dc:title>
  <dc:creator>Nitin Deepak</dc:creator>
  <cp:lastModifiedBy>Nitin Deepak</cp:lastModifiedBy>
  <cp:revision>67</cp:revision>
  <dcterms:created xsi:type="dcterms:W3CDTF">2019-09-02T03:52:27Z</dcterms:created>
  <dcterms:modified xsi:type="dcterms:W3CDTF">2019-09-23T04:01:38Z</dcterms:modified>
</cp:coreProperties>
</file>