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94"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5" r:id="rId30"/>
    <p:sldId id="286" r:id="rId31"/>
    <p:sldId id="287" r:id="rId32"/>
    <p:sldId id="296" r:id="rId33"/>
    <p:sldId id="288" r:id="rId34"/>
    <p:sldId id="297" r:id="rId35"/>
    <p:sldId id="289" r:id="rId36"/>
    <p:sldId id="290" r:id="rId37"/>
    <p:sldId id="291" r:id="rId38"/>
    <p:sldId id="298" r:id="rId39"/>
    <p:sldId id="303" r:id="rId40"/>
    <p:sldId id="300" r:id="rId41"/>
    <p:sldId id="299" r:id="rId42"/>
    <p:sldId id="301"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92EED29-C1D4-45B8-BE57-18BCABC98054}" type="datetimeFigureOut">
              <a:rPr lang="en-US" smtClean="0"/>
              <a:pPr/>
              <a:t>9/25/2019</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FA19ADD-212D-44ED-9C33-0B3C1335AEE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2EED29-C1D4-45B8-BE57-18BCABC98054}" type="datetimeFigureOut">
              <a:rPr lang="en-US" smtClean="0"/>
              <a:pPr/>
              <a:t>9/25/2019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2EED29-C1D4-45B8-BE57-18BCABC98054}" type="datetimeFigureOut">
              <a:rPr lang="en-US" smtClean="0"/>
              <a:pPr/>
              <a:t>9/25/2019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2EED29-C1D4-45B8-BE57-18BCABC98054}" type="datetimeFigureOut">
              <a:rPr lang="en-US" smtClean="0"/>
              <a:pPr/>
              <a:t>9/25/2019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2EED29-C1D4-45B8-BE57-18BCABC98054}" type="datetimeFigureOut">
              <a:rPr lang="en-US" smtClean="0"/>
              <a:pPr/>
              <a:t>9/25/2019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2EED29-C1D4-45B8-BE57-18BCABC98054}" type="datetimeFigureOut">
              <a:rPr lang="en-US" smtClean="0"/>
              <a:pPr/>
              <a:t>9/25/2019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92EED29-C1D4-45B8-BE57-18BCABC98054}" type="datetimeFigureOut">
              <a:rPr lang="en-US" smtClean="0"/>
              <a:pPr/>
              <a:t>9/25/2019</a:t>
            </a:fld>
            <a:endParaRPr lang="en-GB"/>
          </a:p>
        </p:txBody>
      </p:sp>
      <p:sp>
        <p:nvSpPr>
          <p:cNvPr id="27" name="Slide Number Placeholder 26"/>
          <p:cNvSpPr>
            <a:spLocks noGrp="1"/>
          </p:cNvSpPr>
          <p:nvPr>
            <p:ph type="sldNum" sz="quarter" idx="11"/>
          </p:nvPr>
        </p:nvSpPr>
        <p:spPr/>
        <p:txBody>
          <a:bodyPr rtlCol="0"/>
          <a:lstStyle/>
          <a:p>
            <a:fld id="{9FA19ADD-212D-44ED-9C33-0B3C1335AEE5}"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92EED29-C1D4-45B8-BE57-18BCABC98054}" type="datetimeFigureOut">
              <a:rPr lang="en-US" smtClean="0"/>
              <a:pPr/>
              <a:t>9/25/2019</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9FA19ADD-212D-44ED-9C33-0B3C1335AEE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EED29-C1D4-45B8-BE57-18BCABC98054}" type="datetimeFigureOut">
              <a:rPr lang="en-US" smtClean="0"/>
              <a:pPr/>
              <a:t>9/25/2019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2EED29-C1D4-45B8-BE57-18BCABC98054}" type="datetimeFigureOut">
              <a:rPr lang="en-US" smtClean="0"/>
              <a:pPr/>
              <a:t>9/25/2019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2EED29-C1D4-45B8-BE57-18BCABC98054}" type="datetimeFigureOut">
              <a:rPr lang="en-US" smtClean="0"/>
              <a:pPr/>
              <a:t>9/25/2019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19ADD-212D-44ED-9C33-0B3C1335AEE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92EED29-C1D4-45B8-BE57-18BCABC98054}" type="datetimeFigureOut">
              <a:rPr lang="en-US" smtClean="0"/>
              <a:pPr/>
              <a:t>9/25/2019</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FA19ADD-212D-44ED-9C33-0B3C1335AEE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Some Size factors</a:t>
            </a:r>
            <a:endParaRPr lang="en-GB"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 Placeholder 4"/>
          <p:cNvSpPr>
            <a:spLocks noGrp="1"/>
          </p:cNvSpPr>
          <p:nvPr>
            <p:ph type="body" idx="1"/>
          </p:nvPr>
        </p:nvSpPr>
        <p:spPr/>
        <p:txBody>
          <a:bodyPr/>
          <a:lstStyle/>
          <a:p>
            <a:r>
              <a:rPr lang="en-US" dirty="0" smtClean="0"/>
              <a:t>Introduction to Software Engineering</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Size Categories </a:t>
            </a:r>
            <a:r>
              <a:rPr lang="en-US" sz="3200" dirty="0" smtClean="0">
                <a:solidFill>
                  <a:srgbClr val="FF0000"/>
                </a:solidFill>
              </a:rPr>
              <a:t>contd.</a:t>
            </a:r>
            <a:endParaRPr lang="en-GB" dirty="0"/>
          </a:p>
        </p:txBody>
      </p:sp>
      <p:sp>
        <p:nvSpPr>
          <p:cNvPr id="3" name="Content Placeholder 2"/>
          <p:cNvSpPr>
            <a:spLocks noGrp="1"/>
          </p:cNvSpPr>
          <p:nvPr>
            <p:ph idx="1"/>
          </p:nvPr>
        </p:nvSpPr>
        <p:spPr>
          <a:xfrm>
            <a:off x="457200" y="2249424"/>
            <a:ext cx="8458200" cy="4325112"/>
          </a:xfrm>
        </p:spPr>
        <p:txBody>
          <a:bodyPr>
            <a:normAutofit fontScale="92500"/>
          </a:bodyPr>
          <a:lstStyle/>
          <a:p>
            <a:pPr>
              <a:buNone/>
            </a:pPr>
            <a:r>
              <a:rPr lang="en-US" b="1" dirty="0" smtClean="0"/>
              <a:t>Medium-size projects</a:t>
            </a:r>
          </a:p>
          <a:p>
            <a:r>
              <a:rPr lang="en-US" dirty="0" smtClean="0"/>
              <a:t>It also involves 2-5 programmers.</a:t>
            </a:r>
          </a:p>
          <a:p>
            <a:r>
              <a:rPr lang="en-US" dirty="0" smtClean="0"/>
              <a:t>Time 1 – 2  years and results 10,000-50,000 lines of code packaged with 250-1000 </a:t>
            </a:r>
            <a:r>
              <a:rPr lang="en-US" sz="2800" dirty="0" smtClean="0"/>
              <a:t>subroutines</a:t>
            </a:r>
            <a:r>
              <a:rPr lang="en-US" dirty="0" smtClean="0"/>
              <a:t>.</a:t>
            </a:r>
          </a:p>
          <a:p>
            <a:r>
              <a:rPr lang="en-US" dirty="0" smtClean="0"/>
              <a:t>Such programs often includes assemblers, compilers, small MIS, inventory management system</a:t>
            </a:r>
          </a:p>
          <a:p>
            <a:r>
              <a:rPr lang="en-US" dirty="0" smtClean="0"/>
              <a:t>Certain degree of formality is required for analysis, design, test planning or </a:t>
            </a:r>
            <a:r>
              <a:rPr lang="en-US" sz="2600" dirty="0" smtClean="0"/>
              <a:t>supporting</a:t>
            </a:r>
            <a:r>
              <a:rPr lang="en-US" dirty="0" smtClean="0"/>
              <a:t> documents and </a:t>
            </a:r>
            <a:r>
              <a:rPr lang="en-US" sz="2600" b="1" i="1" dirty="0" smtClean="0"/>
              <a:t>some interaction is needed among programmers and communication </a:t>
            </a:r>
            <a:r>
              <a:rPr lang="en-US" dirty="0" smtClean="0"/>
              <a:t>with customers.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Size Categories </a:t>
            </a:r>
            <a:r>
              <a:rPr lang="en-US" sz="3200" dirty="0" smtClean="0">
                <a:solidFill>
                  <a:srgbClr val="FF0000"/>
                </a:solidFill>
              </a:rPr>
              <a:t>contd.</a:t>
            </a:r>
            <a:endParaRPr lang="en-GB" dirty="0"/>
          </a:p>
        </p:txBody>
      </p:sp>
      <p:sp>
        <p:nvSpPr>
          <p:cNvPr id="3" name="Content Placeholder 2"/>
          <p:cNvSpPr>
            <a:spLocks noGrp="1"/>
          </p:cNvSpPr>
          <p:nvPr>
            <p:ph idx="1"/>
          </p:nvPr>
        </p:nvSpPr>
        <p:spPr>
          <a:xfrm>
            <a:off x="457200" y="2249424"/>
            <a:ext cx="8458200" cy="4325112"/>
          </a:xfrm>
        </p:spPr>
        <p:txBody>
          <a:bodyPr>
            <a:normAutofit/>
          </a:bodyPr>
          <a:lstStyle/>
          <a:p>
            <a:pPr>
              <a:buNone/>
            </a:pPr>
            <a:r>
              <a:rPr lang="en-US" b="1" dirty="0" smtClean="0"/>
              <a:t>Medium-size projects </a:t>
            </a:r>
            <a:r>
              <a:rPr lang="en-US" sz="2200" dirty="0" smtClean="0">
                <a:solidFill>
                  <a:srgbClr val="FF0000"/>
                </a:solidFill>
              </a:rPr>
              <a:t>contd..</a:t>
            </a:r>
          </a:p>
          <a:p>
            <a:r>
              <a:rPr lang="en-US" dirty="0" smtClean="0"/>
              <a:t>Use of systematic software engineering principles. It will result improved product quality, increased productivity, and better satisfaction of customer needs.</a:t>
            </a:r>
          </a:p>
          <a:p>
            <a:r>
              <a:rPr lang="en-US" dirty="0" smtClean="0"/>
              <a:t>Most of the software development activities comes under this category.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Size Categories </a:t>
            </a:r>
            <a:r>
              <a:rPr lang="en-US" sz="3200" dirty="0" smtClean="0">
                <a:solidFill>
                  <a:srgbClr val="FF0000"/>
                </a:solidFill>
              </a:rPr>
              <a:t>contd.</a:t>
            </a:r>
            <a:endParaRPr lang="en-GB" dirty="0"/>
          </a:p>
        </p:txBody>
      </p:sp>
      <p:sp>
        <p:nvSpPr>
          <p:cNvPr id="3" name="Content Placeholder 2"/>
          <p:cNvSpPr>
            <a:spLocks noGrp="1"/>
          </p:cNvSpPr>
          <p:nvPr>
            <p:ph idx="1"/>
          </p:nvPr>
        </p:nvSpPr>
        <p:spPr>
          <a:xfrm>
            <a:off x="457200" y="2249424"/>
            <a:ext cx="8458200" cy="4325112"/>
          </a:xfrm>
        </p:spPr>
        <p:txBody>
          <a:bodyPr>
            <a:normAutofit fontScale="92500"/>
          </a:bodyPr>
          <a:lstStyle/>
          <a:p>
            <a:pPr>
              <a:buNone/>
            </a:pPr>
            <a:r>
              <a:rPr lang="en-US" b="1" dirty="0" smtClean="0"/>
              <a:t>Large projects</a:t>
            </a:r>
          </a:p>
          <a:p>
            <a:r>
              <a:rPr lang="en-US" dirty="0" smtClean="0"/>
              <a:t>It also involves 5-20 programmers of different teams having at least 5 programmers in each team.</a:t>
            </a:r>
          </a:p>
          <a:p>
            <a:r>
              <a:rPr lang="en-US" dirty="0" smtClean="0"/>
              <a:t>Time 2 – 3  years and results 50,000-1,00,000 lines of code packaged in several subsystems.</a:t>
            </a:r>
          </a:p>
          <a:p>
            <a:r>
              <a:rPr lang="en-US" dirty="0" smtClean="0"/>
              <a:t>Such programs often includes large compilers, small time sharing systems, database packages, real-time control systems</a:t>
            </a:r>
          </a:p>
          <a:p>
            <a:r>
              <a:rPr lang="en-US" sz="2600" b="1" i="1" dirty="0" smtClean="0"/>
              <a:t>Interaction among programmers and communication </a:t>
            </a:r>
            <a:r>
              <a:rPr lang="en-US" dirty="0" smtClean="0"/>
              <a:t>with customers is truly crucial.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Size Categories </a:t>
            </a:r>
            <a:r>
              <a:rPr lang="en-US" sz="3200" dirty="0" smtClean="0">
                <a:solidFill>
                  <a:srgbClr val="FF0000"/>
                </a:solidFill>
              </a:rPr>
              <a:t>contd.</a:t>
            </a:r>
            <a:endParaRPr lang="en-GB" dirty="0"/>
          </a:p>
        </p:txBody>
      </p:sp>
      <p:sp>
        <p:nvSpPr>
          <p:cNvPr id="3" name="Content Placeholder 2"/>
          <p:cNvSpPr>
            <a:spLocks noGrp="1"/>
          </p:cNvSpPr>
          <p:nvPr>
            <p:ph idx="1"/>
          </p:nvPr>
        </p:nvSpPr>
        <p:spPr>
          <a:xfrm>
            <a:off x="457200" y="2249424"/>
            <a:ext cx="8458200" cy="4325112"/>
          </a:xfrm>
        </p:spPr>
        <p:txBody>
          <a:bodyPr>
            <a:normAutofit/>
          </a:bodyPr>
          <a:lstStyle/>
          <a:p>
            <a:pPr>
              <a:buNone/>
            </a:pPr>
            <a:r>
              <a:rPr lang="en-US" b="1" dirty="0" smtClean="0"/>
              <a:t>Large projects </a:t>
            </a:r>
            <a:r>
              <a:rPr lang="en-US" sz="2200" dirty="0" smtClean="0">
                <a:solidFill>
                  <a:srgbClr val="FF0000"/>
                </a:solidFill>
              </a:rPr>
              <a:t>contd..</a:t>
            </a:r>
          </a:p>
          <a:p>
            <a:r>
              <a:rPr lang="en-US" dirty="0" smtClean="0"/>
              <a:t>Proper software engineering practices is initiated as the size and complexity of product increases and changes in requirement by both customer and developers frequently occurs as project evolves.</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Size Categories </a:t>
            </a:r>
            <a:r>
              <a:rPr lang="en-US" sz="3200" dirty="0" smtClean="0">
                <a:solidFill>
                  <a:srgbClr val="FF0000"/>
                </a:solidFill>
              </a:rPr>
              <a:t>contd.</a:t>
            </a:r>
            <a:endParaRPr lang="en-GB" dirty="0"/>
          </a:p>
        </p:txBody>
      </p:sp>
      <p:sp>
        <p:nvSpPr>
          <p:cNvPr id="3" name="Content Placeholder 2"/>
          <p:cNvSpPr>
            <a:spLocks noGrp="1"/>
          </p:cNvSpPr>
          <p:nvPr>
            <p:ph idx="1"/>
          </p:nvPr>
        </p:nvSpPr>
        <p:spPr>
          <a:xfrm>
            <a:off x="457200" y="2249424"/>
            <a:ext cx="8458200" cy="4608576"/>
          </a:xfrm>
        </p:spPr>
        <p:txBody>
          <a:bodyPr>
            <a:normAutofit fontScale="92500" lnSpcReduction="10000"/>
          </a:bodyPr>
          <a:lstStyle/>
          <a:p>
            <a:pPr>
              <a:buNone/>
            </a:pPr>
            <a:r>
              <a:rPr lang="en-US" b="1" dirty="0" smtClean="0"/>
              <a:t>Very large projects</a:t>
            </a:r>
          </a:p>
          <a:p>
            <a:r>
              <a:rPr lang="en-US" dirty="0" smtClean="0"/>
              <a:t>It also involves 100-1000 programmers of different teams.</a:t>
            </a:r>
          </a:p>
          <a:p>
            <a:r>
              <a:rPr lang="en-US" dirty="0" smtClean="0"/>
              <a:t>Time 4 – 5  years and results 1 million lines of code packaged in several subsystems.</a:t>
            </a:r>
          </a:p>
          <a:p>
            <a:r>
              <a:rPr lang="en-US" dirty="0" smtClean="0"/>
              <a:t>Such programs often involves real-time processing, telecommunications and multi-tasking for example: large OS, large database systems, military command and control systems. </a:t>
            </a:r>
          </a:p>
          <a:p>
            <a:r>
              <a:rPr lang="en-US" dirty="0" smtClean="0"/>
              <a:t>Brooks reports that the IBM OS named OS/360 was developed by 5000 programmers in 5 years, which contained 1 million LOC.</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Size Categories </a:t>
            </a:r>
            <a:r>
              <a:rPr lang="en-US" sz="3200" dirty="0" smtClean="0">
                <a:solidFill>
                  <a:srgbClr val="FF0000"/>
                </a:solidFill>
              </a:rPr>
              <a:t>contd.</a:t>
            </a:r>
            <a:endParaRPr lang="en-GB" dirty="0"/>
          </a:p>
        </p:txBody>
      </p:sp>
      <p:sp>
        <p:nvSpPr>
          <p:cNvPr id="3" name="Content Placeholder 2"/>
          <p:cNvSpPr>
            <a:spLocks noGrp="1"/>
          </p:cNvSpPr>
          <p:nvPr>
            <p:ph idx="1"/>
          </p:nvPr>
        </p:nvSpPr>
        <p:spPr>
          <a:xfrm>
            <a:off x="457200" y="2249424"/>
            <a:ext cx="8458200" cy="4608576"/>
          </a:xfrm>
        </p:spPr>
        <p:txBody>
          <a:bodyPr>
            <a:normAutofit/>
          </a:bodyPr>
          <a:lstStyle/>
          <a:p>
            <a:pPr>
              <a:buNone/>
            </a:pPr>
            <a:r>
              <a:rPr lang="en-US" b="1" dirty="0" smtClean="0"/>
              <a:t>Extremely large projects</a:t>
            </a:r>
          </a:p>
          <a:p>
            <a:r>
              <a:rPr lang="en-US" dirty="0" smtClean="0"/>
              <a:t>It also involves 2000-5000 programmers of different teams.</a:t>
            </a:r>
          </a:p>
          <a:p>
            <a:r>
              <a:rPr lang="en-US" dirty="0" smtClean="0"/>
              <a:t>Time 10 years and results 1 million lines of code packaged in several subsystems.</a:t>
            </a:r>
          </a:p>
          <a:p>
            <a:r>
              <a:rPr lang="en-US" dirty="0" smtClean="0"/>
              <a:t>Such programs often involves. real-time processing, telecommunications and multi-tasking for example: air-traffic control system, ballistic missile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0"/>
            <a:ext cx="8229600" cy="1066800"/>
          </a:xfrm>
        </p:spPr>
        <p:txBody>
          <a:bodyPr/>
          <a:lstStyle/>
          <a:p>
            <a:r>
              <a:rPr lang="en-US" dirty="0" smtClean="0"/>
              <a:t>Quality and Productivity Factors</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pPr>
            <a:r>
              <a:rPr lang="en-US" sz="2400" dirty="0" smtClean="0"/>
              <a:t>Those who have written only small programs for personal use or homework exercises may find it difficult to understand the importance of </a:t>
            </a:r>
            <a:r>
              <a:rPr lang="en-US" sz="2000" b="1" i="1" dirty="0" smtClean="0"/>
              <a:t>systematic activities</a:t>
            </a:r>
            <a:r>
              <a:rPr lang="en-US" sz="2400" dirty="0" smtClean="0"/>
              <a:t>.</a:t>
            </a:r>
          </a:p>
          <a:p>
            <a:pPr marL="344488" indent="-344488" algn="just">
              <a:spcAft>
                <a:spcPts val="1200"/>
              </a:spcAft>
            </a:pPr>
            <a:r>
              <a:rPr lang="en-US" sz="2400" dirty="0" smtClean="0"/>
              <a:t>Observe that </a:t>
            </a:r>
            <a:r>
              <a:rPr lang="en-US" sz="2400" b="1" i="1" dirty="0" smtClean="0"/>
              <a:t>electrical engineers </a:t>
            </a:r>
            <a:r>
              <a:rPr lang="en-US" sz="2400" dirty="0" smtClean="0"/>
              <a:t>do not produce electronic circuits by soldering components together.</a:t>
            </a:r>
          </a:p>
          <a:p>
            <a:pPr marL="344488" indent="-344488" algn="just">
              <a:spcAft>
                <a:spcPts val="1200"/>
              </a:spcAft>
            </a:pPr>
            <a:r>
              <a:rPr lang="en-US" sz="2400" dirty="0" smtClean="0"/>
              <a:t>Software quality and programmer productivity can be improved by improving the process used to develop and maintain software products.</a:t>
            </a:r>
          </a:p>
          <a:p>
            <a:pPr marL="0" indent="0" algn="just">
              <a:spcAft>
                <a:spcPts val="1200"/>
              </a:spcAft>
              <a:buNone/>
            </a:pPr>
            <a:r>
              <a:rPr lang="en-US" sz="2400" dirty="0" smtClean="0">
                <a:solidFill>
                  <a:srgbClr val="0070C0"/>
                </a:solidFill>
              </a:rPr>
              <a:t>Some factors that influence quality and productivity are discussed now onwards.</a:t>
            </a:r>
            <a:endParaRPr lang="en-GB" sz="2400"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fontScale="85000" lnSpcReduction="10000"/>
          </a:bodyPr>
          <a:lstStyle/>
          <a:p>
            <a:pPr marL="344488" indent="-344488" algn="just">
              <a:spcAft>
                <a:spcPts val="1200"/>
              </a:spcAft>
              <a:buNone/>
            </a:pPr>
            <a:r>
              <a:rPr lang="en-US" b="1" dirty="0" smtClean="0">
                <a:solidFill>
                  <a:srgbClr val="0070C0"/>
                </a:solidFill>
              </a:rPr>
              <a:t>Individual ability</a:t>
            </a:r>
          </a:p>
          <a:p>
            <a:pPr marL="0" indent="0" algn="just">
              <a:spcAft>
                <a:spcPts val="1200"/>
              </a:spcAft>
              <a:buNone/>
            </a:pPr>
            <a:r>
              <a:rPr lang="en-US" sz="2400" dirty="0" smtClean="0"/>
              <a:t>Production &amp; Maintenance are </a:t>
            </a:r>
            <a:r>
              <a:rPr lang="en-US" sz="2400" dirty="0" err="1" smtClean="0"/>
              <a:t>labour</a:t>
            </a:r>
            <a:r>
              <a:rPr lang="en-US" sz="2400" dirty="0" smtClean="0"/>
              <a:t> intensive activities </a:t>
            </a:r>
            <a:r>
              <a:rPr lang="en-US" sz="2400" b="1" dirty="0" smtClean="0"/>
              <a:t>thus </a:t>
            </a:r>
            <a:r>
              <a:rPr lang="en-US" sz="2400" dirty="0" smtClean="0"/>
              <a:t>direct functions of individual ability and effort</a:t>
            </a:r>
          </a:p>
          <a:p>
            <a:pPr marL="0" indent="0" algn="just">
              <a:spcAft>
                <a:spcPts val="1200"/>
              </a:spcAft>
              <a:buNone/>
            </a:pPr>
            <a:r>
              <a:rPr lang="en-US" sz="2400" dirty="0" smtClean="0"/>
              <a:t>Two aspects to ability: </a:t>
            </a:r>
          </a:p>
          <a:p>
            <a:pPr marL="465138" indent="-225425" algn="just">
              <a:spcAft>
                <a:spcPts val="1200"/>
              </a:spcAft>
              <a:buNone/>
            </a:pPr>
            <a:r>
              <a:rPr lang="en-US" sz="2000" i="1" dirty="0" smtClean="0">
                <a:solidFill>
                  <a:srgbClr val="0070C0"/>
                </a:solidFill>
              </a:rPr>
              <a:t>The general competence of the individual</a:t>
            </a:r>
          </a:p>
          <a:p>
            <a:pPr marL="465138" indent="0" algn="just">
              <a:spcAft>
                <a:spcPts val="1200"/>
              </a:spcAft>
              <a:buNone/>
            </a:pPr>
            <a:r>
              <a:rPr lang="en-US" sz="2000" dirty="0" smtClean="0"/>
              <a:t>Mean the basic ability to write correct computer programs.  On the experiment by </a:t>
            </a:r>
            <a:r>
              <a:rPr lang="en-US" sz="2000" dirty="0" err="1" smtClean="0"/>
              <a:t>Sackman</a:t>
            </a:r>
            <a:r>
              <a:rPr lang="en-US" sz="2000" dirty="0" smtClean="0"/>
              <a:t> and others conducted in 1968 (SAC68) concludes there is a huge difference among programmers in their programming ability. </a:t>
            </a:r>
          </a:p>
          <a:p>
            <a:pPr marL="465138" indent="0" algn="just">
              <a:spcAft>
                <a:spcPts val="1200"/>
              </a:spcAft>
              <a:buNone/>
            </a:pPr>
            <a:r>
              <a:rPr lang="en-US" sz="2000" dirty="0" smtClean="0"/>
              <a:t>That’s why on a very large and extremely large projects the individual differences in programmer productivity will tend to average out.</a:t>
            </a:r>
          </a:p>
          <a:p>
            <a:pPr marL="465138" indent="0" algn="just">
              <a:spcAft>
                <a:spcPts val="1200"/>
              </a:spcAft>
              <a:buNone/>
            </a:pPr>
            <a:r>
              <a:rPr lang="en-US" sz="2000" dirty="0" smtClean="0"/>
              <a:t>But in small and medium size projects are extremely sensitive to the ability of programmer. </a:t>
            </a:r>
            <a:r>
              <a:rPr lang="en-US" sz="2000" dirty="0" smtClean="0">
                <a:solidFill>
                  <a:srgbClr val="FF0000"/>
                </a:solidFill>
              </a:rPr>
              <a:t>They can’t afford low productivity.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Individual ability </a:t>
            </a:r>
            <a:r>
              <a:rPr lang="en-US" sz="2000" b="1" dirty="0" err="1" smtClean="0">
                <a:solidFill>
                  <a:srgbClr val="FF0000"/>
                </a:solidFill>
              </a:rPr>
              <a:t>contd</a:t>
            </a:r>
            <a:r>
              <a:rPr lang="en-US" sz="2000" b="1" dirty="0" smtClean="0">
                <a:solidFill>
                  <a:srgbClr val="FF0000"/>
                </a:solidFill>
              </a:rPr>
              <a:t>…</a:t>
            </a:r>
            <a:endParaRPr lang="en-US" b="1" dirty="0" smtClean="0">
              <a:solidFill>
                <a:srgbClr val="FF0000"/>
              </a:solidFill>
            </a:endParaRPr>
          </a:p>
          <a:p>
            <a:pPr marL="465138" indent="-225425" algn="just">
              <a:spcAft>
                <a:spcPts val="1200"/>
              </a:spcAft>
              <a:buNone/>
            </a:pPr>
            <a:r>
              <a:rPr lang="en-US" sz="2000" i="1" dirty="0" smtClean="0">
                <a:solidFill>
                  <a:srgbClr val="0070C0"/>
                </a:solidFill>
              </a:rPr>
              <a:t>Familiarity of the individual with the particular application area</a:t>
            </a:r>
          </a:p>
          <a:p>
            <a:pPr marL="465138" indent="0" algn="just">
              <a:spcAft>
                <a:spcPts val="1200"/>
              </a:spcAft>
              <a:buNone/>
            </a:pPr>
            <a:r>
              <a:rPr lang="en-US" sz="2000" dirty="0" smtClean="0"/>
              <a:t>Competent data processing programmers are not usually competent in scientific application areas and </a:t>
            </a:r>
            <a:r>
              <a:rPr lang="en-US" sz="2000" i="1" dirty="0" smtClean="0"/>
              <a:t>vice versa</a:t>
            </a:r>
            <a:r>
              <a:rPr lang="en-US" sz="2000" dirty="0" smtClean="0"/>
              <a:t>. </a:t>
            </a:r>
          </a:p>
          <a:p>
            <a:pPr marL="465138" indent="0" algn="just">
              <a:spcAft>
                <a:spcPts val="1200"/>
              </a:spcAft>
              <a:buNone/>
            </a:pPr>
            <a:r>
              <a:rPr lang="en-US" sz="2000" dirty="0" smtClean="0"/>
              <a:t>Lack of familiarity with the application area can result in low productivity and poor quality.</a:t>
            </a:r>
          </a:p>
          <a:p>
            <a:pPr marL="0" indent="0" algn="just">
              <a:spcAft>
                <a:spcPts val="1200"/>
              </a:spcAft>
              <a:buNone/>
            </a:pPr>
            <a:endParaRPr lang="en-GB" sz="24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Some Size Factors</a:t>
            </a:r>
            <a:endParaRPr lang="en-GB" dirty="0"/>
          </a:p>
        </p:txBody>
      </p:sp>
      <p:sp>
        <p:nvSpPr>
          <p:cNvPr id="5" name="Content Placeholder 4"/>
          <p:cNvSpPr>
            <a:spLocks noGrp="1"/>
          </p:cNvSpPr>
          <p:nvPr>
            <p:ph idx="1"/>
          </p:nvPr>
        </p:nvSpPr>
        <p:spPr/>
        <p:txBody>
          <a:bodyPr/>
          <a:lstStyle/>
          <a:p>
            <a:pPr marL="0" indent="0">
              <a:buNone/>
            </a:pPr>
            <a:r>
              <a:rPr lang="en-US" dirty="0" smtClean="0"/>
              <a:t>Here, the </a:t>
            </a:r>
            <a:r>
              <a:rPr lang="en-US" b="1" i="1" dirty="0" smtClean="0"/>
              <a:t>level of effort devoted to software development and maintenance</a:t>
            </a:r>
            <a:r>
              <a:rPr lang="en-US" dirty="0" smtClean="0"/>
              <a:t> is discussed.</a:t>
            </a:r>
          </a:p>
          <a:p>
            <a:pPr marL="0" indent="0">
              <a:buNone/>
            </a:pPr>
            <a:endParaRPr lang="en-US" dirty="0" smtClean="0"/>
          </a:p>
          <a:p>
            <a:pPr marL="0" indent="0">
              <a:buNone/>
            </a:pPr>
            <a:r>
              <a:rPr lang="en-US" dirty="0" smtClean="0"/>
              <a:t>The </a:t>
            </a:r>
            <a:r>
              <a:rPr lang="en-US" b="1" i="1" dirty="0" smtClean="0"/>
              <a:t>distribution of effort among activities is presented</a:t>
            </a:r>
            <a:r>
              <a:rPr lang="en-US" dirty="0" smtClean="0"/>
              <a:t>; and </a:t>
            </a:r>
            <a:r>
              <a:rPr lang="en-US" b="1" i="1" dirty="0" smtClean="0"/>
              <a:t>size categories </a:t>
            </a:r>
            <a:r>
              <a:rPr lang="en-US" dirty="0" smtClean="0"/>
              <a:t>for software projects are described.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fontScale="92500" lnSpcReduction="20000"/>
          </a:bodyPr>
          <a:lstStyle/>
          <a:p>
            <a:pPr marL="344488" indent="-344488" algn="just">
              <a:spcAft>
                <a:spcPts val="1200"/>
              </a:spcAft>
              <a:buNone/>
            </a:pPr>
            <a:r>
              <a:rPr lang="en-US" b="1" dirty="0" smtClean="0">
                <a:solidFill>
                  <a:srgbClr val="0070C0"/>
                </a:solidFill>
              </a:rPr>
              <a:t>Team communication</a:t>
            </a:r>
          </a:p>
          <a:p>
            <a:pPr marL="0" indent="0" algn="just">
              <a:spcAft>
                <a:spcPts val="1200"/>
              </a:spcAft>
              <a:buNone/>
            </a:pPr>
            <a:r>
              <a:rPr lang="en-US" sz="2400" dirty="0" smtClean="0"/>
              <a:t>Programming has traditionally been regarded as an individual and private activity. Many programmers have low social needs and prefer to work alone.</a:t>
            </a:r>
          </a:p>
          <a:p>
            <a:pPr marL="0" indent="0" algn="just">
              <a:spcAft>
                <a:spcPts val="1200"/>
              </a:spcAft>
              <a:buNone/>
            </a:pPr>
            <a:r>
              <a:rPr lang="en-US" sz="2400" dirty="0" smtClean="0"/>
              <a:t>On the other hand, increasing product size results in decreasing programmer productivity due to the increased complexity of interactions among program components, and due to the increased communication required among programmers, managers and customers the team needs to be social and communicative. </a:t>
            </a:r>
          </a:p>
          <a:p>
            <a:pPr marL="0" indent="0" algn="just">
              <a:spcAft>
                <a:spcPts val="1200"/>
              </a:spcAft>
              <a:buNone/>
            </a:pPr>
            <a:r>
              <a:rPr lang="en-US" sz="2400" dirty="0" smtClean="0"/>
              <a:t>Brooks observed that communication paths among programmers grows as </a:t>
            </a:r>
            <a:r>
              <a:rPr lang="en-US" sz="2600" i="1" dirty="0" smtClean="0">
                <a:solidFill>
                  <a:srgbClr val="FF0000"/>
                </a:solidFill>
              </a:rPr>
              <a:t>n(n-1)/2</a:t>
            </a:r>
            <a:r>
              <a:rPr lang="en-US" sz="2400" i="1" dirty="0" smtClean="0"/>
              <a:t>. </a:t>
            </a:r>
            <a:r>
              <a:rPr lang="en-US" sz="2400" dirty="0" smtClean="0"/>
              <a:t>where </a:t>
            </a:r>
            <a:r>
              <a:rPr lang="en-US" sz="2400" i="1" dirty="0" smtClean="0"/>
              <a:t>n</a:t>
            </a:r>
            <a:r>
              <a:rPr lang="en-US" sz="2400" dirty="0" smtClean="0"/>
              <a:t> is the number of programmers in a project team.</a:t>
            </a: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Product complexity</a:t>
            </a:r>
          </a:p>
          <a:p>
            <a:pPr marL="0" indent="0" algn="just">
              <a:spcAft>
                <a:spcPts val="1200"/>
              </a:spcAft>
              <a:buNone/>
            </a:pPr>
            <a:r>
              <a:rPr lang="en-US" sz="2000" dirty="0" smtClean="0"/>
              <a:t>Complexities are categorized as: application programs, utility programs, and system-level programs.</a:t>
            </a:r>
          </a:p>
          <a:p>
            <a:pPr marL="0" indent="0" algn="just">
              <a:spcAft>
                <a:spcPts val="1200"/>
              </a:spcAft>
              <a:buNone/>
            </a:pPr>
            <a:endParaRPr lang="en-US" sz="2000" dirty="0" smtClean="0"/>
          </a:p>
          <a:p>
            <a:pPr marL="0" indent="0" algn="just">
              <a:spcAft>
                <a:spcPts val="1200"/>
              </a:spcAft>
              <a:buNone/>
            </a:pPr>
            <a:r>
              <a:rPr lang="en-US" sz="2000" dirty="0" smtClean="0"/>
              <a:t>Application programs have the highest productivity and system programs have the lowest productivity, as measured in lines of code per programmer-day. </a:t>
            </a:r>
          </a:p>
          <a:p>
            <a:pPr marL="0" indent="0" algn="just">
              <a:spcAft>
                <a:spcPts val="1200"/>
              </a:spcAft>
              <a:buNone/>
            </a:pPr>
            <a:r>
              <a:rPr lang="en-US" sz="2000" dirty="0" smtClean="0"/>
              <a:t>Utility programs can be produced at a rate 5 to 10 times, and applications programs at a rate 25 to 100 times, that of systems programs.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lnSpcReduction="10000"/>
          </a:bodyPr>
          <a:lstStyle/>
          <a:p>
            <a:pPr marL="344488" indent="-344488" algn="just">
              <a:spcAft>
                <a:spcPts val="1200"/>
              </a:spcAft>
              <a:buNone/>
            </a:pPr>
            <a:r>
              <a:rPr lang="en-US" b="1" dirty="0" smtClean="0">
                <a:solidFill>
                  <a:srgbClr val="0070C0"/>
                </a:solidFill>
              </a:rPr>
              <a:t>Appropriate notations</a:t>
            </a:r>
          </a:p>
          <a:p>
            <a:pPr marL="0" indent="0" algn="just">
              <a:spcAft>
                <a:spcPts val="1200"/>
              </a:spcAft>
              <a:buNone/>
            </a:pPr>
            <a:r>
              <a:rPr lang="en-US" sz="2000" dirty="0" smtClean="0"/>
              <a:t>In software engineering, the representation schemes are of fundamental importance. </a:t>
            </a:r>
          </a:p>
          <a:p>
            <a:pPr marL="0" indent="0" algn="just">
              <a:spcAft>
                <a:spcPts val="1200"/>
              </a:spcAft>
              <a:buNone/>
            </a:pPr>
            <a:r>
              <a:rPr lang="en-US" sz="2000" dirty="0" smtClean="0"/>
              <a:t>Good notations can clarify the relationships and interactions of interest, while poor notations complicate and interfere with good practice.</a:t>
            </a:r>
          </a:p>
          <a:p>
            <a:pPr marL="0" indent="0" algn="just">
              <a:spcAft>
                <a:spcPts val="1200"/>
              </a:spcAft>
              <a:buNone/>
            </a:pPr>
            <a:r>
              <a:rPr lang="en-US" sz="2000" dirty="0" smtClean="0"/>
              <a:t>Programming languages provide concise notations for the implementation phase of software development, </a:t>
            </a:r>
            <a:r>
              <a:rPr lang="en-US" sz="2400" i="1" dirty="0" smtClean="0">
                <a:solidFill>
                  <a:srgbClr val="0070C0"/>
                </a:solidFill>
              </a:rPr>
              <a:t>but </a:t>
            </a:r>
            <a:r>
              <a:rPr lang="en-US" sz="2000" dirty="0" smtClean="0"/>
              <a:t>there are no widely accepted notations for stating functional requirements, design specifications, test plans, or performance criteria. </a:t>
            </a:r>
          </a:p>
          <a:p>
            <a:pPr marL="0" indent="0" algn="just">
              <a:spcAft>
                <a:spcPts val="1200"/>
              </a:spcAft>
              <a:buNone/>
            </a:pPr>
            <a:r>
              <a:rPr lang="en-US" sz="2000" dirty="0" smtClean="0"/>
              <a:t>Several notations have been developed in this area, but there are no universally accepted notations in software engineering.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Systematic approaches</a:t>
            </a:r>
          </a:p>
          <a:p>
            <a:pPr marL="0" indent="0" algn="just">
              <a:spcAft>
                <a:spcPts val="1200"/>
              </a:spcAft>
              <a:buNone/>
            </a:pPr>
            <a:r>
              <a:rPr lang="en-US" sz="2000" dirty="0" smtClean="0"/>
              <a:t>In software development and maintenance practices needs systematic approaches when we need a quality product. </a:t>
            </a:r>
          </a:p>
          <a:p>
            <a:pPr marL="0" indent="0" algn="just">
              <a:spcAft>
                <a:spcPts val="1200"/>
              </a:spcAft>
              <a:buNone/>
            </a:pPr>
            <a:r>
              <a:rPr lang="en-US" sz="2000" dirty="0" smtClean="0"/>
              <a:t>No customer wants to compromise with quality if truly understand the need of software in their professional automation of work.</a:t>
            </a:r>
          </a:p>
          <a:p>
            <a:pPr marL="0" indent="0" algn="just">
              <a:spcAft>
                <a:spcPts val="1200"/>
              </a:spcAft>
              <a:buNone/>
            </a:pPr>
            <a:r>
              <a:rPr lang="en-US" sz="2000" dirty="0" smtClean="0"/>
              <a:t>We needs to stuck with some systematic approach towards software development and maintenance to move towards quality and productivity in this everyday competitive market.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lnSpcReduction="10000"/>
          </a:bodyPr>
          <a:lstStyle/>
          <a:p>
            <a:pPr marL="344488" indent="-344488" algn="just">
              <a:spcAft>
                <a:spcPts val="1200"/>
              </a:spcAft>
              <a:buNone/>
            </a:pPr>
            <a:r>
              <a:rPr lang="en-US" b="1" dirty="0" smtClean="0">
                <a:solidFill>
                  <a:srgbClr val="0070C0"/>
                </a:solidFill>
              </a:rPr>
              <a:t>Change control</a:t>
            </a:r>
          </a:p>
          <a:p>
            <a:pPr marL="0" indent="0" algn="just">
              <a:spcAft>
                <a:spcPts val="1200"/>
              </a:spcAft>
              <a:buNone/>
            </a:pPr>
            <a:r>
              <a:rPr lang="en-US" sz="2000" dirty="0" smtClean="0"/>
              <a:t>The flexibility of software is a great strength and also a great source of difficulty in software engineering.</a:t>
            </a:r>
          </a:p>
          <a:p>
            <a:pPr marL="0" indent="0" algn="just">
              <a:spcAft>
                <a:spcPts val="1200"/>
              </a:spcAft>
              <a:buNone/>
            </a:pPr>
            <a:r>
              <a:rPr lang="en-US" sz="2000" dirty="0" smtClean="0"/>
              <a:t>Requirements can also change due to change due to poor understanding of the problem, or external economic and political factors  beyond the control of customer or developer. Some projects experience constantly changing requirements, which can quickly weaken project morale.</a:t>
            </a:r>
          </a:p>
          <a:p>
            <a:pPr marL="0" indent="0" algn="just">
              <a:spcAft>
                <a:spcPts val="1200"/>
              </a:spcAft>
              <a:buNone/>
            </a:pPr>
            <a:r>
              <a:rPr lang="en-US" sz="2000" dirty="0" smtClean="0"/>
              <a:t>The devastating effects of constantly changing requirements can be minimized by planning for change  and by formalizing the mechanism of change. Planning for a software project must include plans for change control.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Required Technology</a:t>
            </a:r>
          </a:p>
          <a:p>
            <a:pPr marL="0" indent="0" algn="just">
              <a:spcAft>
                <a:spcPts val="1200"/>
              </a:spcAft>
              <a:buNone/>
            </a:pPr>
            <a:r>
              <a:rPr lang="en-US" sz="2000" dirty="0" smtClean="0"/>
              <a:t>The level of technology utilized on a software project accounts for such factors as the </a:t>
            </a:r>
            <a:r>
              <a:rPr lang="en-US" sz="2000" u="sng" dirty="0" smtClean="0"/>
              <a:t>programming language</a:t>
            </a:r>
            <a:r>
              <a:rPr lang="en-US" sz="2000" dirty="0" smtClean="0"/>
              <a:t>, the </a:t>
            </a:r>
            <a:r>
              <a:rPr lang="en-US" sz="2000" u="sng" dirty="0" smtClean="0"/>
              <a:t>machine environment</a:t>
            </a:r>
            <a:r>
              <a:rPr lang="en-US" sz="2000" dirty="0" smtClean="0"/>
              <a:t>, the </a:t>
            </a:r>
            <a:r>
              <a:rPr lang="en-US" sz="2000" u="sng" dirty="0" smtClean="0"/>
              <a:t>programming practices</a:t>
            </a:r>
            <a:r>
              <a:rPr lang="en-US" sz="2000" dirty="0" smtClean="0"/>
              <a:t>, </a:t>
            </a:r>
            <a:r>
              <a:rPr lang="en-US" sz="2000" i="1" dirty="0" smtClean="0"/>
              <a:t>and</a:t>
            </a:r>
            <a:r>
              <a:rPr lang="en-US" sz="2000" dirty="0" smtClean="0"/>
              <a:t> the </a:t>
            </a:r>
            <a:r>
              <a:rPr lang="en-US" sz="2000" u="sng" dirty="0" smtClean="0"/>
              <a:t>software tools</a:t>
            </a:r>
            <a:r>
              <a:rPr lang="en-US" sz="2000" dirty="0" smtClean="0"/>
              <a:t>. </a:t>
            </a:r>
          </a:p>
          <a:p>
            <a:pPr marL="0" indent="0" algn="just">
              <a:spcAft>
                <a:spcPts val="1200"/>
              </a:spcAft>
              <a:buNone/>
            </a:pPr>
            <a:r>
              <a:rPr lang="en-US" sz="2000" dirty="0" smtClean="0"/>
              <a:t>Modern programming languages provides improved facilities for data definition and data usage, better modularization facilities, user defined exception handling, and facilities for concurrent programming.</a:t>
            </a:r>
          </a:p>
          <a:p>
            <a:pPr marL="0" indent="0" algn="just">
              <a:spcAft>
                <a:spcPts val="1200"/>
              </a:spcAft>
              <a:buNone/>
            </a:pPr>
            <a:r>
              <a:rPr lang="en-US" sz="2000" dirty="0" smtClean="0"/>
              <a:t>IDE’s always motivate to be systematic and planned and always use modern practices of current scenario.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Required Reliability</a:t>
            </a:r>
          </a:p>
          <a:p>
            <a:pPr marL="0" indent="0" algn="just">
              <a:spcAft>
                <a:spcPts val="1200"/>
              </a:spcAft>
              <a:buNone/>
            </a:pPr>
            <a:r>
              <a:rPr lang="en-US" sz="2000" dirty="0" smtClean="0"/>
              <a:t>Every software product must possesses a basic level of reliability. However, extreme reliability is gained only with great care in analysis, design, implementation, system testing, and maintenance of the software product.</a:t>
            </a:r>
          </a:p>
          <a:p>
            <a:pPr marL="0" indent="0" algn="just">
              <a:spcAft>
                <a:spcPts val="1200"/>
              </a:spcAft>
              <a:buNone/>
            </a:pPr>
            <a:r>
              <a:rPr lang="en-US" sz="2000" dirty="0" smtClean="0"/>
              <a:t>Both human and machine resources are required to obtain increased reliability.</a:t>
            </a:r>
          </a:p>
          <a:p>
            <a:pPr marL="0" indent="0" algn="just">
              <a:spcAft>
                <a:spcPts val="1200"/>
              </a:spcAft>
              <a:buNone/>
            </a:pPr>
            <a:r>
              <a:rPr lang="en-US" sz="2000" dirty="0" smtClean="0"/>
              <a:t>But this results in decreased productivity when productivity is measured in lines of code produced per programmer-month.</a:t>
            </a:r>
          </a:p>
          <a:p>
            <a:pPr marL="0" indent="0" algn="just">
              <a:spcAft>
                <a:spcPts val="1200"/>
              </a:spcAft>
              <a:buNone/>
            </a:pP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lnSpcReduction="10000"/>
          </a:bodyPr>
          <a:lstStyle/>
          <a:p>
            <a:pPr marL="344488" indent="-344488" algn="just">
              <a:spcAft>
                <a:spcPts val="1200"/>
              </a:spcAft>
              <a:buNone/>
            </a:pPr>
            <a:r>
              <a:rPr lang="en-US" b="1" dirty="0" smtClean="0">
                <a:solidFill>
                  <a:srgbClr val="0070C0"/>
                </a:solidFill>
              </a:rPr>
              <a:t>Problem understanding</a:t>
            </a:r>
          </a:p>
          <a:p>
            <a:pPr marL="457200" indent="-457200" algn="just">
              <a:spcAft>
                <a:spcPts val="1200"/>
              </a:spcAft>
              <a:buFont typeface="+mj-lt"/>
              <a:buAutoNum type="arabicPeriod"/>
            </a:pPr>
            <a:r>
              <a:rPr lang="en-US" sz="2000" dirty="0" smtClean="0"/>
              <a:t>When SE does not understand the application area and trouble communicating with customers.</a:t>
            </a:r>
          </a:p>
          <a:p>
            <a:pPr marL="457200" indent="-457200" algn="just">
              <a:spcAft>
                <a:spcPts val="1200"/>
              </a:spcAft>
              <a:buFont typeface="+mj-lt"/>
              <a:buAutoNum type="arabicPeriod"/>
            </a:pPr>
            <a:r>
              <a:rPr lang="en-US" sz="2000" dirty="0" smtClean="0"/>
              <a:t>Sometimes the customer is not the end user of the system, and the SE has no opportunity to investigate the user’s problem.</a:t>
            </a:r>
          </a:p>
          <a:p>
            <a:pPr marL="457200" indent="-457200" algn="just">
              <a:spcAft>
                <a:spcPts val="1200"/>
              </a:spcAft>
              <a:buFont typeface="+mj-lt"/>
              <a:buAutoNum type="arabicPeriod"/>
            </a:pPr>
            <a:r>
              <a:rPr lang="en-US" sz="2000" dirty="0" smtClean="0"/>
              <a:t>Sometimes the true nature of problem does not become visible until the software product, or some major portion of it, is constructed and operated. </a:t>
            </a:r>
            <a:r>
              <a:rPr lang="en-US" sz="2000" dirty="0" smtClean="0">
                <a:solidFill>
                  <a:srgbClr val="FF0000"/>
                </a:solidFill>
              </a:rPr>
              <a:t>many more...</a:t>
            </a:r>
          </a:p>
          <a:p>
            <a:pPr marL="0" indent="0" algn="just">
              <a:spcAft>
                <a:spcPts val="1200"/>
              </a:spcAft>
              <a:buNone/>
            </a:pPr>
            <a:r>
              <a:rPr lang="en-US" sz="2000" dirty="0" smtClean="0"/>
              <a:t>So careful planning, customer interviews, site observation, prototyping,  a preliminary version of user’s manual etc can increase both customer and developer understanding of the problem can be solved.</a:t>
            </a:r>
          </a:p>
          <a:p>
            <a:pPr marL="457200" indent="-457200" algn="just">
              <a:spcAft>
                <a:spcPts val="1200"/>
              </a:spcAft>
              <a:buFont typeface="+mj-lt"/>
              <a:buAutoNum type="arabicPeriod"/>
            </a:pPr>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lnSpcReduction="10000"/>
          </a:bodyPr>
          <a:lstStyle/>
          <a:p>
            <a:pPr marL="344488" indent="-344488" algn="just">
              <a:spcAft>
                <a:spcPts val="1200"/>
              </a:spcAft>
              <a:buNone/>
            </a:pPr>
            <a:r>
              <a:rPr lang="en-US" b="1" dirty="0" smtClean="0">
                <a:solidFill>
                  <a:srgbClr val="0070C0"/>
                </a:solidFill>
              </a:rPr>
              <a:t>Problem </a:t>
            </a:r>
            <a:r>
              <a:rPr lang="en-US" b="1" dirty="0" smtClean="0">
                <a:solidFill>
                  <a:srgbClr val="0070C0"/>
                </a:solidFill>
              </a:rPr>
              <a:t>understanding </a:t>
            </a:r>
            <a:r>
              <a:rPr lang="en-US" sz="2000" b="1" dirty="0" err="1" smtClean="0">
                <a:solidFill>
                  <a:srgbClr val="FF0000"/>
                </a:solidFill>
              </a:rPr>
              <a:t>contd</a:t>
            </a:r>
            <a:r>
              <a:rPr lang="en-US" sz="2000" b="1" dirty="0" smtClean="0">
                <a:solidFill>
                  <a:srgbClr val="FF0000"/>
                </a:solidFill>
              </a:rPr>
              <a:t>…</a:t>
            </a:r>
            <a:endParaRPr lang="en-US" b="1" dirty="0" smtClean="0">
              <a:solidFill>
                <a:srgbClr val="0070C0"/>
              </a:solidFill>
            </a:endParaRPr>
          </a:p>
          <a:p>
            <a:pPr marL="0" indent="0" algn="just">
              <a:spcAft>
                <a:spcPts val="1200"/>
              </a:spcAft>
              <a:buNone/>
            </a:pPr>
            <a:r>
              <a:rPr lang="en-US" sz="2000" dirty="0" smtClean="0"/>
              <a:t>Failure to understand the true nature of the problem to be solved is a common and difficult issue.</a:t>
            </a:r>
          </a:p>
          <a:p>
            <a:pPr marL="0" indent="0" algn="just">
              <a:spcAft>
                <a:spcPts val="1200"/>
              </a:spcAft>
              <a:buNone/>
            </a:pPr>
            <a:r>
              <a:rPr lang="en-US" sz="2000" dirty="0" smtClean="0"/>
              <a:t>Often customers does not truly understand the nature of the problem and/ or does not understand the capabilities and limitations of the computers.</a:t>
            </a:r>
          </a:p>
          <a:p>
            <a:pPr marL="0" indent="0" algn="just">
              <a:spcAft>
                <a:spcPts val="1200"/>
              </a:spcAft>
              <a:buNone/>
            </a:pPr>
            <a:r>
              <a:rPr lang="en-US" sz="2000" dirty="0" smtClean="0"/>
              <a:t>Often Software engineer does not understand the application area and has trouble communicating with the customer because of differences in educational backgrounds, viewpoint, and technical jargon.</a:t>
            </a:r>
          </a:p>
          <a:p>
            <a:pPr marL="0" indent="0" algn="just">
              <a:spcAft>
                <a:spcPts val="1200"/>
              </a:spcAft>
              <a:buNone/>
            </a:pPr>
            <a:r>
              <a:rPr lang="en-US" sz="2000" dirty="0" smtClean="0"/>
              <a:t>Sometimes customer is not the end user’s of the system, and the software engineer has no opportunity to investigate the user’s problem.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Available time</a:t>
            </a:r>
          </a:p>
          <a:p>
            <a:pPr marL="0" indent="0" algn="just">
              <a:spcAft>
                <a:spcPts val="1200"/>
              </a:spcAft>
              <a:buNone/>
            </a:pPr>
            <a:r>
              <a:rPr lang="en-US" sz="2000" dirty="0" smtClean="0"/>
              <a:t>While it might appear that a software project requiring 6 programmer-months of effort can be completed by 1 programmer in 6 months or by 6 programmers in 1 month, software projects are sensitive not only to total effort but also to elapsed time and the number of people involved.</a:t>
            </a:r>
          </a:p>
          <a:p>
            <a:pPr marL="0" indent="0" algn="just">
              <a:spcAft>
                <a:spcPts val="1200"/>
              </a:spcAft>
              <a:buNone/>
            </a:pPr>
            <a:r>
              <a:rPr lang="en-US" sz="2000" dirty="0" smtClean="0"/>
              <a:t>Programmer productivity is also sensitive to the calendar time available for </a:t>
            </a:r>
            <a:r>
              <a:rPr lang="en-US" sz="2000" smtClean="0"/>
              <a:t>project completion. </a:t>
            </a: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Total Effort Devoted to Software</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smtClean="0"/>
              <a:t>Figures from United States in </a:t>
            </a:r>
            <a:r>
              <a:rPr lang="en-US" b="1" dirty="0" smtClean="0"/>
              <a:t>1980</a:t>
            </a:r>
          </a:p>
          <a:p>
            <a:pPr lvl="1" algn="just">
              <a:spcAft>
                <a:spcPts val="1200"/>
              </a:spcAft>
            </a:pPr>
            <a:r>
              <a:rPr lang="en-US" dirty="0" smtClean="0"/>
              <a:t>Total amount of aspects of computing  is 5% of GNP which is about 130$ billion.</a:t>
            </a:r>
          </a:p>
          <a:p>
            <a:pPr algn="just">
              <a:spcAft>
                <a:spcPts val="1200"/>
              </a:spcAft>
            </a:pPr>
            <a:r>
              <a:rPr lang="en-US" dirty="0" smtClean="0"/>
              <a:t>Further estimated that computing revenues will be 8% of GNP in </a:t>
            </a:r>
            <a:r>
              <a:rPr lang="en-US" b="1" dirty="0" smtClean="0"/>
              <a:t>1985</a:t>
            </a:r>
            <a:r>
              <a:rPr lang="en-US" dirty="0" smtClean="0"/>
              <a:t>.</a:t>
            </a:r>
          </a:p>
          <a:p>
            <a:pPr algn="just">
              <a:spcAft>
                <a:spcPts val="1200"/>
              </a:spcAft>
            </a:pPr>
            <a:r>
              <a:rPr lang="en-US" dirty="0" smtClean="0"/>
              <a:t>The demand for software technologists exceeds the supply by 7,50,000 to 2,000, 000 people by 1990.</a:t>
            </a:r>
          </a:p>
          <a:p>
            <a:pPr marL="0" indent="0" algn="just">
              <a:spcAft>
                <a:spcPts val="1200"/>
              </a:spcAft>
              <a:buNone/>
            </a:pPr>
            <a:r>
              <a:rPr lang="en-US" dirty="0" smtClean="0">
                <a:solidFill>
                  <a:srgbClr val="0070C0"/>
                </a:solidFill>
                <a:effectLst>
                  <a:outerShdw blurRad="38100" dist="38100" dir="2700000" algn="tl">
                    <a:srgbClr val="000000">
                      <a:alpha val="43137"/>
                    </a:srgbClr>
                  </a:outerShdw>
                </a:effectLst>
              </a:rPr>
              <a:t>Thus the major goal of Software Engineering is to provide tools and techniques to increase the productivity of the available software engineers.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lnSpcReduction="10000"/>
          </a:bodyPr>
          <a:lstStyle/>
          <a:p>
            <a:pPr marL="344488" indent="-344488" algn="just">
              <a:spcAft>
                <a:spcPts val="1200"/>
              </a:spcAft>
              <a:buNone/>
            </a:pPr>
            <a:r>
              <a:rPr lang="en-US" b="1" dirty="0" smtClean="0">
                <a:solidFill>
                  <a:srgbClr val="0070C0"/>
                </a:solidFill>
              </a:rPr>
              <a:t>Required Skills</a:t>
            </a:r>
          </a:p>
          <a:p>
            <a:pPr marL="0" indent="0" algn="just">
              <a:spcAft>
                <a:spcPts val="1200"/>
              </a:spcAft>
              <a:buNone/>
            </a:pPr>
            <a:r>
              <a:rPr lang="en-US" sz="2000" dirty="0" smtClean="0"/>
              <a:t>1 programmer in 6 months OR 6 programmers in 1 month but the best aspect ratio will be 2 programmers in 3 months.</a:t>
            </a:r>
          </a:p>
          <a:p>
            <a:pPr marL="0" indent="0" algn="just">
              <a:spcAft>
                <a:spcPts val="1200"/>
              </a:spcAft>
              <a:buNone/>
            </a:pPr>
            <a:r>
              <a:rPr lang="en-US" sz="2000" dirty="0" smtClean="0"/>
              <a:t>Programmer productivity is also sensitive to the calendar time available for project completion.</a:t>
            </a:r>
          </a:p>
          <a:p>
            <a:pPr marL="0" indent="0" algn="just">
              <a:spcAft>
                <a:spcPts val="1200"/>
              </a:spcAft>
              <a:buNone/>
            </a:pPr>
            <a:r>
              <a:rPr lang="en-US" sz="2000" dirty="0" smtClean="0"/>
              <a:t>There is a quantitative evidence to suggest that development time cannot be compressed below about 75% of the nominal development time regardless of the personnel and resources expanded (BOE81).</a:t>
            </a:r>
          </a:p>
          <a:p>
            <a:pPr marL="0" indent="0" algn="just">
              <a:spcAft>
                <a:spcPts val="1200"/>
              </a:spcAft>
              <a:buNone/>
            </a:pPr>
            <a:r>
              <a:rPr lang="en-US" sz="2000" dirty="0" smtClean="0"/>
              <a:t>Determining optimum staffing levels and proper elapsed times for various activities in software product development is an significant and difficult aspect of cost and resources estimation.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lnSpcReduction="10000"/>
          </a:bodyPr>
          <a:lstStyle/>
          <a:p>
            <a:pPr marL="344488" indent="-344488" algn="just">
              <a:spcAft>
                <a:spcPts val="1200"/>
              </a:spcAft>
              <a:buNone/>
            </a:pPr>
            <a:r>
              <a:rPr lang="en-US" b="1" dirty="0" smtClean="0">
                <a:solidFill>
                  <a:srgbClr val="0070C0"/>
                </a:solidFill>
              </a:rPr>
              <a:t>Required skills</a:t>
            </a:r>
          </a:p>
          <a:p>
            <a:pPr marL="0" indent="0" algn="just">
              <a:spcAft>
                <a:spcPts val="1200"/>
              </a:spcAft>
              <a:buNone/>
            </a:pPr>
            <a:r>
              <a:rPr lang="en-US" sz="2000" dirty="0" smtClean="0"/>
              <a:t>The practice of software engineering requires a vast range of skills. </a:t>
            </a:r>
            <a:r>
              <a:rPr lang="en-US" sz="2000" i="1" dirty="0" smtClean="0">
                <a:solidFill>
                  <a:srgbClr val="0070C0"/>
                </a:solidFill>
              </a:rPr>
              <a:t>Extracting information from customers</a:t>
            </a:r>
            <a:r>
              <a:rPr lang="en-US" sz="2000" i="1" dirty="0" smtClean="0"/>
              <a:t>, </a:t>
            </a:r>
            <a:r>
              <a:rPr lang="en-US" sz="2000" i="1" dirty="0" smtClean="0">
                <a:solidFill>
                  <a:srgbClr val="C00000"/>
                </a:solidFill>
              </a:rPr>
              <a:t>testing or debugging the process or product</a:t>
            </a:r>
            <a:r>
              <a:rPr lang="en-US" sz="2000" i="1" dirty="0" smtClean="0"/>
              <a:t>, </a:t>
            </a:r>
            <a:r>
              <a:rPr lang="en-US" sz="2000" i="1" dirty="0" smtClean="0">
                <a:solidFill>
                  <a:srgbClr val="0070C0"/>
                </a:solidFill>
              </a:rPr>
              <a:t>problem solving skill-set</a:t>
            </a:r>
            <a:r>
              <a:rPr lang="en-US" sz="2000" i="1" dirty="0" smtClean="0"/>
              <a:t>, </a:t>
            </a:r>
            <a:r>
              <a:rPr lang="en-US" sz="2000" i="1" dirty="0" smtClean="0">
                <a:solidFill>
                  <a:srgbClr val="C00000"/>
                </a:solidFill>
              </a:rPr>
              <a:t>concentrating of every detail while implementation</a:t>
            </a:r>
            <a:r>
              <a:rPr lang="en-US" sz="2000" i="1" dirty="0" smtClean="0"/>
              <a:t>, </a:t>
            </a:r>
            <a:r>
              <a:rPr lang="en-US" sz="2000" i="1" dirty="0" smtClean="0">
                <a:solidFill>
                  <a:srgbClr val="0070C0"/>
                </a:solidFill>
              </a:rPr>
              <a:t>preparation of external documentation </a:t>
            </a:r>
            <a:r>
              <a:rPr lang="en-US" sz="2000" i="1" dirty="0" smtClean="0"/>
              <a:t>etc.</a:t>
            </a:r>
          </a:p>
          <a:p>
            <a:pPr marL="0" indent="0" algn="just">
              <a:spcAft>
                <a:spcPts val="1200"/>
              </a:spcAft>
              <a:buNone/>
            </a:pPr>
            <a:r>
              <a:rPr lang="en-US" sz="2000" dirty="0" smtClean="0"/>
              <a:t>Working with customers and other developers requires  good oral and interpersonal communication skills.</a:t>
            </a:r>
          </a:p>
          <a:p>
            <a:pPr marL="0" indent="0" algn="just">
              <a:spcAft>
                <a:spcPts val="1200"/>
              </a:spcAft>
              <a:buNone/>
            </a:pPr>
            <a:r>
              <a:rPr lang="en-US" sz="2000" dirty="0" smtClean="0"/>
              <a:t>All these skills are exercised within technical and managerial framework; software engineers must be technically competent and possess sufficient social skills to interact with managers, customers, and other engineers.</a:t>
            </a:r>
            <a:r>
              <a:rPr lang="en-US" sz="2000" i="1"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Facilities &amp; resources</a:t>
            </a:r>
          </a:p>
          <a:p>
            <a:pPr marL="0" indent="0" algn="just">
              <a:spcAft>
                <a:spcPts val="1200"/>
              </a:spcAft>
              <a:buNone/>
            </a:pPr>
            <a:r>
              <a:rPr lang="en-US" sz="2000" dirty="0" smtClean="0"/>
              <a:t>Most programmers receive their motivational rewards from the nature of the work itself and are thus quite sensitive to, and easily frustrated by, poor facilities and inadequate resources.</a:t>
            </a:r>
          </a:p>
          <a:p>
            <a:pPr marL="0" indent="0" algn="just">
              <a:spcAft>
                <a:spcPts val="1200"/>
              </a:spcAft>
              <a:buNone/>
            </a:pPr>
            <a:endParaRPr lang="en-US" sz="2000" dirty="0" smtClean="0"/>
          </a:p>
          <a:p>
            <a:pPr marL="0" indent="0" algn="just">
              <a:spcAft>
                <a:spcPts val="1200"/>
              </a:spcAft>
              <a:buNone/>
            </a:pPr>
            <a:r>
              <a:rPr lang="en-US" sz="2000" dirty="0" smtClean="0"/>
              <a:t>Software project managers must be efficient be effective in dealing with the factors that motivate and frustrate programmers if they are to maintain high product quality, high programmer productivity, and high job satisfaction.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fontScale="92500" lnSpcReduction="10000"/>
          </a:bodyPr>
          <a:lstStyle/>
          <a:p>
            <a:pPr marL="344488" indent="-344488" algn="just">
              <a:spcAft>
                <a:spcPts val="1200"/>
              </a:spcAft>
              <a:buNone/>
            </a:pPr>
            <a:r>
              <a:rPr lang="en-US" b="1" dirty="0" smtClean="0">
                <a:solidFill>
                  <a:srgbClr val="0070C0"/>
                </a:solidFill>
              </a:rPr>
              <a:t>Adequacy of training</a:t>
            </a:r>
          </a:p>
          <a:p>
            <a:pPr marL="0" indent="0" algn="just">
              <a:spcAft>
                <a:spcPts val="1200"/>
              </a:spcAft>
              <a:buNone/>
            </a:pPr>
            <a:r>
              <a:rPr lang="en-US" sz="2000" dirty="0" smtClean="0"/>
              <a:t>Training is also highly required on some crucial non-technical aspects. In-fact some institutions offer courses that deal with those titles/ topics, but these institutions are fewer in numbers.</a:t>
            </a:r>
          </a:p>
          <a:p>
            <a:pPr marL="0" indent="0" algn="just">
              <a:spcAft>
                <a:spcPts val="1200"/>
              </a:spcAft>
              <a:buNone/>
            </a:pPr>
            <a:r>
              <a:rPr lang="en-US" sz="2000" dirty="0" smtClean="0"/>
              <a:t>Boehm has described the skills most lacking in entry-level programmers (BOE76b).  List includes inability to:</a:t>
            </a:r>
          </a:p>
          <a:p>
            <a:pPr marL="457200" indent="-457200" algn="just">
              <a:lnSpc>
                <a:spcPct val="120000"/>
              </a:lnSpc>
              <a:spcBef>
                <a:spcPts val="0"/>
              </a:spcBef>
              <a:spcAft>
                <a:spcPts val="600"/>
              </a:spcAft>
              <a:buFont typeface="+mj-lt"/>
              <a:buAutoNum type="arabicPeriod"/>
            </a:pPr>
            <a:r>
              <a:rPr lang="en-US" sz="2000" dirty="0" smtClean="0"/>
              <a:t>Develop and validate software requirements and design specifications.</a:t>
            </a:r>
          </a:p>
          <a:p>
            <a:pPr marL="457200" indent="-457200" algn="just">
              <a:lnSpc>
                <a:spcPct val="120000"/>
              </a:lnSpc>
              <a:spcBef>
                <a:spcPts val="0"/>
              </a:spcBef>
              <a:spcAft>
                <a:spcPts val="600"/>
              </a:spcAft>
              <a:buFont typeface="+mj-lt"/>
              <a:buAutoNum type="arabicPeriod"/>
            </a:pPr>
            <a:r>
              <a:rPr lang="en-US" sz="2000" dirty="0" smtClean="0"/>
              <a:t>Work within application area.</a:t>
            </a:r>
          </a:p>
          <a:p>
            <a:pPr marL="457200" indent="-457200" algn="just">
              <a:lnSpc>
                <a:spcPct val="120000"/>
              </a:lnSpc>
              <a:spcBef>
                <a:spcPts val="0"/>
              </a:spcBef>
              <a:spcAft>
                <a:spcPts val="600"/>
              </a:spcAft>
              <a:buFont typeface="+mj-lt"/>
              <a:buAutoNum type="arabicPeriod"/>
            </a:pPr>
            <a:r>
              <a:rPr lang="en-US" sz="2000" dirty="0" smtClean="0"/>
              <a:t>Perform software maintenance.</a:t>
            </a:r>
          </a:p>
          <a:p>
            <a:pPr marL="457200" indent="-457200" algn="just">
              <a:lnSpc>
                <a:spcPct val="120000"/>
              </a:lnSpc>
              <a:spcBef>
                <a:spcPts val="0"/>
              </a:spcBef>
              <a:spcAft>
                <a:spcPts val="600"/>
              </a:spcAft>
              <a:buFont typeface="+mj-lt"/>
              <a:buAutoNum type="arabicPeriod"/>
            </a:pPr>
            <a:r>
              <a:rPr lang="en-US" sz="2000" dirty="0" smtClean="0"/>
              <a:t>Work with project management techniques.</a:t>
            </a:r>
          </a:p>
          <a:p>
            <a:pPr marL="457200" indent="-457200" algn="just">
              <a:spcAft>
                <a:spcPts val="1200"/>
              </a:spcAft>
              <a:buFont typeface="+mj-lt"/>
              <a:buAutoNum type="arabicPeriod"/>
            </a:pPr>
            <a:r>
              <a:rPr lang="en-US" sz="2000" dirty="0" smtClean="0"/>
              <a:t>Work in groups.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Adequacy of training</a:t>
            </a:r>
          </a:p>
          <a:p>
            <a:pPr marL="0" indent="0" algn="just">
              <a:spcAft>
                <a:spcPts val="1200"/>
              </a:spcAft>
              <a:buNone/>
            </a:pPr>
            <a:r>
              <a:rPr lang="en-US" sz="2000" dirty="0" smtClean="0"/>
              <a:t>Some reasons behind this lacking:</a:t>
            </a:r>
          </a:p>
          <a:p>
            <a:pPr marL="225425" indent="-225425" algn="just">
              <a:spcAft>
                <a:spcPts val="1200"/>
              </a:spcAft>
            </a:pPr>
            <a:r>
              <a:rPr lang="en-US" sz="2000" dirty="0" smtClean="0"/>
              <a:t>There is predictable time lag between educational supply and industrial demand.</a:t>
            </a:r>
          </a:p>
          <a:p>
            <a:pPr marL="225425" indent="-225425" algn="just">
              <a:spcAft>
                <a:spcPts val="1200"/>
              </a:spcAft>
            </a:pPr>
            <a:r>
              <a:rPr lang="en-US" sz="2000" dirty="0" smtClean="0"/>
              <a:t>Still now, most programmers have been trained as computer scientists, electrical engineers, accountants, or mathematicians, not as software engineers.</a:t>
            </a:r>
          </a:p>
          <a:p>
            <a:pPr marL="225425" indent="-225425" algn="just">
              <a:spcAft>
                <a:spcPts val="1200"/>
              </a:spcAft>
            </a:pPr>
            <a:r>
              <a:rPr lang="en-US" sz="2000" dirty="0" smtClean="0"/>
              <a:t>No motivation </a:t>
            </a:r>
            <a:r>
              <a:rPr lang="en-US" sz="1800" dirty="0" smtClean="0"/>
              <a:t>(not even in campus interviews)</a:t>
            </a:r>
            <a:r>
              <a:rPr lang="en-US" sz="2000" dirty="0" smtClean="0"/>
              <a:t> regarding analyzing, designing, constructing, testing, verifying, documenting, operating, and maintaining software products.</a:t>
            </a:r>
          </a:p>
          <a:p>
            <a:pPr marL="0" indent="0" algn="just">
              <a:spcAft>
                <a:spcPts val="1200"/>
              </a:spcAft>
              <a:buNone/>
            </a:pPr>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fontScale="92500" lnSpcReduction="10000"/>
          </a:bodyPr>
          <a:lstStyle/>
          <a:p>
            <a:pPr marL="344488" indent="-344488" algn="just">
              <a:spcAft>
                <a:spcPts val="1200"/>
              </a:spcAft>
              <a:buNone/>
            </a:pPr>
            <a:r>
              <a:rPr lang="en-US" b="1" dirty="0" smtClean="0">
                <a:solidFill>
                  <a:srgbClr val="0070C0"/>
                </a:solidFill>
              </a:rPr>
              <a:t>Management skills</a:t>
            </a:r>
          </a:p>
          <a:p>
            <a:pPr marL="0" indent="0" algn="just">
              <a:spcAft>
                <a:spcPts val="1200"/>
              </a:spcAft>
              <a:buNone/>
            </a:pPr>
            <a:r>
              <a:rPr lang="en-US" sz="2000" dirty="0" smtClean="0"/>
              <a:t>Software projects are often supervised by managers who have little, if any, knowledge of software engineering.</a:t>
            </a:r>
          </a:p>
          <a:p>
            <a:pPr marL="0" indent="0" algn="just">
              <a:spcAft>
                <a:spcPts val="1200"/>
              </a:spcAft>
              <a:buNone/>
            </a:pPr>
            <a:r>
              <a:rPr lang="en-US" sz="2000" dirty="0" smtClean="0"/>
              <a:t>Even managers experienced in management of computer hardware projects find software project management to be difficult due to differences in design methods, notations, development tools, and issue and concerns.</a:t>
            </a:r>
          </a:p>
          <a:p>
            <a:pPr marL="0" indent="0" algn="just">
              <a:spcAft>
                <a:spcPts val="1200"/>
              </a:spcAft>
              <a:buNone/>
            </a:pPr>
            <a:r>
              <a:rPr lang="en-US" sz="2000" dirty="0" smtClean="0"/>
              <a:t>On the other hand, the practice of “promoting” technically competent individuals who have little management inclination and no management training into software project management often produces equally unsatisfactory results.</a:t>
            </a:r>
          </a:p>
          <a:p>
            <a:pPr marL="0" indent="0" algn="just">
              <a:spcAft>
                <a:spcPts val="1200"/>
              </a:spcAft>
              <a:buNone/>
            </a:pPr>
            <a:r>
              <a:rPr lang="en-US" sz="2000" dirty="0" smtClean="0"/>
              <a:t>This may due to the low social needs of many software people and the need for good social skills in managers.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Appropriate goals</a:t>
            </a:r>
          </a:p>
          <a:p>
            <a:pPr marL="0" indent="0" algn="just">
              <a:spcAft>
                <a:spcPts val="1200"/>
              </a:spcAft>
              <a:buNone/>
            </a:pPr>
            <a:r>
              <a:rPr lang="en-US" sz="2000" dirty="0" smtClean="0"/>
              <a:t>The primary goal of software engineering is development of software products that are appropriate for their intended use. Ideally, every software product should provide optimal levels of generality, efficiency, and reliability.</a:t>
            </a:r>
          </a:p>
          <a:p>
            <a:pPr marL="0" indent="0" algn="just">
              <a:spcAft>
                <a:spcPts val="1200"/>
              </a:spcAft>
              <a:buNone/>
            </a:pPr>
            <a:r>
              <a:rPr lang="en-US" sz="2000" dirty="0" smtClean="0"/>
              <a:t>An appropriate trade-off between productivity and quality factors can be achieved by adhering to the goals and requirements established for the software product during project planning.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Productivity Factors</a:t>
            </a:r>
            <a:endParaRPr lang="en-GB" dirty="0"/>
          </a:p>
        </p:txBody>
      </p:sp>
      <p:sp>
        <p:nvSpPr>
          <p:cNvPr id="3" name="Content Placeholder 2"/>
          <p:cNvSpPr>
            <a:spLocks noGrp="1"/>
          </p:cNvSpPr>
          <p:nvPr>
            <p:ph idx="1"/>
          </p:nvPr>
        </p:nvSpPr>
        <p:spPr/>
        <p:txBody>
          <a:bodyPr>
            <a:normAutofit/>
          </a:bodyPr>
          <a:lstStyle/>
          <a:p>
            <a:pPr marL="344488" indent="-344488" algn="just">
              <a:spcAft>
                <a:spcPts val="1200"/>
              </a:spcAft>
              <a:buNone/>
            </a:pPr>
            <a:r>
              <a:rPr lang="en-US" b="1" dirty="0" smtClean="0">
                <a:solidFill>
                  <a:srgbClr val="0070C0"/>
                </a:solidFill>
              </a:rPr>
              <a:t>Rising expectations</a:t>
            </a:r>
          </a:p>
          <a:p>
            <a:pPr marL="457200" indent="-457200" algn="just">
              <a:spcAft>
                <a:spcPts val="1200"/>
              </a:spcAft>
              <a:buFont typeface="+mj-lt"/>
              <a:buAutoNum type="arabicPeriod"/>
            </a:pPr>
            <a:r>
              <a:rPr lang="en-US" sz="2000" dirty="0" smtClean="0"/>
              <a:t>Two interrelated aspects to rising expectations:</a:t>
            </a:r>
          </a:p>
          <a:p>
            <a:pPr marL="688975" indent="-225425" algn="just">
              <a:spcAft>
                <a:spcPts val="1200"/>
              </a:spcAft>
              <a:buFont typeface="Wingdings" pitchFamily="2" charset="2"/>
              <a:buChar char="§"/>
            </a:pPr>
            <a:r>
              <a:rPr lang="en-US" sz="2000" dirty="0" smtClean="0"/>
              <a:t>Concern for how much functionality, reliability, and performance can be provided by a given amount of effort.</a:t>
            </a:r>
          </a:p>
          <a:p>
            <a:pPr marL="688975" indent="-225425" algn="just">
              <a:spcAft>
                <a:spcPts val="1200"/>
              </a:spcAft>
              <a:buFont typeface="Wingdings" pitchFamily="2" charset="2"/>
              <a:buChar char="§"/>
            </a:pPr>
            <a:r>
              <a:rPr lang="en-US" sz="2000" dirty="0" smtClean="0"/>
              <a:t>Issue of fundamental limitations of software technology.</a:t>
            </a:r>
          </a:p>
          <a:p>
            <a:pPr marL="457200" indent="-457200" algn="just">
              <a:spcAft>
                <a:spcPts val="1200"/>
              </a:spcAft>
              <a:buFont typeface="+mj-lt"/>
              <a:buAutoNum type="arabicPeriod"/>
            </a:pPr>
            <a:r>
              <a:rPr lang="en-US" sz="2000" dirty="0" smtClean="0"/>
              <a:t>Dramatic advances in hardware technology have created the expectation that software technology will advance at an equally fast pace.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0"/>
            <a:ext cx="8229600" cy="1066800"/>
          </a:xfrm>
        </p:spPr>
        <p:txBody>
          <a:bodyPr/>
          <a:lstStyle/>
          <a:p>
            <a:r>
              <a:rPr lang="en-US" dirty="0" smtClean="0"/>
              <a:t>Managerial Issues</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Issues</a:t>
            </a: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smtClean="0"/>
              <a:t>Technical &amp; Managerial </a:t>
            </a:r>
            <a:r>
              <a:rPr lang="en-US" dirty="0" smtClean="0"/>
              <a:t>activities are </a:t>
            </a:r>
            <a:r>
              <a:rPr lang="en-US" i="1" dirty="0" smtClean="0">
                <a:solidFill>
                  <a:srgbClr val="FF0000"/>
                </a:solidFill>
              </a:rPr>
              <a:t>equally important </a:t>
            </a:r>
            <a:r>
              <a:rPr lang="en-US" dirty="0" smtClean="0"/>
              <a:t>to the success of software project.</a:t>
            </a:r>
          </a:p>
          <a:p>
            <a:pPr marL="0" indent="0" algn="just">
              <a:buNone/>
            </a:pPr>
            <a:r>
              <a:rPr lang="en-US" i="1" dirty="0" smtClean="0">
                <a:solidFill>
                  <a:srgbClr val="FF0000"/>
                </a:solidFill>
              </a:rPr>
              <a:t>Managers also have crucial responsibility </a:t>
            </a:r>
            <a:r>
              <a:rPr lang="en-US" dirty="0" smtClean="0"/>
              <a:t>for ensuring that software products are delivered on time, within cost estimates, and that products exhibits the functional and quality attributes desired by the customer.</a:t>
            </a:r>
          </a:p>
          <a:p>
            <a:pPr marL="0" indent="0" algn="just">
              <a:buNone/>
            </a:pPr>
            <a:r>
              <a:rPr lang="en-US" dirty="0" smtClean="0"/>
              <a:t>Other management responsibilities include  </a:t>
            </a:r>
            <a:r>
              <a:rPr lang="en-US" i="1" dirty="0" smtClean="0">
                <a:solidFill>
                  <a:srgbClr val="FF0000"/>
                </a:solidFill>
              </a:rPr>
              <a:t>developing business plans</a:t>
            </a:r>
            <a:r>
              <a:rPr lang="en-US" i="1" dirty="0" smtClean="0"/>
              <a:t>, </a:t>
            </a:r>
            <a:r>
              <a:rPr lang="en-US" i="1" dirty="0" smtClean="0">
                <a:solidFill>
                  <a:srgbClr val="00B050"/>
                </a:solidFill>
              </a:rPr>
              <a:t>recruiting customers</a:t>
            </a:r>
            <a:r>
              <a:rPr lang="en-US" i="1" dirty="0" smtClean="0"/>
              <a:t>, </a:t>
            </a:r>
            <a:r>
              <a:rPr lang="en-US" i="1" dirty="0" smtClean="0">
                <a:solidFill>
                  <a:srgbClr val="7030A0"/>
                </a:solidFill>
              </a:rPr>
              <a:t>developing marketing strategies</a:t>
            </a:r>
            <a:r>
              <a:rPr lang="en-US" i="1" dirty="0" smtClean="0"/>
              <a:t>, and </a:t>
            </a:r>
            <a:br>
              <a:rPr lang="en-US" i="1" dirty="0" smtClean="0"/>
            </a:br>
            <a:r>
              <a:rPr lang="en-US" i="1" dirty="0" smtClean="0">
                <a:solidFill>
                  <a:srgbClr val="002060"/>
                </a:solidFill>
              </a:rPr>
              <a:t>recruiting &amp; training employees</a:t>
            </a:r>
            <a:r>
              <a:rPr lang="en-US" i="1" dirty="0" smtClean="0"/>
              <a: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Total Effort Devoted to Software</a:t>
            </a:r>
            <a:endParaRPr lang="en-GB" dirty="0"/>
          </a:p>
        </p:txBody>
      </p:sp>
      <p:pic>
        <p:nvPicPr>
          <p:cNvPr id="4" name="Content Placeholder 3" descr="WhatsApp Image 2019-09-02 at 9.33.56 AM.jpeg"/>
          <p:cNvPicPr>
            <a:picLocks noGrp="1" noChangeAspect="1"/>
          </p:cNvPicPr>
          <p:nvPr>
            <p:ph idx="1"/>
          </p:nvPr>
        </p:nvPicPr>
        <p:blipFill>
          <a:blip r:embed="rId2"/>
          <a:srcRect l="10352" t="18465" r="5066" b="4001"/>
          <a:stretch>
            <a:fillRect/>
          </a:stretch>
        </p:blipFill>
        <p:spPr>
          <a:xfrm>
            <a:off x="1177636" y="2285999"/>
            <a:ext cx="6137564" cy="4219575"/>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issues</a:t>
            </a:r>
            <a:endParaRPr lang="en-GB" dirty="0"/>
          </a:p>
        </p:txBody>
      </p:sp>
      <p:sp>
        <p:nvSpPr>
          <p:cNvPr id="3" name="Content Placeholder 2"/>
          <p:cNvSpPr>
            <a:spLocks noGrp="1"/>
          </p:cNvSpPr>
          <p:nvPr>
            <p:ph idx="1"/>
          </p:nvPr>
        </p:nvSpPr>
        <p:spPr>
          <a:xfrm>
            <a:off x="457200" y="2249424"/>
            <a:ext cx="8229600" cy="2017776"/>
          </a:xfrm>
        </p:spPr>
        <p:txBody>
          <a:bodyPr/>
          <a:lstStyle/>
          <a:p>
            <a:r>
              <a:rPr lang="en-US" dirty="0" smtClean="0"/>
              <a:t>Project goals</a:t>
            </a:r>
          </a:p>
          <a:p>
            <a:r>
              <a:rPr lang="en-US" dirty="0" smtClean="0"/>
              <a:t>Project scope</a:t>
            </a:r>
          </a:p>
          <a:p>
            <a:r>
              <a:rPr lang="en-US" dirty="0" smtClean="0"/>
              <a:t>Project requirements</a:t>
            </a:r>
          </a:p>
          <a:p>
            <a:r>
              <a:rPr lang="en-US" dirty="0" smtClean="0"/>
              <a:t>Project deliverables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issues</a:t>
            </a:r>
            <a:endParaRPr lang="en-GB" dirty="0"/>
          </a:p>
        </p:txBody>
      </p:sp>
      <p:sp>
        <p:nvSpPr>
          <p:cNvPr id="3" name="Content Placeholder 2"/>
          <p:cNvSpPr>
            <a:spLocks noGrp="1"/>
          </p:cNvSpPr>
          <p:nvPr>
            <p:ph idx="1"/>
          </p:nvPr>
        </p:nvSpPr>
        <p:spPr/>
        <p:txBody>
          <a:bodyPr/>
          <a:lstStyle/>
          <a:p>
            <a:r>
              <a:rPr lang="en-US" dirty="0" smtClean="0"/>
              <a:t>The project does not meet project selection criteria</a:t>
            </a:r>
          </a:p>
          <a:p>
            <a:r>
              <a:rPr lang="en-US" dirty="0" smtClean="0"/>
              <a:t>Project is insufficiently funded</a:t>
            </a:r>
          </a:p>
          <a:p>
            <a:r>
              <a:rPr lang="en-US" dirty="0" smtClean="0"/>
              <a:t>Lack of visible management support for the project.</a:t>
            </a:r>
          </a:p>
          <a:p>
            <a:r>
              <a:rPr lang="en-US" dirty="0" smtClean="0"/>
              <a:t>Project communication has been ineffective.</a:t>
            </a:r>
          </a:p>
          <a:p>
            <a:r>
              <a:rPr lang="en-US" dirty="0" smtClean="0"/>
              <a:t>Project management process has been too relaxed</a:t>
            </a:r>
            <a:r>
              <a:rPr lang="en-GB" dirty="0" smtClean="0"/>
              <a:t>.</a:t>
            </a:r>
            <a:r>
              <a:rPr lang="en-US" dirty="0" smtClean="0"/>
              <a:t> </a:t>
            </a:r>
            <a:endParaRPr lang="en-GB" dirty="0" smtClean="0"/>
          </a:p>
          <a:p>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issues</a:t>
            </a:r>
            <a:endParaRPr lang="en-GB" dirty="0"/>
          </a:p>
        </p:txBody>
      </p:sp>
      <p:sp>
        <p:nvSpPr>
          <p:cNvPr id="3" name="Content Placeholder 2"/>
          <p:cNvSpPr>
            <a:spLocks noGrp="1"/>
          </p:cNvSpPr>
          <p:nvPr>
            <p:ph idx="1"/>
          </p:nvPr>
        </p:nvSpPr>
        <p:spPr/>
        <p:txBody>
          <a:bodyPr/>
          <a:lstStyle/>
          <a:p>
            <a:r>
              <a:rPr lang="en-US" dirty="0" smtClean="0"/>
              <a:t>Project team lacks the skills to complete the project.</a:t>
            </a:r>
          </a:p>
          <a:p>
            <a:r>
              <a:rPr lang="en-US" dirty="0" smtClean="0"/>
              <a:t>Project team is too large or too small.</a:t>
            </a:r>
          </a:p>
          <a:p>
            <a:r>
              <a:rPr lang="en-US" dirty="0" smtClean="0"/>
              <a:t>Project team is poorly organized.</a:t>
            </a:r>
          </a:p>
          <a:p>
            <a:r>
              <a:rPr lang="en-US" dirty="0" smtClean="0"/>
              <a:t>Project team is hampered by personal conflicts and internal politics.</a:t>
            </a:r>
          </a:p>
          <a:p>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issues</a:t>
            </a:r>
            <a:endParaRPr lang="en-GB" dirty="0"/>
          </a:p>
        </p:txBody>
      </p:sp>
      <p:sp>
        <p:nvSpPr>
          <p:cNvPr id="3" name="Content Placeholder 2"/>
          <p:cNvSpPr>
            <a:spLocks noGrp="1"/>
          </p:cNvSpPr>
          <p:nvPr>
            <p:ph idx="1"/>
          </p:nvPr>
        </p:nvSpPr>
        <p:spPr>
          <a:xfrm>
            <a:off x="457200" y="2057400"/>
            <a:ext cx="8229600" cy="1447800"/>
          </a:xfrm>
        </p:spPr>
        <p:txBody>
          <a:bodyPr/>
          <a:lstStyle/>
          <a:p>
            <a:r>
              <a:rPr lang="en-US" dirty="0" smtClean="0"/>
              <a:t>Project  schedule is overly aggressive</a:t>
            </a:r>
          </a:p>
          <a:p>
            <a:r>
              <a:rPr lang="en-US" dirty="0" smtClean="0"/>
              <a:t>Equipment delays have hampered project schedule</a:t>
            </a:r>
          </a:p>
        </p:txBody>
      </p:sp>
      <p:sp>
        <p:nvSpPr>
          <p:cNvPr id="4" name="Title 1"/>
          <p:cNvSpPr txBox="1">
            <a:spLocks/>
          </p:cNvSpPr>
          <p:nvPr/>
        </p:nvSpPr>
        <p:spPr>
          <a:xfrm>
            <a:off x="457200" y="3276600"/>
            <a:ext cx="82296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Technical issues</a:t>
            </a:r>
            <a:endParaRPr kumimoji="0" lang="en-GB"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4114800"/>
            <a:ext cx="8229600" cy="102717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Technical needs and advances in technology have changed.</a:t>
            </a:r>
          </a:p>
        </p:txBody>
      </p:sp>
      <p:sp>
        <p:nvSpPr>
          <p:cNvPr id="6" name="Title 1"/>
          <p:cNvSpPr txBox="1">
            <a:spLocks/>
          </p:cNvSpPr>
          <p:nvPr/>
        </p:nvSpPr>
        <p:spPr>
          <a:xfrm>
            <a:off x="457200" y="4876800"/>
            <a:ext cx="82296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Dependencies issues</a:t>
            </a:r>
            <a:endParaRPr kumimoji="0" lang="en-GB"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Content Placeholder 2"/>
          <p:cNvSpPr txBox="1">
            <a:spLocks/>
          </p:cNvSpPr>
          <p:nvPr/>
        </p:nvSpPr>
        <p:spPr>
          <a:xfrm>
            <a:off x="533400" y="5791200"/>
            <a:ext cx="8229600" cy="64617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Business needs and circumstances have changed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Total Effort Devoted to Software</a:t>
            </a:r>
            <a:endParaRPr lang="en-GB" dirty="0"/>
          </a:p>
        </p:txBody>
      </p:sp>
      <p:sp>
        <p:nvSpPr>
          <p:cNvPr id="5" name="Content Placeholder 4"/>
          <p:cNvSpPr>
            <a:spLocks noGrp="1"/>
          </p:cNvSpPr>
          <p:nvPr>
            <p:ph idx="1"/>
          </p:nvPr>
        </p:nvSpPr>
        <p:spPr/>
        <p:txBody>
          <a:bodyPr/>
          <a:lstStyle/>
          <a:p>
            <a:pPr algn="just"/>
            <a:r>
              <a:rPr lang="en-US" dirty="0" smtClean="0"/>
              <a:t>Figure says the software is the </a:t>
            </a:r>
            <a:r>
              <a:rPr lang="en-US" dirty="0" err="1" smtClean="0"/>
              <a:t>labour</a:t>
            </a:r>
            <a:r>
              <a:rPr lang="en-US" dirty="0"/>
              <a:t>-</a:t>
            </a:r>
            <a:r>
              <a:rPr lang="en-US" dirty="0" smtClean="0"/>
              <a:t>intensive activity, and personnel costs constantly increasing. Similarly, software maintenance is an increasing portion of software cost as with passing time more software accumulates.</a:t>
            </a:r>
          </a:p>
          <a:p>
            <a:pPr algn="just"/>
            <a:endParaRPr lang="en-US" dirty="0" smtClean="0"/>
          </a:p>
          <a:p>
            <a:pPr algn="just"/>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Distribution of Effort</a:t>
            </a:r>
            <a:endParaRPr lang="en-GB"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The typical lifespan of software product is 1 – 3 years in development and 5 to 15 years in use (maintenance).</a:t>
            </a:r>
          </a:p>
          <a:p>
            <a:pPr marL="0" indent="0" algn="just">
              <a:buNone/>
            </a:pPr>
            <a:r>
              <a:rPr lang="en-US" dirty="0" smtClean="0"/>
              <a:t>The distribution of effort between development and maintenance has been variously reported as </a:t>
            </a:r>
            <a:r>
              <a:rPr lang="en-US" dirty="0" smtClean="0">
                <a:effectLst>
                  <a:outerShdw blurRad="38100" dist="38100" dir="2700000" algn="tl">
                    <a:srgbClr val="000000">
                      <a:alpha val="43137"/>
                    </a:srgbClr>
                  </a:outerShdw>
                </a:effectLst>
              </a:rPr>
              <a:t>40/60</a:t>
            </a:r>
            <a:r>
              <a:rPr lang="en-US" dirty="0" smtClean="0"/>
              <a:t>, </a:t>
            </a:r>
            <a:r>
              <a:rPr lang="en-US" dirty="0" smtClean="0">
                <a:effectLst>
                  <a:outerShdw blurRad="38100" dist="38100" dir="2700000" algn="tl">
                    <a:srgbClr val="000000">
                      <a:alpha val="43137"/>
                    </a:srgbClr>
                  </a:outerShdw>
                </a:effectLst>
              </a:rPr>
              <a:t>30/70</a:t>
            </a:r>
            <a:r>
              <a:rPr lang="en-US" dirty="0" smtClean="0"/>
              <a:t>, and even </a:t>
            </a:r>
            <a:r>
              <a:rPr lang="en-US" dirty="0" smtClean="0">
                <a:effectLst>
                  <a:outerShdw blurRad="38100" dist="38100" dir="2700000" algn="tl">
                    <a:srgbClr val="000000">
                      <a:alpha val="43137"/>
                    </a:srgbClr>
                  </a:outerShdw>
                </a:effectLst>
              </a:rPr>
              <a:t>10/90</a:t>
            </a:r>
            <a:r>
              <a:rPr lang="en-US" dirty="0" smtClean="0"/>
              <a:t>.</a:t>
            </a:r>
          </a:p>
          <a:p>
            <a:pPr marL="0" indent="0" algn="just">
              <a:buNone/>
            </a:pPr>
            <a:r>
              <a:rPr lang="en-US" dirty="0" smtClean="0">
                <a:solidFill>
                  <a:srgbClr val="002060"/>
                </a:solidFill>
              </a:rPr>
              <a:t>Software Maintenance </a:t>
            </a:r>
            <a:r>
              <a:rPr lang="en-US" dirty="0" smtClean="0"/>
              <a:t>involves 3 types </a:t>
            </a:r>
            <a:r>
              <a:rPr lang="en-US" dirty="0"/>
              <a:t>o</a:t>
            </a:r>
            <a:r>
              <a:rPr lang="en-US" dirty="0" smtClean="0"/>
              <a:t>f activities: </a:t>
            </a:r>
            <a:r>
              <a:rPr lang="en-US" b="1" i="1" dirty="0" smtClean="0">
                <a:solidFill>
                  <a:srgbClr val="0070C0"/>
                </a:solidFill>
              </a:rPr>
              <a:t>enhancing</a:t>
            </a:r>
            <a:r>
              <a:rPr lang="en-US" i="1" dirty="0" smtClean="0"/>
              <a:t> the </a:t>
            </a:r>
            <a:r>
              <a:rPr lang="en-US" i="1" u="sng" dirty="0" smtClean="0"/>
              <a:t>capabilities of the product</a:t>
            </a:r>
            <a:r>
              <a:rPr lang="en-US" b="1" i="1" dirty="0" smtClean="0"/>
              <a:t>, </a:t>
            </a:r>
            <a:br>
              <a:rPr lang="en-US" b="1" i="1" dirty="0" smtClean="0"/>
            </a:br>
            <a:r>
              <a:rPr lang="en-US" b="1" i="1" dirty="0" smtClean="0">
                <a:solidFill>
                  <a:srgbClr val="7030A0"/>
                </a:solidFill>
              </a:rPr>
              <a:t>adapting</a:t>
            </a:r>
            <a:r>
              <a:rPr lang="en-US" b="1" i="1" dirty="0" smtClean="0"/>
              <a:t> </a:t>
            </a:r>
            <a:r>
              <a:rPr lang="en-US" i="1" dirty="0" smtClean="0"/>
              <a:t>for </a:t>
            </a:r>
            <a:r>
              <a:rPr lang="en-US" i="1" u="sng" dirty="0" smtClean="0"/>
              <a:t>new processing environments</a:t>
            </a:r>
            <a:r>
              <a:rPr lang="en-US" b="1" i="1" dirty="0" smtClean="0"/>
              <a:t>, </a:t>
            </a:r>
            <a:r>
              <a:rPr lang="en-US" i="1" dirty="0" smtClean="0"/>
              <a:t>and </a:t>
            </a:r>
            <a:r>
              <a:rPr lang="en-US" b="1" i="1" dirty="0" smtClean="0">
                <a:solidFill>
                  <a:schemeClr val="accent2"/>
                </a:solidFill>
              </a:rPr>
              <a:t>correcting</a:t>
            </a:r>
            <a:r>
              <a:rPr lang="en-US" b="1" i="1" dirty="0" smtClean="0"/>
              <a:t> </a:t>
            </a:r>
            <a:r>
              <a:rPr lang="en-US" i="1" u="sng" dirty="0" smtClean="0"/>
              <a:t>bugs</a:t>
            </a:r>
            <a:r>
              <a:rPr lang="en-US" b="1" i="1" dirty="0" smtClean="0"/>
              <a:t>.</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WhatsApp Image 2019-09-02 at 9.50.58 AM.jpeg"/>
          <p:cNvPicPr>
            <a:picLocks noGrp="1" noChangeAspect="1"/>
          </p:cNvPicPr>
          <p:nvPr>
            <p:ph idx="1"/>
          </p:nvPr>
        </p:nvPicPr>
        <p:blipFill>
          <a:blip r:embed="rId2"/>
          <a:srcRect l="2423" t="18466" r="2423" b="14574"/>
          <a:stretch>
            <a:fillRect/>
          </a:stretch>
        </p:blipFill>
        <p:spPr>
          <a:xfrm>
            <a:off x="685800" y="1828800"/>
            <a:ext cx="7652085" cy="40386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Size Categories</a:t>
            </a:r>
            <a:endParaRPr lang="en-GB" dirty="0"/>
          </a:p>
        </p:txBody>
      </p:sp>
      <p:sp>
        <p:nvSpPr>
          <p:cNvPr id="3" name="Content Placeholder 2"/>
          <p:cNvSpPr>
            <a:spLocks noGrp="1"/>
          </p:cNvSpPr>
          <p:nvPr>
            <p:ph idx="1"/>
          </p:nvPr>
        </p:nvSpPr>
        <p:spPr/>
        <p:txBody>
          <a:bodyPr>
            <a:normAutofit/>
          </a:bodyPr>
          <a:lstStyle/>
          <a:p>
            <a:pPr>
              <a:buNone/>
            </a:pPr>
            <a:r>
              <a:rPr lang="en-US" b="1" dirty="0" smtClean="0"/>
              <a:t>Trivial projects</a:t>
            </a:r>
          </a:p>
          <a:p>
            <a:r>
              <a:rPr lang="en-US" dirty="0" smtClean="0"/>
              <a:t>It involves 1 programmer.</a:t>
            </a:r>
          </a:p>
          <a:p>
            <a:r>
              <a:rPr lang="en-US" dirty="0" smtClean="0"/>
              <a:t>Working part time Few days or few weeks and results 500 statements packaged with 10-20 subroutines.</a:t>
            </a:r>
          </a:p>
          <a:p>
            <a:r>
              <a:rPr lang="en-US" dirty="0" smtClean="0"/>
              <a:t>Such programs often develops personal software.</a:t>
            </a:r>
          </a:p>
          <a:p>
            <a:r>
              <a:rPr lang="en-US" dirty="0" smtClean="0"/>
              <a:t>Little need of formal analysis, design, test planning or supporting documents.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Size Categories </a:t>
            </a:r>
            <a:r>
              <a:rPr lang="en-US" sz="3200" dirty="0" smtClean="0">
                <a:solidFill>
                  <a:srgbClr val="FF0000"/>
                </a:solidFill>
              </a:rPr>
              <a:t>contd.</a:t>
            </a:r>
            <a:endParaRPr lang="en-GB" sz="3600"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b="1" dirty="0" smtClean="0"/>
              <a:t>Small projects</a:t>
            </a:r>
          </a:p>
          <a:p>
            <a:r>
              <a:rPr lang="en-US" dirty="0" smtClean="0"/>
              <a:t>It also involves 1 programmer.</a:t>
            </a:r>
          </a:p>
          <a:p>
            <a:r>
              <a:rPr lang="en-US" dirty="0" smtClean="0"/>
              <a:t>Time 1 – 6  months and results 1000-2000 lines of code packaged with 25-50 </a:t>
            </a:r>
            <a:r>
              <a:rPr lang="en-US" sz="2800" dirty="0" smtClean="0"/>
              <a:t>subroutines</a:t>
            </a:r>
            <a:r>
              <a:rPr lang="en-US" dirty="0" smtClean="0"/>
              <a:t>.</a:t>
            </a:r>
          </a:p>
          <a:p>
            <a:r>
              <a:rPr lang="en-US" dirty="0" smtClean="0"/>
              <a:t>Such programs often includes scientific applications written by engineers to solve numerical problems, small commercial applications or student projects.</a:t>
            </a:r>
          </a:p>
          <a:p>
            <a:r>
              <a:rPr lang="en-US" dirty="0" smtClean="0"/>
              <a:t>Proper analysis, design, test planning or </a:t>
            </a:r>
            <a:r>
              <a:rPr lang="en-US" sz="2600" dirty="0" smtClean="0"/>
              <a:t>supporting</a:t>
            </a:r>
            <a:r>
              <a:rPr lang="en-US" dirty="0" smtClean="0"/>
              <a:t> documents but degree of formality is much lesser than large projects.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1073</TotalTime>
  <Words>2691</Words>
  <Application>Microsoft Office PowerPoint</Application>
  <PresentationFormat>On-screen Show (4:3)</PresentationFormat>
  <Paragraphs>208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Urban</vt:lpstr>
      <vt:lpstr>Some Size factors</vt:lpstr>
      <vt:lpstr>Some Size Factors</vt:lpstr>
      <vt:lpstr>Total Effort Devoted to Software</vt:lpstr>
      <vt:lpstr>Total Effort Devoted to Software</vt:lpstr>
      <vt:lpstr>Total Effort Devoted to Software</vt:lpstr>
      <vt:lpstr>Distribution of Effort</vt:lpstr>
      <vt:lpstr>Slide 7</vt:lpstr>
      <vt:lpstr>Project Size Categories</vt:lpstr>
      <vt:lpstr>Project Size Categories contd.</vt:lpstr>
      <vt:lpstr>Project Size Categories contd.</vt:lpstr>
      <vt:lpstr>Project Size Categories contd.</vt:lpstr>
      <vt:lpstr>Project Size Categories contd.</vt:lpstr>
      <vt:lpstr>Project Size Categories contd.</vt:lpstr>
      <vt:lpstr>Project Size Categories contd.</vt:lpstr>
      <vt:lpstr>Project Size Categories contd.</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Quality and Productivity Factors</vt:lpstr>
      <vt:lpstr>Managerial Issues</vt:lpstr>
      <vt:lpstr>Managerial Issues</vt:lpstr>
      <vt:lpstr>Definition issues</vt:lpstr>
      <vt:lpstr>Strategic issues</vt:lpstr>
      <vt:lpstr>Resources issues</vt:lpstr>
      <vt:lpstr>Schedule issues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Size factors</dc:title>
  <dc:creator>Nitin Deepak</dc:creator>
  <cp:lastModifiedBy>Nitin Deepak</cp:lastModifiedBy>
  <cp:revision>59</cp:revision>
  <dcterms:created xsi:type="dcterms:W3CDTF">2019-09-02T03:52:27Z</dcterms:created>
  <dcterms:modified xsi:type="dcterms:W3CDTF">2019-09-25T05:26:49Z</dcterms:modified>
</cp:coreProperties>
</file>