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70" r:id="rId2"/>
    <p:sldId id="26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7621" autoAdjust="0"/>
  </p:normalViewPr>
  <p:slideViewPr>
    <p:cSldViewPr>
      <p:cViewPr varScale="1">
        <p:scale>
          <a:sx n="80" d="100"/>
          <a:sy n="80" d="100"/>
        </p:scale>
        <p:origin x="-89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23/09/2014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23/09/2014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23/09/2014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23/09/2014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23/09/2014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23/09/2014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23/09/2014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560" y="1491630"/>
            <a:ext cx="7123113" cy="1254919"/>
          </a:xfrm>
        </p:spPr>
        <p:txBody>
          <a:bodyPr anchor="t">
            <a:normAutofit/>
          </a:bodyPr>
          <a:lstStyle>
            <a:lvl1pPr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Content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23/09/2014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23/09/2014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23/09/2014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23/09/2014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2250" y="267494"/>
            <a:ext cx="825950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Cyclomatic</a:t>
            </a:r>
            <a:endParaRPr lang="en-US" sz="13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1816" y="1866186"/>
            <a:ext cx="60206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solidFill>
                  <a:schemeClr val="accent4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Complexity</a:t>
            </a:r>
            <a:endParaRPr lang="en-US" sz="9600" b="1" dirty="0">
              <a:ln w="11430"/>
              <a:solidFill>
                <a:schemeClr val="accent4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177" y="3507854"/>
            <a:ext cx="734688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GB" sz="1600" dirty="0" smtClean="0">
                <a:latin typeface="Arial" pitchFamily="34" charset="0"/>
                <a:cs typeface="Arial" pitchFamily="34" charset="0"/>
              </a:rPr>
              <a:t>This metric was developed by </a:t>
            </a:r>
            <a:r>
              <a:rPr lang="en-GB" sz="1600" b="1" dirty="0" smtClean="0">
                <a:latin typeface="Arial" pitchFamily="34" charset="0"/>
                <a:cs typeface="Arial" pitchFamily="34" charset="0"/>
              </a:rPr>
              <a:t>Thomas J. McCabe 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in 1976 </a:t>
            </a:r>
          </a:p>
          <a:p>
            <a:pPr algn="r"/>
            <a:r>
              <a:rPr lang="en-GB" sz="1600" dirty="0" smtClean="0">
                <a:latin typeface="Arial" pitchFamily="34" charset="0"/>
                <a:cs typeface="Arial" pitchFamily="34" charset="0"/>
              </a:rPr>
              <a:t>and it based on a control flow representation of the program. </a:t>
            </a:r>
          </a:p>
          <a:p>
            <a:pPr algn="r"/>
            <a:r>
              <a:rPr lang="en-GB" sz="1600" dirty="0" smtClean="0">
                <a:latin typeface="Arial" pitchFamily="34" charset="0"/>
                <a:cs typeface="Arial" pitchFamily="34" charset="0"/>
              </a:rPr>
              <a:t>Control flow depicts a program as a graph which consists of Nodes and Edges.</a:t>
            </a:r>
            <a:endParaRPr lang="en-U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9889" y="987574"/>
            <a:ext cx="651652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endParaRPr lang="en-US" sz="1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cyclomatic</a:t>
            </a:r>
            <a:r>
              <a:rPr lang="en-GB" dirty="0" smtClean="0"/>
              <a:t> complexity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63638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Cyclomatic</a:t>
            </a:r>
            <a:r>
              <a:rPr lang="en-GB" sz="2800" dirty="0" smtClean="0"/>
              <a:t> complexity is a software metric used to measure the complexity of a program. These metric, measures independent paths through program source code.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Flow graph notation for a program</a:t>
            </a:r>
            <a:endParaRPr lang="en-GB" dirty="0"/>
          </a:p>
        </p:txBody>
      </p:sp>
      <p:pic>
        <p:nvPicPr>
          <p:cNvPr id="28675" name="Picture 3" descr="C:\Users\nitin\Downloads\xxxx\2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7614"/>
            <a:ext cx="6552728" cy="36744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Mathematical representation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312368"/>
          </a:xfrm>
        </p:spPr>
        <p:txBody>
          <a:bodyPr>
            <a:normAutofit/>
          </a:bodyPr>
          <a:lstStyle/>
          <a:p>
            <a:r>
              <a:rPr lang="en-GB" b="1" dirty="0" smtClean="0"/>
              <a:t>V(G) = E – N + 2</a:t>
            </a:r>
          </a:p>
          <a:p>
            <a:r>
              <a:rPr lang="en-GB" dirty="0" smtClean="0"/>
              <a:t>Where,</a:t>
            </a:r>
          </a:p>
          <a:p>
            <a:r>
              <a:rPr lang="en-GB" b="1" dirty="0" smtClean="0"/>
              <a:t>E</a:t>
            </a:r>
            <a:r>
              <a:rPr lang="en-GB" dirty="0" smtClean="0"/>
              <a:t> – Number of edges</a:t>
            </a:r>
          </a:p>
          <a:p>
            <a:r>
              <a:rPr lang="en-GB" b="1" dirty="0" smtClean="0"/>
              <a:t>N</a:t>
            </a:r>
            <a:r>
              <a:rPr lang="en-GB" dirty="0" smtClean="0"/>
              <a:t> – Number of Nodes</a:t>
            </a:r>
          </a:p>
          <a:p>
            <a:r>
              <a:rPr lang="en-GB" b="1" dirty="0" smtClean="0"/>
              <a:t>V (G) = P + 1</a:t>
            </a:r>
          </a:p>
          <a:p>
            <a:pPr marL="0" indent="0">
              <a:tabLst>
                <a:tab pos="1436688" algn="l"/>
              </a:tabLst>
            </a:pPr>
            <a:r>
              <a:rPr lang="en-GB" dirty="0" smtClean="0"/>
              <a:t>Where </a:t>
            </a:r>
            <a:r>
              <a:rPr lang="en-GB" b="1" dirty="0" smtClean="0"/>
              <a:t>P</a:t>
            </a:r>
            <a:r>
              <a:rPr lang="en-GB" dirty="0" smtClean="0"/>
              <a:t> = Number of predicate nodes (node that   </a:t>
            </a:r>
            <a:br>
              <a:rPr lang="en-GB" dirty="0" smtClean="0"/>
            </a:br>
            <a:r>
              <a:rPr lang="en-GB" dirty="0" smtClean="0"/>
              <a:t> 	contains condition)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4176463" cy="3312368"/>
          </a:xfrm>
        </p:spPr>
        <p:txBody>
          <a:bodyPr>
            <a:normAutofit fontScale="70000" lnSpcReduction="20000"/>
          </a:bodyPr>
          <a:lstStyle/>
          <a:p>
            <a:r>
              <a:rPr lang="en-GB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= 0;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n=4;	 </a:t>
            </a:r>
            <a:r>
              <a:rPr lang="en-GB" sz="15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//N-Number of nodes present in the graph</a:t>
            </a: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while (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&lt;n-1) do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 = </a:t>
            </a:r>
            <a:r>
              <a:rPr lang="en-GB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+ 1;</a:t>
            </a: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	while (j&lt;n) do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if A[</a:t>
            </a:r>
            <a:r>
              <a:rPr lang="en-GB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]&gt;A[j] then</a:t>
            </a:r>
          </a:p>
          <a:p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	swap(A[</a:t>
            </a:r>
            <a:r>
              <a:rPr lang="en-GB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], A[j]);</a:t>
            </a:r>
          </a:p>
          <a:p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j = j + 1;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end do;</a:t>
            </a:r>
          </a:p>
          <a:p>
            <a:r>
              <a:rPr lang="en-GB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GB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+ 1;</a:t>
            </a: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end do;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nitin\Downloads\xxxx\3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7082" y="1385230"/>
            <a:ext cx="4531422" cy="3490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itin\Downloads\xxxx\3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9664" y="2571750"/>
            <a:ext cx="3024336" cy="232979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Computing mathematically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096344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V(G) = 9 – 7 + 2 = 4</a:t>
            </a:r>
          </a:p>
          <a:p>
            <a:r>
              <a:rPr lang="en-GB" dirty="0" smtClean="0"/>
              <a:t>V(G) = 3 + 1 = 4 (Condition nodes are 1,2 and 3 nodes)</a:t>
            </a:r>
          </a:p>
          <a:p>
            <a:r>
              <a:rPr lang="en-GB" dirty="0" smtClean="0"/>
              <a:t>Basis Set – A set of possible execution path of a program</a:t>
            </a:r>
          </a:p>
          <a:p>
            <a:pPr marL="711200" indent="-319088">
              <a:buClrTx/>
              <a:buSzPct val="100000"/>
              <a:buFont typeface="Arial" pitchFamily="34" charset="0"/>
              <a:buChar char="•"/>
            </a:pPr>
            <a:r>
              <a:rPr lang="en-GB" dirty="0" smtClean="0"/>
              <a:t>1, 7</a:t>
            </a:r>
          </a:p>
          <a:p>
            <a:pPr marL="711200" indent="-319088">
              <a:buClrTx/>
              <a:buSzPct val="100000"/>
              <a:buFont typeface="Arial" pitchFamily="34" charset="0"/>
              <a:buChar char="•"/>
            </a:pPr>
            <a:r>
              <a:rPr lang="en-GB" dirty="0" smtClean="0"/>
              <a:t>1, 2, 6, 1, 7</a:t>
            </a:r>
          </a:p>
          <a:p>
            <a:pPr marL="711200" indent="-319088">
              <a:buClrTx/>
              <a:buSzPct val="100000"/>
              <a:buFont typeface="Arial" pitchFamily="34" charset="0"/>
              <a:buChar char="•"/>
            </a:pPr>
            <a:r>
              <a:rPr lang="en-GB" dirty="0" smtClean="0"/>
              <a:t>1, 2, 3, 4, 5, 2, 6, 1, 7</a:t>
            </a:r>
          </a:p>
          <a:p>
            <a:pPr marL="711200" indent="-319088">
              <a:buClrTx/>
              <a:buSzPct val="100000"/>
              <a:buFont typeface="Arial" pitchFamily="34" charset="0"/>
              <a:buChar char="•"/>
            </a:pPr>
            <a:r>
              <a:rPr lang="en-GB" dirty="0" smtClean="0"/>
              <a:t>1, 2, 3, 5, 2, 6, 1, 7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Properties of </a:t>
            </a:r>
            <a:r>
              <a:rPr lang="en-GB" dirty="0" err="1" smtClean="0"/>
              <a:t>Cyclomatic</a:t>
            </a:r>
            <a:r>
              <a:rPr lang="en-GB" dirty="0" smtClean="0"/>
              <a:t> complexity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312368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GB" dirty="0" smtClean="0"/>
              <a:t>V (G) is the maximum number of independent paths in the graph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GB" dirty="0" smtClean="0"/>
              <a:t>V (G) &gt;=1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GB" dirty="0" smtClean="0"/>
              <a:t>G will have one path if V (G) = 1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GB" dirty="0" smtClean="0"/>
              <a:t>Minimize complexity to 10 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 smtClean="0"/>
              <a:t>How this metric is useful for software testing?</a:t>
            </a:r>
            <a:endParaRPr lang="en-GB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776864" cy="3240360"/>
          </a:xfrm>
        </p:spPr>
        <p:txBody>
          <a:bodyPr>
            <a:normAutofit/>
          </a:bodyPr>
          <a:lstStyle/>
          <a:p>
            <a:pPr marL="0" indent="0" algn="just"/>
            <a:r>
              <a:rPr lang="en-GB" dirty="0" smtClean="0"/>
              <a:t>Basis Path testing is one of White box technique and it guarantees to execute at-least one statement during testing. It checks each linearly independent path through the program, which </a:t>
            </a:r>
            <a:r>
              <a:rPr lang="en-GB" b="1" dirty="0" smtClean="0"/>
              <a:t>means number test cases, will be equivalent to the </a:t>
            </a:r>
            <a:r>
              <a:rPr lang="en-GB" b="1" dirty="0" err="1" smtClean="0"/>
              <a:t>cyclomatic</a:t>
            </a:r>
            <a:r>
              <a:rPr lang="en-GB" b="1" dirty="0" smtClean="0"/>
              <a:t> complexity of the program.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b="1" dirty="0" smtClean="0"/>
              <a:t>complexity number and corresponding meaning of v (G)</a:t>
            </a:r>
            <a:endParaRPr lang="en-GB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592" y="1347614"/>
          <a:ext cx="7272808" cy="36004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20280"/>
                <a:gridCol w="4752528"/>
              </a:tblGrid>
              <a:tr h="377340"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dirty="0">
                          <a:solidFill>
                            <a:srgbClr val="FF0000"/>
                          </a:solidFill>
                          <a:effectLst/>
                        </a:rPr>
                        <a:t>Complexity Number</a:t>
                      </a:r>
                    </a:p>
                  </a:txBody>
                  <a:tcPr marL="65548" marR="65548" marT="32774" marB="32774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dirty="0">
                          <a:solidFill>
                            <a:srgbClr val="FF0000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65548" marR="65548" marT="32774" marB="32774" anchor="ctr">
                    <a:solidFill>
                      <a:srgbClr val="FFFF00"/>
                    </a:solidFill>
                  </a:tcPr>
                </a:tc>
              </a:tr>
              <a:tr h="862491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rgbClr val="002060"/>
                          </a:solidFill>
                        </a:rPr>
                        <a:t>1-10</a:t>
                      </a:r>
                    </a:p>
                  </a:txBody>
                  <a:tcPr marL="65548" marR="65548" marT="32774" marB="32774" anchor="ctr"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70C0"/>
                          </a:solidFill>
                        </a:rPr>
                        <a:t>Structured and well written code</a:t>
                      </a:r>
                    </a:p>
                    <a:p>
                      <a:r>
                        <a:rPr lang="en-GB" sz="1600" b="1" dirty="0">
                          <a:solidFill>
                            <a:srgbClr val="0070C0"/>
                          </a:solidFill>
                        </a:rPr>
                        <a:t>High Testability</a:t>
                      </a:r>
                    </a:p>
                    <a:p>
                      <a:r>
                        <a:rPr lang="en-GB" sz="1600" b="1" dirty="0">
                          <a:solidFill>
                            <a:srgbClr val="0070C0"/>
                          </a:solidFill>
                        </a:rPr>
                        <a:t>Cost and Effort is less</a:t>
                      </a:r>
                    </a:p>
                  </a:txBody>
                  <a:tcPr marL="65548" marR="65548" marT="32774" marB="32774" anchor="ctr"/>
                </a:tc>
              </a:tr>
              <a:tr h="700774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rgbClr val="002060"/>
                          </a:solidFill>
                        </a:rPr>
                        <a:t>10-20</a:t>
                      </a:r>
                    </a:p>
                  </a:txBody>
                  <a:tcPr marL="65548" marR="65548" marT="32774" marB="32774" anchor="ctr"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70C0"/>
                          </a:solidFill>
                        </a:rPr>
                        <a:t>Complex Code</a:t>
                      </a:r>
                    </a:p>
                    <a:p>
                      <a:r>
                        <a:rPr lang="en-GB" sz="1600" b="1" dirty="0">
                          <a:solidFill>
                            <a:srgbClr val="0070C0"/>
                          </a:solidFill>
                        </a:rPr>
                        <a:t>Medium Testability</a:t>
                      </a:r>
                    </a:p>
                    <a:p>
                      <a:r>
                        <a:rPr lang="en-GB" sz="1600" b="1" dirty="0">
                          <a:solidFill>
                            <a:srgbClr val="0070C0"/>
                          </a:solidFill>
                        </a:rPr>
                        <a:t>Cost and effort is Medium</a:t>
                      </a:r>
                    </a:p>
                  </a:txBody>
                  <a:tcPr marL="65548" marR="65548" marT="32774" marB="32774" anchor="ctr"/>
                </a:tc>
              </a:tr>
              <a:tr h="862491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rgbClr val="002060"/>
                          </a:solidFill>
                        </a:rPr>
                        <a:t>20-40</a:t>
                      </a:r>
                    </a:p>
                  </a:txBody>
                  <a:tcPr marL="65548" marR="65548" marT="32774" marB="32774" anchor="ctr"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70C0"/>
                          </a:solidFill>
                        </a:rPr>
                        <a:t>Very complex Code</a:t>
                      </a:r>
                    </a:p>
                    <a:p>
                      <a:r>
                        <a:rPr lang="en-GB" sz="1600" b="1" dirty="0">
                          <a:solidFill>
                            <a:srgbClr val="0070C0"/>
                          </a:solidFill>
                        </a:rPr>
                        <a:t>Low Testability</a:t>
                      </a:r>
                    </a:p>
                    <a:p>
                      <a:r>
                        <a:rPr lang="en-GB" sz="1600" b="1" dirty="0">
                          <a:solidFill>
                            <a:srgbClr val="0070C0"/>
                          </a:solidFill>
                        </a:rPr>
                        <a:t>Cost and Effort are high</a:t>
                      </a:r>
                    </a:p>
                  </a:txBody>
                  <a:tcPr marL="65548" marR="65548" marT="32774" marB="32774" anchor="ctr"/>
                </a:tc>
              </a:tr>
              <a:tr h="70101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rgbClr val="002060"/>
                          </a:solidFill>
                        </a:rPr>
                        <a:t>&gt;40</a:t>
                      </a:r>
                    </a:p>
                  </a:txBody>
                  <a:tcPr marL="65548" marR="65548" marT="32774" marB="32774" anchor="ctr"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70C0"/>
                          </a:solidFill>
                        </a:rPr>
                        <a:t>Not at all testable</a:t>
                      </a:r>
                    </a:p>
                    <a:p>
                      <a:r>
                        <a:rPr lang="en-GB" sz="1600" b="1" dirty="0">
                          <a:solidFill>
                            <a:srgbClr val="0070C0"/>
                          </a:solidFill>
                        </a:rPr>
                        <a:t>Very high Cost and Effort</a:t>
                      </a:r>
                    </a:p>
                  </a:txBody>
                  <a:tcPr marL="65548" marR="65548" marT="32774" marB="32774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ct val="25000"/>
          </a:spcBef>
          <a:defRPr sz="24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347</Words>
  <Application>Microsoft Office PowerPoint</Application>
  <PresentationFormat>On-screen Show (16:9)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WidescreenPresentation</vt:lpstr>
      <vt:lpstr>Slide 1</vt:lpstr>
      <vt:lpstr>What is cyclomatic complexity</vt:lpstr>
      <vt:lpstr>Flow graph notation for a program</vt:lpstr>
      <vt:lpstr>Mathematical representation </vt:lpstr>
      <vt:lpstr>Example</vt:lpstr>
      <vt:lpstr>Computing mathematically</vt:lpstr>
      <vt:lpstr>Properties of Cyclomatic complexity</vt:lpstr>
      <vt:lpstr>How this metric is useful for software testing?</vt:lpstr>
      <vt:lpstr>complexity number and corresponding meaning of v (G)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2013-04-04T13:40:29Z</dcterms:created>
  <dcterms:modified xsi:type="dcterms:W3CDTF">2014-09-23T17:47:09Z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