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70" r:id="rId2"/>
    <p:sldId id="266" r:id="rId3"/>
    <p:sldId id="271" r:id="rId4"/>
    <p:sldId id="272" r:id="rId5"/>
    <p:sldId id="273" r:id="rId6"/>
    <p:sldId id="275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87621" autoAdjust="0"/>
  </p:normalViewPr>
  <p:slideViewPr>
    <p:cSldViewPr>
      <p:cViewPr varScale="1">
        <p:scale>
          <a:sx n="81" d="100"/>
          <a:sy n="81" d="100"/>
        </p:scale>
        <p:origin x="-102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4/6/2016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4/6/2016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483518"/>
            <a:ext cx="466666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Risk</a:t>
            </a:r>
            <a:endParaRPr lang="en-US" sz="1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580" y="2709376"/>
            <a:ext cx="72269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Rounded MT Bold" pitchFamily="34" charset="0"/>
              </a:rPr>
              <a:t>Management</a:t>
            </a:r>
            <a:endParaRPr lang="en-US" sz="8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2119" y="658306"/>
            <a:ext cx="782707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Software </a:t>
            </a:r>
          </a:p>
          <a:p>
            <a:r>
              <a:rPr lang="en-US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Configuration</a:t>
            </a:r>
          </a:p>
          <a:p>
            <a:r>
              <a:rPr lang="en-US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Management</a:t>
            </a:r>
            <a:endParaRPr 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456384"/>
          </a:xfrm>
        </p:spPr>
        <p:txBody>
          <a:bodyPr>
            <a:normAutofit/>
          </a:bodyPr>
          <a:lstStyle/>
          <a:p>
            <a:pPr marL="0" indent="0" algn="just"/>
            <a:r>
              <a:rPr lang="en-GB" sz="3200" dirty="0" smtClean="0"/>
              <a:t>Means by which process of software development and maintenance is controlled.</a:t>
            </a:r>
            <a:endParaRPr lang="en-GB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management activities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024336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GB" dirty="0" smtClean="0"/>
              <a:t>The identification and changes.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GB" dirty="0" smtClean="0"/>
              <a:t>The control of the way by which the changes are made.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GB" dirty="0" smtClean="0"/>
              <a:t>Auditing the changes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GB" dirty="0" smtClean="0"/>
              <a:t>Status accounting-recording and documenting all the activities that have taken place.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Required documents for the above activities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384376"/>
          </a:xfrm>
        </p:spPr>
        <p:txBody>
          <a:bodyPr/>
          <a:lstStyle/>
          <a:p>
            <a:r>
              <a:rPr lang="en-GB" dirty="0" smtClean="0"/>
              <a:t>Project Plan</a:t>
            </a:r>
          </a:p>
          <a:p>
            <a:r>
              <a:rPr lang="en-GB" dirty="0" smtClean="0"/>
              <a:t>SRS document</a:t>
            </a:r>
          </a:p>
          <a:p>
            <a:r>
              <a:rPr lang="en-GB" dirty="0" smtClean="0"/>
              <a:t>SDD document</a:t>
            </a:r>
          </a:p>
          <a:p>
            <a:r>
              <a:rPr lang="en-GB" dirty="0" smtClean="0"/>
              <a:t>Source code listing</a:t>
            </a:r>
          </a:p>
          <a:p>
            <a:r>
              <a:rPr lang="en-GB" dirty="0" smtClean="0"/>
              <a:t>Test plans/procedures/test cases</a:t>
            </a:r>
          </a:p>
          <a:p>
            <a:r>
              <a:rPr lang="en-GB" dirty="0" smtClean="0"/>
              <a:t>User manuals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2119" y="924272"/>
            <a:ext cx="8032329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&amp; </a:t>
            </a:r>
          </a:p>
          <a:p>
            <a:pPr algn="ctr"/>
            <a:r>
              <a:rPr lang="en-US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 the best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Risk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Tomorrow’s problems are today’s risk.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18209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Problem that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could cause some loss or threaten the success of the project</a:t>
            </a:r>
            <a:r>
              <a:rPr lang="en-GB" sz="2400" dirty="0" smtClean="0">
                <a:solidFill>
                  <a:srgbClr val="0070C0"/>
                </a:solidFill>
              </a:rPr>
              <a:t>, but which has not happened yet.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2918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These potential problems might have an adverse impact on cost, schedule, or technical success of the project, the quality of our software products, or project team morale.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11910"/>
            <a:ext cx="8280920" cy="9361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651870"/>
          </a:xfrm>
        </p:spPr>
        <p:txBody>
          <a:bodyPr>
            <a:normAutofit/>
          </a:bodyPr>
          <a:lstStyle/>
          <a:p>
            <a:pPr marL="0" indent="0" algn="just"/>
            <a:r>
              <a:rPr lang="en-GB" dirty="0" smtClean="0"/>
              <a:t>Staff shortage because we have not been able to hire people with the right technical skills is a current problem; </a:t>
            </a:r>
          </a:p>
          <a:p>
            <a:pPr marL="0" indent="0" algn="just"/>
            <a:r>
              <a:rPr lang="en-GB" b="1" dirty="0" smtClean="0">
                <a:solidFill>
                  <a:srgbClr val="FF0000"/>
                </a:solidFill>
              </a:rPr>
              <a:t>But</a:t>
            </a:r>
          </a:p>
          <a:p>
            <a:pPr marL="0" indent="0" algn="just"/>
            <a:r>
              <a:rPr lang="en-GB" dirty="0" smtClean="0"/>
              <a:t>The threat of our technical people being hired away by the competition is a risk.</a:t>
            </a:r>
          </a:p>
          <a:p>
            <a:pPr marL="0" indent="0" algn="just"/>
            <a:endParaRPr lang="en-GB" dirty="0" smtClean="0"/>
          </a:p>
          <a:p>
            <a:pPr marL="0" indent="0" algn="just"/>
            <a:r>
              <a:rPr lang="en-GB" dirty="0" smtClean="0">
                <a:solidFill>
                  <a:schemeClr val="bg1"/>
                </a:solidFill>
              </a:rPr>
              <a:t>We might choose to avoid the risk entirely by changing the project approach or even cancelling the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Risk Management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2448272"/>
          </a:xfrm>
        </p:spPr>
        <p:txBody>
          <a:bodyPr>
            <a:normAutofit/>
          </a:bodyPr>
          <a:lstStyle/>
          <a:p>
            <a:pPr marL="0" indent="0" algn="just"/>
            <a:r>
              <a:rPr lang="en-GB" dirty="0" smtClean="0"/>
              <a:t>The art of managing of the risks effectively so that the WIN-WIN situation and  friendly relationship is established between the team and the customer is called </a:t>
            </a:r>
            <a:r>
              <a:rPr lang="en-GB" b="1" dirty="0" smtClean="0"/>
              <a:t>Risk Management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Risk Management Activities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456384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itchFamily="2" charset="2"/>
              <a:buChar char="ü"/>
            </a:pPr>
            <a:r>
              <a:rPr lang="en-GB" dirty="0" smtClean="0">
                <a:solidFill>
                  <a:schemeClr val="tx1"/>
                </a:solidFill>
              </a:rPr>
              <a:t>Risk Assessment</a:t>
            </a:r>
          </a:p>
          <a:p>
            <a:pPr lvl="1">
              <a:buClrTx/>
              <a:buSzPct val="100000"/>
              <a:buFont typeface="Wingdings" pitchFamily="2" charset="2"/>
              <a:buChar char="ü"/>
            </a:pPr>
            <a:r>
              <a:rPr lang="en-GB" dirty="0" smtClean="0">
                <a:solidFill>
                  <a:schemeClr val="tx1"/>
                </a:solidFill>
              </a:rPr>
              <a:t>Risk Identification</a:t>
            </a:r>
          </a:p>
          <a:p>
            <a:pPr lvl="1">
              <a:buClrTx/>
              <a:buSzPct val="100000"/>
              <a:buFont typeface="Wingdings" pitchFamily="2" charset="2"/>
              <a:buChar char="ü"/>
            </a:pPr>
            <a:r>
              <a:rPr lang="en-GB" dirty="0" smtClean="0">
                <a:solidFill>
                  <a:schemeClr val="tx1"/>
                </a:solidFill>
              </a:rPr>
              <a:t>Risk Analysis</a:t>
            </a:r>
          </a:p>
          <a:p>
            <a:pPr lvl="1">
              <a:buClrTx/>
              <a:buSzPct val="100000"/>
              <a:buFont typeface="Wingdings" pitchFamily="2" charset="2"/>
              <a:buChar char="ü"/>
            </a:pPr>
            <a:r>
              <a:rPr lang="en-GB" dirty="0" smtClean="0">
                <a:solidFill>
                  <a:schemeClr val="tx1"/>
                </a:solidFill>
              </a:rPr>
              <a:t>Risk prioritization</a:t>
            </a:r>
          </a:p>
          <a:p>
            <a:pPr>
              <a:buClrTx/>
              <a:buSzPct val="100000"/>
              <a:buFont typeface="Wingdings" pitchFamily="2" charset="2"/>
              <a:buChar char="ü"/>
            </a:pPr>
            <a:r>
              <a:rPr lang="en-GB" dirty="0" smtClean="0">
                <a:solidFill>
                  <a:schemeClr val="tx1"/>
                </a:solidFill>
              </a:rPr>
              <a:t>Risk Control</a:t>
            </a:r>
          </a:p>
          <a:p>
            <a:pPr lvl="1">
              <a:buClrTx/>
              <a:buSzPct val="100000"/>
              <a:buFont typeface="Wingdings" pitchFamily="2" charset="2"/>
              <a:buChar char="ü"/>
            </a:pPr>
            <a:r>
              <a:rPr lang="en-GB" dirty="0" smtClean="0">
                <a:solidFill>
                  <a:schemeClr val="tx1"/>
                </a:solidFill>
              </a:rPr>
              <a:t>Risk Management Planning</a:t>
            </a:r>
          </a:p>
          <a:p>
            <a:pPr lvl="1">
              <a:buClrTx/>
              <a:buSzPct val="100000"/>
              <a:buFont typeface="Wingdings" pitchFamily="2" charset="2"/>
              <a:buChar char="ü"/>
            </a:pPr>
            <a:r>
              <a:rPr lang="en-GB" dirty="0" smtClean="0">
                <a:solidFill>
                  <a:schemeClr val="tx1"/>
                </a:solidFill>
              </a:rPr>
              <a:t>Risk Monitoring</a:t>
            </a:r>
          </a:p>
          <a:p>
            <a:pPr lvl="1">
              <a:buClrTx/>
              <a:buSzPct val="100000"/>
              <a:buFont typeface="Wingdings" pitchFamily="2" charset="2"/>
              <a:buChar char="ü"/>
            </a:pPr>
            <a:r>
              <a:rPr lang="en-GB" dirty="0" smtClean="0">
                <a:solidFill>
                  <a:schemeClr val="tx1"/>
                </a:solidFill>
              </a:rPr>
              <a:t>Risk Resolution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2119" y="483518"/>
            <a:ext cx="796032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</a:t>
            </a:r>
            <a:r>
              <a:rPr lang="en-US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en-US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Reverse Engineering</a:t>
            </a:r>
          </a:p>
          <a:p>
            <a:r>
              <a:rPr lang="en-US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Re-Engineering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Engineering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456384"/>
          </a:xfrm>
        </p:spPr>
        <p:txBody>
          <a:bodyPr>
            <a:normAutofit lnSpcReduction="10000"/>
          </a:bodyPr>
          <a:lstStyle/>
          <a:p>
            <a:pPr marL="0" indent="0" algn="just"/>
            <a:r>
              <a:rPr lang="en-GB" dirty="0" smtClean="0"/>
              <a:t>It is the process followed in order to find difficult, unknown and hidden information about a software system. It is becoming important, since several software products lack proper documentation, and are highly unstructured, or their structure has degraded through a series of maintenance efforts.</a:t>
            </a:r>
          </a:p>
          <a:p>
            <a:pPr marL="0" indent="0" algn="just"/>
            <a:endParaRPr lang="en-GB" dirty="0" smtClean="0"/>
          </a:p>
          <a:p>
            <a:pPr marL="0" indent="0" algn="just"/>
            <a:r>
              <a:rPr lang="en-GB" dirty="0" smtClean="0"/>
              <a:t>Maintenance activities cannot be performed without a complete understanding of the software system.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areas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456384"/>
          </a:xfrm>
        </p:spPr>
        <p:txBody>
          <a:bodyPr/>
          <a:lstStyle/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Program comprehension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Re-documentation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Recovery of design approach and design details at any level of abstraction.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Identifying re-usable components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Etc.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Re-Engineering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456384"/>
          </a:xfrm>
        </p:spPr>
        <p:txBody>
          <a:bodyPr/>
          <a:lstStyle/>
          <a:p>
            <a:pPr marL="0" indent="0" algn="just"/>
            <a:r>
              <a:rPr lang="en-GB" dirty="0" smtClean="0"/>
              <a:t>It is actually concerned with taking existing legacy systems and re-implementing them to make them more maintainable.</a:t>
            </a:r>
          </a:p>
          <a:p>
            <a:pPr marL="0" indent="0" algn="just"/>
            <a:r>
              <a:rPr lang="en-GB" dirty="0" smtClean="0"/>
              <a:t>It allows us to translate source code to a new language, re-structure our old code, migrate to a new platform (such as client-server),  etc.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390</Words>
  <Application>Microsoft Office PowerPoint</Application>
  <PresentationFormat>On-screen Show (16:9)</PresentationFormat>
  <Paragraphs>59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WidescreenPresentation</vt:lpstr>
      <vt:lpstr>Slide 1</vt:lpstr>
      <vt:lpstr>Risk</vt:lpstr>
      <vt:lpstr>Example</vt:lpstr>
      <vt:lpstr>Software Risk Management</vt:lpstr>
      <vt:lpstr>Software Risk Management Activities</vt:lpstr>
      <vt:lpstr>Slide 6</vt:lpstr>
      <vt:lpstr>Reverse Engineering</vt:lpstr>
      <vt:lpstr>Application areas</vt:lpstr>
      <vt:lpstr>Re-Engineering</vt:lpstr>
      <vt:lpstr>Slide 10</vt:lpstr>
      <vt:lpstr>SCM</vt:lpstr>
      <vt:lpstr>Configuration management activities</vt:lpstr>
      <vt:lpstr>Required documents for the above activities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2016-04-06T03:28:43Z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