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70" r:id="rId2"/>
    <p:sldId id="266" r:id="rId3"/>
    <p:sldId id="267" r:id="rId4"/>
    <p:sldId id="268" r:id="rId5"/>
    <p:sldId id="269" r:id="rId6"/>
    <p:sldId id="256" r:id="rId7"/>
    <p:sldId id="257" r:id="rId8"/>
    <p:sldId id="265" r:id="rId9"/>
    <p:sldId id="258" r:id="rId10"/>
    <p:sldId id="271" r:id="rId11"/>
    <p:sldId id="272" r:id="rId12"/>
    <p:sldId id="273" r:id="rId13"/>
    <p:sldId id="274" r:id="rId14"/>
    <p:sldId id="275" r:id="rId15"/>
    <p:sldId id="276" r:id="rId16"/>
    <p:sldId id="277" r:id="rId17"/>
    <p:sldId id="278" r:id="rId18"/>
    <p:sldId id="279" r:id="rId19"/>
    <p:sldId id="281" r:id="rId20"/>
    <p:sldId id="280" r:id="rId21"/>
    <p:sldId id="282" r:id="rId22"/>
    <p:sldId id="283" r:id="rId23"/>
    <p:sldId id="284" r:id="rId24"/>
    <p:sldId id="285" r:id="rId25"/>
    <p:sldId id="286" r:id="rId26"/>
    <p:sldId id="287" r:id="rId27"/>
    <p:sldId id="289" r:id="rId28"/>
    <p:sldId id="288" r:id="rId29"/>
    <p:sldId id="291" r:id="rId3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80" d="100"/>
          <a:sy n="80" d="100"/>
        </p:scale>
        <p:origin x="-888" y="-8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4/25/2013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4/25/2013</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4/25/2013</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4/25/2013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4/25/2013</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4/25/2013</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4/25/2013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8" name="Text Placeholder 2"/>
          <p:cNvSpPr>
            <a:spLocks noGrp="1"/>
          </p:cNvSpPr>
          <p:nvPr>
            <p:ph type="body" idx="1" hasCustomPrompt="1"/>
          </p:nvPr>
        </p:nvSpPr>
        <p:spPr>
          <a:xfrm>
            <a:off x="611560" y="1491630"/>
            <a:ext cx="7123113" cy="1254919"/>
          </a:xfrm>
        </p:spPr>
        <p:txBody>
          <a:bodyPr anchor="t">
            <a:normAutofit/>
          </a:bodyPr>
          <a:lstStyle>
            <a:lvl1pPr>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dirty="0" smtClean="0"/>
              <a:t>Click to edit Content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4/25/2013</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4/25/2013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4/25/2013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4/25/2013</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CyclometicComplexity.pptx"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5054" y="1004992"/>
            <a:ext cx="7673896" cy="31547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99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Metrics</a:t>
            </a:r>
            <a:endParaRPr lang="en-US" sz="19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Metrics defined</a:t>
            </a:r>
            <a:endParaRPr lang="en-GB" dirty="0"/>
          </a:p>
        </p:txBody>
      </p:sp>
      <p:sp>
        <p:nvSpPr>
          <p:cNvPr id="5" name="TextBox 4"/>
          <p:cNvSpPr txBox="1"/>
          <p:nvPr/>
        </p:nvSpPr>
        <p:spPr>
          <a:xfrm>
            <a:off x="611560" y="1416134"/>
            <a:ext cx="8136904" cy="3231654"/>
          </a:xfrm>
          <a:prstGeom prst="rect">
            <a:avLst/>
          </a:prstGeom>
          <a:noFill/>
        </p:spPr>
        <p:txBody>
          <a:bodyPr wrap="square" rtlCol="0">
            <a:spAutoFit/>
          </a:bodyPr>
          <a:lstStyle/>
          <a:p>
            <a:pPr marL="514350" indent="-514350"/>
            <a:r>
              <a:rPr lang="en-GB" sz="2800" dirty="0" smtClean="0">
                <a:solidFill>
                  <a:srgbClr val="C00000"/>
                </a:solidFill>
              </a:rPr>
              <a:t>Entity</a:t>
            </a:r>
          </a:p>
          <a:p>
            <a:pPr marL="514350" indent="-514350"/>
            <a:r>
              <a:rPr lang="en-GB" sz="2000" dirty="0" smtClean="0"/>
              <a:t>A class or a person or a thing</a:t>
            </a:r>
          </a:p>
          <a:p>
            <a:pPr marL="514350" indent="-514350"/>
            <a:endParaRPr lang="en-GB" sz="2800" dirty="0" smtClean="0">
              <a:solidFill>
                <a:srgbClr val="C00000"/>
              </a:solidFill>
            </a:endParaRPr>
          </a:p>
          <a:p>
            <a:pPr marL="514350" indent="-514350"/>
            <a:r>
              <a:rPr lang="en-GB" sz="2800" dirty="0" smtClean="0">
                <a:solidFill>
                  <a:srgbClr val="C00000"/>
                </a:solidFill>
              </a:rPr>
              <a:t>Attributes</a:t>
            </a:r>
          </a:p>
          <a:p>
            <a:pPr marL="514350" indent="-514350"/>
            <a:r>
              <a:rPr lang="en-GB" sz="2000" dirty="0" smtClean="0"/>
              <a:t>Features &amp; Properties</a:t>
            </a:r>
          </a:p>
          <a:p>
            <a:pPr marL="514350" indent="-514350"/>
            <a:endParaRPr lang="en-GB" sz="2800" dirty="0" smtClean="0">
              <a:solidFill>
                <a:srgbClr val="C00000"/>
              </a:solidFill>
            </a:endParaRPr>
          </a:p>
          <a:p>
            <a:pPr marL="514350" indent="-514350"/>
            <a:r>
              <a:rPr lang="en-GB" sz="2800" dirty="0" smtClean="0">
                <a:solidFill>
                  <a:srgbClr val="C00000"/>
                </a:solidFill>
              </a:rPr>
              <a:t>Mapping</a:t>
            </a:r>
          </a:p>
          <a:p>
            <a:pPr marL="514350" indent="-514350"/>
            <a:r>
              <a:rPr lang="en-GB" sz="2000" dirty="0" smtClean="0"/>
              <a:t>Numbers or Symbols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12 steps to useful software metrics</a:t>
            </a:r>
            <a:endParaRPr lang="en-GB" dirty="0"/>
          </a:p>
        </p:txBody>
      </p:sp>
      <p:sp>
        <p:nvSpPr>
          <p:cNvPr id="3" name="TextBox 2"/>
          <p:cNvSpPr txBox="1"/>
          <p:nvPr/>
        </p:nvSpPr>
        <p:spPr>
          <a:xfrm>
            <a:off x="611560" y="1491630"/>
            <a:ext cx="8064896" cy="3534814"/>
          </a:xfrm>
          <a:prstGeom prst="rect">
            <a:avLst/>
          </a:prstGeom>
          <a:noFill/>
        </p:spPr>
        <p:txBody>
          <a:bodyPr wrap="square" rtlCol="0">
            <a:spAutoFit/>
          </a:bodyPr>
          <a:lstStyle/>
          <a:p>
            <a:pPr>
              <a:lnSpc>
                <a:spcPct val="90000"/>
              </a:lnSpc>
              <a:spcBef>
                <a:spcPct val="25000"/>
              </a:spcBef>
              <a:buFontTx/>
              <a:buNone/>
            </a:pPr>
            <a:r>
              <a:rPr lang="en-US" sz="1600" dirty="0" smtClean="0"/>
              <a:t>Step 1 - Identify Metrics Customers</a:t>
            </a:r>
          </a:p>
          <a:p>
            <a:pPr>
              <a:lnSpc>
                <a:spcPct val="90000"/>
              </a:lnSpc>
              <a:spcBef>
                <a:spcPct val="25000"/>
              </a:spcBef>
              <a:buFontTx/>
              <a:buNone/>
            </a:pPr>
            <a:r>
              <a:rPr lang="en-US" sz="1600" dirty="0" smtClean="0"/>
              <a:t>Step 2 - Target Goals</a:t>
            </a:r>
          </a:p>
          <a:p>
            <a:pPr>
              <a:lnSpc>
                <a:spcPct val="90000"/>
              </a:lnSpc>
              <a:spcBef>
                <a:spcPct val="25000"/>
              </a:spcBef>
              <a:buFontTx/>
              <a:buNone/>
            </a:pPr>
            <a:r>
              <a:rPr lang="en-US" sz="1600" dirty="0" smtClean="0"/>
              <a:t>Step 3 - Ask Questions</a:t>
            </a:r>
          </a:p>
          <a:p>
            <a:pPr>
              <a:lnSpc>
                <a:spcPct val="90000"/>
              </a:lnSpc>
              <a:spcBef>
                <a:spcPct val="25000"/>
              </a:spcBef>
              <a:buFontTx/>
              <a:buNone/>
            </a:pPr>
            <a:r>
              <a:rPr lang="en-US" sz="1600" dirty="0" smtClean="0"/>
              <a:t>Step 4 - Select Metrics</a:t>
            </a:r>
          </a:p>
          <a:p>
            <a:pPr>
              <a:lnSpc>
                <a:spcPct val="90000"/>
              </a:lnSpc>
              <a:spcBef>
                <a:spcPct val="25000"/>
              </a:spcBef>
              <a:buFontTx/>
              <a:buNone/>
            </a:pPr>
            <a:r>
              <a:rPr lang="en-US" sz="1600" dirty="0" smtClean="0"/>
              <a:t>Step 5 - Standardize Definitions</a:t>
            </a:r>
          </a:p>
          <a:p>
            <a:pPr>
              <a:lnSpc>
                <a:spcPct val="90000"/>
              </a:lnSpc>
              <a:spcBef>
                <a:spcPct val="25000"/>
              </a:spcBef>
              <a:buFontTx/>
              <a:buNone/>
            </a:pPr>
            <a:r>
              <a:rPr lang="en-US" sz="1600" dirty="0" smtClean="0"/>
              <a:t>Step 6 - Choose a Model</a:t>
            </a:r>
          </a:p>
          <a:p>
            <a:pPr>
              <a:lnSpc>
                <a:spcPct val="90000"/>
              </a:lnSpc>
              <a:spcBef>
                <a:spcPct val="25000"/>
              </a:spcBef>
              <a:buFontTx/>
              <a:buNone/>
            </a:pPr>
            <a:r>
              <a:rPr lang="en-US" sz="1600" dirty="0" smtClean="0"/>
              <a:t>Step 7 - Establish Counting Criteria</a:t>
            </a:r>
          </a:p>
          <a:p>
            <a:pPr>
              <a:lnSpc>
                <a:spcPct val="90000"/>
              </a:lnSpc>
              <a:spcBef>
                <a:spcPct val="25000"/>
              </a:spcBef>
              <a:buFontTx/>
              <a:buNone/>
            </a:pPr>
            <a:r>
              <a:rPr lang="en-US" sz="1600" dirty="0" smtClean="0"/>
              <a:t>Step 8 - Decide On Decision Criteria</a:t>
            </a:r>
          </a:p>
          <a:p>
            <a:pPr>
              <a:lnSpc>
                <a:spcPct val="90000"/>
              </a:lnSpc>
              <a:spcBef>
                <a:spcPct val="25000"/>
              </a:spcBef>
              <a:buFontTx/>
              <a:buNone/>
            </a:pPr>
            <a:r>
              <a:rPr lang="en-US" sz="1600" dirty="0" smtClean="0"/>
              <a:t>Step 9 - Define Reporting Mechanisms</a:t>
            </a:r>
          </a:p>
          <a:p>
            <a:pPr>
              <a:lnSpc>
                <a:spcPct val="90000"/>
              </a:lnSpc>
              <a:spcBef>
                <a:spcPct val="25000"/>
              </a:spcBef>
              <a:buFontTx/>
              <a:buNone/>
            </a:pPr>
            <a:r>
              <a:rPr lang="en-US" sz="1600" dirty="0" smtClean="0"/>
              <a:t>Step 10 - Determine Additional Qualifiers</a:t>
            </a:r>
          </a:p>
          <a:p>
            <a:pPr>
              <a:lnSpc>
                <a:spcPct val="90000"/>
              </a:lnSpc>
              <a:spcBef>
                <a:spcPct val="25000"/>
              </a:spcBef>
              <a:buFontTx/>
              <a:buNone/>
            </a:pPr>
            <a:r>
              <a:rPr lang="en-US" sz="1600" dirty="0" smtClean="0"/>
              <a:t>Step 11 - Collect Data</a:t>
            </a:r>
          </a:p>
          <a:p>
            <a:pPr>
              <a:lnSpc>
                <a:spcPct val="90000"/>
              </a:lnSpc>
              <a:spcBef>
                <a:spcPct val="25000"/>
              </a:spcBef>
              <a:buFontTx/>
              <a:buNone/>
            </a:pPr>
            <a:r>
              <a:rPr lang="en-US" sz="1600" dirty="0" smtClean="0"/>
              <a:t>Step 12 - Consider Human Factors</a:t>
            </a:r>
            <a:endParaRPr lang="en-GB"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Areas of Applications</a:t>
            </a:r>
            <a:endParaRPr lang="en-GB" dirty="0"/>
          </a:p>
        </p:txBody>
      </p:sp>
      <p:sp>
        <p:nvSpPr>
          <p:cNvPr id="3" name="TextBox 2"/>
          <p:cNvSpPr txBox="1"/>
          <p:nvPr/>
        </p:nvSpPr>
        <p:spPr>
          <a:xfrm>
            <a:off x="611560" y="1491630"/>
            <a:ext cx="8064896" cy="3288593"/>
          </a:xfrm>
          <a:prstGeom prst="rect">
            <a:avLst/>
          </a:prstGeom>
          <a:noFill/>
        </p:spPr>
        <p:txBody>
          <a:bodyPr wrap="square" rtlCol="0">
            <a:spAutoFit/>
          </a:bodyPr>
          <a:lstStyle/>
          <a:p>
            <a:pPr marL="457200" indent="-457200">
              <a:lnSpc>
                <a:spcPct val="90000"/>
              </a:lnSpc>
              <a:spcBef>
                <a:spcPct val="25000"/>
              </a:spcBef>
              <a:buFont typeface="+mj-lt"/>
              <a:buAutoNum type="arabicPeriod"/>
            </a:pPr>
            <a:r>
              <a:rPr lang="en-GB" sz="2000" dirty="0" smtClean="0"/>
              <a:t>In cost &amp; Size estimation techniques.</a:t>
            </a:r>
          </a:p>
          <a:p>
            <a:pPr marL="457200" indent="-457200">
              <a:lnSpc>
                <a:spcPct val="90000"/>
              </a:lnSpc>
              <a:spcBef>
                <a:spcPct val="25000"/>
              </a:spcBef>
              <a:buFont typeface="+mj-lt"/>
              <a:buAutoNum type="arabicPeriod"/>
            </a:pPr>
            <a:r>
              <a:rPr lang="en-GB" sz="2000" dirty="0" smtClean="0"/>
              <a:t>In controlling software development projects through measurement  is an area that is generating a great deal of interest.</a:t>
            </a:r>
          </a:p>
          <a:p>
            <a:pPr marL="457200" indent="-457200">
              <a:lnSpc>
                <a:spcPct val="90000"/>
              </a:lnSpc>
              <a:spcBef>
                <a:spcPct val="25000"/>
              </a:spcBef>
              <a:buFont typeface="+mj-lt"/>
              <a:buAutoNum type="arabicPeriod"/>
            </a:pPr>
            <a:r>
              <a:rPr lang="en-GB" sz="2000" dirty="0" smtClean="0"/>
              <a:t>In prediction of quality levels for software in terms of reliability, is another area where software metrics have an important role to play.</a:t>
            </a:r>
          </a:p>
          <a:p>
            <a:pPr marL="457200" indent="-457200">
              <a:lnSpc>
                <a:spcPct val="90000"/>
              </a:lnSpc>
              <a:spcBef>
                <a:spcPct val="25000"/>
              </a:spcBef>
              <a:buFont typeface="+mj-lt"/>
              <a:buAutoNum type="arabicPeriod"/>
            </a:pPr>
            <a:r>
              <a:rPr lang="en-GB" sz="2000" dirty="0" smtClean="0"/>
              <a:t>In quantitative checks on software design. </a:t>
            </a:r>
          </a:p>
          <a:p>
            <a:pPr marL="457200" indent="-457200">
              <a:lnSpc>
                <a:spcPct val="90000"/>
              </a:lnSpc>
              <a:spcBef>
                <a:spcPct val="25000"/>
              </a:spcBef>
              <a:buFont typeface="+mj-lt"/>
              <a:buAutoNum type="arabicPeriod"/>
            </a:pPr>
            <a:r>
              <a:rPr lang="en-GB" sz="2000" dirty="0" smtClean="0"/>
              <a:t>Software metrics are also used to provide management information. Etc..</a:t>
            </a:r>
          </a:p>
          <a:p>
            <a:pPr marL="457200" indent="-457200">
              <a:lnSpc>
                <a:spcPct val="90000"/>
              </a:lnSpc>
              <a:spcBef>
                <a:spcPct val="25000"/>
              </a:spcBef>
            </a:pPr>
            <a:endParaRPr lang="en-GB" sz="1200" dirty="0" smtClean="0"/>
          </a:p>
          <a:p>
            <a:pPr algn="just">
              <a:lnSpc>
                <a:spcPct val="90000"/>
              </a:lnSpc>
              <a:spcBef>
                <a:spcPct val="25000"/>
              </a:spcBef>
            </a:pPr>
            <a:r>
              <a:rPr lang="en-GB" sz="2000" dirty="0" smtClean="0"/>
              <a:t>All this shows that software metrics is a vast field and have wide variety of applications throughout the software life cycle.</a:t>
            </a:r>
            <a:endParaRPr lang="en-GB"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Don’t</a:t>
            </a:r>
            <a:endParaRPr lang="en-GB" dirty="0"/>
          </a:p>
        </p:txBody>
      </p:sp>
      <p:sp>
        <p:nvSpPr>
          <p:cNvPr id="3" name="TextBox 2"/>
          <p:cNvSpPr txBox="1"/>
          <p:nvPr/>
        </p:nvSpPr>
        <p:spPr>
          <a:xfrm>
            <a:off x="611560" y="1491630"/>
            <a:ext cx="8064896" cy="3200876"/>
          </a:xfrm>
          <a:prstGeom prst="rect">
            <a:avLst/>
          </a:prstGeom>
          <a:noFill/>
        </p:spPr>
        <p:txBody>
          <a:bodyPr wrap="square" rtlCol="0">
            <a:spAutoFit/>
          </a:bodyPr>
          <a:lstStyle/>
          <a:p>
            <a:pPr marL="457200" indent="-457200">
              <a:lnSpc>
                <a:spcPct val="90000"/>
              </a:lnSpc>
              <a:spcBef>
                <a:spcPct val="25000"/>
              </a:spcBef>
            </a:pPr>
            <a:r>
              <a:rPr lang="en-GB" sz="2000" dirty="0" smtClean="0"/>
              <a:t>Don’t ever measure individuals</a:t>
            </a:r>
          </a:p>
          <a:p>
            <a:pPr marL="457200" indent="-457200">
              <a:lnSpc>
                <a:spcPct val="90000"/>
              </a:lnSpc>
              <a:spcBef>
                <a:spcPct val="25000"/>
              </a:spcBef>
            </a:pPr>
            <a:endParaRPr lang="en-GB" sz="2000" dirty="0" smtClean="0"/>
          </a:p>
          <a:p>
            <a:pPr marL="457200" indent="-457200">
              <a:lnSpc>
                <a:spcPct val="90000"/>
              </a:lnSpc>
              <a:spcBef>
                <a:spcPct val="25000"/>
              </a:spcBef>
            </a:pPr>
            <a:r>
              <a:rPr lang="en-GB" sz="2000" dirty="0" smtClean="0"/>
              <a:t>Don’t use metrics as </a:t>
            </a:r>
            <a:r>
              <a:rPr lang="en-GB" sz="2000" b="1" dirty="0" smtClean="0"/>
              <a:t>“stick”</a:t>
            </a:r>
          </a:p>
          <a:p>
            <a:pPr marL="457200" indent="-457200">
              <a:lnSpc>
                <a:spcPct val="90000"/>
              </a:lnSpc>
              <a:spcBef>
                <a:spcPct val="25000"/>
              </a:spcBef>
            </a:pPr>
            <a:endParaRPr lang="en-GB" sz="2000" b="1" dirty="0" smtClean="0"/>
          </a:p>
          <a:p>
            <a:pPr marL="457200" indent="-457200">
              <a:lnSpc>
                <a:spcPct val="90000"/>
              </a:lnSpc>
              <a:spcBef>
                <a:spcPct val="25000"/>
              </a:spcBef>
            </a:pPr>
            <a:endParaRPr lang="en-GB" sz="2000" dirty="0" smtClean="0"/>
          </a:p>
          <a:p>
            <a:pPr marL="457200" indent="-457200">
              <a:lnSpc>
                <a:spcPct val="90000"/>
              </a:lnSpc>
              <a:spcBef>
                <a:spcPct val="25000"/>
              </a:spcBef>
            </a:pPr>
            <a:r>
              <a:rPr lang="en-GB" sz="2000" dirty="0" smtClean="0"/>
              <a:t>Don’t use only one metric</a:t>
            </a:r>
          </a:p>
          <a:p>
            <a:pPr marL="457200" indent="-457200">
              <a:lnSpc>
                <a:spcPct val="90000"/>
              </a:lnSpc>
              <a:spcBef>
                <a:spcPct val="25000"/>
              </a:spcBef>
            </a:pPr>
            <a:endParaRPr lang="en-GB" sz="2000" dirty="0" smtClean="0"/>
          </a:p>
          <a:p>
            <a:pPr marL="457200" indent="-457200">
              <a:lnSpc>
                <a:spcPct val="90000"/>
              </a:lnSpc>
              <a:spcBef>
                <a:spcPct val="25000"/>
              </a:spcBef>
            </a:pPr>
            <a:endParaRPr lang="en-GB" sz="2000" dirty="0" smtClean="0"/>
          </a:p>
          <a:p>
            <a:pPr marL="457200" indent="-457200">
              <a:lnSpc>
                <a:spcPct val="90000"/>
              </a:lnSpc>
              <a:spcBef>
                <a:spcPct val="25000"/>
              </a:spcBef>
            </a:pPr>
            <a:r>
              <a:rPr lang="en-GB" sz="2000" dirty="0" smtClean="0"/>
              <a:t>Never ignore data</a:t>
            </a:r>
            <a:endParaRPr lang="en-GB" sz="2000" dirty="0"/>
          </a:p>
        </p:txBody>
      </p:sp>
      <p:grpSp>
        <p:nvGrpSpPr>
          <p:cNvPr id="5" name="Group 4"/>
          <p:cNvGrpSpPr>
            <a:grpSpLocks/>
          </p:cNvGrpSpPr>
          <p:nvPr/>
        </p:nvGrpSpPr>
        <p:grpSpPr bwMode="auto">
          <a:xfrm>
            <a:off x="5292080" y="1419622"/>
            <a:ext cx="1368151" cy="1296910"/>
            <a:chOff x="1839" y="1803"/>
            <a:chExt cx="1870" cy="2193"/>
          </a:xfrm>
        </p:grpSpPr>
        <p:grpSp>
          <p:nvGrpSpPr>
            <p:cNvPr id="7" name="Group 5"/>
            <p:cNvGrpSpPr>
              <a:grpSpLocks/>
            </p:cNvGrpSpPr>
            <p:nvPr/>
          </p:nvGrpSpPr>
          <p:grpSpPr bwMode="auto">
            <a:xfrm>
              <a:off x="1964" y="1803"/>
              <a:ext cx="411" cy="1643"/>
              <a:chOff x="2996" y="1043"/>
              <a:chExt cx="659" cy="2523"/>
            </a:xfrm>
          </p:grpSpPr>
          <p:sp>
            <p:nvSpPr>
              <p:cNvPr id="36" name="Freeform 6"/>
              <p:cNvSpPr>
                <a:spLocks/>
              </p:cNvSpPr>
              <p:nvPr/>
            </p:nvSpPr>
            <p:spPr bwMode="auto">
              <a:xfrm>
                <a:off x="3192" y="1043"/>
                <a:ext cx="425" cy="546"/>
              </a:xfrm>
              <a:custGeom>
                <a:avLst/>
                <a:gdLst/>
                <a:ahLst/>
                <a:cxnLst>
                  <a:cxn ang="0">
                    <a:pos x="0" y="230"/>
                  </a:cxn>
                  <a:cxn ang="0">
                    <a:pos x="31" y="118"/>
                  </a:cxn>
                  <a:cxn ang="0">
                    <a:pos x="71" y="61"/>
                  </a:cxn>
                  <a:cxn ang="0">
                    <a:pos x="122" y="20"/>
                  </a:cxn>
                  <a:cxn ang="0">
                    <a:pos x="173" y="0"/>
                  </a:cxn>
                  <a:cxn ang="0">
                    <a:pos x="240" y="6"/>
                  </a:cxn>
                  <a:cxn ang="0">
                    <a:pos x="284" y="51"/>
                  </a:cxn>
                  <a:cxn ang="0">
                    <a:pos x="324" y="132"/>
                  </a:cxn>
                  <a:cxn ang="0">
                    <a:pos x="341" y="240"/>
                  </a:cxn>
                  <a:cxn ang="0">
                    <a:pos x="341" y="363"/>
                  </a:cxn>
                  <a:cxn ang="0">
                    <a:pos x="422" y="447"/>
                  </a:cxn>
                  <a:cxn ang="0">
                    <a:pos x="425" y="485"/>
                  </a:cxn>
                  <a:cxn ang="0">
                    <a:pos x="412" y="488"/>
                  </a:cxn>
                  <a:cxn ang="0">
                    <a:pos x="334" y="413"/>
                  </a:cxn>
                  <a:cxn ang="0">
                    <a:pos x="311" y="468"/>
                  </a:cxn>
                  <a:cxn ang="0">
                    <a:pos x="264" y="515"/>
                  </a:cxn>
                  <a:cxn ang="0">
                    <a:pos x="220" y="539"/>
                  </a:cxn>
                  <a:cxn ang="0">
                    <a:pos x="149" y="546"/>
                  </a:cxn>
                  <a:cxn ang="0">
                    <a:pos x="58" y="508"/>
                  </a:cxn>
                  <a:cxn ang="0">
                    <a:pos x="17" y="427"/>
                  </a:cxn>
                  <a:cxn ang="0">
                    <a:pos x="0" y="346"/>
                  </a:cxn>
                  <a:cxn ang="0">
                    <a:pos x="0" y="230"/>
                  </a:cxn>
                </a:cxnLst>
                <a:rect l="0" t="0" r="r" b="b"/>
                <a:pathLst>
                  <a:path w="425" h="546">
                    <a:moveTo>
                      <a:pt x="0" y="230"/>
                    </a:moveTo>
                    <a:lnTo>
                      <a:pt x="31" y="118"/>
                    </a:lnTo>
                    <a:lnTo>
                      <a:pt x="71" y="61"/>
                    </a:lnTo>
                    <a:lnTo>
                      <a:pt x="122" y="20"/>
                    </a:lnTo>
                    <a:lnTo>
                      <a:pt x="173" y="0"/>
                    </a:lnTo>
                    <a:lnTo>
                      <a:pt x="240" y="6"/>
                    </a:lnTo>
                    <a:lnTo>
                      <a:pt x="284" y="51"/>
                    </a:lnTo>
                    <a:lnTo>
                      <a:pt x="324" y="132"/>
                    </a:lnTo>
                    <a:lnTo>
                      <a:pt x="341" y="240"/>
                    </a:lnTo>
                    <a:lnTo>
                      <a:pt x="341" y="363"/>
                    </a:lnTo>
                    <a:lnTo>
                      <a:pt x="422" y="447"/>
                    </a:lnTo>
                    <a:lnTo>
                      <a:pt x="425" y="485"/>
                    </a:lnTo>
                    <a:lnTo>
                      <a:pt x="412" y="488"/>
                    </a:lnTo>
                    <a:lnTo>
                      <a:pt x="334" y="413"/>
                    </a:lnTo>
                    <a:lnTo>
                      <a:pt x="311" y="468"/>
                    </a:lnTo>
                    <a:lnTo>
                      <a:pt x="264" y="515"/>
                    </a:lnTo>
                    <a:lnTo>
                      <a:pt x="220" y="539"/>
                    </a:lnTo>
                    <a:lnTo>
                      <a:pt x="149" y="546"/>
                    </a:lnTo>
                    <a:lnTo>
                      <a:pt x="58" y="508"/>
                    </a:lnTo>
                    <a:lnTo>
                      <a:pt x="17" y="427"/>
                    </a:lnTo>
                    <a:lnTo>
                      <a:pt x="0" y="346"/>
                    </a:lnTo>
                    <a:lnTo>
                      <a:pt x="0" y="230"/>
                    </a:lnTo>
                    <a:close/>
                  </a:path>
                </a:pathLst>
              </a:custGeom>
              <a:solidFill>
                <a:srgbClr val="000000"/>
              </a:solidFill>
              <a:ln w="9525">
                <a:noFill/>
                <a:round/>
                <a:headEnd/>
                <a:tailEnd/>
              </a:ln>
            </p:spPr>
            <p:txBody>
              <a:bodyPr/>
              <a:lstStyle/>
              <a:p>
                <a:endParaRPr lang="en-GB"/>
              </a:p>
            </p:txBody>
          </p:sp>
          <p:sp>
            <p:nvSpPr>
              <p:cNvPr id="37" name="Freeform 7"/>
              <p:cNvSpPr>
                <a:spLocks/>
              </p:cNvSpPr>
              <p:nvPr/>
            </p:nvSpPr>
            <p:spPr bwMode="auto">
              <a:xfrm>
                <a:off x="3148" y="1630"/>
                <a:ext cx="379" cy="879"/>
              </a:xfrm>
              <a:custGeom>
                <a:avLst/>
                <a:gdLst/>
                <a:ahLst/>
                <a:cxnLst>
                  <a:cxn ang="0">
                    <a:pos x="55" y="57"/>
                  </a:cxn>
                  <a:cxn ang="0">
                    <a:pos x="102" y="20"/>
                  </a:cxn>
                  <a:cxn ang="0">
                    <a:pos x="156" y="6"/>
                  </a:cxn>
                  <a:cxn ang="0">
                    <a:pos x="207" y="0"/>
                  </a:cxn>
                  <a:cxn ang="0">
                    <a:pos x="275" y="10"/>
                  </a:cxn>
                  <a:cxn ang="0">
                    <a:pos x="349" y="57"/>
                  </a:cxn>
                  <a:cxn ang="0">
                    <a:pos x="379" y="141"/>
                  </a:cxn>
                  <a:cxn ang="0">
                    <a:pos x="379" y="270"/>
                  </a:cxn>
                  <a:cxn ang="0">
                    <a:pos x="376" y="392"/>
                  </a:cxn>
                  <a:cxn ang="0">
                    <a:pos x="339" y="578"/>
                  </a:cxn>
                  <a:cxn ang="0">
                    <a:pos x="308" y="730"/>
                  </a:cxn>
                  <a:cxn ang="0">
                    <a:pos x="275" y="828"/>
                  </a:cxn>
                  <a:cxn ang="0">
                    <a:pos x="204" y="879"/>
                  </a:cxn>
                  <a:cxn ang="0">
                    <a:pos x="102" y="868"/>
                  </a:cxn>
                  <a:cxn ang="0">
                    <a:pos x="51" y="791"/>
                  </a:cxn>
                  <a:cxn ang="0">
                    <a:pos x="21" y="676"/>
                  </a:cxn>
                  <a:cxn ang="0">
                    <a:pos x="4" y="547"/>
                  </a:cxn>
                  <a:cxn ang="0">
                    <a:pos x="0" y="354"/>
                  </a:cxn>
                  <a:cxn ang="0">
                    <a:pos x="14" y="219"/>
                  </a:cxn>
                  <a:cxn ang="0">
                    <a:pos x="34" y="98"/>
                  </a:cxn>
                  <a:cxn ang="0">
                    <a:pos x="55" y="57"/>
                  </a:cxn>
                </a:cxnLst>
                <a:rect l="0" t="0" r="r" b="b"/>
                <a:pathLst>
                  <a:path w="379" h="879">
                    <a:moveTo>
                      <a:pt x="55" y="57"/>
                    </a:moveTo>
                    <a:lnTo>
                      <a:pt x="102" y="20"/>
                    </a:lnTo>
                    <a:lnTo>
                      <a:pt x="156" y="6"/>
                    </a:lnTo>
                    <a:lnTo>
                      <a:pt x="207" y="0"/>
                    </a:lnTo>
                    <a:lnTo>
                      <a:pt x="275" y="10"/>
                    </a:lnTo>
                    <a:lnTo>
                      <a:pt x="349" y="57"/>
                    </a:lnTo>
                    <a:lnTo>
                      <a:pt x="379" y="141"/>
                    </a:lnTo>
                    <a:lnTo>
                      <a:pt x="379" y="270"/>
                    </a:lnTo>
                    <a:lnTo>
                      <a:pt x="376" y="392"/>
                    </a:lnTo>
                    <a:lnTo>
                      <a:pt x="339" y="578"/>
                    </a:lnTo>
                    <a:lnTo>
                      <a:pt x="308" y="730"/>
                    </a:lnTo>
                    <a:lnTo>
                      <a:pt x="275" y="828"/>
                    </a:lnTo>
                    <a:lnTo>
                      <a:pt x="204" y="879"/>
                    </a:lnTo>
                    <a:lnTo>
                      <a:pt x="102" y="868"/>
                    </a:lnTo>
                    <a:lnTo>
                      <a:pt x="51" y="791"/>
                    </a:lnTo>
                    <a:lnTo>
                      <a:pt x="21" y="676"/>
                    </a:lnTo>
                    <a:lnTo>
                      <a:pt x="4" y="547"/>
                    </a:lnTo>
                    <a:lnTo>
                      <a:pt x="0" y="354"/>
                    </a:lnTo>
                    <a:lnTo>
                      <a:pt x="14" y="219"/>
                    </a:lnTo>
                    <a:lnTo>
                      <a:pt x="34" y="98"/>
                    </a:lnTo>
                    <a:lnTo>
                      <a:pt x="55" y="57"/>
                    </a:lnTo>
                    <a:close/>
                  </a:path>
                </a:pathLst>
              </a:custGeom>
              <a:solidFill>
                <a:srgbClr val="000000"/>
              </a:solidFill>
              <a:ln w="9525">
                <a:noFill/>
                <a:round/>
                <a:headEnd/>
                <a:tailEnd/>
              </a:ln>
            </p:spPr>
            <p:txBody>
              <a:bodyPr/>
              <a:lstStyle/>
              <a:p>
                <a:endParaRPr lang="en-GB"/>
              </a:p>
            </p:txBody>
          </p:sp>
          <p:sp>
            <p:nvSpPr>
              <p:cNvPr id="38" name="Freeform 8"/>
              <p:cNvSpPr>
                <a:spLocks/>
              </p:cNvSpPr>
              <p:nvPr/>
            </p:nvSpPr>
            <p:spPr bwMode="auto">
              <a:xfrm>
                <a:off x="2996" y="1629"/>
                <a:ext cx="223" cy="1082"/>
              </a:xfrm>
              <a:custGeom>
                <a:avLst/>
                <a:gdLst/>
                <a:ahLst/>
                <a:cxnLst>
                  <a:cxn ang="0">
                    <a:pos x="153" y="7"/>
                  </a:cxn>
                  <a:cxn ang="0">
                    <a:pos x="207" y="0"/>
                  </a:cxn>
                  <a:cxn ang="0">
                    <a:pos x="223" y="48"/>
                  </a:cxn>
                  <a:cxn ang="0">
                    <a:pos x="196" y="109"/>
                  </a:cxn>
                  <a:cxn ang="0">
                    <a:pos x="156" y="142"/>
                  </a:cxn>
                  <a:cxn ang="0">
                    <a:pos x="122" y="223"/>
                  </a:cxn>
                  <a:cxn ang="0">
                    <a:pos x="82" y="332"/>
                  </a:cxn>
                  <a:cxn ang="0">
                    <a:pos x="65" y="433"/>
                  </a:cxn>
                  <a:cxn ang="0">
                    <a:pos x="55" y="605"/>
                  </a:cxn>
                  <a:cxn ang="0">
                    <a:pos x="65" y="767"/>
                  </a:cxn>
                  <a:cxn ang="0">
                    <a:pos x="85" y="842"/>
                  </a:cxn>
                  <a:cxn ang="0">
                    <a:pos x="71" y="923"/>
                  </a:cxn>
                  <a:cxn ang="0">
                    <a:pos x="55" y="984"/>
                  </a:cxn>
                  <a:cxn ang="0">
                    <a:pos x="61" y="1082"/>
                  </a:cxn>
                  <a:cxn ang="0">
                    <a:pos x="34" y="1075"/>
                  </a:cxn>
                  <a:cxn ang="0">
                    <a:pos x="11" y="994"/>
                  </a:cxn>
                  <a:cxn ang="0">
                    <a:pos x="0" y="923"/>
                  </a:cxn>
                  <a:cxn ang="0">
                    <a:pos x="31" y="828"/>
                  </a:cxn>
                  <a:cxn ang="0">
                    <a:pos x="21" y="740"/>
                  </a:cxn>
                  <a:cxn ang="0">
                    <a:pos x="11" y="598"/>
                  </a:cxn>
                  <a:cxn ang="0">
                    <a:pos x="11" y="426"/>
                  </a:cxn>
                  <a:cxn ang="0">
                    <a:pos x="31" y="244"/>
                  </a:cxn>
                  <a:cxn ang="0">
                    <a:pos x="65" y="109"/>
                  </a:cxn>
                  <a:cxn ang="0">
                    <a:pos x="102" y="38"/>
                  </a:cxn>
                  <a:cxn ang="0">
                    <a:pos x="153" y="7"/>
                  </a:cxn>
                </a:cxnLst>
                <a:rect l="0" t="0" r="r" b="b"/>
                <a:pathLst>
                  <a:path w="223" h="1082">
                    <a:moveTo>
                      <a:pt x="153" y="7"/>
                    </a:moveTo>
                    <a:lnTo>
                      <a:pt x="207" y="0"/>
                    </a:lnTo>
                    <a:lnTo>
                      <a:pt x="223" y="48"/>
                    </a:lnTo>
                    <a:lnTo>
                      <a:pt x="196" y="109"/>
                    </a:lnTo>
                    <a:lnTo>
                      <a:pt x="156" y="142"/>
                    </a:lnTo>
                    <a:lnTo>
                      <a:pt x="122" y="223"/>
                    </a:lnTo>
                    <a:lnTo>
                      <a:pt x="82" y="332"/>
                    </a:lnTo>
                    <a:lnTo>
                      <a:pt x="65" y="433"/>
                    </a:lnTo>
                    <a:lnTo>
                      <a:pt x="55" y="605"/>
                    </a:lnTo>
                    <a:lnTo>
                      <a:pt x="65" y="767"/>
                    </a:lnTo>
                    <a:lnTo>
                      <a:pt x="85" y="842"/>
                    </a:lnTo>
                    <a:lnTo>
                      <a:pt x="71" y="923"/>
                    </a:lnTo>
                    <a:lnTo>
                      <a:pt x="55" y="984"/>
                    </a:lnTo>
                    <a:lnTo>
                      <a:pt x="61" y="1082"/>
                    </a:lnTo>
                    <a:lnTo>
                      <a:pt x="34" y="1075"/>
                    </a:lnTo>
                    <a:lnTo>
                      <a:pt x="11" y="994"/>
                    </a:lnTo>
                    <a:lnTo>
                      <a:pt x="0" y="923"/>
                    </a:lnTo>
                    <a:lnTo>
                      <a:pt x="31" y="828"/>
                    </a:lnTo>
                    <a:lnTo>
                      <a:pt x="21" y="740"/>
                    </a:lnTo>
                    <a:lnTo>
                      <a:pt x="11" y="598"/>
                    </a:lnTo>
                    <a:lnTo>
                      <a:pt x="11" y="426"/>
                    </a:lnTo>
                    <a:lnTo>
                      <a:pt x="31" y="244"/>
                    </a:lnTo>
                    <a:lnTo>
                      <a:pt x="65" y="109"/>
                    </a:lnTo>
                    <a:lnTo>
                      <a:pt x="102" y="38"/>
                    </a:lnTo>
                    <a:lnTo>
                      <a:pt x="153" y="7"/>
                    </a:lnTo>
                    <a:close/>
                  </a:path>
                </a:pathLst>
              </a:custGeom>
              <a:solidFill>
                <a:srgbClr val="000000"/>
              </a:solidFill>
              <a:ln w="9525">
                <a:noFill/>
                <a:round/>
                <a:headEnd/>
                <a:tailEnd/>
              </a:ln>
            </p:spPr>
            <p:txBody>
              <a:bodyPr/>
              <a:lstStyle/>
              <a:p>
                <a:endParaRPr lang="en-GB"/>
              </a:p>
            </p:txBody>
          </p:sp>
          <p:sp>
            <p:nvSpPr>
              <p:cNvPr id="39" name="Freeform 9"/>
              <p:cNvSpPr>
                <a:spLocks/>
              </p:cNvSpPr>
              <p:nvPr/>
            </p:nvSpPr>
            <p:spPr bwMode="auto">
              <a:xfrm>
                <a:off x="3483" y="1657"/>
                <a:ext cx="142" cy="1028"/>
              </a:xfrm>
              <a:custGeom>
                <a:avLst/>
                <a:gdLst/>
                <a:ahLst/>
                <a:cxnLst>
                  <a:cxn ang="0">
                    <a:pos x="3" y="3"/>
                  </a:cxn>
                  <a:cxn ang="0">
                    <a:pos x="61" y="0"/>
                  </a:cxn>
                  <a:cxn ang="0">
                    <a:pos x="101" y="81"/>
                  </a:cxn>
                  <a:cxn ang="0">
                    <a:pos x="142" y="304"/>
                  </a:cxn>
                  <a:cxn ang="0">
                    <a:pos x="142" y="561"/>
                  </a:cxn>
                  <a:cxn ang="0">
                    <a:pos x="122" y="781"/>
                  </a:cxn>
                  <a:cxn ang="0">
                    <a:pos x="142" y="856"/>
                  </a:cxn>
                  <a:cxn ang="0">
                    <a:pos x="142" y="957"/>
                  </a:cxn>
                  <a:cxn ang="0">
                    <a:pos x="122" y="1028"/>
                  </a:cxn>
                  <a:cxn ang="0">
                    <a:pos x="95" y="964"/>
                  </a:cxn>
                  <a:cxn ang="0">
                    <a:pos x="81" y="866"/>
                  </a:cxn>
                  <a:cxn ang="0">
                    <a:pos x="51" y="791"/>
                  </a:cxn>
                  <a:cxn ang="0">
                    <a:pos x="85" y="724"/>
                  </a:cxn>
                  <a:cxn ang="0">
                    <a:pos x="105" y="561"/>
                  </a:cxn>
                  <a:cxn ang="0">
                    <a:pos x="105" y="409"/>
                  </a:cxn>
                  <a:cxn ang="0">
                    <a:pos x="85" y="257"/>
                  </a:cxn>
                  <a:cxn ang="0">
                    <a:pos x="44" y="145"/>
                  </a:cxn>
                  <a:cxn ang="0">
                    <a:pos x="0" y="91"/>
                  </a:cxn>
                  <a:cxn ang="0">
                    <a:pos x="3" y="3"/>
                  </a:cxn>
                </a:cxnLst>
                <a:rect l="0" t="0" r="r" b="b"/>
                <a:pathLst>
                  <a:path w="142" h="1028">
                    <a:moveTo>
                      <a:pt x="3" y="3"/>
                    </a:moveTo>
                    <a:lnTo>
                      <a:pt x="61" y="0"/>
                    </a:lnTo>
                    <a:lnTo>
                      <a:pt x="101" y="81"/>
                    </a:lnTo>
                    <a:lnTo>
                      <a:pt x="142" y="304"/>
                    </a:lnTo>
                    <a:lnTo>
                      <a:pt x="142" y="561"/>
                    </a:lnTo>
                    <a:lnTo>
                      <a:pt x="122" y="781"/>
                    </a:lnTo>
                    <a:lnTo>
                      <a:pt x="142" y="856"/>
                    </a:lnTo>
                    <a:lnTo>
                      <a:pt x="142" y="957"/>
                    </a:lnTo>
                    <a:lnTo>
                      <a:pt x="122" y="1028"/>
                    </a:lnTo>
                    <a:lnTo>
                      <a:pt x="95" y="964"/>
                    </a:lnTo>
                    <a:lnTo>
                      <a:pt x="81" y="866"/>
                    </a:lnTo>
                    <a:lnTo>
                      <a:pt x="51" y="791"/>
                    </a:lnTo>
                    <a:lnTo>
                      <a:pt x="85" y="724"/>
                    </a:lnTo>
                    <a:lnTo>
                      <a:pt x="105" y="561"/>
                    </a:lnTo>
                    <a:lnTo>
                      <a:pt x="105" y="409"/>
                    </a:lnTo>
                    <a:lnTo>
                      <a:pt x="85" y="257"/>
                    </a:lnTo>
                    <a:lnTo>
                      <a:pt x="44" y="145"/>
                    </a:lnTo>
                    <a:lnTo>
                      <a:pt x="0" y="91"/>
                    </a:lnTo>
                    <a:lnTo>
                      <a:pt x="3" y="3"/>
                    </a:lnTo>
                    <a:close/>
                  </a:path>
                </a:pathLst>
              </a:custGeom>
              <a:solidFill>
                <a:srgbClr val="000000"/>
              </a:solidFill>
              <a:ln w="9525">
                <a:noFill/>
                <a:round/>
                <a:headEnd/>
                <a:tailEnd/>
              </a:ln>
            </p:spPr>
            <p:txBody>
              <a:bodyPr/>
              <a:lstStyle/>
              <a:p>
                <a:endParaRPr lang="en-GB"/>
              </a:p>
            </p:txBody>
          </p:sp>
          <p:sp>
            <p:nvSpPr>
              <p:cNvPr id="40" name="Freeform 10"/>
              <p:cNvSpPr>
                <a:spLocks/>
              </p:cNvSpPr>
              <p:nvPr/>
            </p:nvSpPr>
            <p:spPr bwMode="auto">
              <a:xfrm>
                <a:off x="3148" y="2334"/>
                <a:ext cx="320" cy="1232"/>
              </a:xfrm>
              <a:custGeom>
                <a:avLst/>
                <a:gdLst/>
                <a:ahLst/>
                <a:cxnLst>
                  <a:cxn ang="0">
                    <a:pos x="32" y="0"/>
                  </a:cxn>
                  <a:cxn ang="0">
                    <a:pos x="69" y="51"/>
                  </a:cxn>
                  <a:cxn ang="0">
                    <a:pos x="84" y="103"/>
                  </a:cxn>
                  <a:cxn ang="0">
                    <a:pos x="99" y="282"/>
                  </a:cxn>
                  <a:cxn ang="0">
                    <a:pos x="106" y="402"/>
                  </a:cxn>
                  <a:cxn ang="0">
                    <a:pos x="106" y="607"/>
                  </a:cxn>
                  <a:cxn ang="0">
                    <a:pos x="104" y="800"/>
                  </a:cxn>
                  <a:cxn ang="0">
                    <a:pos x="89" y="954"/>
                  </a:cxn>
                  <a:cxn ang="0">
                    <a:pos x="77" y="1001"/>
                  </a:cxn>
                  <a:cxn ang="0">
                    <a:pos x="155" y="1027"/>
                  </a:cxn>
                  <a:cxn ang="0">
                    <a:pos x="221" y="1057"/>
                  </a:cxn>
                  <a:cxn ang="0">
                    <a:pos x="310" y="1121"/>
                  </a:cxn>
                  <a:cxn ang="0">
                    <a:pos x="320" y="1146"/>
                  </a:cxn>
                  <a:cxn ang="0">
                    <a:pos x="312" y="1194"/>
                  </a:cxn>
                  <a:cxn ang="0">
                    <a:pos x="268" y="1232"/>
                  </a:cxn>
                  <a:cxn ang="0">
                    <a:pos x="251" y="1211"/>
                  </a:cxn>
                  <a:cxn ang="0">
                    <a:pos x="236" y="1159"/>
                  </a:cxn>
                  <a:cxn ang="0">
                    <a:pos x="194" y="1117"/>
                  </a:cxn>
                  <a:cxn ang="0">
                    <a:pos x="121" y="1069"/>
                  </a:cxn>
                  <a:cxn ang="0">
                    <a:pos x="74" y="1057"/>
                  </a:cxn>
                  <a:cxn ang="0">
                    <a:pos x="18" y="1057"/>
                  </a:cxn>
                  <a:cxn ang="0">
                    <a:pos x="18" y="1018"/>
                  </a:cxn>
                  <a:cxn ang="0">
                    <a:pos x="45" y="975"/>
                  </a:cxn>
                  <a:cxn ang="0">
                    <a:pos x="69" y="838"/>
                  </a:cxn>
                  <a:cxn ang="0">
                    <a:pos x="77" y="693"/>
                  </a:cxn>
                  <a:cxn ang="0">
                    <a:pos x="74" y="565"/>
                  </a:cxn>
                  <a:cxn ang="0">
                    <a:pos x="69" y="402"/>
                  </a:cxn>
                  <a:cxn ang="0">
                    <a:pos x="54" y="261"/>
                  </a:cxn>
                  <a:cxn ang="0">
                    <a:pos x="23" y="158"/>
                  </a:cxn>
                  <a:cxn ang="0">
                    <a:pos x="0" y="64"/>
                  </a:cxn>
                  <a:cxn ang="0">
                    <a:pos x="8" y="30"/>
                  </a:cxn>
                  <a:cxn ang="0">
                    <a:pos x="32" y="0"/>
                  </a:cxn>
                </a:cxnLst>
                <a:rect l="0" t="0" r="r" b="b"/>
                <a:pathLst>
                  <a:path w="320" h="1232">
                    <a:moveTo>
                      <a:pt x="32" y="0"/>
                    </a:moveTo>
                    <a:lnTo>
                      <a:pt x="69" y="51"/>
                    </a:lnTo>
                    <a:lnTo>
                      <a:pt x="84" y="103"/>
                    </a:lnTo>
                    <a:lnTo>
                      <a:pt x="99" y="282"/>
                    </a:lnTo>
                    <a:lnTo>
                      <a:pt x="106" y="402"/>
                    </a:lnTo>
                    <a:lnTo>
                      <a:pt x="106" y="607"/>
                    </a:lnTo>
                    <a:lnTo>
                      <a:pt x="104" y="800"/>
                    </a:lnTo>
                    <a:lnTo>
                      <a:pt x="89" y="954"/>
                    </a:lnTo>
                    <a:lnTo>
                      <a:pt x="77" y="1001"/>
                    </a:lnTo>
                    <a:lnTo>
                      <a:pt x="155" y="1027"/>
                    </a:lnTo>
                    <a:lnTo>
                      <a:pt x="221" y="1057"/>
                    </a:lnTo>
                    <a:lnTo>
                      <a:pt x="310" y="1121"/>
                    </a:lnTo>
                    <a:lnTo>
                      <a:pt x="320" y="1146"/>
                    </a:lnTo>
                    <a:lnTo>
                      <a:pt x="312" y="1194"/>
                    </a:lnTo>
                    <a:lnTo>
                      <a:pt x="268" y="1232"/>
                    </a:lnTo>
                    <a:lnTo>
                      <a:pt x="251" y="1211"/>
                    </a:lnTo>
                    <a:lnTo>
                      <a:pt x="236" y="1159"/>
                    </a:lnTo>
                    <a:lnTo>
                      <a:pt x="194" y="1117"/>
                    </a:lnTo>
                    <a:lnTo>
                      <a:pt x="121" y="1069"/>
                    </a:lnTo>
                    <a:lnTo>
                      <a:pt x="74" y="1057"/>
                    </a:lnTo>
                    <a:lnTo>
                      <a:pt x="18" y="1057"/>
                    </a:lnTo>
                    <a:lnTo>
                      <a:pt x="18" y="1018"/>
                    </a:lnTo>
                    <a:lnTo>
                      <a:pt x="45" y="975"/>
                    </a:lnTo>
                    <a:lnTo>
                      <a:pt x="69" y="838"/>
                    </a:lnTo>
                    <a:lnTo>
                      <a:pt x="77" y="693"/>
                    </a:lnTo>
                    <a:lnTo>
                      <a:pt x="74" y="565"/>
                    </a:lnTo>
                    <a:lnTo>
                      <a:pt x="69" y="402"/>
                    </a:lnTo>
                    <a:lnTo>
                      <a:pt x="54" y="261"/>
                    </a:lnTo>
                    <a:lnTo>
                      <a:pt x="23" y="158"/>
                    </a:lnTo>
                    <a:lnTo>
                      <a:pt x="0" y="64"/>
                    </a:lnTo>
                    <a:lnTo>
                      <a:pt x="8" y="30"/>
                    </a:lnTo>
                    <a:lnTo>
                      <a:pt x="32" y="0"/>
                    </a:lnTo>
                    <a:close/>
                  </a:path>
                </a:pathLst>
              </a:custGeom>
              <a:solidFill>
                <a:srgbClr val="000000"/>
              </a:solidFill>
              <a:ln w="9525">
                <a:noFill/>
                <a:round/>
                <a:headEnd/>
                <a:tailEnd/>
              </a:ln>
            </p:spPr>
            <p:txBody>
              <a:bodyPr/>
              <a:lstStyle/>
              <a:p>
                <a:endParaRPr lang="en-GB"/>
              </a:p>
            </p:txBody>
          </p:sp>
          <p:sp>
            <p:nvSpPr>
              <p:cNvPr id="41" name="Freeform 11"/>
              <p:cNvSpPr>
                <a:spLocks/>
              </p:cNvSpPr>
              <p:nvPr/>
            </p:nvSpPr>
            <p:spPr bwMode="auto">
              <a:xfrm>
                <a:off x="3361" y="2335"/>
                <a:ext cx="294" cy="1111"/>
              </a:xfrm>
              <a:custGeom>
                <a:avLst/>
                <a:gdLst/>
                <a:ahLst/>
                <a:cxnLst>
                  <a:cxn ang="0">
                    <a:pos x="0" y="88"/>
                  </a:cxn>
                  <a:cxn ang="0">
                    <a:pos x="0" y="17"/>
                  </a:cxn>
                  <a:cxn ang="0">
                    <a:pos x="30" y="0"/>
                  </a:cxn>
                  <a:cxn ang="0">
                    <a:pos x="77" y="0"/>
                  </a:cxn>
                  <a:cxn ang="0">
                    <a:pos x="111" y="41"/>
                  </a:cxn>
                  <a:cxn ang="0">
                    <a:pos x="118" y="78"/>
                  </a:cxn>
                  <a:cxn ang="0">
                    <a:pos x="111" y="159"/>
                  </a:cxn>
                  <a:cxn ang="0">
                    <a:pos x="88" y="260"/>
                  </a:cxn>
                  <a:cxn ang="0">
                    <a:pos x="77" y="416"/>
                  </a:cxn>
                  <a:cxn ang="0">
                    <a:pos x="71" y="517"/>
                  </a:cxn>
                  <a:cxn ang="0">
                    <a:pos x="71" y="534"/>
                  </a:cxn>
                  <a:cxn ang="0">
                    <a:pos x="81" y="676"/>
                  </a:cxn>
                  <a:cxn ang="0">
                    <a:pos x="98" y="757"/>
                  </a:cxn>
                  <a:cxn ang="0">
                    <a:pos x="111" y="821"/>
                  </a:cxn>
                  <a:cxn ang="0">
                    <a:pos x="108" y="848"/>
                  </a:cxn>
                  <a:cxn ang="0">
                    <a:pos x="152" y="922"/>
                  </a:cxn>
                  <a:cxn ang="0">
                    <a:pos x="199" y="969"/>
                  </a:cxn>
                  <a:cxn ang="0">
                    <a:pos x="250" y="1013"/>
                  </a:cxn>
                  <a:cxn ang="0">
                    <a:pos x="294" y="1034"/>
                  </a:cxn>
                  <a:cxn ang="0">
                    <a:pos x="294" y="1071"/>
                  </a:cxn>
                  <a:cxn ang="0">
                    <a:pos x="270" y="1101"/>
                  </a:cxn>
                  <a:cxn ang="0">
                    <a:pos x="213" y="1111"/>
                  </a:cxn>
                  <a:cxn ang="0">
                    <a:pos x="172" y="1091"/>
                  </a:cxn>
                  <a:cxn ang="0">
                    <a:pos x="172" y="1064"/>
                  </a:cxn>
                  <a:cxn ang="0">
                    <a:pos x="138" y="969"/>
                  </a:cxn>
                  <a:cxn ang="0">
                    <a:pos x="81" y="919"/>
                  </a:cxn>
                  <a:cxn ang="0">
                    <a:pos x="40" y="868"/>
                  </a:cxn>
                  <a:cxn ang="0">
                    <a:pos x="10" y="841"/>
                  </a:cxn>
                  <a:cxn ang="0">
                    <a:pos x="20" y="807"/>
                  </a:cxn>
                  <a:cxn ang="0">
                    <a:pos x="37" y="716"/>
                  </a:cxn>
                  <a:cxn ang="0">
                    <a:pos x="37" y="544"/>
                  </a:cxn>
                  <a:cxn ang="0">
                    <a:pos x="30" y="422"/>
                  </a:cxn>
                  <a:cxn ang="0">
                    <a:pos x="30" y="301"/>
                  </a:cxn>
                  <a:cxn ang="0">
                    <a:pos x="27" y="169"/>
                  </a:cxn>
                  <a:cxn ang="0">
                    <a:pos x="0" y="88"/>
                  </a:cxn>
                </a:cxnLst>
                <a:rect l="0" t="0" r="r" b="b"/>
                <a:pathLst>
                  <a:path w="294" h="1111">
                    <a:moveTo>
                      <a:pt x="0" y="88"/>
                    </a:moveTo>
                    <a:lnTo>
                      <a:pt x="0" y="17"/>
                    </a:lnTo>
                    <a:lnTo>
                      <a:pt x="30" y="0"/>
                    </a:lnTo>
                    <a:lnTo>
                      <a:pt x="77" y="0"/>
                    </a:lnTo>
                    <a:lnTo>
                      <a:pt x="111" y="41"/>
                    </a:lnTo>
                    <a:lnTo>
                      <a:pt x="118" y="78"/>
                    </a:lnTo>
                    <a:lnTo>
                      <a:pt x="111" y="159"/>
                    </a:lnTo>
                    <a:lnTo>
                      <a:pt x="88" y="260"/>
                    </a:lnTo>
                    <a:lnTo>
                      <a:pt x="77" y="416"/>
                    </a:lnTo>
                    <a:lnTo>
                      <a:pt x="71" y="517"/>
                    </a:lnTo>
                    <a:lnTo>
                      <a:pt x="71" y="534"/>
                    </a:lnTo>
                    <a:lnTo>
                      <a:pt x="81" y="676"/>
                    </a:lnTo>
                    <a:lnTo>
                      <a:pt x="98" y="757"/>
                    </a:lnTo>
                    <a:lnTo>
                      <a:pt x="111" y="821"/>
                    </a:lnTo>
                    <a:lnTo>
                      <a:pt x="108" y="848"/>
                    </a:lnTo>
                    <a:lnTo>
                      <a:pt x="152" y="922"/>
                    </a:lnTo>
                    <a:lnTo>
                      <a:pt x="199" y="969"/>
                    </a:lnTo>
                    <a:lnTo>
                      <a:pt x="250" y="1013"/>
                    </a:lnTo>
                    <a:lnTo>
                      <a:pt x="294" y="1034"/>
                    </a:lnTo>
                    <a:lnTo>
                      <a:pt x="294" y="1071"/>
                    </a:lnTo>
                    <a:lnTo>
                      <a:pt x="270" y="1101"/>
                    </a:lnTo>
                    <a:lnTo>
                      <a:pt x="213" y="1111"/>
                    </a:lnTo>
                    <a:lnTo>
                      <a:pt x="172" y="1091"/>
                    </a:lnTo>
                    <a:lnTo>
                      <a:pt x="172" y="1064"/>
                    </a:lnTo>
                    <a:lnTo>
                      <a:pt x="138" y="969"/>
                    </a:lnTo>
                    <a:lnTo>
                      <a:pt x="81" y="919"/>
                    </a:lnTo>
                    <a:lnTo>
                      <a:pt x="40" y="868"/>
                    </a:lnTo>
                    <a:lnTo>
                      <a:pt x="10" y="841"/>
                    </a:lnTo>
                    <a:lnTo>
                      <a:pt x="20" y="807"/>
                    </a:lnTo>
                    <a:lnTo>
                      <a:pt x="37" y="716"/>
                    </a:lnTo>
                    <a:lnTo>
                      <a:pt x="37" y="544"/>
                    </a:lnTo>
                    <a:lnTo>
                      <a:pt x="30" y="422"/>
                    </a:lnTo>
                    <a:lnTo>
                      <a:pt x="30" y="301"/>
                    </a:lnTo>
                    <a:lnTo>
                      <a:pt x="27" y="169"/>
                    </a:lnTo>
                    <a:lnTo>
                      <a:pt x="0" y="88"/>
                    </a:lnTo>
                    <a:close/>
                  </a:path>
                </a:pathLst>
              </a:custGeom>
              <a:solidFill>
                <a:srgbClr val="000000"/>
              </a:solidFill>
              <a:ln w="9525">
                <a:noFill/>
                <a:round/>
                <a:headEnd/>
                <a:tailEnd/>
              </a:ln>
            </p:spPr>
            <p:txBody>
              <a:bodyPr/>
              <a:lstStyle/>
              <a:p>
                <a:endParaRPr lang="en-GB"/>
              </a:p>
            </p:txBody>
          </p:sp>
        </p:grpSp>
        <p:sp>
          <p:nvSpPr>
            <p:cNvPr id="8" name="Freeform 12"/>
            <p:cNvSpPr>
              <a:spLocks/>
            </p:cNvSpPr>
            <p:nvPr/>
          </p:nvSpPr>
          <p:spPr bwMode="auto">
            <a:xfrm>
              <a:off x="1862" y="2943"/>
              <a:ext cx="1840" cy="731"/>
            </a:xfrm>
            <a:custGeom>
              <a:avLst/>
              <a:gdLst/>
              <a:ahLst/>
              <a:cxnLst>
                <a:cxn ang="0">
                  <a:pos x="10" y="133"/>
                </a:cxn>
                <a:cxn ang="0">
                  <a:pos x="0" y="15"/>
                </a:cxn>
                <a:cxn ang="0">
                  <a:pos x="232" y="16"/>
                </a:cxn>
                <a:cxn ang="0">
                  <a:pos x="538" y="12"/>
                </a:cxn>
                <a:cxn ang="0">
                  <a:pos x="804" y="4"/>
                </a:cxn>
                <a:cxn ang="0">
                  <a:pos x="1134" y="0"/>
                </a:cxn>
                <a:cxn ang="0">
                  <a:pos x="1399" y="4"/>
                </a:cxn>
                <a:cxn ang="0">
                  <a:pos x="1634" y="4"/>
                </a:cxn>
                <a:cxn ang="0">
                  <a:pos x="1679" y="22"/>
                </a:cxn>
                <a:cxn ang="0">
                  <a:pos x="1705" y="81"/>
                </a:cxn>
                <a:cxn ang="0">
                  <a:pos x="1725" y="126"/>
                </a:cxn>
                <a:cxn ang="0">
                  <a:pos x="1778" y="149"/>
                </a:cxn>
                <a:cxn ang="0">
                  <a:pos x="1774" y="212"/>
                </a:cxn>
                <a:cxn ang="0">
                  <a:pos x="1762" y="265"/>
                </a:cxn>
                <a:cxn ang="0">
                  <a:pos x="1757" y="354"/>
                </a:cxn>
                <a:cxn ang="0">
                  <a:pos x="1756" y="398"/>
                </a:cxn>
                <a:cxn ang="0">
                  <a:pos x="1747" y="444"/>
                </a:cxn>
                <a:cxn ang="0">
                  <a:pos x="1762" y="500"/>
                </a:cxn>
                <a:cxn ang="0">
                  <a:pos x="1812" y="567"/>
                </a:cxn>
                <a:cxn ang="0">
                  <a:pos x="1840" y="621"/>
                </a:cxn>
                <a:cxn ang="0">
                  <a:pos x="1833" y="731"/>
                </a:cxn>
                <a:cxn ang="0">
                  <a:pos x="1717" y="688"/>
                </a:cxn>
                <a:cxn ang="0">
                  <a:pos x="1701" y="670"/>
                </a:cxn>
                <a:cxn ang="0">
                  <a:pos x="1689" y="642"/>
                </a:cxn>
                <a:cxn ang="0">
                  <a:pos x="1697" y="561"/>
                </a:cxn>
                <a:cxn ang="0">
                  <a:pos x="1686" y="519"/>
                </a:cxn>
                <a:cxn ang="0">
                  <a:pos x="1648" y="448"/>
                </a:cxn>
                <a:cxn ang="0">
                  <a:pos x="1630" y="383"/>
                </a:cxn>
                <a:cxn ang="0">
                  <a:pos x="1629" y="339"/>
                </a:cxn>
                <a:cxn ang="0">
                  <a:pos x="1634" y="309"/>
                </a:cxn>
                <a:cxn ang="0">
                  <a:pos x="1652" y="244"/>
                </a:cxn>
                <a:cxn ang="0">
                  <a:pos x="1661" y="189"/>
                </a:cxn>
                <a:cxn ang="0">
                  <a:pos x="1648" y="149"/>
                </a:cxn>
                <a:cxn ang="0">
                  <a:pos x="1623" y="115"/>
                </a:cxn>
                <a:cxn ang="0">
                  <a:pos x="1402" y="123"/>
                </a:cxn>
                <a:cxn ang="0">
                  <a:pos x="1207" y="127"/>
                </a:cxn>
                <a:cxn ang="0">
                  <a:pos x="975" y="126"/>
                </a:cxn>
                <a:cxn ang="0">
                  <a:pos x="787" y="117"/>
                </a:cxn>
                <a:cxn ang="0">
                  <a:pos x="676" y="123"/>
                </a:cxn>
                <a:cxn ang="0">
                  <a:pos x="532" y="139"/>
                </a:cxn>
                <a:cxn ang="0">
                  <a:pos x="220" y="133"/>
                </a:cxn>
                <a:cxn ang="0">
                  <a:pos x="28" y="132"/>
                </a:cxn>
                <a:cxn ang="0">
                  <a:pos x="10" y="133"/>
                </a:cxn>
              </a:cxnLst>
              <a:rect l="0" t="0" r="r" b="b"/>
              <a:pathLst>
                <a:path w="1840" h="731">
                  <a:moveTo>
                    <a:pt x="10" y="133"/>
                  </a:moveTo>
                  <a:lnTo>
                    <a:pt x="0" y="15"/>
                  </a:lnTo>
                  <a:lnTo>
                    <a:pt x="232" y="16"/>
                  </a:lnTo>
                  <a:lnTo>
                    <a:pt x="538" y="12"/>
                  </a:lnTo>
                  <a:lnTo>
                    <a:pt x="804" y="4"/>
                  </a:lnTo>
                  <a:lnTo>
                    <a:pt x="1134" y="0"/>
                  </a:lnTo>
                  <a:lnTo>
                    <a:pt x="1399" y="4"/>
                  </a:lnTo>
                  <a:lnTo>
                    <a:pt x="1634" y="4"/>
                  </a:lnTo>
                  <a:lnTo>
                    <a:pt x="1679" y="22"/>
                  </a:lnTo>
                  <a:lnTo>
                    <a:pt x="1705" y="81"/>
                  </a:lnTo>
                  <a:lnTo>
                    <a:pt x="1725" y="126"/>
                  </a:lnTo>
                  <a:lnTo>
                    <a:pt x="1778" y="149"/>
                  </a:lnTo>
                  <a:lnTo>
                    <a:pt x="1774" y="212"/>
                  </a:lnTo>
                  <a:lnTo>
                    <a:pt x="1762" y="265"/>
                  </a:lnTo>
                  <a:lnTo>
                    <a:pt x="1757" y="354"/>
                  </a:lnTo>
                  <a:lnTo>
                    <a:pt x="1756" y="398"/>
                  </a:lnTo>
                  <a:lnTo>
                    <a:pt x="1747" y="444"/>
                  </a:lnTo>
                  <a:lnTo>
                    <a:pt x="1762" y="500"/>
                  </a:lnTo>
                  <a:lnTo>
                    <a:pt x="1812" y="567"/>
                  </a:lnTo>
                  <a:lnTo>
                    <a:pt x="1840" y="621"/>
                  </a:lnTo>
                  <a:lnTo>
                    <a:pt x="1833" y="731"/>
                  </a:lnTo>
                  <a:lnTo>
                    <a:pt x="1717" y="688"/>
                  </a:lnTo>
                  <a:lnTo>
                    <a:pt x="1701" y="670"/>
                  </a:lnTo>
                  <a:lnTo>
                    <a:pt x="1689" y="642"/>
                  </a:lnTo>
                  <a:lnTo>
                    <a:pt x="1697" y="561"/>
                  </a:lnTo>
                  <a:lnTo>
                    <a:pt x="1686" y="519"/>
                  </a:lnTo>
                  <a:lnTo>
                    <a:pt x="1648" y="448"/>
                  </a:lnTo>
                  <a:lnTo>
                    <a:pt x="1630" y="383"/>
                  </a:lnTo>
                  <a:lnTo>
                    <a:pt x="1629" y="339"/>
                  </a:lnTo>
                  <a:lnTo>
                    <a:pt x="1634" y="309"/>
                  </a:lnTo>
                  <a:lnTo>
                    <a:pt x="1652" y="244"/>
                  </a:lnTo>
                  <a:lnTo>
                    <a:pt x="1661" y="189"/>
                  </a:lnTo>
                  <a:lnTo>
                    <a:pt x="1648" y="149"/>
                  </a:lnTo>
                  <a:lnTo>
                    <a:pt x="1623" y="115"/>
                  </a:lnTo>
                  <a:lnTo>
                    <a:pt x="1402" y="123"/>
                  </a:lnTo>
                  <a:lnTo>
                    <a:pt x="1207" y="127"/>
                  </a:lnTo>
                  <a:lnTo>
                    <a:pt x="975" y="126"/>
                  </a:lnTo>
                  <a:lnTo>
                    <a:pt x="787" y="117"/>
                  </a:lnTo>
                  <a:lnTo>
                    <a:pt x="676" y="123"/>
                  </a:lnTo>
                  <a:lnTo>
                    <a:pt x="532" y="139"/>
                  </a:lnTo>
                  <a:lnTo>
                    <a:pt x="220" y="133"/>
                  </a:lnTo>
                  <a:lnTo>
                    <a:pt x="28" y="132"/>
                  </a:lnTo>
                  <a:lnTo>
                    <a:pt x="10" y="133"/>
                  </a:lnTo>
                  <a:close/>
                </a:path>
              </a:pathLst>
            </a:custGeom>
            <a:solidFill>
              <a:srgbClr val="FDEE77"/>
            </a:solidFill>
            <a:ln w="9525">
              <a:noFill/>
              <a:round/>
              <a:headEnd/>
              <a:tailEnd/>
            </a:ln>
          </p:spPr>
          <p:txBody>
            <a:bodyPr/>
            <a:lstStyle/>
            <a:p>
              <a:endParaRPr lang="en-GB"/>
            </a:p>
          </p:txBody>
        </p:sp>
        <p:sp>
          <p:nvSpPr>
            <p:cNvPr id="9" name="Freeform 13"/>
            <p:cNvSpPr>
              <a:spLocks/>
            </p:cNvSpPr>
            <p:nvPr/>
          </p:nvSpPr>
          <p:spPr bwMode="auto">
            <a:xfrm>
              <a:off x="2010" y="2956"/>
              <a:ext cx="34" cy="88"/>
            </a:xfrm>
            <a:custGeom>
              <a:avLst/>
              <a:gdLst/>
              <a:ahLst/>
              <a:cxnLst>
                <a:cxn ang="0">
                  <a:pos x="0" y="6"/>
                </a:cxn>
                <a:cxn ang="0">
                  <a:pos x="5" y="88"/>
                </a:cxn>
                <a:cxn ang="0">
                  <a:pos x="34" y="88"/>
                </a:cxn>
                <a:cxn ang="0">
                  <a:pos x="34" y="0"/>
                </a:cxn>
                <a:cxn ang="0">
                  <a:pos x="0" y="6"/>
                </a:cxn>
              </a:cxnLst>
              <a:rect l="0" t="0" r="r" b="b"/>
              <a:pathLst>
                <a:path w="34" h="88">
                  <a:moveTo>
                    <a:pt x="0" y="6"/>
                  </a:moveTo>
                  <a:lnTo>
                    <a:pt x="5" y="88"/>
                  </a:lnTo>
                  <a:lnTo>
                    <a:pt x="34" y="88"/>
                  </a:lnTo>
                  <a:lnTo>
                    <a:pt x="34" y="0"/>
                  </a:lnTo>
                  <a:lnTo>
                    <a:pt x="0" y="6"/>
                  </a:lnTo>
                  <a:close/>
                </a:path>
              </a:pathLst>
            </a:custGeom>
            <a:solidFill>
              <a:srgbClr val="000000"/>
            </a:solidFill>
            <a:ln w="9525">
              <a:noFill/>
              <a:round/>
              <a:headEnd/>
              <a:tailEnd/>
            </a:ln>
          </p:spPr>
          <p:txBody>
            <a:bodyPr/>
            <a:lstStyle/>
            <a:p>
              <a:endParaRPr lang="en-GB"/>
            </a:p>
          </p:txBody>
        </p:sp>
        <p:sp>
          <p:nvSpPr>
            <p:cNvPr id="10" name="Freeform 14"/>
            <p:cNvSpPr>
              <a:spLocks/>
            </p:cNvSpPr>
            <p:nvPr/>
          </p:nvSpPr>
          <p:spPr bwMode="auto">
            <a:xfrm>
              <a:off x="2131" y="2959"/>
              <a:ext cx="35" cy="89"/>
            </a:xfrm>
            <a:custGeom>
              <a:avLst/>
              <a:gdLst/>
              <a:ahLst/>
              <a:cxnLst>
                <a:cxn ang="0">
                  <a:pos x="0" y="6"/>
                </a:cxn>
                <a:cxn ang="0">
                  <a:pos x="6" y="89"/>
                </a:cxn>
                <a:cxn ang="0">
                  <a:pos x="35" y="89"/>
                </a:cxn>
                <a:cxn ang="0">
                  <a:pos x="35" y="0"/>
                </a:cxn>
                <a:cxn ang="0">
                  <a:pos x="0" y="6"/>
                </a:cxn>
              </a:cxnLst>
              <a:rect l="0" t="0" r="r" b="b"/>
              <a:pathLst>
                <a:path w="35" h="89">
                  <a:moveTo>
                    <a:pt x="0" y="6"/>
                  </a:moveTo>
                  <a:lnTo>
                    <a:pt x="6" y="89"/>
                  </a:lnTo>
                  <a:lnTo>
                    <a:pt x="35" y="89"/>
                  </a:lnTo>
                  <a:lnTo>
                    <a:pt x="35" y="0"/>
                  </a:lnTo>
                  <a:lnTo>
                    <a:pt x="0" y="6"/>
                  </a:lnTo>
                  <a:close/>
                </a:path>
              </a:pathLst>
            </a:custGeom>
            <a:solidFill>
              <a:srgbClr val="000000"/>
            </a:solidFill>
            <a:ln w="9525">
              <a:noFill/>
              <a:round/>
              <a:headEnd/>
              <a:tailEnd/>
            </a:ln>
          </p:spPr>
          <p:txBody>
            <a:bodyPr/>
            <a:lstStyle/>
            <a:p>
              <a:endParaRPr lang="en-GB"/>
            </a:p>
          </p:txBody>
        </p:sp>
        <p:sp>
          <p:nvSpPr>
            <p:cNvPr id="11" name="Freeform 15"/>
            <p:cNvSpPr>
              <a:spLocks/>
            </p:cNvSpPr>
            <p:nvPr/>
          </p:nvSpPr>
          <p:spPr bwMode="auto">
            <a:xfrm>
              <a:off x="2249" y="2959"/>
              <a:ext cx="33" cy="89"/>
            </a:xfrm>
            <a:custGeom>
              <a:avLst/>
              <a:gdLst/>
              <a:ahLst/>
              <a:cxnLst>
                <a:cxn ang="0">
                  <a:pos x="0" y="6"/>
                </a:cxn>
                <a:cxn ang="0">
                  <a:pos x="6" y="89"/>
                </a:cxn>
                <a:cxn ang="0">
                  <a:pos x="33" y="89"/>
                </a:cxn>
                <a:cxn ang="0">
                  <a:pos x="33" y="0"/>
                </a:cxn>
                <a:cxn ang="0">
                  <a:pos x="0" y="6"/>
                </a:cxn>
              </a:cxnLst>
              <a:rect l="0" t="0" r="r" b="b"/>
              <a:pathLst>
                <a:path w="33" h="89">
                  <a:moveTo>
                    <a:pt x="0" y="6"/>
                  </a:moveTo>
                  <a:lnTo>
                    <a:pt x="6" y="89"/>
                  </a:lnTo>
                  <a:lnTo>
                    <a:pt x="33" y="89"/>
                  </a:lnTo>
                  <a:lnTo>
                    <a:pt x="33" y="0"/>
                  </a:lnTo>
                  <a:lnTo>
                    <a:pt x="0" y="6"/>
                  </a:lnTo>
                  <a:close/>
                </a:path>
              </a:pathLst>
            </a:custGeom>
            <a:solidFill>
              <a:srgbClr val="000000"/>
            </a:solidFill>
            <a:ln w="9525">
              <a:noFill/>
              <a:round/>
              <a:headEnd/>
              <a:tailEnd/>
            </a:ln>
          </p:spPr>
          <p:txBody>
            <a:bodyPr/>
            <a:lstStyle/>
            <a:p>
              <a:endParaRPr lang="en-GB"/>
            </a:p>
          </p:txBody>
        </p:sp>
        <p:sp>
          <p:nvSpPr>
            <p:cNvPr id="12" name="Freeform 16"/>
            <p:cNvSpPr>
              <a:spLocks/>
            </p:cNvSpPr>
            <p:nvPr/>
          </p:nvSpPr>
          <p:spPr bwMode="auto">
            <a:xfrm>
              <a:off x="2365" y="2952"/>
              <a:ext cx="35" cy="89"/>
            </a:xfrm>
            <a:custGeom>
              <a:avLst/>
              <a:gdLst/>
              <a:ahLst/>
              <a:cxnLst>
                <a:cxn ang="0">
                  <a:pos x="0" y="6"/>
                </a:cxn>
                <a:cxn ang="0">
                  <a:pos x="6" y="89"/>
                </a:cxn>
                <a:cxn ang="0">
                  <a:pos x="35" y="89"/>
                </a:cxn>
                <a:cxn ang="0">
                  <a:pos x="35" y="0"/>
                </a:cxn>
                <a:cxn ang="0">
                  <a:pos x="0" y="6"/>
                </a:cxn>
              </a:cxnLst>
              <a:rect l="0" t="0" r="r" b="b"/>
              <a:pathLst>
                <a:path w="35" h="89">
                  <a:moveTo>
                    <a:pt x="0" y="6"/>
                  </a:moveTo>
                  <a:lnTo>
                    <a:pt x="6" y="89"/>
                  </a:lnTo>
                  <a:lnTo>
                    <a:pt x="35" y="89"/>
                  </a:lnTo>
                  <a:lnTo>
                    <a:pt x="35" y="0"/>
                  </a:lnTo>
                  <a:lnTo>
                    <a:pt x="0" y="6"/>
                  </a:lnTo>
                  <a:close/>
                </a:path>
              </a:pathLst>
            </a:custGeom>
            <a:solidFill>
              <a:srgbClr val="000000"/>
            </a:solidFill>
            <a:ln w="9525">
              <a:noFill/>
              <a:round/>
              <a:headEnd/>
              <a:tailEnd/>
            </a:ln>
          </p:spPr>
          <p:txBody>
            <a:bodyPr/>
            <a:lstStyle/>
            <a:p>
              <a:endParaRPr lang="en-GB"/>
            </a:p>
          </p:txBody>
        </p:sp>
        <p:sp>
          <p:nvSpPr>
            <p:cNvPr id="13" name="Freeform 17"/>
            <p:cNvSpPr>
              <a:spLocks/>
            </p:cNvSpPr>
            <p:nvPr/>
          </p:nvSpPr>
          <p:spPr bwMode="auto">
            <a:xfrm>
              <a:off x="2483" y="2952"/>
              <a:ext cx="33" cy="89"/>
            </a:xfrm>
            <a:custGeom>
              <a:avLst/>
              <a:gdLst/>
              <a:ahLst/>
              <a:cxnLst>
                <a:cxn ang="0">
                  <a:pos x="0" y="6"/>
                </a:cxn>
                <a:cxn ang="0">
                  <a:pos x="6" y="89"/>
                </a:cxn>
                <a:cxn ang="0">
                  <a:pos x="33" y="89"/>
                </a:cxn>
                <a:cxn ang="0">
                  <a:pos x="33" y="0"/>
                </a:cxn>
                <a:cxn ang="0">
                  <a:pos x="0" y="6"/>
                </a:cxn>
              </a:cxnLst>
              <a:rect l="0" t="0" r="r" b="b"/>
              <a:pathLst>
                <a:path w="33" h="89">
                  <a:moveTo>
                    <a:pt x="0" y="6"/>
                  </a:moveTo>
                  <a:lnTo>
                    <a:pt x="6" y="89"/>
                  </a:lnTo>
                  <a:lnTo>
                    <a:pt x="33" y="89"/>
                  </a:lnTo>
                  <a:lnTo>
                    <a:pt x="33" y="0"/>
                  </a:lnTo>
                  <a:lnTo>
                    <a:pt x="0" y="6"/>
                  </a:lnTo>
                  <a:close/>
                </a:path>
              </a:pathLst>
            </a:custGeom>
            <a:solidFill>
              <a:srgbClr val="000000"/>
            </a:solidFill>
            <a:ln w="9525">
              <a:noFill/>
              <a:round/>
              <a:headEnd/>
              <a:tailEnd/>
            </a:ln>
          </p:spPr>
          <p:txBody>
            <a:bodyPr/>
            <a:lstStyle/>
            <a:p>
              <a:endParaRPr lang="en-GB"/>
            </a:p>
          </p:txBody>
        </p:sp>
        <p:sp>
          <p:nvSpPr>
            <p:cNvPr id="14" name="Freeform 18"/>
            <p:cNvSpPr>
              <a:spLocks/>
            </p:cNvSpPr>
            <p:nvPr/>
          </p:nvSpPr>
          <p:spPr bwMode="auto">
            <a:xfrm>
              <a:off x="2598" y="2952"/>
              <a:ext cx="36" cy="89"/>
            </a:xfrm>
            <a:custGeom>
              <a:avLst/>
              <a:gdLst/>
              <a:ahLst/>
              <a:cxnLst>
                <a:cxn ang="0">
                  <a:pos x="0" y="6"/>
                </a:cxn>
                <a:cxn ang="0">
                  <a:pos x="6" y="89"/>
                </a:cxn>
                <a:cxn ang="0">
                  <a:pos x="36" y="89"/>
                </a:cxn>
                <a:cxn ang="0">
                  <a:pos x="36" y="0"/>
                </a:cxn>
                <a:cxn ang="0">
                  <a:pos x="0" y="6"/>
                </a:cxn>
              </a:cxnLst>
              <a:rect l="0" t="0" r="r" b="b"/>
              <a:pathLst>
                <a:path w="36" h="89">
                  <a:moveTo>
                    <a:pt x="0" y="6"/>
                  </a:moveTo>
                  <a:lnTo>
                    <a:pt x="6" y="89"/>
                  </a:lnTo>
                  <a:lnTo>
                    <a:pt x="36" y="89"/>
                  </a:lnTo>
                  <a:lnTo>
                    <a:pt x="36" y="0"/>
                  </a:lnTo>
                  <a:lnTo>
                    <a:pt x="0" y="6"/>
                  </a:lnTo>
                  <a:close/>
                </a:path>
              </a:pathLst>
            </a:custGeom>
            <a:solidFill>
              <a:srgbClr val="000000"/>
            </a:solidFill>
            <a:ln w="9525">
              <a:noFill/>
              <a:round/>
              <a:headEnd/>
              <a:tailEnd/>
            </a:ln>
          </p:spPr>
          <p:txBody>
            <a:bodyPr/>
            <a:lstStyle/>
            <a:p>
              <a:endParaRPr lang="en-GB"/>
            </a:p>
          </p:txBody>
        </p:sp>
        <p:sp>
          <p:nvSpPr>
            <p:cNvPr id="15" name="Freeform 19"/>
            <p:cNvSpPr>
              <a:spLocks/>
            </p:cNvSpPr>
            <p:nvPr/>
          </p:nvSpPr>
          <p:spPr bwMode="auto">
            <a:xfrm>
              <a:off x="2717" y="2952"/>
              <a:ext cx="32" cy="89"/>
            </a:xfrm>
            <a:custGeom>
              <a:avLst/>
              <a:gdLst/>
              <a:ahLst/>
              <a:cxnLst>
                <a:cxn ang="0">
                  <a:pos x="0" y="6"/>
                </a:cxn>
                <a:cxn ang="0">
                  <a:pos x="6" y="89"/>
                </a:cxn>
                <a:cxn ang="0">
                  <a:pos x="32" y="89"/>
                </a:cxn>
                <a:cxn ang="0">
                  <a:pos x="32" y="0"/>
                </a:cxn>
                <a:cxn ang="0">
                  <a:pos x="0" y="6"/>
                </a:cxn>
              </a:cxnLst>
              <a:rect l="0" t="0" r="r" b="b"/>
              <a:pathLst>
                <a:path w="32" h="89">
                  <a:moveTo>
                    <a:pt x="0" y="6"/>
                  </a:moveTo>
                  <a:lnTo>
                    <a:pt x="6" y="89"/>
                  </a:lnTo>
                  <a:lnTo>
                    <a:pt x="32" y="89"/>
                  </a:lnTo>
                  <a:lnTo>
                    <a:pt x="32" y="0"/>
                  </a:lnTo>
                  <a:lnTo>
                    <a:pt x="0" y="6"/>
                  </a:lnTo>
                  <a:close/>
                </a:path>
              </a:pathLst>
            </a:custGeom>
            <a:solidFill>
              <a:srgbClr val="000000"/>
            </a:solidFill>
            <a:ln w="9525">
              <a:noFill/>
              <a:round/>
              <a:headEnd/>
              <a:tailEnd/>
            </a:ln>
          </p:spPr>
          <p:txBody>
            <a:bodyPr/>
            <a:lstStyle/>
            <a:p>
              <a:endParaRPr lang="en-GB"/>
            </a:p>
          </p:txBody>
        </p:sp>
        <p:sp>
          <p:nvSpPr>
            <p:cNvPr id="16" name="Freeform 20"/>
            <p:cNvSpPr>
              <a:spLocks/>
            </p:cNvSpPr>
            <p:nvPr/>
          </p:nvSpPr>
          <p:spPr bwMode="auto">
            <a:xfrm>
              <a:off x="2774" y="2952"/>
              <a:ext cx="34" cy="89"/>
            </a:xfrm>
            <a:custGeom>
              <a:avLst/>
              <a:gdLst/>
              <a:ahLst/>
              <a:cxnLst>
                <a:cxn ang="0">
                  <a:pos x="0" y="6"/>
                </a:cxn>
                <a:cxn ang="0">
                  <a:pos x="6" y="89"/>
                </a:cxn>
                <a:cxn ang="0">
                  <a:pos x="34" y="89"/>
                </a:cxn>
                <a:cxn ang="0">
                  <a:pos x="34" y="0"/>
                </a:cxn>
                <a:cxn ang="0">
                  <a:pos x="0" y="6"/>
                </a:cxn>
              </a:cxnLst>
              <a:rect l="0" t="0" r="r" b="b"/>
              <a:pathLst>
                <a:path w="34" h="89">
                  <a:moveTo>
                    <a:pt x="0" y="6"/>
                  </a:moveTo>
                  <a:lnTo>
                    <a:pt x="6" y="89"/>
                  </a:lnTo>
                  <a:lnTo>
                    <a:pt x="34" y="89"/>
                  </a:lnTo>
                  <a:lnTo>
                    <a:pt x="34" y="0"/>
                  </a:lnTo>
                  <a:lnTo>
                    <a:pt x="0" y="6"/>
                  </a:lnTo>
                  <a:close/>
                </a:path>
              </a:pathLst>
            </a:custGeom>
            <a:solidFill>
              <a:srgbClr val="000000"/>
            </a:solidFill>
            <a:ln w="9525">
              <a:noFill/>
              <a:round/>
              <a:headEnd/>
              <a:tailEnd/>
            </a:ln>
          </p:spPr>
          <p:txBody>
            <a:bodyPr/>
            <a:lstStyle/>
            <a:p>
              <a:endParaRPr lang="en-GB"/>
            </a:p>
          </p:txBody>
        </p:sp>
        <p:sp>
          <p:nvSpPr>
            <p:cNvPr id="17" name="Freeform 21"/>
            <p:cNvSpPr>
              <a:spLocks/>
            </p:cNvSpPr>
            <p:nvPr/>
          </p:nvSpPr>
          <p:spPr bwMode="auto">
            <a:xfrm>
              <a:off x="2832" y="2949"/>
              <a:ext cx="36" cy="87"/>
            </a:xfrm>
            <a:custGeom>
              <a:avLst/>
              <a:gdLst/>
              <a:ahLst/>
              <a:cxnLst>
                <a:cxn ang="0">
                  <a:pos x="0" y="6"/>
                </a:cxn>
                <a:cxn ang="0">
                  <a:pos x="6" y="87"/>
                </a:cxn>
                <a:cxn ang="0">
                  <a:pos x="36" y="87"/>
                </a:cxn>
                <a:cxn ang="0">
                  <a:pos x="36" y="0"/>
                </a:cxn>
                <a:cxn ang="0">
                  <a:pos x="0" y="6"/>
                </a:cxn>
              </a:cxnLst>
              <a:rect l="0" t="0" r="r" b="b"/>
              <a:pathLst>
                <a:path w="36" h="87">
                  <a:moveTo>
                    <a:pt x="0" y="6"/>
                  </a:moveTo>
                  <a:lnTo>
                    <a:pt x="6" y="87"/>
                  </a:lnTo>
                  <a:lnTo>
                    <a:pt x="36" y="87"/>
                  </a:lnTo>
                  <a:lnTo>
                    <a:pt x="36" y="0"/>
                  </a:lnTo>
                  <a:lnTo>
                    <a:pt x="0" y="6"/>
                  </a:lnTo>
                  <a:close/>
                </a:path>
              </a:pathLst>
            </a:custGeom>
            <a:solidFill>
              <a:srgbClr val="000000"/>
            </a:solidFill>
            <a:ln w="9525">
              <a:noFill/>
              <a:round/>
              <a:headEnd/>
              <a:tailEnd/>
            </a:ln>
          </p:spPr>
          <p:txBody>
            <a:bodyPr/>
            <a:lstStyle/>
            <a:p>
              <a:endParaRPr lang="en-GB"/>
            </a:p>
          </p:txBody>
        </p:sp>
        <p:sp>
          <p:nvSpPr>
            <p:cNvPr id="18" name="Freeform 22"/>
            <p:cNvSpPr>
              <a:spLocks/>
            </p:cNvSpPr>
            <p:nvPr/>
          </p:nvSpPr>
          <p:spPr bwMode="auto">
            <a:xfrm>
              <a:off x="2951" y="2949"/>
              <a:ext cx="32" cy="87"/>
            </a:xfrm>
            <a:custGeom>
              <a:avLst/>
              <a:gdLst/>
              <a:ahLst/>
              <a:cxnLst>
                <a:cxn ang="0">
                  <a:pos x="0" y="6"/>
                </a:cxn>
                <a:cxn ang="0">
                  <a:pos x="5" y="87"/>
                </a:cxn>
                <a:cxn ang="0">
                  <a:pos x="32" y="87"/>
                </a:cxn>
                <a:cxn ang="0">
                  <a:pos x="32" y="0"/>
                </a:cxn>
                <a:cxn ang="0">
                  <a:pos x="0" y="6"/>
                </a:cxn>
              </a:cxnLst>
              <a:rect l="0" t="0" r="r" b="b"/>
              <a:pathLst>
                <a:path w="32" h="87">
                  <a:moveTo>
                    <a:pt x="0" y="6"/>
                  </a:moveTo>
                  <a:lnTo>
                    <a:pt x="5" y="87"/>
                  </a:lnTo>
                  <a:lnTo>
                    <a:pt x="32" y="87"/>
                  </a:lnTo>
                  <a:lnTo>
                    <a:pt x="32" y="0"/>
                  </a:lnTo>
                  <a:lnTo>
                    <a:pt x="0" y="6"/>
                  </a:lnTo>
                  <a:close/>
                </a:path>
              </a:pathLst>
            </a:custGeom>
            <a:solidFill>
              <a:srgbClr val="000000"/>
            </a:solidFill>
            <a:ln w="9525">
              <a:noFill/>
              <a:round/>
              <a:headEnd/>
              <a:tailEnd/>
            </a:ln>
          </p:spPr>
          <p:txBody>
            <a:bodyPr/>
            <a:lstStyle/>
            <a:p>
              <a:endParaRPr lang="en-GB"/>
            </a:p>
          </p:txBody>
        </p:sp>
        <p:sp>
          <p:nvSpPr>
            <p:cNvPr id="19" name="Freeform 23"/>
            <p:cNvSpPr>
              <a:spLocks/>
            </p:cNvSpPr>
            <p:nvPr/>
          </p:nvSpPr>
          <p:spPr bwMode="auto">
            <a:xfrm>
              <a:off x="3066" y="2945"/>
              <a:ext cx="35" cy="87"/>
            </a:xfrm>
            <a:custGeom>
              <a:avLst/>
              <a:gdLst/>
              <a:ahLst/>
              <a:cxnLst>
                <a:cxn ang="0">
                  <a:pos x="0" y="5"/>
                </a:cxn>
                <a:cxn ang="0">
                  <a:pos x="6" y="87"/>
                </a:cxn>
                <a:cxn ang="0">
                  <a:pos x="35" y="87"/>
                </a:cxn>
                <a:cxn ang="0">
                  <a:pos x="35" y="0"/>
                </a:cxn>
                <a:cxn ang="0">
                  <a:pos x="0" y="5"/>
                </a:cxn>
              </a:cxnLst>
              <a:rect l="0" t="0" r="r" b="b"/>
              <a:pathLst>
                <a:path w="35" h="87">
                  <a:moveTo>
                    <a:pt x="0" y="5"/>
                  </a:moveTo>
                  <a:lnTo>
                    <a:pt x="6" y="87"/>
                  </a:lnTo>
                  <a:lnTo>
                    <a:pt x="35" y="87"/>
                  </a:lnTo>
                  <a:lnTo>
                    <a:pt x="35" y="0"/>
                  </a:lnTo>
                  <a:lnTo>
                    <a:pt x="0" y="5"/>
                  </a:lnTo>
                  <a:close/>
                </a:path>
              </a:pathLst>
            </a:custGeom>
            <a:solidFill>
              <a:srgbClr val="000000"/>
            </a:solidFill>
            <a:ln w="9525">
              <a:noFill/>
              <a:round/>
              <a:headEnd/>
              <a:tailEnd/>
            </a:ln>
          </p:spPr>
          <p:txBody>
            <a:bodyPr/>
            <a:lstStyle/>
            <a:p>
              <a:endParaRPr lang="en-GB"/>
            </a:p>
          </p:txBody>
        </p:sp>
        <p:sp>
          <p:nvSpPr>
            <p:cNvPr id="20" name="Freeform 24"/>
            <p:cNvSpPr>
              <a:spLocks/>
            </p:cNvSpPr>
            <p:nvPr/>
          </p:nvSpPr>
          <p:spPr bwMode="auto">
            <a:xfrm>
              <a:off x="3184" y="2945"/>
              <a:ext cx="33" cy="87"/>
            </a:xfrm>
            <a:custGeom>
              <a:avLst/>
              <a:gdLst/>
              <a:ahLst/>
              <a:cxnLst>
                <a:cxn ang="0">
                  <a:pos x="0" y="5"/>
                </a:cxn>
                <a:cxn ang="0">
                  <a:pos x="6" y="87"/>
                </a:cxn>
                <a:cxn ang="0">
                  <a:pos x="33" y="87"/>
                </a:cxn>
                <a:cxn ang="0">
                  <a:pos x="33" y="0"/>
                </a:cxn>
                <a:cxn ang="0">
                  <a:pos x="0" y="5"/>
                </a:cxn>
              </a:cxnLst>
              <a:rect l="0" t="0" r="r" b="b"/>
              <a:pathLst>
                <a:path w="33" h="87">
                  <a:moveTo>
                    <a:pt x="0" y="5"/>
                  </a:moveTo>
                  <a:lnTo>
                    <a:pt x="6" y="87"/>
                  </a:lnTo>
                  <a:lnTo>
                    <a:pt x="33" y="87"/>
                  </a:lnTo>
                  <a:lnTo>
                    <a:pt x="33" y="0"/>
                  </a:lnTo>
                  <a:lnTo>
                    <a:pt x="0" y="5"/>
                  </a:lnTo>
                  <a:close/>
                </a:path>
              </a:pathLst>
            </a:custGeom>
            <a:solidFill>
              <a:srgbClr val="000000"/>
            </a:solidFill>
            <a:ln w="9525">
              <a:noFill/>
              <a:round/>
              <a:headEnd/>
              <a:tailEnd/>
            </a:ln>
          </p:spPr>
          <p:txBody>
            <a:bodyPr/>
            <a:lstStyle/>
            <a:p>
              <a:endParaRPr lang="en-GB"/>
            </a:p>
          </p:txBody>
        </p:sp>
        <p:sp>
          <p:nvSpPr>
            <p:cNvPr id="21" name="Freeform 25"/>
            <p:cNvSpPr>
              <a:spLocks/>
            </p:cNvSpPr>
            <p:nvPr/>
          </p:nvSpPr>
          <p:spPr bwMode="auto">
            <a:xfrm>
              <a:off x="3300" y="2945"/>
              <a:ext cx="35" cy="87"/>
            </a:xfrm>
            <a:custGeom>
              <a:avLst/>
              <a:gdLst/>
              <a:ahLst/>
              <a:cxnLst>
                <a:cxn ang="0">
                  <a:pos x="0" y="5"/>
                </a:cxn>
                <a:cxn ang="0">
                  <a:pos x="6" y="87"/>
                </a:cxn>
                <a:cxn ang="0">
                  <a:pos x="35" y="87"/>
                </a:cxn>
                <a:cxn ang="0">
                  <a:pos x="35" y="0"/>
                </a:cxn>
                <a:cxn ang="0">
                  <a:pos x="0" y="5"/>
                </a:cxn>
              </a:cxnLst>
              <a:rect l="0" t="0" r="r" b="b"/>
              <a:pathLst>
                <a:path w="35" h="87">
                  <a:moveTo>
                    <a:pt x="0" y="5"/>
                  </a:moveTo>
                  <a:lnTo>
                    <a:pt x="6" y="87"/>
                  </a:lnTo>
                  <a:lnTo>
                    <a:pt x="35" y="87"/>
                  </a:lnTo>
                  <a:lnTo>
                    <a:pt x="35" y="0"/>
                  </a:lnTo>
                  <a:lnTo>
                    <a:pt x="0" y="5"/>
                  </a:lnTo>
                  <a:close/>
                </a:path>
              </a:pathLst>
            </a:custGeom>
            <a:solidFill>
              <a:srgbClr val="000000"/>
            </a:solidFill>
            <a:ln w="9525">
              <a:noFill/>
              <a:round/>
              <a:headEnd/>
              <a:tailEnd/>
            </a:ln>
          </p:spPr>
          <p:txBody>
            <a:bodyPr/>
            <a:lstStyle/>
            <a:p>
              <a:endParaRPr lang="en-GB"/>
            </a:p>
          </p:txBody>
        </p:sp>
        <p:sp>
          <p:nvSpPr>
            <p:cNvPr id="22" name="Freeform 26"/>
            <p:cNvSpPr>
              <a:spLocks/>
            </p:cNvSpPr>
            <p:nvPr/>
          </p:nvSpPr>
          <p:spPr bwMode="auto">
            <a:xfrm>
              <a:off x="3418" y="2945"/>
              <a:ext cx="33" cy="87"/>
            </a:xfrm>
            <a:custGeom>
              <a:avLst/>
              <a:gdLst/>
              <a:ahLst/>
              <a:cxnLst>
                <a:cxn ang="0">
                  <a:pos x="0" y="5"/>
                </a:cxn>
                <a:cxn ang="0">
                  <a:pos x="6" y="87"/>
                </a:cxn>
                <a:cxn ang="0">
                  <a:pos x="33" y="87"/>
                </a:cxn>
                <a:cxn ang="0">
                  <a:pos x="33" y="0"/>
                </a:cxn>
                <a:cxn ang="0">
                  <a:pos x="0" y="5"/>
                </a:cxn>
              </a:cxnLst>
              <a:rect l="0" t="0" r="r" b="b"/>
              <a:pathLst>
                <a:path w="33" h="87">
                  <a:moveTo>
                    <a:pt x="0" y="5"/>
                  </a:moveTo>
                  <a:lnTo>
                    <a:pt x="6" y="87"/>
                  </a:lnTo>
                  <a:lnTo>
                    <a:pt x="33" y="87"/>
                  </a:lnTo>
                  <a:lnTo>
                    <a:pt x="33" y="0"/>
                  </a:lnTo>
                  <a:lnTo>
                    <a:pt x="0" y="5"/>
                  </a:lnTo>
                  <a:close/>
                </a:path>
              </a:pathLst>
            </a:custGeom>
            <a:solidFill>
              <a:srgbClr val="000000"/>
            </a:solidFill>
            <a:ln w="9525">
              <a:noFill/>
              <a:round/>
              <a:headEnd/>
              <a:tailEnd/>
            </a:ln>
          </p:spPr>
          <p:txBody>
            <a:bodyPr/>
            <a:lstStyle/>
            <a:p>
              <a:endParaRPr lang="en-GB"/>
            </a:p>
          </p:txBody>
        </p:sp>
        <p:sp>
          <p:nvSpPr>
            <p:cNvPr id="23" name="Freeform 27"/>
            <p:cNvSpPr>
              <a:spLocks/>
            </p:cNvSpPr>
            <p:nvPr/>
          </p:nvSpPr>
          <p:spPr bwMode="auto">
            <a:xfrm>
              <a:off x="1839" y="2930"/>
              <a:ext cx="1870" cy="754"/>
            </a:xfrm>
            <a:custGeom>
              <a:avLst/>
              <a:gdLst/>
              <a:ahLst/>
              <a:cxnLst>
                <a:cxn ang="0">
                  <a:pos x="43" y="41"/>
                </a:cxn>
                <a:cxn ang="0">
                  <a:pos x="677" y="34"/>
                </a:cxn>
                <a:cxn ang="0">
                  <a:pos x="1150" y="22"/>
                </a:cxn>
                <a:cxn ang="0">
                  <a:pos x="1656" y="28"/>
                </a:cxn>
                <a:cxn ang="0">
                  <a:pos x="1705" y="80"/>
                </a:cxn>
                <a:cxn ang="0">
                  <a:pos x="1746" y="152"/>
                </a:cxn>
                <a:cxn ang="0">
                  <a:pos x="1785" y="223"/>
                </a:cxn>
                <a:cxn ang="0">
                  <a:pos x="1765" y="355"/>
                </a:cxn>
                <a:cxn ang="0">
                  <a:pos x="1757" y="473"/>
                </a:cxn>
                <a:cxn ang="0">
                  <a:pos x="1810" y="566"/>
                </a:cxn>
                <a:cxn ang="0">
                  <a:pos x="1848" y="663"/>
                </a:cxn>
                <a:cxn ang="0">
                  <a:pos x="1734" y="688"/>
                </a:cxn>
                <a:cxn ang="0">
                  <a:pos x="1724" y="578"/>
                </a:cxn>
                <a:cxn ang="0">
                  <a:pos x="1686" y="472"/>
                </a:cxn>
                <a:cxn ang="0">
                  <a:pos x="1657" y="355"/>
                </a:cxn>
                <a:cxn ang="0">
                  <a:pos x="1690" y="241"/>
                </a:cxn>
                <a:cxn ang="0">
                  <a:pos x="1674" y="149"/>
                </a:cxn>
                <a:cxn ang="0">
                  <a:pos x="1612" y="118"/>
                </a:cxn>
                <a:cxn ang="0">
                  <a:pos x="1295" y="133"/>
                </a:cxn>
                <a:cxn ang="0">
                  <a:pos x="913" y="127"/>
                </a:cxn>
                <a:cxn ang="0">
                  <a:pos x="601" y="134"/>
                </a:cxn>
                <a:cxn ang="0">
                  <a:pos x="153" y="139"/>
                </a:cxn>
                <a:cxn ang="0">
                  <a:pos x="26" y="152"/>
                </a:cxn>
                <a:cxn ang="0">
                  <a:pos x="219" y="161"/>
                </a:cxn>
                <a:cxn ang="0">
                  <a:pos x="492" y="161"/>
                </a:cxn>
                <a:cxn ang="0">
                  <a:pos x="755" y="140"/>
                </a:cxn>
                <a:cxn ang="0">
                  <a:pos x="910" y="140"/>
                </a:cxn>
                <a:cxn ang="0">
                  <a:pos x="1169" y="149"/>
                </a:cxn>
                <a:cxn ang="0">
                  <a:pos x="1431" y="146"/>
                </a:cxn>
                <a:cxn ang="0">
                  <a:pos x="1595" y="140"/>
                </a:cxn>
                <a:cxn ang="0">
                  <a:pos x="1663" y="167"/>
                </a:cxn>
                <a:cxn ang="0">
                  <a:pos x="1663" y="263"/>
                </a:cxn>
                <a:cxn ang="0">
                  <a:pos x="1635" y="389"/>
                </a:cxn>
                <a:cxn ang="0">
                  <a:pos x="1689" y="518"/>
                </a:cxn>
                <a:cxn ang="0">
                  <a:pos x="1700" y="660"/>
                </a:cxn>
                <a:cxn ang="0">
                  <a:pos x="1727" y="707"/>
                </a:cxn>
                <a:cxn ang="0">
                  <a:pos x="1862" y="723"/>
                </a:cxn>
                <a:cxn ang="0">
                  <a:pos x="1865" y="605"/>
                </a:cxn>
                <a:cxn ang="0">
                  <a:pos x="1794" y="507"/>
                </a:cxn>
                <a:cxn ang="0">
                  <a:pos x="1773" y="444"/>
                </a:cxn>
                <a:cxn ang="0">
                  <a:pos x="1785" y="333"/>
                </a:cxn>
                <a:cxn ang="0">
                  <a:pos x="1804" y="223"/>
                </a:cxn>
                <a:cxn ang="0">
                  <a:pos x="1804" y="157"/>
                </a:cxn>
                <a:cxn ang="0">
                  <a:pos x="1757" y="133"/>
                </a:cxn>
                <a:cxn ang="0">
                  <a:pos x="1721" y="56"/>
                </a:cxn>
                <a:cxn ang="0">
                  <a:pos x="1657" y="0"/>
                </a:cxn>
                <a:cxn ang="0">
                  <a:pos x="1299" y="6"/>
                </a:cxn>
                <a:cxn ang="0">
                  <a:pos x="932" y="6"/>
                </a:cxn>
                <a:cxn ang="0">
                  <a:pos x="512" y="19"/>
                </a:cxn>
                <a:cxn ang="0">
                  <a:pos x="98" y="22"/>
                </a:cxn>
                <a:cxn ang="0">
                  <a:pos x="26" y="118"/>
                </a:cxn>
              </a:cxnLst>
              <a:rect l="0" t="0" r="r" b="b"/>
              <a:pathLst>
                <a:path w="1870" h="754">
                  <a:moveTo>
                    <a:pt x="43" y="86"/>
                  </a:moveTo>
                  <a:lnTo>
                    <a:pt x="43" y="41"/>
                  </a:lnTo>
                  <a:lnTo>
                    <a:pt x="335" y="41"/>
                  </a:lnTo>
                  <a:lnTo>
                    <a:pt x="677" y="34"/>
                  </a:lnTo>
                  <a:lnTo>
                    <a:pt x="891" y="23"/>
                  </a:lnTo>
                  <a:lnTo>
                    <a:pt x="1150" y="22"/>
                  </a:lnTo>
                  <a:lnTo>
                    <a:pt x="1430" y="23"/>
                  </a:lnTo>
                  <a:lnTo>
                    <a:pt x="1656" y="28"/>
                  </a:lnTo>
                  <a:lnTo>
                    <a:pt x="1686" y="41"/>
                  </a:lnTo>
                  <a:lnTo>
                    <a:pt x="1705" y="80"/>
                  </a:lnTo>
                  <a:lnTo>
                    <a:pt x="1721" y="118"/>
                  </a:lnTo>
                  <a:lnTo>
                    <a:pt x="1746" y="152"/>
                  </a:lnTo>
                  <a:lnTo>
                    <a:pt x="1788" y="174"/>
                  </a:lnTo>
                  <a:lnTo>
                    <a:pt x="1785" y="223"/>
                  </a:lnTo>
                  <a:lnTo>
                    <a:pt x="1765" y="288"/>
                  </a:lnTo>
                  <a:lnTo>
                    <a:pt x="1765" y="355"/>
                  </a:lnTo>
                  <a:lnTo>
                    <a:pt x="1765" y="411"/>
                  </a:lnTo>
                  <a:lnTo>
                    <a:pt x="1757" y="473"/>
                  </a:lnTo>
                  <a:lnTo>
                    <a:pt x="1779" y="532"/>
                  </a:lnTo>
                  <a:lnTo>
                    <a:pt x="1810" y="566"/>
                  </a:lnTo>
                  <a:lnTo>
                    <a:pt x="1842" y="611"/>
                  </a:lnTo>
                  <a:lnTo>
                    <a:pt x="1848" y="663"/>
                  </a:lnTo>
                  <a:lnTo>
                    <a:pt x="1842" y="729"/>
                  </a:lnTo>
                  <a:lnTo>
                    <a:pt x="1734" y="688"/>
                  </a:lnTo>
                  <a:lnTo>
                    <a:pt x="1718" y="651"/>
                  </a:lnTo>
                  <a:lnTo>
                    <a:pt x="1724" y="578"/>
                  </a:lnTo>
                  <a:lnTo>
                    <a:pt x="1718" y="532"/>
                  </a:lnTo>
                  <a:lnTo>
                    <a:pt x="1686" y="472"/>
                  </a:lnTo>
                  <a:lnTo>
                    <a:pt x="1663" y="405"/>
                  </a:lnTo>
                  <a:lnTo>
                    <a:pt x="1657" y="355"/>
                  </a:lnTo>
                  <a:lnTo>
                    <a:pt x="1672" y="294"/>
                  </a:lnTo>
                  <a:lnTo>
                    <a:pt x="1690" y="241"/>
                  </a:lnTo>
                  <a:lnTo>
                    <a:pt x="1690" y="191"/>
                  </a:lnTo>
                  <a:lnTo>
                    <a:pt x="1674" y="149"/>
                  </a:lnTo>
                  <a:lnTo>
                    <a:pt x="1650" y="118"/>
                  </a:lnTo>
                  <a:lnTo>
                    <a:pt x="1612" y="118"/>
                  </a:lnTo>
                  <a:lnTo>
                    <a:pt x="1462" y="127"/>
                  </a:lnTo>
                  <a:lnTo>
                    <a:pt x="1295" y="133"/>
                  </a:lnTo>
                  <a:lnTo>
                    <a:pt x="1103" y="133"/>
                  </a:lnTo>
                  <a:lnTo>
                    <a:pt x="913" y="127"/>
                  </a:lnTo>
                  <a:lnTo>
                    <a:pt x="771" y="118"/>
                  </a:lnTo>
                  <a:lnTo>
                    <a:pt x="601" y="134"/>
                  </a:lnTo>
                  <a:lnTo>
                    <a:pt x="330" y="139"/>
                  </a:lnTo>
                  <a:lnTo>
                    <a:pt x="153" y="139"/>
                  </a:lnTo>
                  <a:lnTo>
                    <a:pt x="45" y="127"/>
                  </a:lnTo>
                  <a:lnTo>
                    <a:pt x="26" y="152"/>
                  </a:lnTo>
                  <a:lnTo>
                    <a:pt x="116" y="155"/>
                  </a:lnTo>
                  <a:lnTo>
                    <a:pt x="219" y="161"/>
                  </a:lnTo>
                  <a:lnTo>
                    <a:pt x="370" y="161"/>
                  </a:lnTo>
                  <a:lnTo>
                    <a:pt x="492" y="161"/>
                  </a:lnTo>
                  <a:lnTo>
                    <a:pt x="622" y="155"/>
                  </a:lnTo>
                  <a:lnTo>
                    <a:pt x="755" y="140"/>
                  </a:lnTo>
                  <a:lnTo>
                    <a:pt x="799" y="140"/>
                  </a:lnTo>
                  <a:lnTo>
                    <a:pt x="910" y="140"/>
                  </a:lnTo>
                  <a:lnTo>
                    <a:pt x="1018" y="152"/>
                  </a:lnTo>
                  <a:lnTo>
                    <a:pt x="1169" y="149"/>
                  </a:lnTo>
                  <a:lnTo>
                    <a:pt x="1332" y="155"/>
                  </a:lnTo>
                  <a:lnTo>
                    <a:pt x="1431" y="146"/>
                  </a:lnTo>
                  <a:lnTo>
                    <a:pt x="1536" y="140"/>
                  </a:lnTo>
                  <a:lnTo>
                    <a:pt x="1595" y="140"/>
                  </a:lnTo>
                  <a:lnTo>
                    <a:pt x="1640" y="139"/>
                  </a:lnTo>
                  <a:lnTo>
                    <a:pt x="1663" y="167"/>
                  </a:lnTo>
                  <a:lnTo>
                    <a:pt x="1672" y="207"/>
                  </a:lnTo>
                  <a:lnTo>
                    <a:pt x="1663" y="263"/>
                  </a:lnTo>
                  <a:lnTo>
                    <a:pt x="1641" y="327"/>
                  </a:lnTo>
                  <a:lnTo>
                    <a:pt x="1635" y="389"/>
                  </a:lnTo>
                  <a:lnTo>
                    <a:pt x="1656" y="445"/>
                  </a:lnTo>
                  <a:lnTo>
                    <a:pt x="1689" y="518"/>
                  </a:lnTo>
                  <a:lnTo>
                    <a:pt x="1705" y="577"/>
                  </a:lnTo>
                  <a:lnTo>
                    <a:pt x="1700" y="660"/>
                  </a:lnTo>
                  <a:lnTo>
                    <a:pt x="1712" y="700"/>
                  </a:lnTo>
                  <a:lnTo>
                    <a:pt x="1727" y="707"/>
                  </a:lnTo>
                  <a:lnTo>
                    <a:pt x="1856" y="754"/>
                  </a:lnTo>
                  <a:lnTo>
                    <a:pt x="1862" y="723"/>
                  </a:lnTo>
                  <a:lnTo>
                    <a:pt x="1870" y="643"/>
                  </a:lnTo>
                  <a:lnTo>
                    <a:pt x="1865" y="605"/>
                  </a:lnTo>
                  <a:lnTo>
                    <a:pt x="1839" y="568"/>
                  </a:lnTo>
                  <a:lnTo>
                    <a:pt x="1794" y="507"/>
                  </a:lnTo>
                  <a:lnTo>
                    <a:pt x="1779" y="479"/>
                  </a:lnTo>
                  <a:lnTo>
                    <a:pt x="1773" y="444"/>
                  </a:lnTo>
                  <a:lnTo>
                    <a:pt x="1785" y="378"/>
                  </a:lnTo>
                  <a:lnTo>
                    <a:pt x="1785" y="333"/>
                  </a:lnTo>
                  <a:lnTo>
                    <a:pt x="1788" y="282"/>
                  </a:lnTo>
                  <a:lnTo>
                    <a:pt x="1804" y="223"/>
                  </a:lnTo>
                  <a:lnTo>
                    <a:pt x="1804" y="191"/>
                  </a:lnTo>
                  <a:lnTo>
                    <a:pt x="1804" y="157"/>
                  </a:lnTo>
                  <a:lnTo>
                    <a:pt x="1785" y="140"/>
                  </a:lnTo>
                  <a:lnTo>
                    <a:pt x="1757" y="133"/>
                  </a:lnTo>
                  <a:lnTo>
                    <a:pt x="1740" y="108"/>
                  </a:lnTo>
                  <a:lnTo>
                    <a:pt x="1721" y="56"/>
                  </a:lnTo>
                  <a:lnTo>
                    <a:pt x="1694" y="22"/>
                  </a:lnTo>
                  <a:lnTo>
                    <a:pt x="1657" y="0"/>
                  </a:lnTo>
                  <a:lnTo>
                    <a:pt x="1492" y="1"/>
                  </a:lnTo>
                  <a:lnTo>
                    <a:pt x="1299" y="6"/>
                  </a:lnTo>
                  <a:lnTo>
                    <a:pt x="1131" y="0"/>
                  </a:lnTo>
                  <a:lnTo>
                    <a:pt x="932" y="6"/>
                  </a:lnTo>
                  <a:lnTo>
                    <a:pt x="745" y="7"/>
                  </a:lnTo>
                  <a:lnTo>
                    <a:pt x="512" y="19"/>
                  </a:lnTo>
                  <a:lnTo>
                    <a:pt x="259" y="19"/>
                  </a:lnTo>
                  <a:lnTo>
                    <a:pt x="98" y="22"/>
                  </a:lnTo>
                  <a:lnTo>
                    <a:pt x="0" y="23"/>
                  </a:lnTo>
                  <a:lnTo>
                    <a:pt x="26" y="118"/>
                  </a:lnTo>
                  <a:lnTo>
                    <a:pt x="43" y="86"/>
                  </a:lnTo>
                  <a:close/>
                </a:path>
              </a:pathLst>
            </a:custGeom>
            <a:solidFill>
              <a:srgbClr val="000000"/>
            </a:solidFill>
            <a:ln w="9525">
              <a:noFill/>
              <a:round/>
              <a:headEnd/>
              <a:tailEnd/>
            </a:ln>
          </p:spPr>
          <p:txBody>
            <a:bodyPr/>
            <a:lstStyle/>
            <a:p>
              <a:endParaRPr lang="en-GB"/>
            </a:p>
          </p:txBody>
        </p:sp>
        <p:sp>
          <p:nvSpPr>
            <p:cNvPr id="24" name="Freeform 28"/>
            <p:cNvSpPr>
              <a:spLocks/>
            </p:cNvSpPr>
            <p:nvPr/>
          </p:nvSpPr>
          <p:spPr bwMode="auto">
            <a:xfrm>
              <a:off x="3547" y="3085"/>
              <a:ext cx="78" cy="59"/>
            </a:xfrm>
            <a:custGeom>
              <a:avLst/>
              <a:gdLst/>
              <a:ahLst/>
              <a:cxnLst>
                <a:cxn ang="0">
                  <a:pos x="52" y="0"/>
                </a:cxn>
                <a:cxn ang="0">
                  <a:pos x="0" y="42"/>
                </a:cxn>
                <a:cxn ang="0">
                  <a:pos x="10" y="59"/>
                </a:cxn>
                <a:cxn ang="0">
                  <a:pos x="78" y="13"/>
                </a:cxn>
                <a:cxn ang="0">
                  <a:pos x="52" y="0"/>
                </a:cxn>
              </a:cxnLst>
              <a:rect l="0" t="0" r="r" b="b"/>
              <a:pathLst>
                <a:path w="78" h="59">
                  <a:moveTo>
                    <a:pt x="52" y="0"/>
                  </a:moveTo>
                  <a:lnTo>
                    <a:pt x="0" y="42"/>
                  </a:lnTo>
                  <a:lnTo>
                    <a:pt x="10" y="59"/>
                  </a:lnTo>
                  <a:lnTo>
                    <a:pt x="78" y="13"/>
                  </a:lnTo>
                  <a:lnTo>
                    <a:pt x="52" y="0"/>
                  </a:lnTo>
                  <a:close/>
                </a:path>
              </a:pathLst>
            </a:custGeom>
            <a:solidFill>
              <a:srgbClr val="000000"/>
            </a:solidFill>
            <a:ln w="9525">
              <a:noFill/>
              <a:round/>
              <a:headEnd/>
              <a:tailEnd/>
            </a:ln>
          </p:spPr>
          <p:txBody>
            <a:bodyPr/>
            <a:lstStyle/>
            <a:p>
              <a:endParaRPr lang="en-GB"/>
            </a:p>
          </p:txBody>
        </p:sp>
        <p:sp>
          <p:nvSpPr>
            <p:cNvPr id="25" name="Freeform 29"/>
            <p:cNvSpPr>
              <a:spLocks/>
            </p:cNvSpPr>
            <p:nvPr/>
          </p:nvSpPr>
          <p:spPr bwMode="auto">
            <a:xfrm>
              <a:off x="3539" y="3177"/>
              <a:ext cx="83" cy="46"/>
            </a:xfrm>
            <a:custGeom>
              <a:avLst/>
              <a:gdLst/>
              <a:ahLst/>
              <a:cxnLst>
                <a:cxn ang="0">
                  <a:pos x="83" y="15"/>
                </a:cxn>
                <a:cxn ang="0">
                  <a:pos x="14" y="0"/>
                </a:cxn>
                <a:cxn ang="0">
                  <a:pos x="0" y="28"/>
                </a:cxn>
                <a:cxn ang="0">
                  <a:pos x="73" y="46"/>
                </a:cxn>
                <a:cxn ang="0">
                  <a:pos x="83" y="15"/>
                </a:cxn>
              </a:cxnLst>
              <a:rect l="0" t="0" r="r" b="b"/>
              <a:pathLst>
                <a:path w="83" h="46">
                  <a:moveTo>
                    <a:pt x="83" y="15"/>
                  </a:moveTo>
                  <a:lnTo>
                    <a:pt x="14" y="0"/>
                  </a:lnTo>
                  <a:lnTo>
                    <a:pt x="0" y="28"/>
                  </a:lnTo>
                  <a:lnTo>
                    <a:pt x="73" y="46"/>
                  </a:lnTo>
                  <a:lnTo>
                    <a:pt x="83" y="15"/>
                  </a:lnTo>
                  <a:close/>
                </a:path>
              </a:pathLst>
            </a:custGeom>
            <a:solidFill>
              <a:srgbClr val="000000"/>
            </a:solidFill>
            <a:ln w="9525">
              <a:noFill/>
              <a:round/>
              <a:headEnd/>
              <a:tailEnd/>
            </a:ln>
          </p:spPr>
          <p:txBody>
            <a:bodyPr/>
            <a:lstStyle/>
            <a:p>
              <a:endParaRPr lang="en-GB"/>
            </a:p>
          </p:txBody>
        </p:sp>
        <p:sp>
          <p:nvSpPr>
            <p:cNvPr id="26" name="Freeform 30"/>
            <p:cNvSpPr>
              <a:spLocks/>
            </p:cNvSpPr>
            <p:nvPr/>
          </p:nvSpPr>
          <p:spPr bwMode="auto">
            <a:xfrm>
              <a:off x="3519" y="3291"/>
              <a:ext cx="99" cy="35"/>
            </a:xfrm>
            <a:custGeom>
              <a:avLst/>
              <a:gdLst/>
              <a:ahLst/>
              <a:cxnLst>
                <a:cxn ang="0">
                  <a:pos x="93" y="3"/>
                </a:cxn>
                <a:cxn ang="0">
                  <a:pos x="0" y="0"/>
                </a:cxn>
                <a:cxn ang="0">
                  <a:pos x="4" y="25"/>
                </a:cxn>
                <a:cxn ang="0">
                  <a:pos x="99" y="35"/>
                </a:cxn>
                <a:cxn ang="0">
                  <a:pos x="93" y="3"/>
                </a:cxn>
              </a:cxnLst>
              <a:rect l="0" t="0" r="r" b="b"/>
              <a:pathLst>
                <a:path w="99" h="35">
                  <a:moveTo>
                    <a:pt x="93" y="3"/>
                  </a:moveTo>
                  <a:lnTo>
                    <a:pt x="0" y="0"/>
                  </a:lnTo>
                  <a:lnTo>
                    <a:pt x="4" y="25"/>
                  </a:lnTo>
                  <a:lnTo>
                    <a:pt x="99" y="35"/>
                  </a:lnTo>
                  <a:lnTo>
                    <a:pt x="93" y="3"/>
                  </a:lnTo>
                  <a:close/>
                </a:path>
              </a:pathLst>
            </a:custGeom>
            <a:solidFill>
              <a:srgbClr val="000000"/>
            </a:solidFill>
            <a:ln w="9525">
              <a:noFill/>
              <a:round/>
              <a:headEnd/>
              <a:tailEnd/>
            </a:ln>
          </p:spPr>
          <p:txBody>
            <a:bodyPr/>
            <a:lstStyle/>
            <a:p>
              <a:endParaRPr lang="en-GB"/>
            </a:p>
          </p:txBody>
        </p:sp>
        <p:sp>
          <p:nvSpPr>
            <p:cNvPr id="27" name="Freeform 31"/>
            <p:cNvSpPr>
              <a:spLocks/>
            </p:cNvSpPr>
            <p:nvPr/>
          </p:nvSpPr>
          <p:spPr bwMode="auto">
            <a:xfrm>
              <a:off x="3547" y="3411"/>
              <a:ext cx="65" cy="35"/>
            </a:xfrm>
            <a:custGeom>
              <a:avLst/>
              <a:gdLst/>
              <a:ahLst/>
              <a:cxnLst>
                <a:cxn ang="0">
                  <a:pos x="60" y="0"/>
                </a:cxn>
                <a:cxn ang="0">
                  <a:pos x="0" y="8"/>
                </a:cxn>
                <a:cxn ang="0">
                  <a:pos x="12" y="35"/>
                </a:cxn>
                <a:cxn ang="0">
                  <a:pos x="65" y="25"/>
                </a:cxn>
                <a:cxn ang="0">
                  <a:pos x="60" y="0"/>
                </a:cxn>
              </a:cxnLst>
              <a:rect l="0" t="0" r="r" b="b"/>
              <a:pathLst>
                <a:path w="65" h="35">
                  <a:moveTo>
                    <a:pt x="60" y="0"/>
                  </a:moveTo>
                  <a:lnTo>
                    <a:pt x="0" y="8"/>
                  </a:lnTo>
                  <a:lnTo>
                    <a:pt x="12" y="35"/>
                  </a:lnTo>
                  <a:lnTo>
                    <a:pt x="65" y="25"/>
                  </a:lnTo>
                  <a:lnTo>
                    <a:pt x="60" y="0"/>
                  </a:lnTo>
                  <a:close/>
                </a:path>
              </a:pathLst>
            </a:custGeom>
            <a:solidFill>
              <a:srgbClr val="000000"/>
            </a:solidFill>
            <a:ln w="9525">
              <a:noFill/>
              <a:round/>
              <a:headEnd/>
              <a:tailEnd/>
            </a:ln>
          </p:spPr>
          <p:txBody>
            <a:bodyPr/>
            <a:lstStyle/>
            <a:p>
              <a:endParaRPr lang="en-GB"/>
            </a:p>
          </p:txBody>
        </p:sp>
        <p:sp>
          <p:nvSpPr>
            <p:cNvPr id="28" name="Freeform 32"/>
            <p:cNvSpPr>
              <a:spLocks/>
            </p:cNvSpPr>
            <p:nvPr/>
          </p:nvSpPr>
          <p:spPr bwMode="auto">
            <a:xfrm>
              <a:off x="3585" y="3504"/>
              <a:ext cx="98" cy="29"/>
            </a:xfrm>
            <a:custGeom>
              <a:avLst/>
              <a:gdLst/>
              <a:ahLst/>
              <a:cxnLst>
                <a:cxn ang="0">
                  <a:pos x="86" y="0"/>
                </a:cxn>
                <a:cxn ang="0">
                  <a:pos x="0" y="12"/>
                </a:cxn>
                <a:cxn ang="0">
                  <a:pos x="0" y="29"/>
                </a:cxn>
                <a:cxn ang="0">
                  <a:pos x="98" y="29"/>
                </a:cxn>
                <a:cxn ang="0">
                  <a:pos x="86" y="0"/>
                </a:cxn>
              </a:cxnLst>
              <a:rect l="0" t="0" r="r" b="b"/>
              <a:pathLst>
                <a:path w="98" h="29">
                  <a:moveTo>
                    <a:pt x="86" y="0"/>
                  </a:moveTo>
                  <a:lnTo>
                    <a:pt x="0" y="12"/>
                  </a:lnTo>
                  <a:lnTo>
                    <a:pt x="0" y="29"/>
                  </a:lnTo>
                  <a:lnTo>
                    <a:pt x="98" y="29"/>
                  </a:lnTo>
                  <a:lnTo>
                    <a:pt x="86" y="0"/>
                  </a:lnTo>
                  <a:close/>
                </a:path>
              </a:pathLst>
            </a:custGeom>
            <a:solidFill>
              <a:srgbClr val="000000"/>
            </a:solidFill>
            <a:ln w="9525">
              <a:noFill/>
              <a:round/>
              <a:headEnd/>
              <a:tailEnd/>
            </a:ln>
          </p:spPr>
          <p:txBody>
            <a:bodyPr/>
            <a:lstStyle/>
            <a:p>
              <a:endParaRPr lang="en-GB"/>
            </a:p>
          </p:txBody>
        </p:sp>
        <p:sp>
          <p:nvSpPr>
            <p:cNvPr id="29" name="Freeform 33"/>
            <p:cNvSpPr>
              <a:spLocks/>
            </p:cNvSpPr>
            <p:nvPr/>
          </p:nvSpPr>
          <p:spPr bwMode="auto">
            <a:xfrm>
              <a:off x="3613" y="3579"/>
              <a:ext cx="82" cy="43"/>
            </a:xfrm>
            <a:custGeom>
              <a:avLst/>
              <a:gdLst/>
              <a:ahLst/>
              <a:cxnLst>
                <a:cxn ang="0">
                  <a:pos x="82" y="21"/>
                </a:cxn>
                <a:cxn ang="0">
                  <a:pos x="0" y="0"/>
                </a:cxn>
                <a:cxn ang="0">
                  <a:pos x="0" y="21"/>
                </a:cxn>
                <a:cxn ang="0">
                  <a:pos x="80" y="43"/>
                </a:cxn>
                <a:cxn ang="0">
                  <a:pos x="82" y="21"/>
                </a:cxn>
              </a:cxnLst>
              <a:rect l="0" t="0" r="r" b="b"/>
              <a:pathLst>
                <a:path w="82" h="43">
                  <a:moveTo>
                    <a:pt x="82" y="21"/>
                  </a:moveTo>
                  <a:lnTo>
                    <a:pt x="0" y="0"/>
                  </a:lnTo>
                  <a:lnTo>
                    <a:pt x="0" y="21"/>
                  </a:lnTo>
                  <a:lnTo>
                    <a:pt x="80" y="43"/>
                  </a:lnTo>
                  <a:lnTo>
                    <a:pt x="82" y="21"/>
                  </a:lnTo>
                  <a:close/>
                </a:path>
              </a:pathLst>
            </a:custGeom>
            <a:solidFill>
              <a:srgbClr val="000000"/>
            </a:solidFill>
            <a:ln w="9525">
              <a:noFill/>
              <a:round/>
              <a:headEnd/>
              <a:tailEnd/>
            </a:ln>
          </p:spPr>
          <p:txBody>
            <a:bodyPr/>
            <a:lstStyle/>
            <a:p>
              <a:endParaRPr lang="en-GB"/>
            </a:p>
          </p:txBody>
        </p:sp>
        <p:sp>
          <p:nvSpPr>
            <p:cNvPr id="30" name="Freeform 34"/>
            <p:cNvSpPr>
              <a:spLocks/>
            </p:cNvSpPr>
            <p:nvPr/>
          </p:nvSpPr>
          <p:spPr bwMode="auto">
            <a:xfrm>
              <a:off x="2666" y="2785"/>
              <a:ext cx="350" cy="302"/>
            </a:xfrm>
            <a:custGeom>
              <a:avLst/>
              <a:gdLst/>
              <a:ahLst/>
              <a:cxnLst>
                <a:cxn ang="0">
                  <a:pos x="215" y="148"/>
                </a:cxn>
                <a:cxn ang="0">
                  <a:pos x="215" y="102"/>
                </a:cxn>
                <a:cxn ang="0">
                  <a:pos x="208" y="68"/>
                </a:cxn>
                <a:cxn ang="0">
                  <a:pos x="187" y="32"/>
                </a:cxn>
                <a:cxn ang="0">
                  <a:pos x="165" y="12"/>
                </a:cxn>
                <a:cxn ang="0">
                  <a:pos x="137" y="4"/>
                </a:cxn>
                <a:cxn ang="0">
                  <a:pos x="91" y="0"/>
                </a:cxn>
                <a:cxn ang="0">
                  <a:pos x="57" y="18"/>
                </a:cxn>
                <a:cxn ang="0">
                  <a:pos x="29" y="52"/>
                </a:cxn>
                <a:cxn ang="0">
                  <a:pos x="12" y="102"/>
                </a:cxn>
                <a:cxn ang="0">
                  <a:pos x="0" y="157"/>
                </a:cxn>
                <a:cxn ang="0">
                  <a:pos x="0" y="210"/>
                </a:cxn>
                <a:cxn ang="0">
                  <a:pos x="15" y="254"/>
                </a:cxn>
                <a:cxn ang="0">
                  <a:pos x="40" y="282"/>
                </a:cxn>
                <a:cxn ang="0">
                  <a:pos x="77" y="300"/>
                </a:cxn>
                <a:cxn ang="0">
                  <a:pos x="114" y="302"/>
                </a:cxn>
                <a:cxn ang="0">
                  <a:pos x="148" y="296"/>
                </a:cxn>
                <a:cxn ang="0">
                  <a:pos x="171" y="282"/>
                </a:cxn>
                <a:cxn ang="0">
                  <a:pos x="187" y="254"/>
                </a:cxn>
                <a:cxn ang="0">
                  <a:pos x="202" y="214"/>
                </a:cxn>
                <a:cxn ang="0">
                  <a:pos x="215" y="205"/>
                </a:cxn>
                <a:cxn ang="0">
                  <a:pos x="259" y="202"/>
                </a:cxn>
                <a:cxn ang="0">
                  <a:pos x="322" y="216"/>
                </a:cxn>
                <a:cxn ang="0">
                  <a:pos x="338" y="220"/>
                </a:cxn>
                <a:cxn ang="0">
                  <a:pos x="350" y="205"/>
                </a:cxn>
                <a:cxn ang="0">
                  <a:pos x="345" y="192"/>
                </a:cxn>
                <a:cxn ang="0">
                  <a:pos x="338" y="176"/>
                </a:cxn>
                <a:cxn ang="0">
                  <a:pos x="299" y="168"/>
                </a:cxn>
                <a:cxn ang="0">
                  <a:pos x="253" y="165"/>
                </a:cxn>
                <a:cxn ang="0">
                  <a:pos x="215" y="148"/>
                </a:cxn>
              </a:cxnLst>
              <a:rect l="0" t="0" r="r" b="b"/>
              <a:pathLst>
                <a:path w="350" h="302">
                  <a:moveTo>
                    <a:pt x="215" y="148"/>
                  </a:moveTo>
                  <a:lnTo>
                    <a:pt x="215" y="102"/>
                  </a:lnTo>
                  <a:lnTo>
                    <a:pt x="208" y="68"/>
                  </a:lnTo>
                  <a:lnTo>
                    <a:pt x="187" y="32"/>
                  </a:lnTo>
                  <a:lnTo>
                    <a:pt x="165" y="12"/>
                  </a:lnTo>
                  <a:lnTo>
                    <a:pt x="137" y="4"/>
                  </a:lnTo>
                  <a:lnTo>
                    <a:pt x="91" y="0"/>
                  </a:lnTo>
                  <a:lnTo>
                    <a:pt x="57" y="18"/>
                  </a:lnTo>
                  <a:lnTo>
                    <a:pt x="29" y="52"/>
                  </a:lnTo>
                  <a:lnTo>
                    <a:pt x="12" y="102"/>
                  </a:lnTo>
                  <a:lnTo>
                    <a:pt x="0" y="157"/>
                  </a:lnTo>
                  <a:lnTo>
                    <a:pt x="0" y="210"/>
                  </a:lnTo>
                  <a:lnTo>
                    <a:pt x="15" y="254"/>
                  </a:lnTo>
                  <a:lnTo>
                    <a:pt x="40" y="282"/>
                  </a:lnTo>
                  <a:lnTo>
                    <a:pt x="77" y="300"/>
                  </a:lnTo>
                  <a:lnTo>
                    <a:pt x="114" y="302"/>
                  </a:lnTo>
                  <a:lnTo>
                    <a:pt x="148" y="296"/>
                  </a:lnTo>
                  <a:lnTo>
                    <a:pt x="171" y="282"/>
                  </a:lnTo>
                  <a:lnTo>
                    <a:pt x="187" y="254"/>
                  </a:lnTo>
                  <a:lnTo>
                    <a:pt x="202" y="214"/>
                  </a:lnTo>
                  <a:lnTo>
                    <a:pt x="215" y="205"/>
                  </a:lnTo>
                  <a:lnTo>
                    <a:pt x="259" y="202"/>
                  </a:lnTo>
                  <a:lnTo>
                    <a:pt x="322" y="216"/>
                  </a:lnTo>
                  <a:lnTo>
                    <a:pt x="338" y="220"/>
                  </a:lnTo>
                  <a:lnTo>
                    <a:pt x="350" y="205"/>
                  </a:lnTo>
                  <a:lnTo>
                    <a:pt x="345" y="192"/>
                  </a:lnTo>
                  <a:lnTo>
                    <a:pt x="338" y="176"/>
                  </a:lnTo>
                  <a:lnTo>
                    <a:pt x="299" y="168"/>
                  </a:lnTo>
                  <a:lnTo>
                    <a:pt x="253" y="165"/>
                  </a:lnTo>
                  <a:lnTo>
                    <a:pt x="215" y="148"/>
                  </a:lnTo>
                  <a:close/>
                </a:path>
              </a:pathLst>
            </a:custGeom>
            <a:solidFill>
              <a:srgbClr val="000000"/>
            </a:solidFill>
            <a:ln w="9525">
              <a:noFill/>
              <a:round/>
              <a:headEnd/>
              <a:tailEnd/>
            </a:ln>
          </p:spPr>
          <p:txBody>
            <a:bodyPr/>
            <a:lstStyle/>
            <a:p>
              <a:endParaRPr lang="en-GB"/>
            </a:p>
          </p:txBody>
        </p:sp>
        <p:sp>
          <p:nvSpPr>
            <p:cNvPr id="31" name="Freeform 35"/>
            <p:cNvSpPr>
              <a:spLocks/>
            </p:cNvSpPr>
            <p:nvPr/>
          </p:nvSpPr>
          <p:spPr bwMode="auto">
            <a:xfrm>
              <a:off x="2550" y="3094"/>
              <a:ext cx="275" cy="538"/>
            </a:xfrm>
            <a:custGeom>
              <a:avLst/>
              <a:gdLst/>
              <a:ahLst/>
              <a:cxnLst>
                <a:cxn ang="0">
                  <a:pos x="19" y="108"/>
                </a:cxn>
                <a:cxn ang="0">
                  <a:pos x="69" y="35"/>
                </a:cxn>
                <a:cxn ang="0">
                  <a:pos x="103" y="7"/>
                </a:cxn>
                <a:cxn ang="0">
                  <a:pos x="145" y="0"/>
                </a:cxn>
                <a:cxn ang="0">
                  <a:pos x="179" y="1"/>
                </a:cxn>
                <a:cxn ang="0">
                  <a:pos x="229" y="12"/>
                </a:cxn>
                <a:cxn ang="0">
                  <a:pos x="257" y="34"/>
                </a:cxn>
                <a:cxn ang="0">
                  <a:pos x="275" y="58"/>
                </a:cxn>
                <a:cxn ang="0">
                  <a:pos x="275" y="95"/>
                </a:cxn>
                <a:cxn ang="0">
                  <a:pos x="260" y="124"/>
                </a:cxn>
                <a:cxn ang="0">
                  <a:pos x="236" y="164"/>
                </a:cxn>
                <a:cxn ang="0">
                  <a:pos x="220" y="201"/>
                </a:cxn>
                <a:cxn ang="0">
                  <a:pos x="214" y="243"/>
                </a:cxn>
                <a:cxn ang="0">
                  <a:pos x="211" y="274"/>
                </a:cxn>
                <a:cxn ang="0">
                  <a:pos x="224" y="315"/>
                </a:cxn>
                <a:cxn ang="0">
                  <a:pos x="247" y="358"/>
                </a:cxn>
                <a:cxn ang="0">
                  <a:pos x="266" y="402"/>
                </a:cxn>
                <a:cxn ang="0">
                  <a:pos x="270" y="436"/>
                </a:cxn>
                <a:cxn ang="0">
                  <a:pos x="269" y="476"/>
                </a:cxn>
                <a:cxn ang="0">
                  <a:pos x="247" y="504"/>
                </a:cxn>
                <a:cxn ang="0">
                  <a:pos x="211" y="525"/>
                </a:cxn>
                <a:cxn ang="0">
                  <a:pos x="183" y="538"/>
                </a:cxn>
                <a:cxn ang="0">
                  <a:pos x="139" y="538"/>
                </a:cxn>
                <a:cxn ang="0">
                  <a:pos x="97" y="525"/>
                </a:cxn>
                <a:cxn ang="0">
                  <a:pos x="41" y="503"/>
                </a:cxn>
                <a:cxn ang="0">
                  <a:pos x="19" y="447"/>
                </a:cxn>
                <a:cxn ang="0">
                  <a:pos x="11" y="408"/>
                </a:cxn>
                <a:cxn ang="0">
                  <a:pos x="11" y="359"/>
                </a:cxn>
                <a:cxn ang="0">
                  <a:pos x="5" y="315"/>
                </a:cxn>
                <a:cxn ang="0">
                  <a:pos x="0" y="243"/>
                </a:cxn>
                <a:cxn ang="0">
                  <a:pos x="1" y="185"/>
                </a:cxn>
                <a:cxn ang="0">
                  <a:pos x="11" y="136"/>
                </a:cxn>
                <a:cxn ang="0">
                  <a:pos x="19" y="108"/>
                </a:cxn>
              </a:cxnLst>
              <a:rect l="0" t="0" r="r" b="b"/>
              <a:pathLst>
                <a:path w="275" h="538">
                  <a:moveTo>
                    <a:pt x="19" y="108"/>
                  </a:moveTo>
                  <a:lnTo>
                    <a:pt x="69" y="35"/>
                  </a:lnTo>
                  <a:lnTo>
                    <a:pt x="103" y="7"/>
                  </a:lnTo>
                  <a:lnTo>
                    <a:pt x="145" y="0"/>
                  </a:lnTo>
                  <a:lnTo>
                    <a:pt x="179" y="1"/>
                  </a:lnTo>
                  <a:lnTo>
                    <a:pt x="229" y="12"/>
                  </a:lnTo>
                  <a:lnTo>
                    <a:pt x="257" y="34"/>
                  </a:lnTo>
                  <a:lnTo>
                    <a:pt x="275" y="58"/>
                  </a:lnTo>
                  <a:lnTo>
                    <a:pt x="275" y="95"/>
                  </a:lnTo>
                  <a:lnTo>
                    <a:pt x="260" y="124"/>
                  </a:lnTo>
                  <a:lnTo>
                    <a:pt x="236" y="164"/>
                  </a:lnTo>
                  <a:lnTo>
                    <a:pt x="220" y="201"/>
                  </a:lnTo>
                  <a:lnTo>
                    <a:pt x="214" y="243"/>
                  </a:lnTo>
                  <a:lnTo>
                    <a:pt x="211" y="274"/>
                  </a:lnTo>
                  <a:lnTo>
                    <a:pt x="224" y="315"/>
                  </a:lnTo>
                  <a:lnTo>
                    <a:pt x="247" y="358"/>
                  </a:lnTo>
                  <a:lnTo>
                    <a:pt x="266" y="402"/>
                  </a:lnTo>
                  <a:lnTo>
                    <a:pt x="270" y="436"/>
                  </a:lnTo>
                  <a:lnTo>
                    <a:pt x="269" y="476"/>
                  </a:lnTo>
                  <a:lnTo>
                    <a:pt x="247" y="504"/>
                  </a:lnTo>
                  <a:lnTo>
                    <a:pt x="211" y="525"/>
                  </a:lnTo>
                  <a:lnTo>
                    <a:pt x="183" y="538"/>
                  </a:lnTo>
                  <a:lnTo>
                    <a:pt x="139" y="538"/>
                  </a:lnTo>
                  <a:lnTo>
                    <a:pt x="97" y="525"/>
                  </a:lnTo>
                  <a:lnTo>
                    <a:pt x="41" y="503"/>
                  </a:lnTo>
                  <a:lnTo>
                    <a:pt x="19" y="447"/>
                  </a:lnTo>
                  <a:lnTo>
                    <a:pt x="11" y="408"/>
                  </a:lnTo>
                  <a:lnTo>
                    <a:pt x="11" y="359"/>
                  </a:lnTo>
                  <a:lnTo>
                    <a:pt x="5" y="315"/>
                  </a:lnTo>
                  <a:lnTo>
                    <a:pt x="0" y="243"/>
                  </a:lnTo>
                  <a:lnTo>
                    <a:pt x="1" y="185"/>
                  </a:lnTo>
                  <a:lnTo>
                    <a:pt x="11" y="136"/>
                  </a:lnTo>
                  <a:lnTo>
                    <a:pt x="19" y="108"/>
                  </a:lnTo>
                  <a:close/>
                </a:path>
              </a:pathLst>
            </a:custGeom>
            <a:solidFill>
              <a:srgbClr val="000000"/>
            </a:solidFill>
            <a:ln w="9525">
              <a:noFill/>
              <a:round/>
              <a:headEnd/>
              <a:tailEnd/>
            </a:ln>
          </p:spPr>
          <p:txBody>
            <a:bodyPr/>
            <a:lstStyle/>
            <a:p>
              <a:endParaRPr lang="en-GB"/>
            </a:p>
          </p:txBody>
        </p:sp>
        <p:sp>
          <p:nvSpPr>
            <p:cNvPr id="32" name="Freeform 36"/>
            <p:cNvSpPr>
              <a:spLocks/>
            </p:cNvSpPr>
            <p:nvPr/>
          </p:nvSpPr>
          <p:spPr bwMode="auto">
            <a:xfrm>
              <a:off x="1845" y="2952"/>
              <a:ext cx="833" cy="319"/>
            </a:xfrm>
            <a:custGeom>
              <a:avLst/>
              <a:gdLst/>
              <a:ahLst/>
              <a:cxnLst>
                <a:cxn ang="0">
                  <a:pos x="728" y="188"/>
                </a:cxn>
                <a:cxn ang="0">
                  <a:pos x="776" y="166"/>
                </a:cxn>
                <a:cxn ang="0">
                  <a:pos x="817" y="155"/>
                </a:cxn>
                <a:cxn ang="0">
                  <a:pos x="833" y="170"/>
                </a:cxn>
                <a:cxn ang="0">
                  <a:pos x="833" y="206"/>
                </a:cxn>
                <a:cxn ang="0">
                  <a:pos x="795" y="250"/>
                </a:cxn>
                <a:cxn ang="0">
                  <a:pos x="753" y="257"/>
                </a:cxn>
                <a:cxn ang="0">
                  <a:pos x="648" y="290"/>
                </a:cxn>
                <a:cxn ang="0">
                  <a:pos x="543" y="308"/>
                </a:cxn>
                <a:cxn ang="0">
                  <a:pos x="450" y="319"/>
                </a:cxn>
                <a:cxn ang="0">
                  <a:pos x="382" y="312"/>
                </a:cxn>
                <a:cxn ang="0">
                  <a:pos x="289" y="290"/>
                </a:cxn>
                <a:cxn ang="0">
                  <a:pos x="184" y="222"/>
                </a:cxn>
                <a:cxn ang="0">
                  <a:pos x="120" y="166"/>
                </a:cxn>
                <a:cxn ang="0">
                  <a:pos x="83" y="143"/>
                </a:cxn>
                <a:cxn ang="0">
                  <a:pos x="51" y="136"/>
                </a:cxn>
                <a:cxn ang="0">
                  <a:pos x="23" y="130"/>
                </a:cxn>
                <a:cxn ang="0">
                  <a:pos x="6" y="102"/>
                </a:cxn>
                <a:cxn ang="0">
                  <a:pos x="0" y="53"/>
                </a:cxn>
                <a:cxn ang="0">
                  <a:pos x="12" y="22"/>
                </a:cxn>
                <a:cxn ang="0">
                  <a:pos x="28" y="0"/>
                </a:cxn>
                <a:cxn ang="0">
                  <a:pos x="54" y="7"/>
                </a:cxn>
                <a:cxn ang="0">
                  <a:pos x="65" y="46"/>
                </a:cxn>
                <a:cxn ang="0">
                  <a:pos x="61" y="87"/>
                </a:cxn>
                <a:cxn ang="0">
                  <a:pos x="95" y="114"/>
                </a:cxn>
                <a:cxn ang="0">
                  <a:pos x="116" y="115"/>
                </a:cxn>
                <a:cxn ang="0">
                  <a:pos x="133" y="98"/>
                </a:cxn>
                <a:cxn ang="0">
                  <a:pos x="139" y="69"/>
                </a:cxn>
                <a:cxn ang="0">
                  <a:pos x="178" y="75"/>
                </a:cxn>
                <a:cxn ang="0">
                  <a:pos x="178" y="120"/>
                </a:cxn>
                <a:cxn ang="0">
                  <a:pos x="156" y="148"/>
                </a:cxn>
                <a:cxn ang="0">
                  <a:pos x="204" y="188"/>
                </a:cxn>
                <a:cxn ang="0">
                  <a:pos x="281" y="222"/>
                </a:cxn>
                <a:cxn ang="0">
                  <a:pos x="349" y="240"/>
                </a:cxn>
                <a:cxn ang="0">
                  <a:pos x="418" y="256"/>
                </a:cxn>
                <a:cxn ang="0">
                  <a:pos x="465" y="256"/>
                </a:cxn>
                <a:cxn ang="0">
                  <a:pos x="526" y="244"/>
                </a:cxn>
                <a:cxn ang="0">
                  <a:pos x="592" y="226"/>
                </a:cxn>
                <a:cxn ang="0">
                  <a:pos x="659" y="206"/>
                </a:cxn>
                <a:cxn ang="0">
                  <a:pos x="728" y="188"/>
                </a:cxn>
              </a:cxnLst>
              <a:rect l="0" t="0" r="r" b="b"/>
              <a:pathLst>
                <a:path w="833" h="319">
                  <a:moveTo>
                    <a:pt x="728" y="188"/>
                  </a:moveTo>
                  <a:lnTo>
                    <a:pt x="776" y="166"/>
                  </a:lnTo>
                  <a:lnTo>
                    <a:pt x="817" y="155"/>
                  </a:lnTo>
                  <a:lnTo>
                    <a:pt x="833" y="170"/>
                  </a:lnTo>
                  <a:lnTo>
                    <a:pt x="833" y="206"/>
                  </a:lnTo>
                  <a:lnTo>
                    <a:pt x="795" y="250"/>
                  </a:lnTo>
                  <a:lnTo>
                    <a:pt x="753" y="257"/>
                  </a:lnTo>
                  <a:lnTo>
                    <a:pt x="648" y="290"/>
                  </a:lnTo>
                  <a:lnTo>
                    <a:pt x="543" y="308"/>
                  </a:lnTo>
                  <a:lnTo>
                    <a:pt x="450" y="319"/>
                  </a:lnTo>
                  <a:lnTo>
                    <a:pt x="382" y="312"/>
                  </a:lnTo>
                  <a:lnTo>
                    <a:pt x="289" y="290"/>
                  </a:lnTo>
                  <a:lnTo>
                    <a:pt x="184" y="222"/>
                  </a:lnTo>
                  <a:lnTo>
                    <a:pt x="120" y="166"/>
                  </a:lnTo>
                  <a:lnTo>
                    <a:pt x="83" y="143"/>
                  </a:lnTo>
                  <a:lnTo>
                    <a:pt x="51" y="136"/>
                  </a:lnTo>
                  <a:lnTo>
                    <a:pt x="23" y="130"/>
                  </a:lnTo>
                  <a:lnTo>
                    <a:pt x="6" y="102"/>
                  </a:lnTo>
                  <a:lnTo>
                    <a:pt x="0" y="53"/>
                  </a:lnTo>
                  <a:lnTo>
                    <a:pt x="12" y="22"/>
                  </a:lnTo>
                  <a:lnTo>
                    <a:pt x="28" y="0"/>
                  </a:lnTo>
                  <a:lnTo>
                    <a:pt x="54" y="7"/>
                  </a:lnTo>
                  <a:lnTo>
                    <a:pt x="65" y="46"/>
                  </a:lnTo>
                  <a:lnTo>
                    <a:pt x="61" y="87"/>
                  </a:lnTo>
                  <a:lnTo>
                    <a:pt x="95" y="114"/>
                  </a:lnTo>
                  <a:lnTo>
                    <a:pt x="116" y="115"/>
                  </a:lnTo>
                  <a:lnTo>
                    <a:pt x="133" y="98"/>
                  </a:lnTo>
                  <a:lnTo>
                    <a:pt x="139" y="69"/>
                  </a:lnTo>
                  <a:lnTo>
                    <a:pt x="178" y="75"/>
                  </a:lnTo>
                  <a:lnTo>
                    <a:pt x="178" y="120"/>
                  </a:lnTo>
                  <a:lnTo>
                    <a:pt x="156" y="148"/>
                  </a:lnTo>
                  <a:lnTo>
                    <a:pt x="204" y="188"/>
                  </a:lnTo>
                  <a:lnTo>
                    <a:pt x="281" y="222"/>
                  </a:lnTo>
                  <a:lnTo>
                    <a:pt x="349" y="240"/>
                  </a:lnTo>
                  <a:lnTo>
                    <a:pt x="418" y="256"/>
                  </a:lnTo>
                  <a:lnTo>
                    <a:pt x="465" y="256"/>
                  </a:lnTo>
                  <a:lnTo>
                    <a:pt x="526" y="244"/>
                  </a:lnTo>
                  <a:lnTo>
                    <a:pt x="592" y="226"/>
                  </a:lnTo>
                  <a:lnTo>
                    <a:pt x="659" y="206"/>
                  </a:lnTo>
                  <a:lnTo>
                    <a:pt x="728" y="188"/>
                  </a:lnTo>
                  <a:close/>
                </a:path>
              </a:pathLst>
            </a:custGeom>
            <a:solidFill>
              <a:srgbClr val="000000"/>
            </a:solidFill>
            <a:ln w="9525">
              <a:noFill/>
              <a:round/>
              <a:headEnd/>
              <a:tailEnd/>
            </a:ln>
          </p:spPr>
          <p:txBody>
            <a:bodyPr/>
            <a:lstStyle/>
            <a:p>
              <a:endParaRPr lang="en-GB"/>
            </a:p>
          </p:txBody>
        </p:sp>
        <p:sp>
          <p:nvSpPr>
            <p:cNvPr id="33" name="Freeform 37"/>
            <p:cNvSpPr>
              <a:spLocks/>
            </p:cNvSpPr>
            <p:nvPr/>
          </p:nvSpPr>
          <p:spPr bwMode="auto">
            <a:xfrm>
              <a:off x="2721" y="2961"/>
              <a:ext cx="835" cy="319"/>
            </a:xfrm>
            <a:custGeom>
              <a:avLst/>
              <a:gdLst/>
              <a:ahLst/>
              <a:cxnLst>
                <a:cxn ang="0">
                  <a:pos x="105" y="188"/>
                </a:cxn>
                <a:cxn ang="0">
                  <a:pos x="58" y="166"/>
                </a:cxn>
                <a:cxn ang="0">
                  <a:pos x="16" y="155"/>
                </a:cxn>
                <a:cxn ang="0">
                  <a:pos x="0" y="170"/>
                </a:cxn>
                <a:cxn ang="0">
                  <a:pos x="0" y="205"/>
                </a:cxn>
                <a:cxn ang="0">
                  <a:pos x="39" y="250"/>
                </a:cxn>
                <a:cxn ang="0">
                  <a:pos x="80" y="257"/>
                </a:cxn>
                <a:cxn ang="0">
                  <a:pos x="185" y="290"/>
                </a:cxn>
                <a:cxn ang="0">
                  <a:pos x="292" y="308"/>
                </a:cxn>
                <a:cxn ang="0">
                  <a:pos x="383" y="319"/>
                </a:cxn>
                <a:cxn ang="0">
                  <a:pos x="453" y="312"/>
                </a:cxn>
                <a:cxn ang="0">
                  <a:pos x="545" y="290"/>
                </a:cxn>
                <a:cxn ang="0">
                  <a:pos x="651" y="222"/>
                </a:cxn>
                <a:cxn ang="0">
                  <a:pos x="715" y="166"/>
                </a:cxn>
                <a:cxn ang="0">
                  <a:pos x="752" y="143"/>
                </a:cxn>
                <a:cxn ang="0">
                  <a:pos x="784" y="136"/>
                </a:cxn>
                <a:cxn ang="0">
                  <a:pos x="812" y="130"/>
                </a:cxn>
                <a:cxn ang="0">
                  <a:pos x="829" y="102"/>
                </a:cxn>
                <a:cxn ang="0">
                  <a:pos x="835" y="53"/>
                </a:cxn>
                <a:cxn ang="0">
                  <a:pos x="823" y="22"/>
                </a:cxn>
                <a:cxn ang="0">
                  <a:pos x="807" y="0"/>
                </a:cxn>
                <a:cxn ang="0">
                  <a:pos x="781" y="7"/>
                </a:cxn>
                <a:cxn ang="0">
                  <a:pos x="770" y="46"/>
                </a:cxn>
                <a:cxn ang="0">
                  <a:pos x="774" y="87"/>
                </a:cxn>
                <a:cxn ang="0">
                  <a:pos x="740" y="114"/>
                </a:cxn>
                <a:cxn ang="0">
                  <a:pos x="719" y="115"/>
                </a:cxn>
                <a:cxn ang="0">
                  <a:pos x="701" y="97"/>
                </a:cxn>
                <a:cxn ang="0">
                  <a:pos x="696" y="69"/>
                </a:cxn>
                <a:cxn ang="0">
                  <a:pos x="657" y="75"/>
                </a:cxn>
                <a:cxn ang="0">
                  <a:pos x="657" y="120"/>
                </a:cxn>
                <a:cxn ang="0">
                  <a:pos x="679" y="148"/>
                </a:cxn>
                <a:cxn ang="0">
                  <a:pos x="630" y="188"/>
                </a:cxn>
                <a:cxn ang="0">
                  <a:pos x="552" y="222"/>
                </a:cxn>
                <a:cxn ang="0">
                  <a:pos x="484" y="239"/>
                </a:cxn>
                <a:cxn ang="0">
                  <a:pos x="417" y="256"/>
                </a:cxn>
                <a:cxn ang="0">
                  <a:pos x="369" y="256"/>
                </a:cxn>
                <a:cxn ang="0">
                  <a:pos x="308" y="244"/>
                </a:cxn>
                <a:cxn ang="0">
                  <a:pos x="241" y="226"/>
                </a:cxn>
                <a:cxn ang="0">
                  <a:pos x="175" y="205"/>
                </a:cxn>
                <a:cxn ang="0">
                  <a:pos x="105" y="188"/>
                </a:cxn>
              </a:cxnLst>
              <a:rect l="0" t="0" r="r" b="b"/>
              <a:pathLst>
                <a:path w="835" h="319">
                  <a:moveTo>
                    <a:pt x="105" y="188"/>
                  </a:moveTo>
                  <a:lnTo>
                    <a:pt x="58" y="166"/>
                  </a:lnTo>
                  <a:lnTo>
                    <a:pt x="16" y="155"/>
                  </a:lnTo>
                  <a:lnTo>
                    <a:pt x="0" y="170"/>
                  </a:lnTo>
                  <a:lnTo>
                    <a:pt x="0" y="205"/>
                  </a:lnTo>
                  <a:lnTo>
                    <a:pt x="39" y="250"/>
                  </a:lnTo>
                  <a:lnTo>
                    <a:pt x="80" y="257"/>
                  </a:lnTo>
                  <a:lnTo>
                    <a:pt x="185" y="290"/>
                  </a:lnTo>
                  <a:lnTo>
                    <a:pt x="292" y="308"/>
                  </a:lnTo>
                  <a:lnTo>
                    <a:pt x="383" y="319"/>
                  </a:lnTo>
                  <a:lnTo>
                    <a:pt x="453" y="312"/>
                  </a:lnTo>
                  <a:lnTo>
                    <a:pt x="545" y="290"/>
                  </a:lnTo>
                  <a:lnTo>
                    <a:pt x="651" y="222"/>
                  </a:lnTo>
                  <a:lnTo>
                    <a:pt x="715" y="166"/>
                  </a:lnTo>
                  <a:lnTo>
                    <a:pt x="752" y="143"/>
                  </a:lnTo>
                  <a:lnTo>
                    <a:pt x="784" y="136"/>
                  </a:lnTo>
                  <a:lnTo>
                    <a:pt x="812" y="130"/>
                  </a:lnTo>
                  <a:lnTo>
                    <a:pt x="829" y="102"/>
                  </a:lnTo>
                  <a:lnTo>
                    <a:pt x="835" y="53"/>
                  </a:lnTo>
                  <a:lnTo>
                    <a:pt x="823" y="22"/>
                  </a:lnTo>
                  <a:lnTo>
                    <a:pt x="807" y="0"/>
                  </a:lnTo>
                  <a:lnTo>
                    <a:pt x="781" y="7"/>
                  </a:lnTo>
                  <a:lnTo>
                    <a:pt x="770" y="46"/>
                  </a:lnTo>
                  <a:lnTo>
                    <a:pt x="774" y="87"/>
                  </a:lnTo>
                  <a:lnTo>
                    <a:pt x="740" y="114"/>
                  </a:lnTo>
                  <a:lnTo>
                    <a:pt x="719" y="115"/>
                  </a:lnTo>
                  <a:lnTo>
                    <a:pt x="701" y="97"/>
                  </a:lnTo>
                  <a:lnTo>
                    <a:pt x="696" y="69"/>
                  </a:lnTo>
                  <a:lnTo>
                    <a:pt x="657" y="75"/>
                  </a:lnTo>
                  <a:lnTo>
                    <a:pt x="657" y="120"/>
                  </a:lnTo>
                  <a:lnTo>
                    <a:pt x="679" y="148"/>
                  </a:lnTo>
                  <a:lnTo>
                    <a:pt x="630" y="188"/>
                  </a:lnTo>
                  <a:lnTo>
                    <a:pt x="552" y="222"/>
                  </a:lnTo>
                  <a:lnTo>
                    <a:pt x="484" y="239"/>
                  </a:lnTo>
                  <a:lnTo>
                    <a:pt x="417" y="256"/>
                  </a:lnTo>
                  <a:lnTo>
                    <a:pt x="369" y="256"/>
                  </a:lnTo>
                  <a:lnTo>
                    <a:pt x="308" y="244"/>
                  </a:lnTo>
                  <a:lnTo>
                    <a:pt x="241" y="226"/>
                  </a:lnTo>
                  <a:lnTo>
                    <a:pt x="175" y="205"/>
                  </a:lnTo>
                  <a:lnTo>
                    <a:pt x="105" y="188"/>
                  </a:lnTo>
                  <a:close/>
                </a:path>
              </a:pathLst>
            </a:custGeom>
            <a:solidFill>
              <a:srgbClr val="000000"/>
            </a:solidFill>
            <a:ln w="9525">
              <a:noFill/>
              <a:round/>
              <a:headEnd/>
              <a:tailEnd/>
            </a:ln>
          </p:spPr>
          <p:txBody>
            <a:bodyPr/>
            <a:lstStyle/>
            <a:p>
              <a:endParaRPr lang="en-GB"/>
            </a:p>
          </p:txBody>
        </p:sp>
        <p:sp>
          <p:nvSpPr>
            <p:cNvPr id="34" name="Freeform 38"/>
            <p:cNvSpPr>
              <a:spLocks/>
            </p:cNvSpPr>
            <p:nvPr/>
          </p:nvSpPr>
          <p:spPr bwMode="auto">
            <a:xfrm>
              <a:off x="2300" y="3369"/>
              <a:ext cx="426" cy="499"/>
            </a:xfrm>
            <a:custGeom>
              <a:avLst/>
              <a:gdLst/>
              <a:ahLst/>
              <a:cxnLst>
                <a:cxn ang="0">
                  <a:pos x="363" y="113"/>
                </a:cxn>
                <a:cxn ang="0">
                  <a:pos x="398" y="129"/>
                </a:cxn>
                <a:cxn ang="0">
                  <a:pos x="417" y="169"/>
                </a:cxn>
                <a:cxn ang="0">
                  <a:pos x="426" y="207"/>
                </a:cxn>
                <a:cxn ang="0">
                  <a:pos x="409" y="247"/>
                </a:cxn>
                <a:cxn ang="0">
                  <a:pos x="392" y="252"/>
                </a:cxn>
                <a:cxn ang="0">
                  <a:pos x="355" y="262"/>
                </a:cxn>
                <a:cxn ang="0">
                  <a:pos x="309" y="258"/>
                </a:cxn>
                <a:cxn ang="0">
                  <a:pos x="264" y="241"/>
                </a:cxn>
                <a:cxn ang="0">
                  <a:pos x="211" y="206"/>
                </a:cxn>
                <a:cxn ang="0">
                  <a:pos x="174" y="166"/>
                </a:cxn>
                <a:cxn ang="0">
                  <a:pos x="134" y="121"/>
                </a:cxn>
                <a:cxn ang="0">
                  <a:pos x="116" y="99"/>
                </a:cxn>
                <a:cxn ang="0">
                  <a:pos x="133" y="145"/>
                </a:cxn>
                <a:cxn ang="0">
                  <a:pos x="145" y="213"/>
                </a:cxn>
                <a:cxn ang="0">
                  <a:pos x="140" y="298"/>
                </a:cxn>
                <a:cxn ang="0">
                  <a:pos x="130" y="364"/>
                </a:cxn>
                <a:cxn ang="0">
                  <a:pos x="121" y="413"/>
                </a:cxn>
                <a:cxn ang="0">
                  <a:pos x="127" y="451"/>
                </a:cxn>
                <a:cxn ang="0">
                  <a:pos x="134" y="477"/>
                </a:cxn>
                <a:cxn ang="0">
                  <a:pos x="133" y="493"/>
                </a:cxn>
                <a:cxn ang="0">
                  <a:pos x="118" y="499"/>
                </a:cxn>
                <a:cxn ang="0">
                  <a:pos x="90" y="499"/>
                </a:cxn>
                <a:cxn ang="0">
                  <a:pos x="71" y="487"/>
                </a:cxn>
                <a:cxn ang="0">
                  <a:pos x="48" y="457"/>
                </a:cxn>
                <a:cxn ang="0">
                  <a:pos x="34" y="420"/>
                </a:cxn>
                <a:cxn ang="0">
                  <a:pos x="4" y="373"/>
                </a:cxn>
                <a:cxn ang="0">
                  <a:pos x="0" y="358"/>
                </a:cxn>
                <a:cxn ang="0">
                  <a:pos x="11" y="348"/>
                </a:cxn>
                <a:cxn ang="0">
                  <a:pos x="54" y="336"/>
                </a:cxn>
                <a:cxn ang="0">
                  <a:pos x="84" y="342"/>
                </a:cxn>
                <a:cxn ang="0">
                  <a:pos x="84" y="335"/>
                </a:cxn>
                <a:cxn ang="0">
                  <a:pos x="84" y="262"/>
                </a:cxn>
                <a:cxn ang="0">
                  <a:pos x="68" y="169"/>
                </a:cxn>
                <a:cxn ang="0">
                  <a:pos x="56" y="107"/>
                </a:cxn>
                <a:cxn ang="0">
                  <a:pos x="54" y="56"/>
                </a:cxn>
                <a:cxn ang="0">
                  <a:pos x="68" y="34"/>
                </a:cxn>
                <a:cxn ang="0">
                  <a:pos x="90" y="5"/>
                </a:cxn>
                <a:cxn ang="0">
                  <a:pos x="127" y="0"/>
                </a:cxn>
                <a:cxn ang="0">
                  <a:pos x="155" y="16"/>
                </a:cxn>
                <a:cxn ang="0">
                  <a:pos x="196" y="50"/>
                </a:cxn>
                <a:cxn ang="0">
                  <a:pos x="253" y="87"/>
                </a:cxn>
                <a:cxn ang="0">
                  <a:pos x="307" y="107"/>
                </a:cxn>
                <a:cxn ang="0">
                  <a:pos x="363" y="113"/>
                </a:cxn>
              </a:cxnLst>
              <a:rect l="0" t="0" r="r" b="b"/>
              <a:pathLst>
                <a:path w="426" h="499">
                  <a:moveTo>
                    <a:pt x="363" y="113"/>
                  </a:moveTo>
                  <a:lnTo>
                    <a:pt x="398" y="129"/>
                  </a:lnTo>
                  <a:lnTo>
                    <a:pt x="417" y="169"/>
                  </a:lnTo>
                  <a:lnTo>
                    <a:pt x="426" y="207"/>
                  </a:lnTo>
                  <a:lnTo>
                    <a:pt x="409" y="247"/>
                  </a:lnTo>
                  <a:lnTo>
                    <a:pt x="392" y="252"/>
                  </a:lnTo>
                  <a:lnTo>
                    <a:pt x="355" y="262"/>
                  </a:lnTo>
                  <a:lnTo>
                    <a:pt x="309" y="258"/>
                  </a:lnTo>
                  <a:lnTo>
                    <a:pt x="264" y="241"/>
                  </a:lnTo>
                  <a:lnTo>
                    <a:pt x="211" y="206"/>
                  </a:lnTo>
                  <a:lnTo>
                    <a:pt x="174" y="166"/>
                  </a:lnTo>
                  <a:lnTo>
                    <a:pt x="134" y="121"/>
                  </a:lnTo>
                  <a:lnTo>
                    <a:pt x="116" y="99"/>
                  </a:lnTo>
                  <a:lnTo>
                    <a:pt x="133" y="145"/>
                  </a:lnTo>
                  <a:lnTo>
                    <a:pt x="145" y="213"/>
                  </a:lnTo>
                  <a:lnTo>
                    <a:pt x="140" y="298"/>
                  </a:lnTo>
                  <a:lnTo>
                    <a:pt x="130" y="364"/>
                  </a:lnTo>
                  <a:lnTo>
                    <a:pt x="121" y="413"/>
                  </a:lnTo>
                  <a:lnTo>
                    <a:pt x="127" y="451"/>
                  </a:lnTo>
                  <a:lnTo>
                    <a:pt x="134" y="477"/>
                  </a:lnTo>
                  <a:lnTo>
                    <a:pt x="133" y="493"/>
                  </a:lnTo>
                  <a:lnTo>
                    <a:pt x="118" y="499"/>
                  </a:lnTo>
                  <a:lnTo>
                    <a:pt x="90" y="499"/>
                  </a:lnTo>
                  <a:lnTo>
                    <a:pt x="71" y="487"/>
                  </a:lnTo>
                  <a:lnTo>
                    <a:pt x="48" y="457"/>
                  </a:lnTo>
                  <a:lnTo>
                    <a:pt x="34" y="420"/>
                  </a:lnTo>
                  <a:lnTo>
                    <a:pt x="4" y="373"/>
                  </a:lnTo>
                  <a:lnTo>
                    <a:pt x="0" y="358"/>
                  </a:lnTo>
                  <a:lnTo>
                    <a:pt x="11" y="348"/>
                  </a:lnTo>
                  <a:lnTo>
                    <a:pt x="54" y="336"/>
                  </a:lnTo>
                  <a:lnTo>
                    <a:pt x="84" y="342"/>
                  </a:lnTo>
                  <a:lnTo>
                    <a:pt x="84" y="335"/>
                  </a:lnTo>
                  <a:lnTo>
                    <a:pt x="84" y="262"/>
                  </a:lnTo>
                  <a:lnTo>
                    <a:pt x="68" y="169"/>
                  </a:lnTo>
                  <a:lnTo>
                    <a:pt x="56" y="107"/>
                  </a:lnTo>
                  <a:lnTo>
                    <a:pt x="54" y="56"/>
                  </a:lnTo>
                  <a:lnTo>
                    <a:pt x="68" y="34"/>
                  </a:lnTo>
                  <a:lnTo>
                    <a:pt x="90" y="5"/>
                  </a:lnTo>
                  <a:lnTo>
                    <a:pt x="127" y="0"/>
                  </a:lnTo>
                  <a:lnTo>
                    <a:pt x="155" y="16"/>
                  </a:lnTo>
                  <a:lnTo>
                    <a:pt x="196" y="50"/>
                  </a:lnTo>
                  <a:lnTo>
                    <a:pt x="253" y="87"/>
                  </a:lnTo>
                  <a:lnTo>
                    <a:pt x="307" y="107"/>
                  </a:lnTo>
                  <a:lnTo>
                    <a:pt x="363" y="113"/>
                  </a:lnTo>
                  <a:close/>
                </a:path>
              </a:pathLst>
            </a:custGeom>
            <a:solidFill>
              <a:srgbClr val="000000"/>
            </a:solidFill>
            <a:ln w="9525">
              <a:noFill/>
              <a:round/>
              <a:headEnd/>
              <a:tailEnd/>
            </a:ln>
          </p:spPr>
          <p:txBody>
            <a:bodyPr/>
            <a:lstStyle/>
            <a:p>
              <a:endParaRPr lang="en-GB"/>
            </a:p>
          </p:txBody>
        </p:sp>
        <p:sp>
          <p:nvSpPr>
            <p:cNvPr id="35" name="Freeform 39"/>
            <p:cNvSpPr>
              <a:spLocks/>
            </p:cNvSpPr>
            <p:nvPr/>
          </p:nvSpPr>
          <p:spPr bwMode="auto">
            <a:xfrm>
              <a:off x="2579" y="3516"/>
              <a:ext cx="448" cy="480"/>
            </a:xfrm>
            <a:custGeom>
              <a:avLst/>
              <a:gdLst/>
              <a:ahLst/>
              <a:cxnLst>
                <a:cxn ang="0">
                  <a:pos x="124" y="28"/>
                </a:cxn>
                <a:cxn ang="0">
                  <a:pos x="175" y="0"/>
                </a:cxn>
                <a:cxn ang="0">
                  <a:pos x="212" y="19"/>
                </a:cxn>
                <a:cxn ang="0">
                  <a:pos x="229" y="50"/>
                </a:cxn>
                <a:cxn ang="0">
                  <a:pos x="209" y="112"/>
                </a:cxn>
                <a:cxn ang="0">
                  <a:pos x="173" y="179"/>
                </a:cxn>
                <a:cxn ang="0">
                  <a:pos x="124" y="235"/>
                </a:cxn>
                <a:cxn ang="0">
                  <a:pos x="89" y="259"/>
                </a:cxn>
                <a:cxn ang="0">
                  <a:pos x="90" y="273"/>
                </a:cxn>
                <a:cxn ang="0">
                  <a:pos x="145" y="281"/>
                </a:cxn>
                <a:cxn ang="0">
                  <a:pos x="197" y="287"/>
                </a:cxn>
                <a:cxn ang="0">
                  <a:pos x="286" y="275"/>
                </a:cxn>
                <a:cxn ang="0">
                  <a:pos x="349" y="251"/>
                </a:cxn>
                <a:cxn ang="0">
                  <a:pos x="372" y="235"/>
                </a:cxn>
                <a:cxn ang="0">
                  <a:pos x="400" y="223"/>
                </a:cxn>
                <a:cxn ang="0">
                  <a:pos x="414" y="224"/>
                </a:cxn>
                <a:cxn ang="0">
                  <a:pos x="428" y="242"/>
                </a:cxn>
                <a:cxn ang="0">
                  <a:pos x="428" y="273"/>
                </a:cxn>
                <a:cxn ang="0">
                  <a:pos x="398" y="315"/>
                </a:cxn>
                <a:cxn ang="0">
                  <a:pos x="388" y="364"/>
                </a:cxn>
                <a:cxn ang="0">
                  <a:pos x="404" y="392"/>
                </a:cxn>
                <a:cxn ang="0">
                  <a:pos x="443" y="418"/>
                </a:cxn>
                <a:cxn ang="0">
                  <a:pos x="448" y="438"/>
                </a:cxn>
                <a:cxn ang="0">
                  <a:pos x="432" y="460"/>
                </a:cxn>
                <a:cxn ang="0">
                  <a:pos x="383" y="480"/>
                </a:cxn>
                <a:cxn ang="0">
                  <a:pos x="360" y="472"/>
                </a:cxn>
                <a:cxn ang="0">
                  <a:pos x="348" y="426"/>
                </a:cxn>
                <a:cxn ang="0">
                  <a:pos x="336" y="365"/>
                </a:cxn>
                <a:cxn ang="0">
                  <a:pos x="342" y="307"/>
                </a:cxn>
                <a:cxn ang="0">
                  <a:pos x="321" y="303"/>
                </a:cxn>
                <a:cxn ang="0">
                  <a:pos x="271" y="321"/>
                </a:cxn>
                <a:cxn ang="0">
                  <a:pos x="191" y="335"/>
                </a:cxn>
                <a:cxn ang="0">
                  <a:pos x="135" y="343"/>
                </a:cxn>
                <a:cxn ang="0">
                  <a:pos x="61" y="330"/>
                </a:cxn>
                <a:cxn ang="0">
                  <a:pos x="9" y="318"/>
                </a:cxn>
                <a:cxn ang="0">
                  <a:pos x="0" y="267"/>
                </a:cxn>
                <a:cxn ang="0">
                  <a:pos x="15" y="220"/>
                </a:cxn>
                <a:cxn ang="0">
                  <a:pos x="56" y="134"/>
                </a:cxn>
                <a:cxn ang="0">
                  <a:pos x="79" y="91"/>
                </a:cxn>
                <a:cxn ang="0">
                  <a:pos x="101" y="56"/>
                </a:cxn>
                <a:cxn ang="0">
                  <a:pos x="124" y="28"/>
                </a:cxn>
              </a:cxnLst>
              <a:rect l="0" t="0" r="r" b="b"/>
              <a:pathLst>
                <a:path w="448" h="480">
                  <a:moveTo>
                    <a:pt x="124" y="28"/>
                  </a:moveTo>
                  <a:lnTo>
                    <a:pt x="175" y="0"/>
                  </a:lnTo>
                  <a:lnTo>
                    <a:pt x="212" y="19"/>
                  </a:lnTo>
                  <a:lnTo>
                    <a:pt x="229" y="50"/>
                  </a:lnTo>
                  <a:lnTo>
                    <a:pt x="209" y="112"/>
                  </a:lnTo>
                  <a:lnTo>
                    <a:pt x="173" y="179"/>
                  </a:lnTo>
                  <a:lnTo>
                    <a:pt x="124" y="235"/>
                  </a:lnTo>
                  <a:lnTo>
                    <a:pt x="89" y="259"/>
                  </a:lnTo>
                  <a:lnTo>
                    <a:pt x="90" y="273"/>
                  </a:lnTo>
                  <a:lnTo>
                    <a:pt x="145" y="281"/>
                  </a:lnTo>
                  <a:lnTo>
                    <a:pt x="197" y="287"/>
                  </a:lnTo>
                  <a:lnTo>
                    <a:pt x="286" y="275"/>
                  </a:lnTo>
                  <a:lnTo>
                    <a:pt x="349" y="251"/>
                  </a:lnTo>
                  <a:lnTo>
                    <a:pt x="372" y="235"/>
                  </a:lnTo>
                  <a:lnTo>
                    <a:pt x="400" y="223"/>
                  </a:lnTo>
                  <a:lnTo>
                    <a:pt x="414" y="224"/>
                  </a:lnTo>
                  <a:lnTo>
                    <a:pt x="428" y="242"/>
                  </a:lnTo>
                  <a:lnTo>
                    <a:pt x="428" y="273"/>
                  </a:lnTo>
                  <a:lnTo>
                    <a:pt x="398" y="315"/>
                  </a:lnTo>
                  <a:lnTo>
                    <a:pt x="388" y="364"/>
                  </a:lnTo>
                  <a:lnTo>
                    <a:pt x="404" y="392"/>
                  </a:lnTo>
                  <a:lnTo>
                    <a:pt x="443" y="418"/>
                  </a:lnTo>
                  <a:lnTo>
                    <a:pt x="448" y="438"/>
                  </a:lnTo>
                  <a:lnTo>
                    <a:pt x="432" y="460"/>
                  </a:lnTo>
                  <a:lnTo>
                    <a:pt x="383" y="480"/>
                  </a:lnTo>
                  <a:lnTo>
                    <a:pt x="360" y="472"/>
                  </a:lnTo>
                  <a:lnTo>
                    <a:pt x="348" y="426"/>
                  </a:lnTo>
                  <a:lnTo>
                    <a:pt x="336" y="365"/>
                  </a:lnTo>
                  <a:lnTo>
                    <a:pt x="342" y="307"/>
                  </a:lnTo>
                  <a:lnTo>
                    <a:pt x="321" y="303"/>
                  </a:lnTo>
                  <a:lnTo>
                    <a:pt x="271" y="321"/>
                  </a:lnTo>
                  <a:lnTo>
                    <a:pt x="191" y="335"/>
                  </a:lnTo>
                  <a:lnTo>
                    <a:pt x="135" y="343"/>
                  </a:lnTo>
                  <a:lnTo>
                    <a:pt x="61" y="330"/>
                  </a:lnTo>
                  <a:lnTo>
                    <a:pt x="9" y="318"/>
                  </a:lnTo>
                  <a:lnTo>
                    <a:pt x="0" y="267"/>
                  </a:lnTo>
                  <a:lnTo>
                    <a:pt x="15" y="220"/>
                  </a:lnTo>
                  <a:lnTo>
                    <a:pt x="56" y="134"/>
                  </a:lnTo>
                  <a:lnTo>
                    <a:pt x="79" y="91"/>
                  </a:lnTo>
                  <a:lnTo>
                    <a:pt x="101" y="56"/>
                  </a:lnTo>
                  <a:lnTo>
                    <a:pt x="124" y="28"/>
                  </a:lnTo>
                  <a:close/>
                </a:path>
              </a:pathLst>
            </a:custGeom>
            <a:solidFill>
              <a:srgbClr val="000000"/>
            </a:solidFill>
            <a:ln w="9525">
              <a:noFill/>
              <a:round/>
              <a:headEnd/>
              <a:tailEnd/>
            </a:ln>
          </p:spPr>
          <p:txBody>
            <a:bodyPr/>
            <a:lstStyle/>
            <a:p>
              <a:endParaRPr lang="en-GB"/>
            </a:p>
          </p:txBody>
        </p:sp>
      </p:grpSp>
      <p:grpSp>
        <p:nvGrpSpPr>
          <p:cNvPr id="44" name="Group 43"/>
          <p:cNvGrpSpPr/>
          <p:nvPr/>
        </p:nvGrpSpPr>
        <p:grpSpPr>
          <a:xfrm>
            <a:off x="3419872" y="2283718"/>
            <a:ext cx="2308274" cy="1565199"/>
            <a:chOff x="3277607" y="2331978"/>
            <a:chExt cx="3244849" cy="2200276"/>
          </a:xfrm>
        </p:grpSpPr>
        <p:graphicFrame>
          <p:nvGraphicFramePr>
            <p:cNvPr id="1026" name="Object 2"/>
            <p:cNvGraphicFramePr>
              <a:graphicFrameLocks noChangeAspect="1"/>
            </p:cNvGraphicFramePr>
            <p:nvPr/>
          </p:nvGraphicFramePr>
          <p:xfrm>
            <a:off x="3277607" y="2331978"/>
            <a:ext cx="1446211" cy="1889126"/>
          </p:xfrm>
          <a:graphic>
            <a:graphicData uri="http://schemas.openxmlformats.org/presentationml/2006/ole">
              <p:oleObj spid="_x0000_s1026" name="Clip" r:id="rId3" imgW="2702160" imgH="4019040" progId="">
                <p:embed/>
              </p:oleObj>
            </a:graphicData>
          </a:graphic>
        </p:graphicFrame>
        <p:graphicFrame>
          <p:nvGraphicFramePr>
            <p:cNvPr id="1027" name="Object 3"/>
            <p:cNvGraphicFramePr>
              <a:graphicFrameLocks noChangeAspect="1"/>
            </p:cNvGraphicFramePr>
            <p:nvPr/>
          </p:nvGraphicFramePr>
          <p:xfrm>
            <a:off x="4577768" y="2682815"/>
            <a:ext cx="1944688" cy="1849439"/>
          </p:xfrm>
          <a:graphic>
            <a:graphicData uri="http://schemas.openxmlformats.org/presentationml/2006/ole">
              <p:oleObj spid="_x0000_s1027" name="Clip" r:id="rId4" imgW="3632040" imgH="3935520" progId="">
                <p:embed/>
              </p:oleObj>
            </a:graphicData>
          </a:graphic>
        </p:graphicFrame>
      </p:grpSp>
      <p:grpSp>
        <p:nvGrpSpPr>
          <p:cNvPr id="45" name="Group 138"/>
          <p:cNvGrpSpPr>
            <a:grpSpLocks/>
          </p:cNvGrpSpPr>
          <p:nvPr/>
        </p:nvGrpSpPr>
        <p:grpSpPr bwMode="auto">
          <a:xfrm>
            <a:off x="5724128" y="2355726"/>
            <a:ext cx="3260725" cy="2452688"/>
            <a:chOff x="1114" y="2779"/>
            <a:chExt cx="2054" cy="1545"/>
          </a:xfrm>
        </p:grpSpPr>
        <p:sp>
          <p:nvSpPr>
            <p:cNvPr id="46" name="Freeform 139"/>
            <p:cNvSpPr>
              <a:spLocks/>
            </p:cNvSpPr>
            <p:nvPr/>
          </p:nvSpPr>
          <p:spPr bwMode="auto">
            <a:xfrm>
              <a:off x="1689" y="2943"/>
              <a:ext cx="1202" cy="593"/>
            </a:xfrm>
            <a:custGeom>
              <a:avLst/>
              <a:gdLst/>
              <a:ahLst/>
              <a:cxnLst>
                <a:cxn ang="0">
                  <a:pos x="465" y="160"/>
                </a:cxn>
                <a:cxn ang="0">
                  <a:pos x="539" y="126"/>
                </a:cxn>
                <a:cxn ang="0">
                  <a:pos x="598" y="103"/>
                </a:cxn>
                <a:cxn ang="0">
                  <a:pos x="663" y="80"/>
                </a:cxn>
                <a:cxn ang="0">
                  <a:pos x="729" y="59"/>
                </a:cxn>
                <a:cxn ang="0">
                  <a:pos x="806" y="40"/>
                </a:cxn>
                <a:cxn ang="0">
                  <a:pos x="883" y="24"/>
                </a:cxn>
                <a:cxn ang="0">
                  <a:pos x="961" y="11"/>
                </a:cxn>
                <a:cxn ang="0">
                  <a:pos x="1031" y="4"/>
                </a:cxn>
                <a:cxn ang="0">
                  <a:pos x="1102" y="1"/>
                </a:cxn>
                <a:cxn ang="0">
                  <a:pos x="1184" y="0"/>
                </a:cxn>
                <a:cxn ang="0">
                  <a:pos x="1257" y="3"/>
                </a:cxn>
                <a:cxn ang="0">
                  <a:pos x="1382" y="14"/>
                </a:cxn>
                <a:cxn ang="0">
                  <a:pos x="1494" y="34"/>
                </a:cxn>
                <a:cxn ang="0">
                  <a:pos x="1590" y="56"/>
                </a:cxn>
                <a:cxn ang="0">
                  <a:pos x="1695" y="89"/>
                </a:cxn>
                <a:cxn ang="0">
                  <a:pos x="1802" y="130"/>
                </a:cxn>
                <a:cxn ang="0">
                  <a:pos x="1899" y="174"/>
                </a:cxn>
                <a:cxn ang="0">
                  <a:pos x="2000" y="230"/>
                </a:cxn>
                <a:cxn ang="0">
                  <a:pos x="2099" y="298"/>
                </a:cxn>
                <a:cxn ang="0">
                  <a:pos x="2214" y="386"/>
                </a:cxn>
                <a:cxn ang="0">
                  <a:pos x="2313" y="481"/>
                </a:cxn>
                <a:cxn ang="0">
                  <a:pos x="2433" y="612"/>
                </a:cxn>
                <a:cxn ang="0">
                  <a:pos x="2521" y="733"/>
                </a:cxn>
                <a:cxn ang="0">
                  <a:pos x="2591" y="855"/>
                </a:cxn>
                <a:cxn ang="0">
                  <a:pos x="2656" y="982"/>
                </a:cxn>
                <a:cxn ang="0">
                  <a:pos x="2712" y="1136"/>
                </a:cxn>
                <a:cxn ang="0">
                  <a:pos x="2754" y="1285"/>
                </a:cxn>
                <a:cxn ang="0">
                  <a:pos x="2768" y="1447"/>
                </a:cxn>
                <a:cxn ang="0">
                  <a:pos x="2012" y="1448"/>
                </a:cxn>
                <a:cxn ang="0">
                  <a:pos x="1979" y="1334"/>
                </a:cxn>
                <a:cxn ang="0">
                  <a:pos x="1936" y="1232"/>
                </a:cxn>
                <a:cxn ang="0">
                  <a:pos x="1882" y="1143"/>
                </a:cxn>
                <a:cxn ang="0">
                  <a:pos x="1811" y="1052"/>
                </a:cxn>
                <a:cxn ang="0">
                  <a:pos x="1720" y="961"/>
                </a:cxn>
                <a:cxn ang="0">
                  <a:pos x="1623" y="891"/>
                </a:cxn>
                <a:cxn ang="0">
                  <a:pos x="1524" y="837"/>
                </a:cxn>
                <a:cxn ang="0">
                  <a:pos x="1445" y="808"/>
                </a:cxn>
                <a:cxn ang="0">
                  <a:pos x="1367" y="786"/>
                </a:cxn>
                <a:cxn ang="0">
                  <a:pos x="1289" y="772"/>
                </a:cxn>
                <a:cxn ang="0">
                  <a:pos x="1212" y="763"/>
                </a:cxn>
                <a:cxn ang="0">
                  <a:pos x="1124" y="765"/>
                </a:cxn>
                <a:cxn ang="0">
                  <a:pos x="1051" y="770"/>
                </a:cxn>
                <a:cxn ang="0">
                  <a:pos x="964" y="785"/>
                </a:cxn>
                <a:cxn ang="0">
                  <a:pos x="899" y="805"/>
                </a:cxn>
                <a:cxn ang="0">
                  <a:pos x="808" y="846"/>
                </a:cxn>
                <a:cxn ang="0">
                  <a:pos x="725" y="896"/>
                </a:cxn>
                <a:cxn ang="0">
                  <a:pos x="939" y="1235"/>
                </a:cxn>
                <a:cxn ang="0">
                  <a:pos x="46" y="10"/>
                </a:cxn>
                <a:cxn ang="0">
                  <a:pos x="277" y="271"/>
                </a:cxn>
                <a:cxn ang="0">
                  <a:pos x="360" y="216"/>
                </a:cxn>
                <a:cxn ang="0">
                  <a:pos x="437" y="174"/>
                </a:cxn>
              </a:cxnLst>
              <a:rect l="0" t="0" r="r" b="b"/>
              <a:pathLst>
                <a:path w="2769" h="1526">
                  <a:moveTo>
                    <a:pt x="437" y="174"/>
                  </a:moveTo>
                  <a:lnTo>
                    <a:pt x="465" y="160"/>
                  </a:lnTo>
                  <a:lnTo>
                    <a:pt x="501" y="142"/>
                  </a:lnTo>
                  <a:lnTo>
                    <a:pt x="539" y="126"/>
                  </a:lnTo>
                  <a:lnTo>
                    <a:pt x="566" y="116"/>
                  </a:lnTo>
                  <a:lnTo>
                    <a:pt x="598" y="103"/>
                  </a:lnTo>
                  <a:lnTo>
                    <a:pt x="629" y="92"/>
                  </a:lnTo>
                  <a:lnTo>
                    <a:pt x="663" y="80"/>
                  </a:lnTo>
                  <a:lnTo>
                    <a:pt x="691" y="69"/>
                  </a:lnTo>
                  <a:lnTo>
                    <a:pt x="729" y="59"/>
                  </a:lnTo>
                  <a:lnTo>
                    <a:pt x="770" y="49"/>
                  </a:lnTo>
                  <a:lnTo>
                    <a:pt x="806" y="40"/>
                  </a:lnTo>
                  <a:lnTo>
                    <a:pt x="842" y="33"/>
                  </a:lnTo>
                  <a:lnTo>
                    <a:pt x="883" y="24"/>
                  </a:lnTo>
                  <a:lnTo>
                    <a:pt x="924" y="17"/>
                  </a:lnTo>
                  <a:lnTo>
                    <a:pt x="961" y="11"/>
                  </a:lnTo>
                  <a:lnTo>
                    <a:pt x="997" y="8"/>
                  </a:lnTo>
                  <a:lnTo>
                    <a:pt x="1031" y="4"/>
                  </a:lnTo>
                  <a:lnTo>
                    <a:pt x="1065" y="4"/>
                  </a:lnTo>
                  <a:lnTo>
                    <a:pt x="1102" y="1"/>
                  </a:lnTo>
                  <a:lnTo>
                    <a:pt x="1145" y="1"/>
                  </a:lnTo>
                  <a:lnTo>
                    <a:pt x="1184" y="0"/>
                  </a:lnTo>
                  <a:lnTo>
                    <a:pt x="1221" y="2"/>
                  </a:lnTo>
                  <a:lnTo>
                    <a:pt x="1257" y="3"/>
                  </a:lnTo>
                  <a:lnTo>
                    <a:pt x="1318" y="7"/>
                  </a:lnTo>
                  <a:lnTo>
                    <a:pt x="1382" y="14"/>
                  </a:lnTo>
                  <a:lnTo>
                    <a:pt x="1431" y="19"/>
                  </a:lnTo>
                  <a:lnTo>
                    <a:pt x="1494" y="34"/>
                  </a:lnTo>
                  <a:lnTo>
                    <a:pt x="1539" y="44"/>
                  </a:lnTo>
                  <a:lnTo>
                    <a:pt x="1590" y="56"/>
                  </a:lnTo>
                  <a:lnTo>
                    <a:pt x="1645" y="72"/>
                  </a:lnTo>
                  <a:lnTo>
                    <a:pt x="1695" y="89"/>
                  </a:lnTo>
                  <a:lnTo>
                    <a:pt x="1748" y="111"/>
                  </a:lnTo>
                  <a:lnTo>
                    <a:pt x="1802" y="130"/>
                  </a:lnTo>
                  <a:lnTo>
                    <a:pt x="1852" y="155"/>
                  </a:lnTo>
                  <a:lnTo>
                    <a:pt x="1899" y="174"/>
                  </a:lnTo>
                  <a:lnTo>
                    <a:pt x="1951" y="202"/>
                  </a:lnTo>
                  <a:lnTo>
                    <a:pt x="2000" y="230"/>
                  </a:lnTo>
                  <a:lnTo>
                    <a:pt x="2048" y="262"/>
                  </a:lnTo>
                  <a:lnTo>
                    <a:pt x="2099" y="298"/>
                  </a:lnTo>
                  <a:lnTo>
                    <a:pt x="2162" y="341"/>
                  </a:lnTo>
                  <a:lnTo>
                    <a:pt x="2214" y="386"/>
                  </a:lnTo>
                  <a:lnTo>
                    <a:pt x="2267" y="431"/>
                  </a:lnTo>
                  <a:lnTo>
                    <a:pt x="2313" y="481"/>
                  </a:lnTo>
                  <a:lnTo>
                    <a:pt x="2369" y="537"/>
                  </a:lnTo>
                  <a:lnTo>
                    <a:pt x="2433" y="612"/>
                  </a:lnTo>
                  <a:lnTo>
                    <a:pt x="2479" y="671"/>
                  </a:lnTo>
                  <a:lnTo>
                    <a:pt x="2521" y="733"/>
                  </a:lnTo>
                  <a:lnTo>
                    <a:pt x="2559" y="795"/>
                  </a:lnTo>
                  <a:lnTo>
                    <a:pt x="2591" y="855"/>
                  </a:lnTo>
                  <a:lnTo>
                    <a:pt x="2625" y="916"/>
                  </a:lnTo>
                  <a:lnTo>
                    <a:pt x="2656" y="982"/>
                  </a:lnTo>
                  <a:lnTo>
                    <a:pt x="2684" y="1056"/>
                  </a:lnTo>
                  <a:lnTo>
                    <a:pt x="2712" y="1136"/>
                  </a:lnTo>
                  <a:lnTo>
                    <a:pt x="2735" y="1211"/>
                  </a:lnTo>
                  <a:lnTo>
                    <a:pt x="2754" y="1285"/>
                  </a:lnTo>
                  <a:lnTo>
                    <a:pt x="2761" y="1366"/>
                  </a:lnTo>
                  <a:lnTo>
                    <a:pt x="2768" y="1447"/>
                  </a:lnTo>
                  <a:lnTo>
                    <a:pt x="2026" y="1525"/>
                  </a:lnTo>
                  <a:lnTo>
                    <a:pt x="2012" y="1448"/>
                  </a:lnTo>
                  <a:lnTo>
                    <a:pt x="2000" y="1390"/>
                  </a:lnTo>
                  <a:lnTo>
                    <a:pt x="1979" y="1334"/>
                  </a:lnTo>
                  <a:lnTo>
                    <a:pt x="1957" y="1279"/>
                  </a:lnTo>
                  <a:lnTo>
                    <a:pt x="1936" y="1232"/>
                  </a:lnTo>
                  <a:lnTo>
                    <a:pt x="1907" y="1186"/>
                  </a:lnTo>
                  <a:lnTo>
                    <a:pt x="1882" y="1143"/>
                  </a:lnTo>
                  <a:lnTo>
                    <a:pt x="1851" y="1100"/>
                  </a:lnTo>
                  <a:lnTo>
                    <a:pt x="1811" y="1052"/>
                  </a:lnTo>
                  <a:lnTo>
                    <a:pt x="1769" y="1008"/>
                  </a:lnTo>
                  <a:lnTo>
                    <a:pt x="1720" y="961"/>
                  </a:lnTo>
                  <a:lnTo>
                    <a:pt x="1677" y="927"/>
                  </a:lnTo>
                  <a:lnTo>
                    <a:pt x="1623" y="891"/>
                  </a:lnTo>
                  <a:lnTo>
                    <a:pt x="1575" y="862"/>
                  </a:lnTo>
                  <a:lnTo>
                    <a:pt x="1524" y="837"/>
                  </a:lnTo>
                  <a:lnTo>
                    <a:pt x="1481" y="819"/>
                  </a:lnTo>
                  <a:lnTo>
                    <a:pt x="1445" y="808"/>
                  </a:lnTo>
                  <a:lnTo>
                    <a:pt x="1407" y="795"/>
                  </a:lnTo>
                  <a:lnTo>
                    <a:pt x="1367" y="786"/>
                  </a:lnTo>
                  <a:lnTo>
                    <a:pt x="1323" y="777"/>
                  </a:lnTo>
                  <a:lnTo>
                    <a:pt x="1289" y="772"/>
                  </a:lnTo>
                  <a:lnTo>
                    <a:pt x="1250" y="766"/>
                  </a:lnTo>
                  <a:lnTo>
                    <a:pt x="1212" y="763"/>
                  </a:lnTo>
                  <a:lnTo>
                    <a:pt x="1170" y="762"/>
                  </a:lnTo>
                  <a:lnTo>
                    <a:pt x="1124" y="765"/>
                  </a:lnTo>
                  <a:lnTo>
                    <a:pt x="1082" y="766"/>
                  </a:lnTo>
                  <a:lnTo>
                    <a:pt x="1051" y="770"/>
                  </a:lnTo>
                  <a:lnTo>
                    <a:pt x="1002" y="774"/>
                  </a:lnTo>
                  <a:lnTo>
                    <a:pt x="964" y="785"/>
                  </a:lnTo>
                  <a:lnTo>
                    <a:pt x="932" y="794"/>
                  </a:lnTo>
                  <a:lnTo>
                    <a:pt x="899" y="805"/>
                  </a:lnTo>
                  <a:lnTo>
                    <a:pt x="851" y="825"/>
                  </a:lnTo>
                  <a:lnTo>
                    <a:pt x="808" y="846"/>
                  </a:lnTo>
                  <a:lnTo>
                    <a:pt x="767" y="870"/>
                  </a:lnTo>
                  <a:lnTo>
                    <a:pt x="725" y="896"/>
                  </a:lnTo>
                  <a:lnTo>
                    <a:pt x="703" y="910"/>
                  </a:lnTo>
                  <a:lnTo>
                    <a:pt x="939" y="1235"/>
                  </a:lnTo>
                  <a:lnTo>
                    <a:pt x="0" y="996"/>
                  </a:lnTo>
                  <a:lnTo>
                    <a:pt x="46" y="10"/>
                  </a:lnTo>
                  <a:lnTo>
                    <a:pt x="250" y="290"/>
                  </a:lnTo>
                  <a:lnTo>
                    <a:pt x="277" y="271"/>
                  </a:lnTo>
                  <a:lnTo>
                    <a:pt x="319" y="244"/>
                  </a:lnTo>
                  <a:lnTo>
                    <a:pt x="360" y="216"/>
                  </a:lnTo>
                  <a:lnTo>
                    <a:pt x="402" y="193"/>
                  </a:lnTo>
                  <a:lnTo>
                    <a:pt x="437" y="174"/>
                  </a:lnTo>
                </a:path>
              </a:pathLst>
            </a:custGeom>
            <a:solidFill>
              <a:schemeClr val="folHlink"/>
            </a:solidFill>
            <a:ln w="12700" cap="rnd" cmpd="sng">
              <a:solidFill>
                <a:schemeClr val="bg2"/>
              </a:solidFill>
              <a:prstDash val="solid"/>
              <a:round/>
              <a:headEnd type="none" w="med" len="med"/>
              <a:tailEnd type="none" w="med" len="med"/>
            </a:ln>
            <a:effectLst/>
          </p:spPr>
          <p:txBody>
            <a:bodyPr/>
            <a:lstStyle/>
            <a:p>
              <a:endParaRPr lang="en-GB"/>
            </a:p>
          </p:txBody>
        </p:sp>
        <p:sp>
          <p:nvSpPr>
            <p:cNvPr id="47" name="Freeform 140"/>
            <p:cNvSpPr>
              <a:spLocks/>
            </p:cNvSpPr>
            <p:nvPr/>
          </p:nvSpPr>
          <p:spPr bwMode="auto">
            <a:xfrm>
              <a:off x="2035" y="3279"/>
              <a:ext cx="1015" cy="916"/>
            </a:xfrm>
            <a:custGeom>
              <a:avLst/>
              <a:gdLst/>
              <a:ahLst/>
              <a:cxnLst>
                <a:cxn ang="0">
                  <a:pos x="1529" y="1875"/>
                </a:cxn>
                <a:cxn ang="0">
                  <a:pos x="1584" y="1816"/>
                </a:cxn>
                <a:cxn ang="0">
                  <a:pos x="1625" y="1767"/>
                </a:cxn>
                <a:cxn ang="0">
                  <a:pos x="1668" y="1712"/>
                </a:cxn>
                <a:cxn ang="0">
                  <a:pos x="1707" y="1656"/>
                </a:cxn>
                <a:cxn ang="0">
                  <a:pos x="1750" y="1587"/>
                </a:cxn>
                <a:cxn ang="0">
                  <a:pos x="1790" y="1520"/>
                </a:cxn>
                <a:cxn ang="0">
                  <a:pos x="1826" y="1451"/>
                </a:cxn>
                <a:cxn ang="0">
                  <a:pos x="1853" y="1386"/>
                </a:cxn>
                <a:cxn ang="0">
                  <a:pos x="1878" y="1320"/>
                </a:cxn>
                <a:cxn ang="0">
                  <a:pos x="1906" y="1242"/>
                </a:cxn>
                <a:cxn ang="0">
                  <a:pos x="1926" y="1173"/>
                </a:cxn>
                <a:cxn ang="0">
                  <a:pos x="1954" y="1061"/>
                </a:cxn>
                <a:cxn ang="0">
                  <a:pos x="1970" y="938"/>
                </a:cxn>
                <a:cxn ang="0">
                  <a:pos x="1977" y="840"/>
                </a:cxn>
                <a:cxn ang="0">
                  <a:pos x="1982" y="731"/>
                </a:cxn>
                <a:cxn ang="0">
                  <a:pos x="1977" y="610"/>
                </a:cxn>
                <a:cxn ang="0">
                  <a:pos x="1543" y="0"/>
                </a:cxn>
                <a:cxn ang="0">
                  <a:pos x="1222" y="686"/>
                </a:cxn>
                <a:cxn ang="0">
                  <a:pos x="1220" y="782"/>
                </a:cxn>
                <a:cxn ang="0">
                  <a:pos x="1211" y="872"/>
                </a:cxn>
                <a:cxn ang="0">
                  <a:pos x="1200" y="946"/>
                </a:cxn>
                <a:cxn ang="0">
                  <a:pos x="1177" y="1022"/>
                </a:cxn>
                <a:cxn ang="0">
                  <a:pos x="1146" y="1105"/>
                </a:cxn>
                <a:cxn ang="0">
                  <a:pos x="1114" y="1179"/>
                </a:cxn>
                <a:cxn ang="0">
                  <a:pos x="1073" y="1239"/>
                </a:cxn>
                <a:cxn ang="0">
                  <a:pos x="1021" y="1307"/>
                </a:cxn>
                <a:cxn ang="0">
                  <a:pos x="950" y="1373"/>
                </a:cxn>
                <a:cxn ang="0">
                  <a:pos x="819" y="1474"/>
                </a:cxn>
                <a:cxn ang="0">
                  <a:pos x="694" y="1534"/>
                </a:cxn>
                <a:cxn ang="0">
                  <a:pos x="549" y="1578"/>
                </a:cxn>
                <a:cxn ang="0">
                  <a:pos x="405" y="1594"/>
                </a:cxn>
                <a:cxn ang="0">
                  <a:pos x="0" y="2316"/>
                </a:cxn>
                <a:cxn ang="0">
                  <a:pos x="97" y="2333"/>
                </a:cxn>
                <a:cxn ang="0">
                  <a:pos x="190" y="2346"/>
                </a:cxn>
                <a:cxn ang="0">
                  <a:pos x="288" y="2357"/>
                </a:cxn>
                <a:cxn ang="0">
                  <a:pos x="380" y="2359"/>
                </a:cxn>
                <a:cxn ang="0">
                  <a:pos x="479" y="2355"/>
                </a:cxn>
                <a:cxn ang="0">
                  <a:pos x="572" y="2347"/>
                </a:cxn>
                <a:cxn ang="0">
                  <a:pos x="656" y="2335"/>
                </a:cxn>
                <a:cxn ang="0">
                  <a:pos x="760" y="2313"/>
                </a:cxn>
                <a:cxn ang="0">
                  <a:pos x="856" y="2287"/>
                </a:cxn>
                <a:cxn ang="0">
                  <a:pos x="941" y="2259"/>
                </a:cxn>
                <a:cxn ang="0">
                  <a:pos x="1024" y="2226"/>
                </a:cxn>
                <a:cxn ang="0">
                  <a:pos x="1116" y="2182"/>
                </a:cxn>
                <a:cxn ang="0">
                  <a:pos x="1209" y="2129"/>
                </a:cxn>
                <a:cxn ang="0">
                  <a:pos x="1289" y="2077"/>
                </a:cxn>
                <a:cxn ang="0">
                  <a:pos x="1366" y="2019"/>
                </a:cxn>
                <a:cxn ang="0">
                  <a:pos x="1443" y="1956"/>
                </a:cxn>
                <a:cxn ang="0">
                  <a:pos x="1507" y="1896"/>
                </a:cxn>
              </a:cxnLst>
              <a:rect l="0" t="0" r="r" b="b"/>
              <a:pathLst>
                <a:path w="2339" h="2360">
                  <a:moveTo>
                    <a:pt x="1507" y="1896"/>
                  </a:moveTo>
                  <a:lnTo>
                    <a:pt x="1529" y="1875"/>
                  </a:lnTo>
                  <a:lnTo>
                    <a:pt x="1557" y="1845"/>
                  </a:lnTo>
                  <a:lnTo>
                    <a:pt x="1584" y="1816"/>
                  </a:lnTo>
                  <a:lnTo>
                    <a:pt x="1603" y="1793"/>
                  </a:lnTo>
                  <a:lnTo>
                    <a:pt x="1625" y="1767"/>
                  </a:lnTo>
                  <a:lnTo>
                    <a:pt x="1647" y="1739"/>
                  </a:lnTo>
                  <a:lnTo>
                    <a:pt x="1668" y="1712"/>
                  </a:lnTo>
                  <a:lnTo>
                    <a:pt x="1686" y="1687"/>
                  </a:lnTo>
                  <a:lnTo>
                    <a:pt x="1707" y="1656"/>
                  </a:lnTo>
                  <a:lnTo>
                    <a:pt x="1731" y="1620"/>
                  </a:lnTo>
                  <a:lnTo>
                    <a:pt x="1750" y="1587"/>
                  </a:lnTo>
                  <a:lnTo>
                    <a:pt x="1769" y="1555"/>
                  </a:lnTo>
                  <a:lnTo>
                    <a:pt x="1790" y="1520"/>
                  </a:lnTo>
                  <a:lnTo>
                    <a:pt x="1809" y="1483"/>
                  </a:lnTo>
                  <a:lnTo>
                    <a:pt x="1826" y="1451"/>
                  </a:lnTo>
                  <a:lnTo>
                    <a:pt x="1839" y="1417"/>
                  </a:lnTo>
                  <a:lnTo>
                    <a:pt x="1853" y="1386"/>
                  </a:lnTo>
                  <a:lnTo>
                    <a:pt x="1863" y="1353"/>
                  </a:lnTo>
                  <a:lnTo>
                    <a:pt x="1878" y="1320"/>
                  </a:lnTo>
                  <a:lnTo>
                    <a:pt x="1893" y="1280"/>
                  </a:lnTo>
                  <a:lnTo>
                    <a:pt x="1906" y="1242"/>
                  </a:lnTo>
                  <a:lnTo>
                    <a:pt x="1917" y="1205"/>
                  </a:lnTo>
                  <a:lnTo>
                    <a:pt x="1926" y="1173"/>
                  </a:lnTo>
                  <a:lnTo>
                    <a:pt x="1942" y="1116"/>
                  </a:lnTo>
                  <a:lnTo>
                    <a:pt x="1954" y="1061"/>
                  </a:lnTo>
                  <a:lnTo>
                    <a:pt x="1964" y="1003"/>
                  </a:lnTo>
                  <a:lnTo>
                    <a:pt x="1970" y="938"/>
                  </a:lnTo>
                  <a:lnTo>
                    <a:pt x="1974" y="891"/>
                  </a:lnTo>
                  <a:lnTo>
                    <a:pt x="1977" y="840"/>
                  </a:lnTo>
                  <a:lnTo>
                    <a:pt x="1982" y="783"/>
                  </a:lnTo>
                  <a:lnTo>
                    <a:pt x="1982" y="731"/>
                  </a:lnTo>
                  <a:lnTo>
                    <a:pt x="1978" y="675"/>
                  </a:lnTo>
                  <a:lnTo>
                    <a:pt x="1977" y="610"/>
                  </a:lnTo>
                  <a:lnTo>
                    <a:pt x="2338" y="574"/>
                  </a:lnTo>
                  <a:lnTo>
                    <a:pt x="1543" y="0"/>
                  </a:lnTo>
                  <a:lnTo>
                    <a:pt x="839" y="729"/>
                  </a:lnTo>
                  <a:lnTo>
                    <a:pt x="1222" y="686"/>
                  </a:lnTo>
                  <a:lnTo>
                    <a:pt x="1224" y="737"/>
                  </a:lnTo>
                  <a:lnTo>
                    <a:pt x="1220" y="782"/>
                  </a:lnTo>
                  <a:lnTo>
                    <a:pt x="1216" y="828"/>
                  </a:lnTo>
                  <a:lnTo>
                    <a:pt x="1211" y="872"/>
                  </a:lnTo>
                  <a:lnTo>
                    <a:pt x="1206" y="907"/>
                  </a:lnTo>
                  <a:lnTo>
                    <a:pt x="1200" y="946"/>
                  </a:lnTo>
                  <a:lnTo>
                    <a:pt x="1190" y="983"/>
                  </a:lnTo>
                  <a:lnTo>
                    <a:pt x="1177" y="1022"/>
                  </a:lnTo>
                  <a:lnTo>
                    <a:pt x="1160" y="1068"/>
                  </a:lnTo>
                  <a:lnTo>
                    <a:pt x="1146" y="1105"/>
                  </a:lnTo>
                  <a:lnTo>
                    <a:pt x="1134" y="1134"/>
                  </a:lnTo>
                  <a:lnTo>
                    <a:pt x="1114" y="1179"/>
                  </a:lnTo>
                  <a:lnTo>
                    <a:pt x="1093" y="1212"/>
                  </a:lnTo>
                  <a:lnTo>
                    <a:pt x="1073" y="1239"/>
                  </a:lnTo>
                  <a:lnTo>
                    <a:pt x="1052" y="1268"/>
                  </a:lnTo>
                  <a:lnTo>
                    <a:pt x="1021" y="1307"/>
                  </a:lnTo>
                  <a:lnTo>
                    <a:pt x="986" y="1341"/>
                  </a:lnTo>
                  <a:lnTo>
                    <a:pt x="950" y="1373"/>
                  </a:lnTo>
                  <a:lnTo>
                    <a:pt x="894" y="1418"/>
                  </a:lnTo>
                  <a:lnTo>
                    <a:pt x="819" y="1474"/>
                  </a:lnTo>
                  <a:lnTo>
                    <a:pt x="755" y="1508"/>
                  </a:lnTo>
                  <a:lnTo>
                    <a:pt x="694" y="1534"/>
                  </a:lnTo>
                  <a:lnTo>
                    <a:pt x="620" y="1561"/>
                  </a:lnTo>
                  <a:lnTo>
                    <a:pt x="549" y="1578"/>
                  </a:lnTo>
                  <a:lnTo>
                    <a:pt x="475" y="1590"/>
                  </a:lnTo>
                  <a:lnTo>
                    <a:pt x="405" y="1594"/>
                  </a:lnTo>
                  <a:lnTo>
                    <a:pt x="325" y="1588"/>
                  </a:lnTo>
                  <a:lnTo>
                    <a:pt x="0" y="2316"/>
                  </a:lnTo>
                  <a:lnTo>
                    <a:pt x="42" y="2326"/>
                  </a:lnTo>
                  <a:lnTo>
                    <a:pt x="97" y="2333"/>
                  </a:lnTo>
                  <a:lnTo>
                    <a:pt x="145" y="2341"/>
                  </a:lnTo>
                  <a:lnTo>
                    <a:pt x="190" y="2346"/>
                  </a:lnTo>
                  <a:lnTo>
                    <a:pt x="236" y="2353"/>
                  </a:lnTo>
                  <a:lnTo>
                    <a:pt x="288" y="2357"/>
                  </a:lnTo>
                  <a:lnTo>
                    <a:pt x="335" y="2359"/>
                  </a:lnTo>
                  <a:lnTo>
                    <a:pt x="380" y="2359"/>
                  </a:lnTo>
                  <a:lnTo>
                    <a:pt x="429" y="2355"/>
                  </a:lnTo>
                  <a:lnTo>
                    <a:pt x="479" y="2355"/>
                  </a:lnTo>
                  <a:lnTo>
                    <a:pt x="528" y="2351"/>
                  </a:lnTo>
                  <a:lnTo>
                    <a:pt x="572" y="2347"/>
                  </a:lnTo>
                  <a:lnTo>
                    <a:pt x="615" y="2343"/>
                  </a:lnTo>
                  <a:lnTo>
                    <a:pt x="656" y="2335"/>
                  </a:lnTo>
                  <a:lnTo>
                    <a:pt x="710" y="2324"/>
                  </a:lnTo>
                  <a:lnTo>
                    <a:pt x="760" y="2313"/>
                  </a:lnTo>
                  <a:lnTo>
                    <a:pt x="815" y="2298"/>
                  </a:lnTo>
                  <a:lnTo>
                    <a:pt x="856" y="2287"/>
                  </a:lnTo>
                  <a:lnTo>
                    <a:pt x="896" y="2276"/>
                  </a:lnTo>
                  <a:lnTo>
                    <a:pt x="941" y="2259"/>
                  </a:lnTo>
                  <a:lnTo>
                    <a:pt x="983" y="2243"/>
                  </a:lnTo>
                  <a:lnTo>
                    <a:pt x="1024" y="2226"/>
                  </a:lnTo>
                  <a:lnTo>
                    <a:pt x="1071" y="2205"/>
                  </a:lnTo>
                  <a:lnTo>
                    <a:pt x="1116" y="2182"/>
                  </a:lnTo>
                  <a:lnTo>
                    <a:pt x="1162" y="2157"/>
                  </a:lnTo>
                  <a:lnTo>
                    <a:pt x="1209" y="2129"/>
                  </a:lnTo>
                  <a:lnTo>
                    <a:pt x="1242" y="2107"/>
                  </a:lnTo>
                  <a:lnTo>
                    <a:pt x="1289" y="2077"/>
                  </a:lnTo>
                  <a:lnTo>
                    <a:pt x="1333" y="2045"/>
                  </a:lnTo>
                  <a:lnTo>
                    <a:pt x="1366" y="2019"/>
                  </a:lnTo>
                  <a:lnTo>
                    <a:pt x="1404" y="1990"/>
                  </a:lnTo>
                  <a:lnTo>
                    <a:pt x="1443" y="1956"/>
                  </a:lnTo>
                  <a:lnTo>
                    <a:pt x="1477" y="1924"/>
                  </a:lnTo>
                  <a:lnTo>
                    <a:pt x="1507" y="1896"/>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GB"/>
            </a:p>
          </p:txBody>
        </p:sp>
        <p:sp>
          <p:nvSpPr>
            <p:cNvPr id="48" name="Freeform 141"/>
            <p:cNvSpPr>
              <a:spLocks/>
            </p:cNvSpPr>
            <p:nvPr/>
          </p:nvSpPr>
          <p:spPr bwMode="auto">
            <a:xfrm>
              <a:off x="1501" y="3128"/>
              <a:ext cx="738" cy="1151"/>
            </a:xfrm>
            <a:custGeom>
              <a:avLst/>
              <a:gdLst/>
              <a:ahLst/>
              <a:cxnLst>
                <a:cxn ang="0">
                  <a:pos x="444" y="23"/>
                </a:cxn>
                <a:cxn ang="0">
                  <a:pos x="393" y="78"/>
                </a:cxn>
                <a:cxn ang="0">
                  <a:pos x="351" y="131"/>
                </a:cxn>
                <a:cxn ang="0">
                  <a:pos x="309" y="183"/>
                </a:cxn>
                <a:cxn ang="0">
                  <a:pos x="269" y="240"/>
                </a:cxn>
                <a:cxn ang="0">
                  <a:pos x="228" y="309"/>
                </a:cxn>
                <a:cxn ang="0">
                  <a:pos x="188" y="376"/>
                </a:cxn>
                <a:cxn ang="0">
                  <a:pos x="152" y="445"/>
                </a:cxn>
                <a:cxn ang="0">
                  <a:pos x="125" y="510"/>
                </a:cxn>
                <a:cxn ang="0">
                  <a:pos x="99" y="577"/>
                </a:cxn>
                <a:cxn ang="0">
                  <a:pos x="74" y="655"/>
                </a:cxn>
                <a:cxn ang="0">
                  <a:pos x="52" y="725"/>
                </a:cxn>
                <a:cxn ang="0">
                  <a:pos x="26" y="848"/>
                </a:cxn>
                <a:cxn ang="0">
                  <a:pos x="9" y="961"/>
                </a:cxn>
                <a:cxn ang="0">
                  <a:pos x="2" y="1059"/>
                </a:cxn>
                <a:cxn ang="0">
                  <a:pos x="0" y="1167"/>
                </a:cxn>
                <a:cxn ang="0">
                  <a:pos x="7" y="1282"/>
                </a:cxn>
                <a:cxn ang="0">
                  <a:pos x="17" y="1390"/>
                </a:cxn>
                <a:cxn ang="0">
                  <a:pos x="42" y="1502"/>
                </a:cxn>
                <a:cxn ang="0">
                  <a:pos x="76" y="1616"/>
                </a:cxn>
                <a:cxn ang="0">
                  <a:pos x="123" y="1753"/>
                </a:cxn>
                <a:cxn ang="0">
                  <a:pos x="183" y="1877"/>
                </a:cxn>
                <a:cxn ang="0">
                  <a:pos x="268" y="2030"/>
                </a:cxn>
                <a:cxn ang="0">
                  <a:pos x="358" y="2153"/>
                </a:cxn>
                <a:cxn ang="0">
                  <a:pos x="452" y="2257"/>
                </a:cxn>
                <a:cxn ang="0">
                  <a:pos x="555" y="2358"/>
                </a:cxn>
                <a:cxn ang="0">
                  <a:pos x="683" y="2459"/>
                </a:cxn>
                <a:cxn ang="0">
                  <a:pos x="811" y="2544"/>
                </a:cxn>
                <a:cxn ang="0">
                  <a:pos x="951" y="2613"/>
                </a:cxn>
                <a:cxn ang="0">
                  <a:pos x="1700" y="2487"/>
                </a:cxn>
                <a:cxn ang="0">
                  <a:pos x="1261" y="1911"/>
                </a:cxn>
                <a:cxn ang="0">
                  <a:pos x="1145" y="1855"/>
                </a:cxn>
                <a:cxn ang="0">
                  <a:pos x="1049" y="1786"/>
                </a:cxn>
                <a:cxn ang="0">
                  <a:pos x="978" y="1709"/>
                </a:cxn>
                <a:cxn ang="0">
                  <a:pos x="913" y="1629"/>
                </a:cxn>
                <a:cxn ang="0">
                  <a:pos x="849" y="1524"/>
                </a:cxn>
                <a:cxn ang="0">
                  <a:pos x="802" y="1411"/>
                </a:cxn>
                <a:cxn ang="0">
                  <a:pos x="770" y="1295"/>
                </a:cxn>
                <a:cxn ang="0">
                  <a:pos x="760" y="1193"/>
                </a:cxn>
                <a:cxn ang="0">
                  <a:pos x="762" y="1114"/>
                </a:cxn>
                <a:cxn ang="0">
                  <a:pos x="769" y="1028"/>
                </a:cxn>
                <a:cxn ang="0">
                  <a:pos x="780" y="953"/>
                </a:cxn>
                <a:cxn ang="0">
                  <a:pos x="802" y="879"/>
                </a:cxn>
                <a:cxn ang="0">
                  <a:pos x="832" y="796"/>
                </a:cxn>
                <a:cxn ang="0">
                  <a:pos x="865" y="723"/>
                </a:cxn>
                <a:cxn ang="0">
                  <a:pos x="928" y="633"/>
                </a:cxn>
              </a:cxnLst>
              <a:rect l="0" t="0" r="r" b="b"/>
              <a:pathLst>
                <a:path w="1701" h="2961">
                  <a:moveTo>
                    <a:pt x="468" y="0"/>
                  </a:moveTo>
                  <a:lnTo>
                    <a:pt x="444" y="23"/>
                  </a:lnTo>
                  <a:lnTo>
                    <a:pt x="422" y="45"/>
                  </a:lnTo>
                  <a:lnTo>
                    <a:pt x="393" y="78"/>
                  </a:lnTo>
                  <a:lnTo>
                    <a:pt x="371" y="103"/>
                  </a:lnTo>
                  <a:lnTo>
                    <a:pt x="351" y="131"/>
                  </a:lnTo>
                  <a:lnTo>
                    <a:pt x="331" y="157"/>
                  </a:lnTo>
                  <a:lnTo>
                    <a:pt x="309" y="183"/>
                  </a:lnTo>
                  <a:lnTo>
                    <a:pt x="289" y="210"/>
                  </a:lnTo>
                  <a:lnTo>
                    <a:pt x="269" y="240"/>
                  </a:lnTo>
                  <a:lnTo>
                    <a:pt x="247" y="277"/>
                  </a:lnTo>
                  <a:lnTo>
                    <a:pt x="228" y="309"/>
                  </a:lnTo>
                  <a:lnTo>
                    <a:pt x="207" y="342"/>
                  </a:lnTo>
                  <a:lnTo>
                    <a:pt x="188" y="376"/>
                  </a:lnTo>
                  <a:lnTo>
                    <a:pt x="169" y="413"/>
                  </a:lnTo>
                  <a:lnTo>
                    <a:pt x="152" y="445"/>
                  </a:lnTo>
                  <a:lnTo>
                    <a:pt x="138" y="481"/>
                  </a:lnTo>
                  <a:lnTo>
                    <a:pt x="125" y="510"/>
                  </a:lnTo>
                  <a:lnTo>
                    <a:pt x="114" y="544"/>
                  </a:lnTo>
                  <a:lnTo>
                    <a:pt x="99" y="577"/>
                  </a:lnTo>
                  <a:lnTo>
                    <a:pt x="85" y="617"/>
                  </a:lnTo>
                  <a:lnTo>
                    <a:pt x="74" y="655"/>
                  </a:lnTo>
                  <a:lnTo>
                    <a:pt x="64" y="691"/>
                  </a:lnTo>
                  <a:lnTo>
                    <a:pt x="52" y="725"/>
                  </a:lnTo>
                  <a:lnTo>
                    <a:pt x="37" y="783"/>
                  </a:lnTo>
                  <a:lnTo>
                    <a:pt x="26" y="848"/>
                  </a:lnTo>
                  <a:lnTo>
                    <a:pt x="16" y="895"/>
                  </a:lnTo>
                  <a:lnTo>
                    <a:pt x="9" y="961"/>
                  </a:lnTo>
                  <a:lnTo>
                    <a:pt x="7" y="1006"/>
                  </a:lnTo>
                  <a:lnTo>
                    <a:pt x="2" y="1059"/>
                  </a:lnTo>
                  <a:lnTo>
                    <a:pt x="0" y="1116"/>
                  </a:lnTo>
                  <a:lnTo>
                    <a:pt x="0" y="1167"/>
                  </a:lnTo>
                  <a:lnTo>
                    <a:pt x="6" y="1225"/>
                  </a:lnTo>
                  <a:lnTo>
                    <a:pt x="7" y="1282"/>
                  </a:lnTo>
                  <a:lnTo>
                    <a:pt x="13" y="1341"/>
                  </a:lnTo>
                  <a:lnTo>
                    <a:pt x="17" y="1390"/>
                  </a:lnTo>
                  <a:lnTo>
                    <a:pt x="30" y="1446"/>
                  </a:lnTo>
                  <a:lnTo>
                    <a:pt x="42" y="1502"/>
                  </a:lnTo>
                  <a:lnTo>
                    <a:pt x="57" y="1557"/>
                  </a:lnTo>
                  <a:lnTo>
                    <a:pt x="76" y="1616"/>
                  </a:lnTo>
                  <a:lnTo>
                    <a:pt x="98" y="1689"/>
                  </a:lnTo>
                  <a:lnTo>
                    <a:pt x="123" y="1753"/>
                  </a:lnTo>
                  <a:lnTo>
                    <a:pt x="150" y="1818"/>
                  </a:lnTo>
                  <a:lnTo>
                    <a:pt x="183" y="1877"/>
                  </a:lnTo>
                  <a:lnTo>
                    <a:pt x="219" y="1947"/>
                  </a:lnTo>
                  <a:lnTo>
                    <a:pt x="268" y="2030"/>
                  </a:lnTo>
                  <a:lnTo>
                    <a:pt x="314" y="2094"/>
                  </a:lnTo>
                  <a:lnTo>
                    <a:pt x="358" y="2153"/>
                  </a:lnTo>
                  <a:lnTo>
                    <a:pt x="406" y="2208"/>
                  </a:lnTo>
                  <a:lnTo>
                    <a:pt x="452" y="2257"/>
                  </a:lnTo>
                  <a:lnTo>
                    <a:pt x="501" y="2308"/>
                  </a:lnTo>
                  <a:lnTo>
                    <a:pt x="555" y="2358"/>
                  </a:lnTo>
                  <a:lnTo>
                    <a:pt x="616" y="2408"/>
                  </a:lnTo>
                  <a:lnTo>
                    <a:pt x="683" y="2459"/>
                  </a:lnTo>
                  <a:lnTo>
                    <a:pt x="746" y="2503"/>
                  </a:lnTo>
                  <a:lnTo>
                    <a:pt x="811" y="2544"/>
                  </a:lnTo>
                  <a:lnTo>
                    <a:pt x="880" y="2582"/>
                  </a:lnTo>
                  <a:lnTo>
                    <a:pt x="951" y="2613"/>
                  </a:lnTo>
                  <a:lnTo>
                    <a:pt x="795" y="2960"/>
                  </a:lnTo>
                  <a:lnTo>
                    <a:pt x="1700" y="2487"/>
                  </a:lnTo>
                  <a:lnTo>
                    <a:pt x="1454" y="1513"/>
                  </a:lnTo>
                  <a:lnTo>
                    <a:pt x="1261" y="1911"/>
                  </a:lnTo>
                  <a:lnTo>
                    <a:pt x="1195" y="1884"/>
                  </a:lnTo>
                  <a:lnTo>
                    <a:pt x="1145" y="1855"/>
                  </a:lnTo>
                  <a:lnTo>
                    <a:pt x="1095" y="1824"/>
                  </a:lnTo>
                  <a:lnTo>
                    <a:pt x="1049" y="1786"/>
                  </a:lnTo>
                  <a:lnTo>
                    <a:pt x="1010" y="1750"/>
                  </a:lnTo>
                  <a:lnTo>
                    <a:pt x="978" y="1709"/>
                  </a:lnTo>
                  <a:lnTo>
                    <a:pt x="944" y="1671"/>
                  </a:lnTo>
                  <a:lnTo>
                    <a:pt x="913" y="1629"/>
                  </a:lnTo>
                  <a:lnTo>
                    <a:pt x="879" y="1577"/>
                  </a:lnTo>
                  <a:lnTo>
                    <a:pt x="849" y="1524"/>
                  </a:lnTo>
                  <a:lnTo>
                    <a:pt x="821" y="1462"/>
                  </a:lnTo>
                  <a:lnTo>
                    <a:pt x="802" y="1411"/>
                  </a:lnTo>
                  <a:lnTo>
                    <a:pt x="785" y="1348"/>
                  </a:lnTo>
                  <a:lnTo>
                    <a:pt x="770" y="1295"/>
                  </a:lnTo>
                  <a:lnTo>
                    <a:pt x="765" y="1237"/>
                  </a:lnTo>
                  <a:lnTo>
                    <a:pt x="760" y="1193"/>
                  </a:lnTo>
                  <a:lnTo>
                    <a:pt x="760" y="1153"/>
                  </a:lnTo>
                  <a:lnTo>
                    <a:pt x="762" y="1114"/>
                  </a:lnTo>
                  <a:lnTo>
                    <a:pt x="764" y="1073"/>
                  </a:lnTo>
                  <a:lnTo>
                    <a:pt x="769" y="1028"/>
                  </a:lnTo>
                  <a:lnTo>
                    <a:pt x="774" y="995"/>
                  </a:lnTo>
                  <a:lnTo>
                    <a:pt x="780" y="953"/>
                  </a:lnTo>
                  <a:lnTo>
                    <a:pt x="789" y="918"/>
                  </a:lnTo>
                  <a:lnTo>
                    <a:pt x="802" y="879"/>
                  </a:lnTo>
                  <a:lnTo>
                    <a:pt x="818" y="833"/>
                  </a:lnTo>
                  <a:lnTo>
                    <a:pt x="832" y="796"/>
                  </a:lnTo>
                  <a:lnTo>
                    <a:pt x="845" y="766"/>
                  </a:lnTo>
                  <a:lnTo>
                    <a:pt x="865" y="723"/>
                  </a:lnTo>
                  <a:lnTo>
                    <a:pt x="888" y="686"/>
                  </a:lnTo>
                  <a:lnTo>
                    <a:pt x="928" y="633"/>
                  </a:lnTo>
                  <a:lnTo>
                    <a:pt x="468" y="0"/>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GB"/>
            </a:p>
          </p:txBody>
        </p:sp>
        <p:sp>
          <p:nvSpPr>
            <p:cNvPr id="49" name="Freeform 142"/>
            <p:cNvSpPr>
              <a:spLocks/>
            </p:cNvSpPr>
            <p:nvPr/>
          </p:nvSpPr>
          <p:spPr bwMode="auto">
            <a:xfrm>
              <a:off x="1689" y="2943"/>
              <a:ext cx="1177" cy="488"/>
            </a:xfrm>
            <a:custGeom>
              <a:avLst/>
              <a:gdLst/>
              <a:ahLst/>
              <a:cxnLst>
                <a:cxn ang="0">
                  <a:pos x="466" y="160"/>
                </a:cxn>
                <a:cxn ang="0">
                  <a:pos x="540" y="126"/>
                </a:cxn>
                <a:cxn ang="0">
                  <a:pos x="599" y="103"/>
                </a:cxn>
                <a:cxn ang="0">
                  <a:pos x="664" y="80"/>
                </a:cxn>
                <a:cxn ang="0">
                  <a:pos x="729" y="59"/>
                </a:cxn>
                <a:cxn ang="0">
                  <a:pos x="807" y="39"/>
                </a:cxn>
                <a:cxn ang="0">
                  <a:pos x="883" y="23"/>
                </a:cxn>
                <a:cxn ang="0">
                  <a:pos x="961" y="10"/>
                </a:cxn>
                <a:cxn ang="0">
                  <a:pos x="1032" y="4"/>
                </a:cxn>
                <a:cxn ang="0">
                  <a:pos x="1102" y="0"/>
                </a:cxn>
                <a:cxn ang="0">
                  <a:pos x="1184" y="0"/>
                </a:cxn>
                <a:cxn ang="0">
                  <a:pos x="1258" y="2"/>
                </a:cxn>
                <a:cxn ang="0">
                  <a:pos x="1382" y="13"/>
                </a:cxn>
                <a:cxn ang="0">
                  <a:pos x="1494" y="33"/>
                </a:cxn>
                <a:cxn ang="0">
                  <a:pos x="1590" y="55"/>
                </a:cxn>
                <a:cxn ang="0">
                  <a:pos x="1695" y="89"/>
                </a:cxn>
                <a:cxn ang="0">
                  <a:pos x="1802" y="128"/>
                </a:cxn>
                <a:cxn ang="0">
                  <a:pos x="1899" y="174"/>
                </a:cxn>
                <a:cxn ang="0">
                  <a:pos x="2001" y="229"/>
                </a:cxn>
                <a:cxn ang="0">
                  <a:pos x="2100" y="297"/>
                </a:cxn>
                <a:cxn ang="0">
                  <a:pos x="2214" y="385"/>
                </a:cxn>
                <a:cxn ang="0">
                  <a:pos x="2313" y="479"/>
                </a:cxn>
                <a:cxn ang="0">
                  <a:pos x="2433" y="610"/>
                </a:cxn>
                <a:cxn ang="0">
                  <a:pos x="2521" y="731"/>
                </a:cxn>
                <a:cxn ang="0">
                  <a:pos x="2590" y="852"/>
                </a:cxn>
                <a:cxn ang="0">
                  <a:pos x="2655" y="980"/>
                </a:cxn>
                <a:cxn ang="0">
                  <a:pos x="2711" y="1134"/>
                </a:cxn>
                <a:cxn ang="0">
                  <a:pos x="1943" y="1255"/>
                </a:cxn>
                <a:cxn ang="0">
                  <a:pos x="1882" y="1141"/>
                </a:cxn>
                <a:cxn ang="0">
                  <a:pos x="1811" y="1050"/>
                </a:cxn>
                <a:cxn ang="0">
                  <a:pos x="1720" y="959"/>
                </a:cxn>
                <a:cxn ang="0">
                  <a:pos x="1623" y="890"/>
                </a:cxn>
                <a:cxn ang="0">
                  <a:pos x="1524" y="835"/>
                </a:cxn>
                <a:cxn ang="0">
                  <a:pos x="1445" y="807"/>
                </a:cxn>
                <a:cxn ang="0">
                  <a:pos x="1367" y="785"/>
                </a:cxn>
                <a:cxn ang="0">
                  <a:pos x="1290" y="772"/>
                </a:cxn>
                <a:cxn ang="0">
                  <a:pos x="1212" y="762"/>
                </a:cxn>
                <a:cxn ang="0">
                  <a:pos x="1124" y="764"/>
                </a:cxn>
                <a:cxn ang="0">
                  <a:pos x="1051" y="769"/>
                </a:cxn>
                <a:cxn ang="0">
                  <a:pos x="965" y="784"/>
                </a:cxn>
                <a:cxn ang="0">
                  <a:pos x="899" y="804"/>
                </a:cxn>
                <a:cxn ang="0">
                  <a:pos x="808" y="844"/>
                </a:cxn>
                <a:cxn ang="0">
                  <a:pos x="725" y="895"/>
                </a:cxn>
                <a:cxn ang="0">
                  <a:pos x="939" y="1234"/>
                </a:cxn>
                <a:cxn ang="0">
                  <a:pos x="47" y="10"/>
                </a:cxn>
                <a:cxn ang="0">
                  <a:pos x="278" y="271"/>
                </a:cxn>
                <a:cxn ang="0">
                  <a:pos x="361" y="216"/>
                </a:cxn>
                <a:cxn ang="0">
                  <a:pos x="438" y="174"/>
                </a:cxn>
              </a:cxnLst>
              <a:rect l="0" t="0" r="r" b="b"/>
              <a:pathLst>
                <a:path w="2712" h="1256">
                  <a:moveTo>
                    <a:pt x="438" y="174"/>
                  </a:moveTo>
                  <a:lnTo>
                    <a:pt x="466" y="160"/>
                  </a:lnTo>
                  <a:lnTo>
                    <a:pt x="502" y="142"/>
                  </a:lnTo>
                  <a:lnTo>
                    <a:pt x="540" y="126"/>
                  </a:lnTo>
                  <a:lnTo>
                    <a:pt x="567" y="115"/>
                  </a:lnTo>
                  <a:lnTo>
                    <a:pt x="599" y="103"/>
                  </a:lnTo>
                  <a:lnTo>
                    <a:pt x="630" y="92"/>
                  </a:lnTo>
                  <a:lnTo>
                    <a:pt x="664" y="80"/>
                  </a:lnTo>
                  <a:lnTo>
                    <a:pt x="692" y="69"/>
                  </a:lnTo>
                  <a:lnTo>
                    <a:pt x="729" y="59"/>
                  </a:lnTo>
                  <a:lnTo>
                    <a:pt x="771" y="49"/>
                  </a:lnTo>
                  <a:lnTo>
                    <a:pt x="807" y="39"/>
                  </a:lnTo>
                  <a:lnTo>
                    <a:pt x="843" y="32"/>
                  </a:lnTo>
                  <a:lnTo>
                    <a:pt x="883" y="23"/>
                  </a:lnTo>
                  <a:lnTo>
                    <a:pt x="924" y="16"/>
                  </a:lnTo>
                  <a:lnTo>
                    <a:pt x="961" y="10"/>
                  </a:lnTo>
                  <a:lnTo>
                    <a:pt x="998" y="7"/>
                  </a:lnTo>
                  <a:lnTo>
                    <a:pt x="1032" y="4"/>
                  </a:lnTo>
                  <a:lnTo>
                    <a:pt x="1066" y="4"/>
                  </a:lnTo>
                  <a:lnTo>
                    <a:pt x="1102" y="0"/>
                  </a:lnTo>
                  <a:lnTo>
                    <a:pt x="1146" y="0"/>
                  </a:lnTo>
                  <a:lnTo>
                    <a:pt x="1184" y="0"/>
                  </a:lnTo>
                  <a:lnTo>
                    <a:pt x="1222" y="2"/>
                  </a:lnTo>
                  <a:lnTo>
                    <a:pt x="1258" y="2"/>
                  </a:lnTo>
                  <a:lnTo>
                    <a:pt x="1319" y="7"/>
                  </a:lnTo>
                  <a:lnTo>
                    <a:pt x="1382" y="13"/>
                  </a:lnTo>
                  <a:lnTo>
                    <a:pt x="1432" y="19"/>
                  </a:lnTo>
                  <a:lnTo>
                    <a:pt x="1494" y="33"/>
                  </a:lnTo>
                  <a:lnTo>
                    <a:pt x="1540" y="43"/>
                  </a:lnTo>
                  <a:lnTo>
                    <a:pt x="1590" y="55"/>
                  </a:lnTo>
                  <a:lnTo>
                    <a:pt x="1646" y="71"/>
                  </a:lnTo>
                  <a:lnTo>
                    <a:pt x="1695" y="89"/>
                  </a:lnTo>
                  <a:lnTo>
                    <a:pt x="1749" y="110"/>
                  </a:lnTo>
                  <a:lnTo>
                    <a:pt x="1802" y="128"/>
                  </a:lnTo>
                  <a:lnTo>
                    <a:pt x="1852" y="153"/>
                  </a:lnTo>
                  <a:lnTo>
                    <a:pt x="1899" y="174"/>
                  </a:lnTo>
                  <a:lnTo>
                    <a:pt x="1951" y="201"/>
                  </a:lnTo>
                  <a:lnTo>
                    <a:pt x="2001" y="229"/>
                  </a:lnTo>
                  <a:lnTo>
                    <a:pt x="2048" y="260"/>
                  </a:lnTo>
                  <a:lnTo>
                    <a:pt x="2100" y="297"/>
                  </a:lnTo>
                  <a:lnTo>
                    <a:pt x="2161" y="340"/>
                  </a:lnTo>
                  <a:lnTo>
                    <a:pt x="2214" y="385"/>
                  </a:lnTo>
                  <a:lnTo>
                    <a:pt x="2267" y="430"/>
                  </a:lnTo>
                  <a:lnTo>
                    <a:pt x="2313" y="479"/>
                  </a:lnTo>
                  <a:lnTo>
                    <a:pt x="2370" y="536"/>
                  </a:lnTo>
                  <a:lnTo>
                    <a:pt x="2433" y="610"/>
                  </a:lnTo>
                  <a:lnTo>
                    <a:pt x="2479" y="670"/>
                  </a:lnTo>
                  <a:lnTo>
                    <a:pt x="2521" y="731"/>
                  </a:lnTo>
                  <a:lnTo>
                    <a:pt x="2559" y="794"/>
                  </a:lnTo>
                  <a:lnTo>
                    <a:pt x="2590" y="852"/>
                  </a:lnTo>
                  <a:lnTo>
                    <a:pt x="2625" y="915"/>
                  </a:lnTo>
                  <a:lnTo>
                    <a:pt x="2655" y="980"/>
                  </a:lnTo>
                  <a:lnTo>
                    <a:pt x="2684" y="1054"/>
                  </a:lnTo>
                  <a:lnTo>
                    <a:pt x="2711" y="1134"/>
                  </a:lnTo>
                  <a:lnTo>
                    <a:pt x="2332" y="856"/>
                  </a:lnTo>
                  <a:lnTo>
                    <a:pt x="1943" y="1255"/>
                  </a:lnTo>
                  <a:lnTo>
                    <a:pt x="1907" y="1185"/>
                  </a:lnTo>
                  <a:lnTo>
                    <a:pt x="1882" y="1141"/>
                  </a:lnTo>
                  <a:lnTo>
                    <a:pt x="1851" y="1098"/>
                  </a:lnTo>
                  <a:lnTo>
                    <a:pt x="1811" y="1050"/>
                  </a:lnTo>
                  <a:lnTo>
                    <a:pt x="1769" y="1007"/>
                  </a:lnTo>
                  <a:lnTo>
                    <a:pt x="1720" y="959"/>
                  </a:lnTo>
                  <a:lnTo>
                    <a:pt x="1676" y="925"/>
                  </a:lnTo>
                  <a:lnTo>
                    <a:pt x="1623" y="890"/>
                  </a:lnTo>
                  <a:lnTo>
                    <a:pt x="1575" y="861"/>
                  </a:lnTo>
                  <a:lnTo>
                    <a:pt x="1524" y="835"/>
                  </a:lnTo>
                  <a:lnTo>
                    <a:pt x="1482" y="819"/>
                  </a:lnTo>
                  <a:lnTo>
                    <a:pt x="1445" y="807"/>
                  </a:lnTo>
                  <a:lnTo>
                    <a:pt x="1407" y="794"/>
                  </a:lnTo>
                  <a:lnTo>
                    <a:pt x="1367" y="785"/>
                  </a:lnTo>
                  <a:lnTo>
                    <a:pt x="1323" y="775"/>
                  </a:lnTo>
                  <a:lnTo>
                    <a:pt x="1290" y="772"/>
                  </a:lnTo>
                  <a:lnTo>
                    <a:pt x="1250" y="765"/>
                  </a:lnTo>
                  <a:lnTo>
                    <a:pt x="1212" y="762"/>
                  </a:lnTo>
                  <a:lnTo>
                    <a:pt x="1171" y="762"/>
                  </a:lnTo>
                  <a:lnTo>
                    <a:pt x="1124" y="764"/>
                  </a:lnTo>
                  <a:lnTo>
                    <a:pt x="1082" y="765"/>
                  </a:lnTo>
                  <a:lnTo>
                    <a:pt x="1051" y="769"/>
                  </a:lnTo>
                  <a:lnTo>
                    <a:pt x="1002" y="774"/>
                  </a:lnTo>
                  <a:lnTo>
                    <a:pt x="965" y="784"/>
                  </a:lnTo>
                  <a:lnTo>
                    <a:pt x="933" y="793"/>
                  </a:lnTo>
                  <a:lnTo>
                    <a:pt x="899" y="804"/>
                  </a:lnTo>
                  <a:lnTo>
                    <a:pt x="851" y="824"/>
                  </a:lnTo>
                  <a:lnTo>
                    <a:pt x="808" y="844"/>
                  </a:lnTo>
                  <a:lnTo>
                    <a:pt x="767" y="868"/>
                  </a:lnTo>
                  <a:lnTo>
                    <a:pt x="725" y="895"/>
                  </a:lnTo>
                  <a:lnTo>
                    <a:pt x="703" y="908"/>
                  </a:lnTo>
                  <a:lnTo>
                    <a:pt x="939" y="1234"/>
                  </a:lnTo>
                  <a:lnTo>
                    <a:pt x="0" y="995"/>
                  </a:lnTo>
                  <a:lnTo>
                    <a:pt x="47" y="10"/>
                  </a:lnTo>
                  <a:lnTo>
                    <a:pt x="250" y="289"/>
                  </a:lnTo>
                  <a:lnTo>
                    <a:pt x="278" y="271"/>
                  </a:lnTo>
                  <a:lnTo>
                    <a:pt x="320" y="244"/>
                  </a:lnTo>
                  <a:lnTo>
                    <a:pt x="361" y="216"/>
                  </a:lnTo>
                  <a:lnTo>
                    <a:pt x="403" y="193"/>
                  </a:lnTo>
                  <a:lnTo>
                    <a:pt x="438" y="174"/>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GB"/>
            </a:p>
          </p:txBody>
        </p:sp>
        <p:grpSp>
          <p:nvGrpSpPr>
            <p:cNvPr id="50" name="Group 143"/>
            <p:cNvGrpSpPr>
              <a:grpSpLocks/>
            </p:cNvGrpSpPr>
            <p:nvPr/>
          </p:nvGrpSpPr>
          <p:grpSpPr bwMode="auto">
            <a:xfrm>
              <a:off x="1114" y="3915"/>
              <a:ext cx="616" cy="333"/>
              <a:chOff x="488" y="3136"/>
              <a:chExt cx="1419" cy="859"/>
            </a:xfrm>
          </p:grpSpPr>
          <p:sp>
            <p:nvSpPr>
              <p:cNvPr id="211" name="Freeform 144"/>
              <p:cNvSpPr>
                <a:spLocks/>
              </p:cNvSpPr>
              <p:nvPr/>
            </p:nvSpPr>
            <p:spPr bwMode="auto">
              <a:xfrm>
                <a:off x="488" y="3136"/>
                <a:ext cx="1419" cy="859"/>
              </a:xfrm>
              <a:custGeom>
                <a:avLst/>
                <a:gdLst/>
                <a:ahLst/>
                <a:cxnLst>
                  <a:cxn ang="0">
                    <a:pos x="567" y="79"/>
                  </a:cxn>
                  <a:cxn ang="0">
                    <a:pos x="681" y="83"/>
                  </a:cxn>
                  <a:cxn ang="0">
                    <a:pos x="712" y="94"/>
                  </a:cxn>
                  <a:cxn ang="0">
                    <a:pos x="905" y="262"/>
                  </a:cxn>
                  <a:cxn ang="0">
                    <a:pos x="1000" y="392"/>
                  </a:cxn>
                  <a:cxn ang="0">
                    <a:pos x="1137" y="447"/>
                  </a:cxn>
                  <a:cxn ang="0">
                    <a:pos x="1197" y="471"/>
                  </a:cxn>
                  <a:cxn ang="0">
                    <a:pos x="1249" y="477"/>
                  </a:cxn>
                  <a:cxn ang="0">
                    <a:pos x="1304" y="482"/>
                  </a:cxn>
                  <a:cxn ang="0">
                    <a:pos x="1347" y="492"/>
                  </a:cxn>
                  <a:cxn ang="0">
                    <a:pos x="1386" y="523"/>
                  </a:cxn>
                  <a:cxn ang="0">
                    <a:pos x="1386" y="562"/>
                  </a:cxn>
                  <a:cxn ang="0">
                    <a:pos x="1368" y="591"/>
                  </a:cxn>
                  <a:cxn ang="0">
                    <a:pos x="1396" y="603"/>
                  </a:cxn>
                  <a:cxn ang="0">
                    <a:pos x="1418" y="641"/>
                  </a:cxn>
                  <a:cxn ang="0">
                    <a:pos x="1411" y="688"/>
                  </a:cxn>
                  <a:cxn ang="0">
                    <a:pos x="1387" y="708"/>
                  </a:cxn>
                  <a:cxn ang="0">
                    <a:pos x="1374" y="728"/>
                  </a:cxn>
                  <a:cxn ang="0">
                    <a:pos x="1373" y="758"/>
                  </a:cxn>
                  <a:cxn ang="0">
                    <a:pos x="1360" y="783"/>
                  </a:cxn>
                  <a:cxn ang="0">
                    <a:pos x="1339" y="801"/>
                  </a:cxn>
                  <a:cxn ang="0">
                    <a:pos x="1211" y="800"/>
                  </a:cxn>
                  <a:cxn ang="0">
                    <a:pos x="1124" y="834"/>
                  </a:cxn>
                  <a:cxn ang="0">
                    <a:pos x="1079" y="858"/>
                  </a:cxn>
                  <a:cxn ang="0">
                    <a:pos x="939" y="830"/>
                  </a:cxn>
                  <a:cxn ang="0">
                    <a:pos x="667" y="795"/>
                  </a:cxn>
                  <a:cxn ang="0">
                    <a:pos x="344" y="574"/>
                  </a:cxn>
                  <a:cxn ang="0">
                    <a:pos x="279" y="488"/>
                  </a:cxn>
                  <a:cxn ang="0">
                    <a:pos x="191" y="325"/>
                  </a:cxn>
                  <a:cxn ang="0">
                    <a:pos x="166" y="340"/>
                  </a:cxn>
                  <a:cxn ang="0">
                    <a:pos x="131" y="346"/>
                  </a:cxn>
                  <a:cxn ang="0">
                    <a:pos x="96" y="343"/>
                  </a:cxn>
                  <a:cxn ang="0">
                    <a:pos x="50" y="333"/>
                  </a:cxn>
                  <a:cxn ang="0">
                    <a:pos x="11" y="302"/>
                  </a:cxn>
                  <a:cxn ang="0">
                    <a:pos x="0" y="249"/>
                  </a:cxn>
                  <a:cxn ang="0">
                    <a:pos x="7" y="200"/>
                  </a:cxn>
                  <a:cxn ang="0">
                    <a:pos x="33" y="163"/>
                  </a:cxn>
                  <a:cxn ang="0">
                    <a:pos x="69" y="134"/>
                  </a:cxn>
                  <a:cxn ang="0">
                    <a:pos x="102" y="116"/>
                  </a:cxn>
                  <a:cxn ang="0">
                    <a:pos x="180" y="38"/>
                  </a:cxn>
                  <a:cxn ang="0">
                    <a:pos x="352" y="0"/>
                  </a:cxn>
                  <a:cxn ang="0">
                    <a:pos x="447" y="21"/>
                  </a:cxn>
                  <a:cxn ang="0">
                    <a:pos x="501" y="49"/>
                  </a:cxn>
                </a:cxnLst>
                <a:rect l="0" t="0" r="r" b="b"/>
                <a:pathLst>
                  <a:path w="1419" h="859">
                    <a:moveTo>
                      <a:pt x="548" y="81"/>
                    </a:moveTo>
                    <a:lnTo>
                      <a:pt x="567" y="79"/>
                    </a:lnTo>
                    <a:lnTo>
                      <a:pt x="664" y="79"/>
                    </a:lnTo>
                    <a:lnTo>
                      <a:pt x="681" y="83"/>
                    </a:lnTo>
                    <a:lnTo>
                      <a:pt x="696" y="87"/>
                    </a:lnTo>
                    <a:lnTo>
                      <a:pt x="712" y="94"/>
                    </a:lnTo>
                    <a:lnTo>
                      <a:pt x="835" y="185"/>
                    </a:lnTo>
                    <a:lnTo>
                      <a:pt x="905" y="262"/>
                    </a:lnTo>
                    <a:lnTo>
                      <a:pt x="943" y="310"/>
                    </a:lnTo>
                    <a:lnTo>
                      <a:pt x="1000" y="392"/>
                    </a:lnTo>
                    <a:lnTo>
                      <a:pt x="1072" y="425"/>
                    </a:lnTo>
                    <a:lnTo>
                      <a:pt x="1137" y="447"/>
                    </a:lnTo>
                    <a:lnTo>
                      <a:pt x="1177" y="464"/>
                    </a:lnTo>
                    <a:lnTo>
                      <a:pt x="1197" y="471"/>
                    </a:lnTo>
                    <a:lnTo>
                      <a:pt x="1215" y="475"/>
                    </a:lnTo>
                    <a:lnTo>
                      <a:pt x="1249" y="477"/>
                    </a:lnTo>
                    <a:lnTo>
                      <a:pt x="1278" y="479"/>
                    </a:lnTo>
                    <a:lnTo>
                      <a:pt x="1304" y="482"/>
                    </a:lnTo>
                    <a:lnTo>
                      <a:pt x="1327" y="487"/>
                    </a:lnTo>
                    <a:lnTo>
                      <a:pt x="1347" y="492"/>
                    </a:lnTo>
                    <a:lnTo>
                      <a:pt x="1371" y="505"/>
                    </a:lnTo>
                    <a:lnTo>
                      <a:pt x="1386" y="523"/>
                    </a:lnTo>
                    <a:lnTo>
                      <a:pt x="1388" y="546"/>
                    </a:lnTo>
                    <a:lnTo>
                      <a:pt x="1386" y="562"/>
                    </a:lnTo>
                    <a:lnTo>
                      <a:pt x="1379" y="580"/>
                    </a:lnTo>
                    <a:lnTo>
                      <a:pt x="1368" y="591"/>
                    </a:lnTo>
                    <a:lnTo>
                      <a:pt x="1383" y="595"/>
                    </a:lnTo>
                    <a:lnTo>
                      <a:pt x="1396" y="603"/>
                    </a:lnTo>
                    <a:lnTo>
                      <a:pt x="1409" y="618"/>
                    </a:lnTo>
                    <a:lnTo>
                      <a:pt x="1418" y="641"/>
                    </a:lnTo>
                    <a:lnTo>
                      <a:pt x="1418" y="667"/>
                    </a:lnTo>
                    <a:lnTo>
                      <a:pt x="1411" y="688"/>
                    </a:lnTo>
                    <a:lnTo>
                      <a:pt x="1399" y="701"/>
                    </a:lnTo>
                    <a:lnTo>
                      <a:pt x="1387" y="708"/>
                    </a:lnTo>
                    <a:lnTo>
                      <a:pt x="1369" y="715"/>
                    </a:lnTo>
                    <a:lnTo>
                      <a:pt x="1374" y="728"/>
                    </a:lnTo>
                    <a:lnTo>
                      <a:pt x="1376" y="743"/>
                    </a:lnTo>
                    <a:lnTo>
                      <a:pt x="1373" y="758"/>
                    </a:lnTo>
                    <a:lnTo>
                      <a:pt x="1368" y="769"/>
                    </a:lnTo>
                    <a:lnTo>
                      <a:pt x="1360" y="783"/>
                    </a:lnTo>
                    <a:lnTo>
                      <a:pt x="1352" y="792"/>
                    </a:lnTo>
                    <a:lnTo>
                      <a:pt x="1339" y="801"/>
                    </a:lnTo>
                    <a:lnTo>
                      <a:pt x="1323" y="804"/>
                    </a:lnTo>
                    <a:lnTo>
                      <a:pt x="1211" y="800"/>
                    </a:lnTo>
                    <a:lnTo>
                      <a:pt x="1137" y="808"/>
                    </a:lnTo>
                    <a:lnTo>
                      <a:pt x="1124" y="834"/>
                    </a:lnTo>
                    <a:lnTo>
                      <a:pt x="1107" y="852"/>
                    </a:lnTo>
                    <a:lnTo>
                      <a:pt x="1079" y="858"/>
                    </a:lnTo>
                    <a:lnTo>
                      <a:pt x="1055" y="855"/>
                    </a:lnTo>
                    <a:lnTo>
                      <a:pt x="939" y="830"/>
                    </a:lnTo>
                    <a:lnTo>
                      <a:pt x="853" y="817"/>
                    </a:lnTo>
                    <a:lnTo>
                      <a:pt x="667" y="795"/>
                    </a:lnTo>
                    <a:lnTo>
                      <a:pt x="404" y="645"/>
                    </a:lnTo>
                    <a:lnTo>
                      <a:pt x="344" y="574"/>
                    </a:lnTo>
                    <a:lnTo>
                      <a:pt x="305" y="527"/>
                    </a:lnTo>
                    <a:lnTo>
                      <a:pt x="279" y="488"/>
                    </a:lnTo>
                    <a:lnTo>
                      <a:pt x="235" y="417"/>
                    </a:lnTo>
                    <a:lnTo>
                      <a:pt x="191" y="325"/>
                    </a:lnTo>
                    <a:lnTo>
                      <a:pt x="182" y="333"/>
                    </a:lnTo>
                    <a:lnTo>
                      <a:pt x="166" y="340"/>
                    </a:lnTo>
                    <a:lnTo>
                      <a:pt x="149" y="344"/>
                    </a:lnTo>
                    <a:lnTo>
                      <a:pt x="131" y="346"/>
                    </a:lnTo>
                    <a:lnTo>
                      <a:pt x="112" y="346"/>
                    </a:lnTo>
                    <a:lnTo>
                      <a:pt x="96" y="343"/>
                    </a:lnTo>
                    <a:lnTo>
                      <a:pt x="76" y="338"/>
                    </a:lnTo>
                    <a:lnTo>
                      <a:pt x="50" y="333"/>
                    </a:lnTo>
                    <a:lnTo>
                      <a:pt x="27" y="320"/>
                    </a:lnTo>
                    <a:lnTo>
                      <a:pt x="11" y="302"/>
                    </a:lnTo>
                    <a:lnTo>
                      <a:pt x="2" y="277"/>
                    </a:lnTo>
                    <a:lnTo>
                      <a:pt x="0" y="249"/>
                    </a:lnTo>
                    <a:lnTo>
                      <a:pt x="1" y="221"/>
                    </a:lnTo>
                    <a:lnTo>
                      <a:pt x="7" y="200"/>
                    </a:lnTo>
                    <a:lnTo>
                      <a:pt x="20" y="179"/>
                    </a:lnTo>
                    <a:lnTo>
                      <a:pt x="33" y="163"/>
                    </a:lnTo>
                    <a:lnTo>
                      <a:pt x="48" y="149"/>
                    </a:lnTo>
                    <a:lnTo>
                      <a:pt x="69" y="134"/>
                    </a:lnTo>
                    <a:lnTo>
                      <a:pt x="85" y="125"/>
                    </a:lnTo>
                    <a:lnTo>
                      <a:pt x="102" y="116"/>
                    </a:lnTo>
                    <a:lnTo>
                      <a:pt x="110" y="96"/>
                    </a:lnTo>
                    <a:lnTo>
                      <a:pt x="180" y="38"/>
                    </a:lnTo>
                    <a:lnTo>
                      <a:pt x="266" y="4"/>
                    </a:lnTo>
                    <a:lnTo>
                      <a:pt x="352" y="0"/>
                    </a:lnTo>
                    <a:lnTo>
                      <a:pt x="413" y="11"/>
                    </a:lnTo>
                    <a:lnTo>
                      <a:pt x="447" y="21"/>
                    </a:lnTo>
                    <a:lnTo>
                      <a:pt x="472" y="32"/>
                    </a:lnTo>
                    <a:lnTo>
                      <a:pt x="501" y="49"/>
                    </a:lnTo>
                    <a:lnTo>
                      <a:pt x="548" y="81"/>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GB"/>
              </a:p>
            </p:txBody>
          </p:sp>
          <p:sp>
            <p:nvSpPr>
              <p:cNvPr id="212" name="Freeform 145"/>
              <p:cNvSpPr>
                <a:spLocks/>
              </p:cNvSpPr>
              <p:nvPr/>
            </p:nvSpPr>
            <p:spPr bwMode="auto">
              <a:xfrm>
                <a:off x="935" y="3682"/>
                <a:ext cx="693" cy="300"/>
              </a:xfrm>
              <a:custGeom>
                <a:avLst/>
                <a:gdLst/>
                <a:ahLst/>
                <a:cxnLst>
                  <a:cxn ang="0">
                    <a:pos x="668" y="299"/>
                  </a:cxn>
                  <a:cxn ang="0">
                    <a:pos x="686" y="273"/>
                  </a:cxn>
                  <a:cxn ang="0">
                    <a:pos x="692" y="245"/>
                  </a:cxn>
                  <a:cxn ang="0">
                    <a:pos x="686" y="215"/>
                  </a:cxn>
                  <a:cxn ang="0">
                    <a:pos x="664" y="187"/>
                  </a:cxn>
                  <a:cxn ang="0">
                    <a:pos x="640" y="172"/>
                  </a:cxn>
                  <a:cxn ang="0">
                    <a:pos x="610" y="161"/>
                  </a:cxn>
                  <a:cxn ang="0">
                    <a:pos x="578" y="155"/>
                  </a:cxn>
                  <a:cxn ang="0">
                    <a:pos x="542" y="148"/>
                  </a:cxn>
                  <a:cxn ang="0">
                    <a:pos x="503" y="148"/>
                  </a:cxn>
                  <a:cxn ang="0">
                    <a:pos x="462" y="142"/>
                  </a:cxn>
                  <a:cxn ang="0">
                    <a:pos x="442" y="122"/>
                  </a:cxn>
                  <a:cxn ang="0">
                    <a:pos x="401" y="101"/>
                  </a:cxn>
                  <a:cxn ang="0">
                    <a:pos x="356" y="90"/>
                  </a:cxn>
                  <a:cxn ang="0">
                    <a:pos x="313" y="86"/>
                  </a:cxn>
                  <a:cxn ang="0">
                    <a:pos x="282" y="60"/>
                  </a:cxn>
                  <a:cxn ang="0">
                    <a:pos x="252" y="38"/>
                  </a:cxn>
                  <a:cxn ang="0">
                    <a:pos x="213" y="17"/>
                  </a:cxn>
                  <a:cxn ang="0">
                    <a:pos x="172" y="4"/>
                  </a:cxn>
                  <a:cxn ang="0">
                    <a:pos x="127" y="0"/>
                  </a:cxn>
                  <a:cxn ang="0">
                    <a:pos x="89" y="2"/>
                  </a:cxn>
                  <a:cxn ang="0">
                    <a:pos x="39" y="10"/>
                  </a:cxn>
                  <a:cxn ang="0">
                    <a:pos x="0" y="30"/>
                  </a:cxn>
                </a:cxnLst>
                <a:rect l="0" t="0" r="r" b="b"/>
                <a:pathLst>
                  <a:path w="693" h="300">
                    <a:moveTo>
                      <a:pt x="668" y="299"/>
                    </a:moveTo>
                    <a:lnTo>
                      <a:pt x="686" y="273"/>
                    </a:lnTo>
                    <a:lnTo>
                      <a:pt x="692" y="245"/>
                    </a:lnTo>
                    <a:lnTo>
                      <a:pt x="686" y="215"/>
                    </a:lnTo>
                    <a:lnTo>
                      <a:pt x="664" y="187"/>
                    </a:lnTo>
                    <a:lnTo>
                      <a:pt x="640" y="172"/>
                    </a:lnTo>
                    <a:lnTo>
                      <a:pt x="610" y="161"/>
                    </a:lnTo>
                    <a:lnTo>
                      <a:pt x="578" y="155"/>
                    </a:lnTo>
                    <a:lnTo>
                      <a:pt x="542" y="148"/>
                    </a:lnTo>
                    <a:lnTo>
                      <a:pt x="503" y="148"/>
                    </a:lnTo>
                    <a:lnTo>
                      <a:pt x="462" y="142"/>
                    </a:lnTo>
                    <a:lnTo>
                      <a:pt x="442" y="122"/>
                    </a:lnTo>
                    <a:lnTo>
                      <a:pt x="401" y="101"/>
                    </a:lnTo>
                    <a:lnTo>
                      <a:pt x="356" y="90"/>
                    </a:lnTo>
                    <a:lnTo>
                      <a:pt x="313" y="86"/>
                    </a:lnTo>
                    <a:lnTo>
                      <a:pt x="282" y="60"/>
                    </a:lnTo>
                    <a:lnTo>
                      <a:pt x="252" y="38"/>
                    </a:lnTo>
                    <a:lnTo>
                      <a:pt x="213" y="17"/>
                    </a:lnTo>
                    <a:lnTo>
                      <a:pt x="172" y="4"/>
                    </a:lnTo>
                    <a:lnTo>
                      <a:pt x="127" y="0"/>
                    </a:lnTo>
                    <a:lnTo>
                      <a:pt x="89" y="2"/>
                    </a:lnTo>
                    <a:lnTo>
                      <a:pt x="39" y="10"/>
                    </a:lnTo>
                    <a:lnTo>
                      <a:pt x="0" y="3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3" name="Freeform 146"/>
              <p:cNvSpPr>
                <a:spLocks/>
              </p:cNvSpPr>
              <p:nvPr/>
            </p:nvSpPr>
            <p:spPr bwMode="auto">
              <a:xfrm>
                <a:off x="1226" y="3706"/>
                <a:ext cx="631" cy="145"/>
              </a:xfrm>
              <a:custGeom>
                <a:avLst/>
                <a:gdLst/>
                <a:ahLst/>
                <a:cxnLst>
                  <a:cxn ang="0">
                    <a:pos x="630" y="144"/>
                  </a:cxn>
                  <a:cxn ang="0">
                    <a:pos x="615" y="127"/>
                  </a:cxn>
                  <a:cxn ang="0">
                    <a:pos x="591" y="112"/>
                  </a:cxn>
                  <a:cxn ang="0">
                    <a:pos x="567" y="105"/>
                  </a:cxn>
                  <a:cxn ang="0">
                    <a:pos x="537" y="99"/>
                  </a:cxn>
                  <a:cxn ang="0">
                    <a:pos x="507" y="96"/>
                  </a:cxn>
                  <a:cxn ang="0">
                    <a:pos x="470" y="96"/>
                  </a:cxn>
                  <a:cxn ang="0">
                    <a:pos x="436" y="101"/>
                  </a:cxn>
                  <a:cxn ang="0">
                    <a:pos x="401" y="90"/>
                  </a:cxn>
                  <a:cxn ang="0">
                    <a:pos x="364" y="79"/>
                  </a:cxn>
                  <a:cxn ang="0">
                    <a:pos x="328" y="71"/>
                  </a:cxn>
                  <a:cxn ang="0">
                    <a:pos x="293" y="66"/>
                  </a:cxn>
                  <a:cxn ang="0">
                    <a:pos x="261" y="62"/>
                  </a:cxn>
                  <a:cxn ang="0">
                    <a:pos x="238" y="47"/>
                  </a:cxn>
                  <a:cxn ang="0">
                    <a:pos x="210" y="30"/>
                  </a:cxn>
                  <a:cxn ang="0">
                    <a:pos x="181" y="14"/>
                  </a:cxn>
                  <a:cxn ang="0">
                    <a:pos x="151" y="4"/>
                  </a:cxn>
                  <a:cxn ang="0">
                    <a:pos x="119" y="0"/>
                  </a:cxn>
                  <a:cxn ang="0">
                    <a:pos x="89" y="0"/>
                  </a:cxn>
                  <a:cxn ang="0">
                    <a:pos x="54" y="9"/>
                  </a:cxn>
                  <a:cxn ang="0">
                    <a:pos x="35" y="20"/>
                  </a:cxn>
                  <a:cxn ang="0">
                    <a:pos x="15" y="32"/>
                  </a:cxn>
                  <a:cxn ang="0">
                    <a:pos x="0" y="42"/>
                  </a:cxn>
                </a:cxnLst>
                <a:rect l="0" t="0" r="r" b="b"/>
                <a:pathLst>
                  <a:path w="631" h="145">
                    <a:moveTo>
                      <a:pt x="630" y="144"/>
                    </a:moveTo>
                    <a:lnTo>
                      <a:pt x="615" y="127"/>
                    </a:lnTo>
                    <a:lnTo>
                      <a:pt x="591" y="112"/>
                    </a:lnTo>
                    <a:lnTo>
                      <a:pt x="567" y="105"/>
                    </a:lnTo>
                    <a:lnTo>
                      <a:pt x="537" y="99"/>
                    </a:lnTo>
                    <a:lnTo>
                      <a:pt x="507" y="96"/>
                    </a:lnTo>
                    <a:lnTo>
                      <a:pt x="470" y="96"/>
                    </a:lnTo>
                    <a:lnTo>
                      <a:pt x="436" y="101"/>
                    </a:lnTo>
                    <a:lnTo>
                      <a:pt x="401" y="90"/>
                    </a:lnTo>
                    <a:lnTo>
                      <a:pt x="364" y="79"/>
                    </a:lnTo>
                    <a:lnTo>
                      <a:pt x="328" y="71"/>
                    </a:lnTo>
                    <a:lnTo>
                      <a:pt x="293" y="66"/>
                    </a:lnTo>
                    <a:lnTo>
                      <a:pt x="261" y="62"/>
                    </a:lnTo>
                    <a:lnTo>
                      <a:pt x="238" y="47"/>
                    </a:lnTo>
                    <a:lnTo>
                      <a:pt x="210" y="30"/>
                    </a:lnTo>
                    <a:lnTo>
                      <a:pt x="181" y="14"/>
                    </a:lnTo>
                    <a:lnTo>
                      <a:pt x="151" y="4"/>
                    </a:lnTo>
                    <a:lnTo>
                      <a:pt x="119" y="0"/>
                    </a:lnTo>
                    <a:lnTo>
                      <a:pt x="89" y="0"/>
                    </a:lnTo>
                    <a:lnTo>
                      <a:pt x="54" y="9"/>
                    </a:lnTo>
                    <a:lnTo>
                      <a:pt x="35" y="20"/>
                    </a:lnTo>
                    <a:lnTo>
                      <a:pt x="15" y="32"/>
                    </a:lnTo>
                    <a:lnTo>
                      <a:pt x="0" y="4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4" name="Freeform 147"/>
              <p:cNvSpPr>
                <a:spLocks/>
              </p:cNvSpPr>
              <p:nvPr/>
            </p:nvSpPr>
            <p:spPr bwMode="auto">
              <a:xfrm>
                <a:off x="1334" y="3651"/>
                <a:ext cx="523" cy="77"/>
              </a:xfrm>
              <a:custGeom>
                <a:avLst/>
                <a:gdLst/>
                <a:ahLst/>
                <a:cxnLst>
                  <a:cxn ang="0">
                    <a:pos x="522" y="76"/>
                  </a:cxn>
                  <a:cxn ang="0">
                    <a:pos x="492" y="70"/>
                  </a:cxn>
                  <a:cxn ang="0">
                    <a:pos x="462" y="67"/>
                  </a:cxn>
                  <a:cxn ang="0">
                    <a:pos x="420" y="67"/>
                  </a:cxn>
                  <a:cxn ang="0">
                    <a:pos x="384" y="67"/>
                  </a:cxn>
                  <a:cxn ang="0">
                    <a:pos x="341" y="57"/>
                  </a:cxn>
                  <a:cxn ang="0">
                    <a:pos x="293" y="53"/>
                  </a:cxn>
                  <a:cxn ang="0">
                    <a:pos x="254" y="54"/>
                  </a:cxn>
                  <a:cxn ang="0">
                    <a:pos x="213" y="39"/>
                  </a:cxn>
                  <a:cxn ang="0">
                    <a:pos x="174" y="17"/>
                  </a:cxn>
                  <a:cxn ang="0">
                    <a:pos x="130" y="6"/>
                  </a:cxn>
                  <a:cxn ang="0">
                    <a:pos x="99" y="0"/>
                  </a:cxn>
                  <a:cxn ang="0">
                    <a:pos x="69" y="0"/>
                  </a:cxn>
                  <a:cxn ang="0">
                    <a:pos x="35" y="4"/>
                  </a:cxn>
                  <a:cxn ang="0">
                    <a:pos x="0" y="19"/>
                  </a:cxn>
                </a:cxnLst>
                <a:rect l="0" t="0" r="r" b="b"/>
                <a:pathLst>
                  <a:path w="523" h="77">
                    <a:moveTo>
                      <a:pt x="522" y="76"/>
                    </a:moveTo>
                    <a:lnTo>
                      <a:pt x="492" y="70"/>
                    </a:lnTo>
                    <a:lnTo>
                      <a:pt x="462" y="67"/>
                    </a:lnTo>
                    <a:lnTo>
                      <a:pt x="420" y="67"/>
                    </a:lnTo>
                    <a:lnTo>
                      <a:pt x="384" y="67"/>
                    </a:lnTo>
                    <a:lnTo>
                      <a:pt x="341" y="57"/>
                    </a:lnTo>
                    <a:lnTo>
                      <a:pt x="293" y="53"/>
                    </a:lnTo>
                    <a:lnTo>
                      <a:pt x="254" y="54"/>
                    </a:lnTo>
                    <a:lnTo>
                      <a:pt x="213" y="39"/>
                    </a:lnTo>
                    <a:lnTo>
                      <a:pt x="174" y="17"/>
                    </a:lnTo>
                    <a:lnTo>
                      <a:pt x="130" y="6"/>
                    </a:lnTo>
                    <a:lnTo>
                      <a:pt x="99" y="0"/>
                    </a:lnTo>
                    <a:lnTo>
                      <a:pt x="69" y="0"/>
                    </a:lnTo>
                    <a:lnTo>
                      <a:pt x="35" y="4"/>
                    </a:lnTo>
                    <a:lnTo>
                      <a:pt x="0" y="19"/>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5" name="Freeform 148"/>
              <p:cNvSpPr>
                <a:spLocks/>
              </p:cNvSpPr>
              <p:nvPr/>
            </p:nvSpPr>
            <p:spPr bwMode="auto">
              <a:xfrm>
                <a:off x="644" y="3247"/>
                <a:ext cx="91" cy="122"/>
              </a:xfrm>
              <a:custGeom>
                <a:avLst/>
                <a:gdLst/>
                <a:ahLst/>
                <a:cxnLst>
                  <a:cxn ang="0">
                    <a:pos x="0" y="0"/>
                  </a:cxn>
                  <a:cxn ang="0">
                    <a:pos x="19" y="1"/>
                  </a:cxn>
                  <a:cxn ang="0">
                    <a:pos x="35" y="4"/>
                  </a:cxn>
                  <a:cxn ang="0">
                    <a:pos x="53" y="11"/>
                  </a:cxn>
                  <a:cxn ang="0">
                    <a:pos x="68" y="23"/>
                  </a:cxn>
                  <a:cxn ang="0">
                    <a:pos x="84" y="40"/>
                  </a:cxn>
                  <a:cxn ang="0">
                    <a:pos x="90" y="65"/>
                  </a:cxn>
                  <a:cxn ang="0">
                    <a:pos x="90" y="91"/>
                  </a:cxn>
                  <a:cxn ang="0">
                    <a:pos x="88" y="121"/>
                  </a:cxn>
                </a:cxnLst>
                <a:rect l="0" t="0" r="r" b="b"/>
                <a:pathLst>
                  <a:path w="91" h="122">
                    <a:moveTo>
                      <a:pt x="0" y="0"/>
                    </a:moveTo>
                    <a:lnTo>
                      <a:pt x="19" y="1"/>
                    </a:lnTo>
                    <a:lnTo>
                      <a:pt x="35" y="4"/>
                    </a:lnTo>
                    <a:lnTo>
                      <a:pt x="53" y="11"/>
                    </a:lnTo>
                    <a:lnTo>
                      <a:pt x="68" y="23"/>
                    </a:lnTo>
                    <a:lnTo>
                      <a:pt x="84" y="40"/>
                    </a:lnTo>
                    <a:lnTo>
                      <a:pt x="90" y="65"/>
                    </a:lnTo>
                    <a:lnTo>
                      <a:pt x="90" y="91"/>
                    </a:lnTo>
                    <a:lnTo>
                      <a:pt x="88" y="121"/>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6" name="Freeform 149"/>
              <p:cNvSpPr>
                <a:spLocks/>
              </p:cNvSpPr>
              <p:nvPr/>
            </p:nvSpPr>
            <p:spPr bwMode="auto">
              <a:xfrm>
                <a:off x="687" y="3284"/>
                <a:ext cx="63" cy="173"/>
              </a:xfrm>
              <a:custGeom>
                <a:avLst/>
                <a:gdLst/>
                <a:ahLst/>
                <a:cxnLst>
                  <a:cxn ang="0">
                    <a:pos x="62" y="0"/>
                  </a:cxn>
                  <a:cxn ang="0">
                    <a:pos x="58" y="39"/>
                  </a:cxn>
                  <a:cxn ang="0">
                    <a:pos x="51" y="79"/>
                  </a:cxn>
                  <a:cxn ang="0">
                    <a:pos x="45" y="107"/>
                  </a:cxn>
                  <a:cxn ang="0">
                    <a:pos x="36" y="129"/>
                  </a:cxn>
                  <a:cxn ang="0">
                    <a:pos x="26" y="144"/>
                  </a:cxn>
                  <a:cxn ang="0">
                    <a:pos x="15" y="158"/>
                  </a:cxn>
                  <a:cxn ang="0">
                    <a:pos x="0" y="172"/>
                  </a:cxn>
                </a:cxnLst>
                <a:rect l="0" t="0" r="r" b="b"/>
                <a:pathLst>
                  <a:path w="63" h="173">
                    <a:moveTo>
                      <a:pt x="62" y="0"/>
                    </a:moveTo>
                    <a:lnTo>
                      <a:pt x="58" y="39"/>
                    </a:lnTo>
                    <a:lnTo>
                      <a:pt x="51" y="79"/>
                    </a:lnTo>
                    <a:lnTo>
                      <a:pt x="45" y="107"/>
                    </a:lnTo>
                    <a:lnTo>
                      <a:pt x="36" y="129"/>
                    </a:lnTo>
                    <a:lnTo>
                      <a:pt x="26" y="144"/>
                    </a:lnTo>
                    <a:lnTo>
                      <a:pt x="15" y="158"/>
                    </a:lnTo>
                    <a:lnTo>
                      <a:pt x="0" y="17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7" name="Freeform 150"/>
              <p:cNvSpPr>
                <a:spLocks/>
              </p:cNvSpPr>
              <p:nvPr/>
            </p:nvSpPr>
            <p:spPr bwMode="auto">
              <a:xfrm>
                <a:off x="711" y="3425"/>
                <a:ext cx="100" cy="24"/>
              </a:xfrm>
              <a:custGeom>
                <a:avLst/>
                <a:gdLst/>
                <a:ahLst/>
                <a:cxnLst>
                  <a:cxn ang="0">
                    <a:pos x="0" y="3"/>
                  </a:cxn>
                  <a:cxn ang="0">
                    <a:pos x="23" y="0"/>
                  </a:cxn>
                  <a:cxn ang="0">
                    <a:pos x="46" y="2"/>
                  </a:cxn>
                  <a:cxn ang="0">
                    <a:pos x="69" y="8"/>
                  </a:cxn>
                  <a:cxn ang="0">
                    <a:pos x="99" y="23"/>
                  </a:cxn>
                </a:cxnLst>
                <a:rect l="0" t="0" r="r" b="b"/>
                <a:pathLst>
                  <a:path w="100" h="24">
                    <a:moveTo>
                      <a:pt x="0" y="3"/>
                    </a:moveTo>
                    <a:lnTo>
                      <a:pt x="23" y="0"/>
                    </a:lnTo>
                    <a:lnTo>
                      <a:pt x="46" y="2"/>
                    </a:lnTo>
                    <a:lnTo>
                      <a:pt x="69" y="8"/>
                    </a:lnTo>
                    <a:lnTo>
                      <a:pt x="99" y="2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8" name="Freeform 151"/>
              <p:cNvSpPr>
                <a:spLocks/>
              </p:cNvSpPr>
              <p:nvPr/>
            </p:nvSpPr>
            <p:spPr bwMode="auto">
              <a:xfrm>
                <a:off x="688" y="3447"/>
                <a:ext cx="119" cy="33"/>
              </a:xfrm>
              <a:custGeom>
                <a:avLst/>
                <a:gdLst/>
                <a:ahLst/>
                <a:cxnLst>
                  <a:cxn ang="0">
                    <a:pos x="0" y="9"/>
                  </a:cxn>
                  <a:cxn ang="0">
                    <a:pos x="25" y="3"/>
                  </a:cxn>
                  <a:cxn ang="0">
                    <a:pos x="39" y="0"/>
                  </a:cxn>
                  <a:cxn ang="0">
                    <a:pos x="59" y="1"/>
                  </a:cxn>
                  <a:cxn ang="0">
                    <a:pos x="81" y="8"/>
                  </a:cxn>
                  <a:cxn ang="0">
                    <a:pos x="102" y="19"/>
                  </a:cxn>
                  <a:cxn ang="0">
                    <a:pos x="118" y="32"/>
                  </a:cxn>
                </a:cxnLst>
                <a:rect l="0" t="0" r="r" b="b"/>
                <a:pathLst>
                  <a:path w="119" h="33">
                    <a:moveTo>
                      <a:pt x="0" y="9"/>
                    </a:moveTo>
                    <a:lnTo>
                      <a:pt x="25" y="3"/>
                    </a:lnTo>
                    <a:lnTo>
                      <a:pt x="39" y="0"/>
                    </a:lnTo>
                    <a:lnTo>
                      <a:pt x="59" y="1"/>
                    </a:lnTo>
                    <a:lnTo>
                      <a:pt x="81" y="8"/>
                    </a:lnTo>
                    <a:lnTo>
                      <a:pt x="102" y="19"/>
                    </a:lnTo>
                    <a:lnTo>
                      <a:pt x="118" y="3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9" name="Freeform 152"/>
              <p:cNvSpPr>
                <a:spLocks/>
              </p:cNvSpPr>
              <p:nvPr/>
            </p:nvSpPr>
            <p:spPr bwMode="auto">
              <a:xfrm>
                <a:off x="1026" y="3217"/>
                <a:ext cx="47" cy="255"/>
              </a:xfrm>
              <a:custGeom>
                <a:avLst/>
                <a:gdLst/>
                <a:ahLst/>
                <a:cxnLst>
                  <a:cxn ang="0">
                    <a:pos x="11" y="0"/>
                  </a:cxn>
                  <a:cxn ang="0">
                    <a:pos x="21" y="17"/>
                  </a:cxn>
                  <a:cxn ang="0">
                    <a:pos x="32" y="40"/>
                  </a:cxn>
                  <a:cxn ang="0">
                    <a:pos x="41" y="67"/>
                  </a:cxn>
                  <a:cxn ang="0">
                    <a:pos x="46" y="93"/>
                  </a:cxn>
                  <a:cxn ang="0">
                    <a:pos x="46" y="123"/>
                  </a:cxn>
                  <a:cxn ang="0">
                    <a:pos x="43" y="150"/>
                  </a:cxn>
                  <a:cxn ang="0">
                    <a:pos x="37" y="180"/>
                  </a:cxn>
                  <a:cxn ang="0">
                    <a:pos x="27" y="207"/>
                  </a:cxn>
                  <a:cxn ang="0">
                    <a:pos x="14" y="231"/>
                  </a:cxn>
                  <a:cxn ang="0">
                    <a:pos x="0" y="254"/>
                  </a:cxn>
                </a:cxnLst>
                <a:rect l="0" t="0" r="r" b="b"/>
                <a:pathLst>
                  <a:path w="47" h="255">
                    <a:moveTo>
                      <a:pt x="11" y="0"/>
                    </a:moveTo>
                    <a:lnTo>
                      <a:pt x="21" y="17"/>
                    </a:lnTo>
                    <a:lnTo>
                      <a:pt x="32" y="40"/>
                    </a:lnTo>
                    <a:lnTo>
                      <a:pt x="41" y="67"/>
                    </a:lnTo>
                    <a:lnTo>
                      <a:pt x="46" y="93"/>
                    </a:lnTo>
                    <a:lnTo>
                      <a:pt x="46" y="123"/>
                    </a:lnTo>
                    <a:lnTo>
                      <a:pt x="43" y="150"/>
                    </a:lnTo>
                    <a:lnTo>
                      <a:pt x="37" y="180"/>
                    </a:lnTo>
                    <a:lnTo>
                      <a:pt x="27" y="207"/>
                    </a:lnTo>
                    <a:lnTo>
                      <a:pt x="14" y="231"/>
                    </a:lnTo>
                    <a:lnTo>
                      <a:pt x="0" y="254"/>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0" name="Freeform 153"/>
              <p:cNvSpPr>
                <a:spLocks/>
              </p:cNvSpPr>
              <p:nvPr/>
            </p:nvSpPr>
            <p:spPr bwMode="auto">
              <a:xfrm>
                <a:off x="806" y="3528"/>
                <a:ext cx="152" cy="56"/>
              </a:xfrm>
              <a:custGeom>
                <a:avLst/>
                <a:gdLst/>
                <a:ahLst/>
                <a:cxnLst>
                  <a:cxn ang="0">
                    <a:pos x="0" y="55"/>
                  </a:cxn>
                  <a:cxn ang="0">
                    <a:pos x="26" y="38"/>
                  </a:cxn>
                  <a:cxn ang="0">
                    <a:pos x="52" y="25"/>
                  </a:cxn>
                  <a:cxn ang="0">
                    <a:pos x="73" y="16"/>
                  </a:cxn>
                  <a:cxn ang="0">
                    <a:pos x="99" y="8"/>
                  </a:cxn>
                  <a:cxn ang="0">
                    <a:pos x="129" y="4"/>
                  </a:cxn>
                  <a:cxn ang="0">
                    <a:pos x="151" y="0"/>
                  </a:cxn>
                </a:cxnLst>
                <a:rect l="0" t="0" r="r" b="b"/>
                <a:pathLst>
                  <a:path w="152" h="56">
                    <a:moveTo>
                      <a:pt x="0" y="55"/>
                    </a:moveTo>
                    <a:lnTo>
                      <a:pt x="26" y="38"/>
                    </a:lnTo>
                    <a:lnTo>
                      <a:pt x="52" y="25"/>
                    </a:lnTo>
                    <a:lnTo>
                      <a:pt x="73" y="16"/>
                    </a:lnTo>
                    <a:lnTo>
                      <a:pt x="99" y="8"/>
                    </a:lnTo>
                    <a:lnTo>
                      <a:pt x="129" y="4"/>
                    </a:lnTo>
                    <a:lnTo>
                      <a:pt x="151"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1" name="Freeform 154"/>
              <p:cNvSpPr>
                <a:spLocks/>
              </p:cNvSpPr>
              <p:nvPr/>
            </p:nvSpPr>
            <p:spPr bwMode="auto">
              <a:xfrm>
                <a:off x="1013" y="3359"/>
                <a:ext cx="242" cy="161"/>
              </a:xfrm>
              <a:custGeom>
                <a:avLst/>
                <a:gdLst/>
                <a:ahLst/>
                <a:cxnLst>
                  <a:cxn ang="0">
                    <a:pos x="0" y="160"/>
                  </a:cxn>
                  <a:cxn ang="0">
                    <a:pos x="26" y="160"/>
                  </a:cxn>
                  <a:cxn ang="0">
                    <a:pos x="65" y="151"/>
                  </a:cxn>
                  <a:cxn ang="0">
                    <a:pos x="99" y="138"/>
                  </a:cxn>
                  <a:cxn ang="0">
                    <a:pos x="129" y="125"/>
                  </a:cxn>
                  <a:cxn ang="0">
                    <a:pos x="159" y="104"/>
                  </a:cxn>
                  <a:cxn ang="0">
                    <a:pos x="194" y="78"/>
                  </a:cxn>
                  <a:cxn ang="0">
                    <a:pos x="206" y="52"/>
                  </a:cxn>
                  <a:cxn ang="0">
                    <a:pos x="241" y="0"/>
                  </a:cxn>
                </a:cxnLst>
                <a:rect l="0" t="0" r="r" b="b"/>
                <a:pathLst>
                  <a:path w="242" h="161">
                    <a:moveTo>
                      <a:pt x="0" y="160"/>
                    </a:moveTo>
                    <a:lnTo>
                      <a:pt x="26" y="160"/>
                    </a:lnTo>
                    <a:lnTo>
                      <a:pt x="65" y="151"/>
                    </a:lnTo>
                    <a:lnTo>
                      <a:pt x="99" y="138"/>
                    </a:lnTo>
                    <a:lnTo>
                      <a:pt x="129" y="125"/>
                    </a:lnTo>
                    <a:lnTo>
                      <a:pt x="159" y="104"/>
                    </a:lnTo>
                    <a:lnTo>
                      <a:pt x="194" y="78"/>
                    </a:lnTo>
                    <a:lnTo>
                      <a:pt x="206" y="52"/>
                    </a:lnTo>
                    <a:lnTo>
                      <a:pt x="241"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2" name="Freeform 155"/>
              <p:cNvSpPr>
                <a:spLocks/>
              </p:cNvSpPr>
              <p:nvPr/>
            </p:nvSpPr>
            <p:spPr bwMode="auto">
              <a:xfrm>
                <a:off x="1103" y="3480"/>
                <a:ext cx="113" cy="27"/>
              </a:xfrm>
              <a:custGeom>
                <a:avLst/>
                <a:gdLst/>
                <a:ahLst/>
                <a:cxnLst>
                  <a:cxn ang="0">
                    <a:pos x="0" y="26"/>
                  </a:cxn>
                  <a:cxn ang="0">
                    <a:pos x="47" y="17"/>
                  </a:cxn>
                  <a:cxn ang="0">
                    <a:pos x="86" y="9"/>
                  </a:cxn>
                  <a:cxn ang="0">
                    <a:pos x="112" y="0"/>
                  </a:cxn>
                </a:cxnLst>
                <a:rect l="0" t="0" r="r" b="b"/>
                <a:pathLst>
                  <a:path w="113" h="27">
                    <a:moveTo>
                      <a:pt x="0" y="26"/>
                    </a:moveTo>
                    <a:lnTo>
                      <a:pt x="47" y="17"/>
                    </a:lnTo>
                    <a:lnTo>
                      <a:pt x="86" y="9"/>
                    </a:lnTo>
                    <a:lnTo>
                      <a:pt x="112"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3" name="Freeform 156"/>
              <p:cNvSpPr>
                <a:spLocks/>
              </p:cNvSpPr>
              <p:nvPr/>
            </p:nvSpPr>
            <p:spPr bwMode="auto">
              <a:xfrm>
                <a:off x="1052" y="3463"/>
                <a:ext cx="337" cy="147"/>
              </a:xfrm>
              <a:custGeom>
                <a:avLst/>
                <a:gdLst/>
                <a:ahLst/>
                <a:cxnLst>
                  <a:cxn ang="0">
                    <a:pos x="0" y="146"/>
                  </a:cxn>
                  <a:cxn ang="0">
                    <a:pos x="35" y="124"/>
                  </a:cxn>
                  <a:cxn ang="0">
                    <a:pos x="73" y="107"/>
                  </a:cxn>
                  <a:cxn ang="0">
                    <a:pos x="107" y="94"/>
                  </a:cxn>
                  <a:cxn ang="0">
                    <a:pos x="155" y="77"/>
                  </a:cxn>
                  <a:cxn ang="0">
                    <a:pos x="194" y="56"/>
                  </a:cxn>
                  <a:cxn ang="0">
                    <a:pos x="202" y="56"/>
                  </a:cxn>
                  <a:cxn ang="0">
                    <a:pos x="254" y="22"/>
                  </a:cxn>
                  <a:cxn ang="0">
                    <a:pos x="297" y="9"/>
                  </a:cxn>
                  <a:cxn ang="0">
                    <a:pos x="336" y="0"/>
                  </a:cxn>
                </a:cxnLst>
                <a:rect l="0" t="0" r="r" b="b"/>
                <a:pathLst>
                  <a:path w="337" h="147">
                    <a:moveTo>
                      <a:pt x="0" y="146"/>
                    </a:moveTo>
                    <a:lnTo>
                      <a:pt x="35" y="124"/>
                    </a:lnTo>
                    <a:lnTo>
                      <a:pt x="73" y="107"/>
                    </a:lnTo>
                    <a:lnTo>
                      <a:pt x="107" y="94"/>
                    </a:lnTo>
                    <a:lnTo>
                      <a:pt x="155" y="77"/>
                    </a:lnTo>
                    <a:lnTo>
                      <a:pt x="194" y="56"/>
                    </a:lnTo>
                    <a:lnTo>
                      <a:pt x="202" y="56"/>
                    </a:lnTo>
                    <a:lnTo>
                      <a:pt x="254" y="22"/>
                    </a:lnTo>
                    <a:lnTo>
                      <a:pt x="297" y="9"/>
                    </a:lnTo>
                    <a:lnTo>
                      <a:pt x="336"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4" name="Freeform 157"/>
              <p:cNvSpPr>
                <a:spLocks/>
              </p:cNvSpPr>
              <p:nvPr/>
            </p:nvSpPr>
            <p:spPr bwMode="auto">
              <a:xfrm>
                <a:off x="592" y="3247"/>
                <a:ext cx="31" cy="6"/>
              </a:xfrm>
              <a:custGeom>
                <a:avLst/>
                <a:gdLst/>
                <a:ahLst/>
                <a:cxnLst>
                  <a:cxn ang="0">
                    <a:pos x="0" y="5"/>
                  </a:cxn>
                  <a:cxn ang="0">
                    <a:pos x="16" y="2"/>
                  </a:cxn>
                  <a:cxn ang="0">
                    <a:pos x="30" y="0"/>
                  </a:cxn>
                </a:cxnLst>
                <a:rect l="0" t="0" r="r" b="b"/>
                <a:pathLst>
                  <a:path w="31" h="6">
                    <a:moveTo>
                      <a:pt x="0" y="5"/>
                    </a:moveTo>
                    <a:lnTo>
                      <a:pt x="16" y="2"/>
                    </a:lnTo>
                    <a:lnTo>
                      <a:pt x="3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5" name="Freeform 158"/>
              <p:cNvSpPr>
                <a:spLocks/>
              </p:cNvSpPr>
              <p:nvPr/>
            </p:nvSpPr>
            <p:spPr bwMode="auto">
              <a:xfrm>
                <a:off x="1174" y="3769"/>
                <a:ext cx="75" cy="23"/>
              </a:xfrm>
              <a:custGeom>
                <a:avLst/>
                <a:gdLst/>
                <a:ahLst/>
                <a:cxnLst>
                  <a:cxn ang="0">
                    <a:pos x="74" y="0"/>
                  </a:cxn>
                  <a:cxn ang="0">
                    <a:pos x="52" y="2"/>
                  </a:cxn>
                  <a:cxn ang="0">
                    <a:pos x="35" y="7"/>
                  </a:cxn>
                  <a:cxn ang="0">
                    <a:pos x="17" y="13"/>
                  </a:cxn>
                  <a:cxn ang="0">
                    <a:pos x="0" y="22"/>
                  </a:cxn>
                </a:cxnLst>
                <a:rect l="0" t="0" r="r" b="b"/>
                <a:pathLst>
                  <a:path w="75" h="23">
                    <a:moveTo>
                      <a:pt x="74" y="0"/>
                    </a:moveTo>
                    <a:lnTo>
                      <a:pt x="52" y="2"/>
                    </a:lnTo>
                    <a:lnTo>
                      <a:pt x="35" y="7"/>
                    </a:lnTo>
                    <a:lnTo>
                      <a:pt x="17" y="13"/>
                    </a:lnTo>
                    <a:lnTo>
                      <a:pt x="0" y="2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6" name="Freeform 159"/>
              <p:cNvSpPr>
                <a:spLocks/>
              </p:cNvSpPr>
              <p:nvPr/>
            </p:nvSpPr>
            <p:spPr bwMode="auto">
              <a:xfrm>
                <a:off x="1323" y="3826"/>
                <a:ext cx="75" cy="14"/>
              </a:xfrm>
              <a:custGeom>
                <a:avLst/>
                <a:gdLst/>
                <a:ahLst/>
                <a:cxnLst>
                  <a:cxn ang="0">
                    <a:pos x="74" y="0"/>
                  </a:cxn>
                  <a:cxn ang="0">
                    <a:pos x="48" y="0"/>
                  </a:cxn>
                  <a:cxn ang="0">
                    <a:pos x="22" y="4"/>
                  </a:cxn>
                  <a:cxn ang="0">
                    <a:pos x="0" y="13"/>
                  </a:cxn>
                </a:cxnLst>
                <a:rect l="0" t="0" r="r" b="b"/>
                <a:pathLst>
                  <a:path w="75" h="14">
                    <a:moveTo>
                      <a:pt x="74" y="0"/>
                    </a:moveTo>
                    <a:lnTo>
                      <a:pt x="48" y="0"/>
                    </a:lnTo>
                    <a:lnTo>
                      <a:pt x="22" y="4"/>
                    </a:lnTo>
                    <a:lnTo>
                      <a:pt x="0" y="1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7" name="Freeform 160"/>
              <p:cNvSpPr>
                <a:spLocks/>
              </p:cNvSpPr>
              <p:nvPr/>
            </p:nvSpPr>
            <p:spPr bwMode="auto">
              <a:xfrm>
                <a:off x="1393" y="3769"/>
                <a:ext cx="102" cy="51"/>
              </a:xfrm>
              <a:custGeom>
                <a:avLst/>
                <a:gdLst/>
                <a:ahLst/>
                <a:cxnLst>
                  <a:cxn ang="0">
                    <a:pos x="101" y="0"/>
                  </a:cxn>
                  <a:cxn ang="0">
                    <a:pos x="84" y="2"/>
                  </a:cxn>
                  <a:cxn ang="0">
                    <a:pos x="62" y="9"/>
                  </a:cxn>
                  <a:cxn ang="0">
                    <a:pos x="43" y="17"/>
                  </a:cxn>
                  <a:cxn ang="0">
                    <a:pos x="28" y="28"/>
                  </a:cxn>
                  <a:cxn ang="0">
                    <a:pos x="15" y="39"/>
                  </a:cxn>
                  <a:cxn ang="0">
                    <a:pos x="6" y="46"/>
                  </a:cxn>
                  <a:cxn ang="0">
                    <a:pos x="0" y="50"/>
                  </a:cxn>
                </a:cxnLst>
                <a:rect l="0" t="0" r="r" b="b"/>
                <a:pathLst>
                  <a:path w="102" h="51">
                    <a:moveTo>
                      <a:pt x="101" y="0"/>
                    </a:moveTo>
                    <a:lnTo>
                      <a:pt x="84" y="2"/>
                    </a:lnTo>
                    <a:lnTo>
                      <a:pt x="62" y="9"/>
                    </a:lnTo>
                    <a:lnTo>
                      <a:pt x="43" y="17"/>
                    </a:lnTo>
                    <a:lnTo>
                      <a:pt x="28" y="28"/>
                    </a:lnTo>
                    <a:lnTo>
                      <a:pt x="15" y="39"/>
                    </a:lnTo>
                    <a:lnTo>
                      <a:pt x="6" y="46"/>
                    </a:lnTo>
                    <a:lnTo>
                      <a:pt x="0" y="5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8" name="Freeform 161"/>
              <p:cNvSpPr>
                <a:spLocks/>
              </p:cNvSpPr>
              <p:nvPr/>
            </p:nvSpPr>
            <p:spPr bwMode="auto">
              <a:xfrm>
                <a:off x="1586" y="3808"/>
                <a:ext cx="79" cy="31"/>
              </a:xfrm>
              <a:custGeom>
                <a:avLst/>
                <a:gdLst/>
                <a:ahLst/>
                <a:cxnLst>
                  <a:cxn ang="0">
                    <a:pos x="78" y="0"/>
                  </a:cxn>
                  <a:cxn ang="0">
                    <a:pos x="41" y="4"/>
                  </a:cxn>
                  <a:cxn ang="0">
                    <a:pos x="26" y="11"/>
                  </a:cxn>
                  <a:cxn ang="0">
                    <a:pos x="11" y="19"/>
                  </a:cxn>
                  <a:cxn ang="0">
                    <a:pos x="0" y="30"/>
                  </a:cxn>
                </a:cxnLst>
                <a:rect l="0" t="0" r="r" b="b"/>
                <a:pathLst>
                  <a:path w="79" h="31">
                    <a:moveTo>
                      <a:pt x="78" y="0"/>
                    </a:moveTo>
                    <a:lnTo>
                      <a:pt x="41" y="4"/>
                    </a:lnTo>
                    <a:lnTo>
                      <a:pt x="26" y="11"/>
                    </a:lnTo>
                    <a:lnTo>
                      <a:pt x="11" y="19"/>
                    </a:lnTo>
                    <a:lnTo>
                      <a:pt x="0" y="3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9" name="Freeform 162"/>
              <p:cNvSpPr>
                <a:spLocks/>
              </p:cNvSpPr>
              <p:nvPr/>
            </p:nvSpPr>
            <p:spPr bwMode="auto">
              <a:xfrm>
                <a:off x="1647" y="3719"/>
                <a:ext cx="89" cy="49"/>
              </a:xfrm>
              <a:custGeom>
                <a:avLst/>
                <a:gdLst/>
                <a:ahLst/>
                <a:cxnLst>
                  <a:cxn ang="0">
                    <a:pos x="88" y="0"/>
                  </a:cxn>
                  <a:cxn ang="0">
                    <a:pos x="58" y="9"/>
                  </a:cxn>
                  <a:cxn ang="0">
                    <a:pos x="41" y="17"/>
                  </a:cxn>
                  <a:cxn ang="0">
                    <a:pos x="26" y="26"/>
                  </a:cxn>
                  <a:cxn ang="0">
                    <a:pos x="13" y="37"/>
                  </a:cxn>
                  <a:cxn ang="0">
                    <a:pos x="0" y="48"/>
                  </a:cxn>
                </a:cxnLst>
                <a:rect l="0" t="0" r="r" b="b"/>
                <a:pathLst>
                  <a:path w="89" h="49">
                    <a:moveTo>
                      <a:pt x="88" y="0"/>
                    </a:moveTo>
                    <a:lnTo>
                      <a:pt x="58" y="9"/>
                    </a:lnTo>
                    <a:lnTo>
                      <a:pt x="41" y="17"/>
                    </a:lnTo>
                    <a:lnTo>
                      <a:pt x="26" y="26"/>
                    </a:lnTo>
                    <a:lnTo>
                      <a:pt x="13" y="37"/>
                    </a:lnTo>
                    <a:lnTo>
                      <a:pt x="0" y="48"/>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0" name="Freeform 163"/>
              <p:cNvSpPr>
                <a:spLocks/>
              </p:cNvSpPr>
              <p:nvPr/>
            </p:nvSpPr>
            <p:spPr bwMode="auto">
              <a:xfrm>
                <a:off x="1511" y="3705"/>
                <a:ext cx="74" cy="34"/>
              </a:xfrm>
              <a:custGeom>
                <a:avLst/>
                <a:gdLst/>
                <a:ahLst/>
                <a:cxnLst>
                  <a:cxn ang="0">
                    <a:pos x="73" y="0"/>
                  </a:cxn>
                  <a:cxn ang="0">
                    <a:pos x="45" y="6"/>
                  </a:cxn>
                  <a:cxn ang="0">
                    <a:pos x="30" y="14"/>
                  </a:cxn>
                  <a:cxn ang="0">
                    <a:pos x="15" y="22"/>
                  </a:cxn>
                  <a:cxn ang="0">
                    <a:pos x="0" y="33"/>
                  </a:cxn>
                </a:cxnLst>
                <a:rect l="0" t="0" r="r" b="b"/>
                <a:pathLst>
                  <a:path w="74" h="34">
                    <a:moveTo>
                      <a:pt x="73" y="0"/>
                    </a:moveTo>
                    <a:lnTo>
                      <a:pt x="45" y="6"/>
                    </a:lnTo>
                    <a:lnTo>
                      <a:pt x="30" y="14"/>
                    </a:lnTo>
                    <a:lnTo>
                      <a:pt x="15" y="22"/>
                    </a:lnTo>
                    <a:lnTo>
                      <a:pt x="0" y="3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1" name="Freeform 164"/>
              <p:cNvSpPr>
                <a:spLocks/>
              </p:cNvSpPr>
              <p:nvPr/>
            </p:nvSpPr>
            <p:spPr bwMode="auto">
              <a:xfrm>
                <a:off x="1607" y="3611"/>
                <a:ext cx="96" cy="70"/>
              </a:xfrm>
              <a:custGeom>
                <a:avLst/>
                <a:gdLst/>
                <a:ahLst/>
                <a:cxnLst>
                  <a:cxn ang="0">
                    <a:pos x="95" y="0"/>
                  </a:cxn>
                  <a:cxn ang="0">
                    <a:pos x="54" y="8"/>
                  </a:cxn>
                  <a:cxn ang="0">
                    <a:pos x="30" y="20"/>
                  </a:cxn>
                  <a:cxn ang="0">
                    <a:pos x="13" y="36"/>
                  </a:cxn>
                  <a:cxn ang="0">
                    <a:pos x="4" y="52"/>
                  </a:cxn>
                  <a:cxn ang="0">
                    <a:pos x="0" y="69"/>
                  </a:cxn>
                </a:cxnLst>
                <a:rect l="0" t="0" r="r" b="b"/>
                <a:pathLst>
                  <a:path w="96" h="70">
                    <a:moveTo>
                      <a:pt x="95" y="0"/>
                    </a:moveTo>
                    <a:lnTo>
                      <a:pt x="54" y="8"/>
                    </a:lnTo>
                    <a:lnTo>
                      <a:pt x="30" y="20"/>
                    </a:lnTo>
                    <a:lnTo>
                      <a:pt x="13" y="36"/>
                    </a:lnTo>
                    <a:lnTo>
                      <a:pt x="4" y="52"/>
                    </a:lnTo>
                    <a:lnTo>
                      <a:pt x="0" y="69"/>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2" name="Freeform 165"/>
              <p:cNvSpPr>
                <a:spLocks/>
              </p:cNvSpPr>
              <p:nvPr/>
            </p:nvSpPr>
            <p:spPr bwMode="auto">
              <a:xfrm>
                <a:off x="1438" y="3564"/>
                <a:ext cx="134" cy="44"/>
              </a:xfrm>
              <a:custGeom>
                <a:avLst/>
                <a:gdLst/>
                <a:ahLst/>
                <a:cxnLst>
                  <a:cxn ang="0">
                    <a:pos x="133" y="0"/>
                  </a:cxn>
                  <a:cxn ang="0">
                    <a:pos x="77" y="0"/>
                  </a:cxn>
                  <a:cxn ang="0">
                    <a:pos x="39" y="13"/>
                  </a:cxn>
                  <a:cxn ang="0">
                    <a:pos x="13" y="26"/>
                  </a:cxn>
                  <a:cxn ang="0">
                    <a:pos x="0" y="43"/>
                  </a:cxn>
                </a:cxnLst>
                <a:rect l="0" t="0" r="r" b="b"/>
                <a:pathLst>
                  <a:path w="134" h="44">
                    <a:moveTo>
                      <a:pt x="133" y="0"/>
                    </a:moveTo>
                    <a:lnTo>
                      <a:pt x="77" y="0"/>
                    </a:lnTo>
                    <a:lnTo>
                      <a:pt x="39" y="13"/>
                    </a:lnTo>
                    <a:lnTo>
                      <a:pt x="13" y="26"/>
                    </a:lnTo>
                    <a:lnTo>
                      <a:pt x="0" y="4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3" name="Freeform 166"/>
              <p:cNvSpPr>
                <a:spLocks/>
              </p:cNvSpPr>
              <p:nvPr/>
            </p:nvSpPr>
            <p:spPr bwMode="auto">
              <a:xfrm>
                <a:off x="1395" y="3586"/>
                <a:ext cx="14" cy="66"/>
              </a:xfrm>
              <a:custGeom>
                <a:avLst/>
                <a:gdLst/>
                <a:ahLst/>
                <a:cxnLst>
                  <a:cxn ang="0">
                    <a:pos x="4" y="65"/>
                  </a:cxn>
                  <a:cxn ang="0">
                    <a:pos x="0" y="48"/>
                  </a:cxn>
                  <a:cxn ang="0">
                    <a:pos x="4" y="26"/>
                  </a:cxn>
                  <a:cxn ang="0">
                    <a:pos x="13" y="0"/>
                  </a:cxn>
                </a:cxnLst>
                <a:rect l="0" t="0" r="r" b="b"/>
                <a:pathLst>
                  <a:path w="14" h="66">
                    <a:moveTo>
                      <a:pt x="4" y="65"/>
                    </a:moveTo>
                    <a:lnTo>
                      <a:pt x="0" y="48"/>
                    </a:lnTo>
                    <a:lnTo>
                      <a:pt x="4" y="26"/>
                    </a:lnTo>
                    <a:lnTo>
                      <a:pt x="13"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4" name="Freeform 167"/>
              <p:cNvSpPr>
                <a:spLocks/>
              </p:cNvSpPr>
              <p:nvPr/>
            </p:nvSpPr>
            <p:spPr bwMode="auto">
              <a:xfrm>
                <a:off x="1282" y="3659"/>
                <a:ext cx="36" cy="44"/>
              </a:xfrm>
              <a:custGeom>
                <a:avLst/>
                <a:gdLst/>
                <a:ahLst/>
                <a:cxnLst>
                  <a:cxn ang="0">
                    <a:pos x="35" y="43"/>
                  </a:cxn>
                  <a:cxn ang="0">
                    <a:pos x="18" y="26"/>
                  </a:cxn>
                  <a:cxn ang="0">
                    <a:pos x="0" y="0"/>
                  </a:cxn>
                </a:cxnLst>
                <a:rect l="0" t="0" r="r" b="b"/>
                <a:pathLst>
                  <a:path w="36" h="44">
                    <a:moveTo>
                      <a:pt x="35" y="43"/>
                    </a:moveTo>
                    <a:lnTo>
                      <a:pt x="18" y="26"/>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5" name="Line 168"/>
              <p:cNvSpPr>
                <a:spLocks noChangeShapeType="1"/>
              </p:cNvSpPr>
              <p:nvPr/>
            </p:nvSpPr>
            <p:spPr bwMode="auto">
              <a:xfrm flipH="1" flipV="1">
                <a:off x="1317" y="3922"/>
                <a:ext cx="26" cy="34"/>
              </a:xfrm>
              <a:prstGeom prst="line">
                <a:avLst/>
              </a:prstGeom>
              <a:noFill/>
              <a:ln w="12700">
                <a:solidFill>
                  <a:srgbClr val="000000"/>
                </a:solidFill>
                <a:round/>
                <a:headEnd/>
                <a:tailEnd/>
              </a:ln>
              <a:effectLst/>
            </p:spPr>
            <p:txBody>
              <a:bodyPr wrap="none" anchor="ctr"/>
              <a:lstStyle/>
              <a:p>
                <a:endParaRPr lang="en-GB"/>
              </a:p>
            </p:txBody>
          </p:sp>
        </p:grpSp>
        <p:grpSp>
          <p:nvGrpSpPr>
            <p:cNvPr id="51" name="Group 169"/>
            <p:cNvGrpSpPr>
              <a:grpSpLocks/>
            </p:cNvGrpSpPr>
            <p:nvPr/>
          </p:nvGrpSpPr>
          <p:grpSpPr bwMode="auto">
            <a:xfrm>
              <a:off x="2552" y="3990"/>
              <a:ext cx="616" cy="334"/>
              <a:chOff x="3799" y="3332"/>
              <a:chExt cx="1419" cy="859"/>
            </a:xfrm>
          </p:grpSpPr>
          <p:sp>
            <p:nvSpPr>
              <p:cNvPr id="186" name="Freeform 170"/>
              <p:cNvSpPr>
                <a:spLocks/>
              </p:cNvSpPr>
              <p:nvPr/>
            </p:nvSpPr>
            <p:spPr bwMode="auto">
              <a:xfrm>
                <a:off x="3799" y="3332"/>
                <a:ext cx="1419" cy="859"/>
              </a:xfrm>
              <a:custGeom>
                <a:avLst/>
                <a:gdLst/>
                <a:ahLst/>
                <a:cxnLst>
                  <a:cxn ang="0">
                    <a:pos x="851" y="79"/>
                  </a:cxn>
                  <a:cxn ang="0">
                    <a:pos x="737" y="83"/>
                  </a:cxn>
                  <a:cxn ang="0">
                    <a:pos x="706" y="94"/>
                  </a:cxn>
                  <a:cxn ang="0">
                    <a:pos x="513" y="262"/>
                  </a:cxn>
                  <a:cxn ang="0">
                    <a:pos x="418" y="392"/>
                  </a:cxn>
                  <a:cxn ang="0">
                    <a:pos x="281" y="447"/>
                  </a:cxn>
                  <a:cxn ang="0">
                    <a:pos x="221" y="471"/>
                  </a:cxn>
                  <a:cxn ang="0">
                    <a:pos x="169" y="477"/>
                  </a:cxn>
                  <a:cxn ang="0">
                    <a:pos x="114" y="482"/>
                  </a:cxn>
                  <a:cxn ang="0">
                    <a:pos x="71" y="492"/>
                  </a:cxn>
                  <a:cxn ang="0">
                    <a:pos x="32" y="523"/>
                  </a:cxn>
                  <a:cxn ang="0">
                    <a:pos x="32" y="562"/>
                  </a:cxn>
                  <a:cxn ang="0">
                    <a:pos x="50" y="591"/>
                  </a:cxn>
                  <a:cxn ang="0">
                    <a:pos x="22" y="603"/>
                  </a:cxn>
                  <a:cxn ang="0">
                    <a:pos x="0" y="641"/>
                  </a:cxn>
                  <a:cxn ang="0">
                    <a:pos x="7" y="688"/>
                  </a:cxn>
                  <a:cxn ang="0">
                    <a:pos x="31" y="708"/>
                  </a:cxn>
                  <a:cxn ang="0">
                    <a:pos x="44" y="728"/>
                  </a:cxn>
                  <a:cxn ang="0">
                    <a:pos x="45" y="758"/>
                  </a:cxn>
                  <a:cxn ang="0">
                    <a:pos x="58" y="783"/>
                  </a:cxn>
                  <a:cxn ang="0">
                    <a:pos x="79" y="801"/>
                  </a:cxn>
                  <a:cxn ang="0">
                    <a:pos x="207" y="800"/>
                  </a:cxn>
                  <a:cxn ang="0">
                    <a:pos x="294" y="834"/>
                  </a:cxn>
                  <a:cxn ang="0">
                    <a:pos x="339" y="858"/>
                  </a:cxn>
                  <a:cxn ang="0">
                    <a:pos x="479" y="830"/>
                  </a:cxn>
                  <a:cxn ang="0">
                    <a:pos x="751" y="795"/>
                  </a:cxn>
                  <a:cxn ang="0">
                    <a:pos x="1074" y="574"/>
                  </a:cxn>
                  <a:cxn ang="0">
                    <a:pos x="1139" y="488"/>
                  </a:cxn>
                  <a:cxn ang="0">
                    <a:pos x="1227" y="325"/>
                  </a:cxn>
                  <a:cxn ang="0">
                    <a:pos x="1252" y="340"/>
                  </a:cxn>
                  <a:cxn ang="0">
                    <a:pos x="1287" y="346"/>
                  </a:cxn>
                  <a:cxn ang="0">
                    <a:pos x="1322" y="343"/>
                  </a:cxn>
                  <a:cxn ang="0">
                    <a:pos x="1368" y="333"/>
                  </a:cxn>
                  <a:cxn ang="0">
                    <a:pos x="1407" y="302"/>
                  </a:cxn>
                  <a:cxn ang="0">
                    <a:pos x="1418" y="249"/>
                  </a:cxn>
                  <a:cxn ang="0">
                    <a:pos x="1411" y="200"/>
                  </a:cxn>
                  <a:cxn ang="0">
                    <a:pos x="1385" y="163"/>
                  </a:cxn>
                  <a:cxn ang="0">
                    <a:pos x="1349" y="134"/>
                  </a:cxn>
                  <a:cxn ang="0">
                    <a:pos x="1316" y="116"/>
                  </a:cxn>
                  <a:cxn ang="0">
                    <a:pos x="1238" y="38"/>
                  </a:cxn>
                  <a:cxn ang="0">
                    <a:pos x="1066" y="0"/>
                  </a:cxn>
                  <a:cxn ang="0">
                    <a:pos x="971" y="21"/>
                  </a:cxn>
                  <a:cxn ang="0">
                    <a:pos x="917" y="49"/>
                  </a:cxn>
                </a:cxnLst>
                <a:rect l="0" t="0" r="r" b="b"/>
                <a:pathLst>
                  <a:path w="1419" h="859">
                    <a:moveTo>
                      <a:pt x="870" y="81"/>
                    </a:moveTo>
                    <a:lnTo>
                      <a:pt x="851" y="79"/>
                    </a:lnTo>
                    <a:lnTo>
                      <a:pt x="754" y="79"/>
                    </a:lnTo>
                    <a:lnTo>
                      <a:pt x="737" y="83"/>
                    </a:lnTo>
                    <a:lnTo>
                      <a:pt x="722" y="87"/>
                    </a:lnTo>
                    <a:lnTo>
                      <a:pt x="706" y="94"/>
                    </a:lnTo>
                    <a:lnTo>
                      <a:pt x="583" y="185"/>
                    </a:lnTo>
                    <a:lnTo>
                      <a:pt x="513" y="262"/>
                    </a:lnTo>
                    <a:lnTo>
                      <a:pt x="475" y="310"/>
                    </a:lnTo>
                    <a:lnTo>
                      <a:pt x="418" y="392"/>
                    </a:lnTo>
                    <a:lnTo>
                      <a:pt x="346" y="425"/>
                    </a:lnTo>
                    <a:lnTo>
                      <a:pt x="281" y="447"/>
                    </a:lnTo>
                    <a:lnTo>
                      <a:pt x="241" y="464"/>
                    </a:lnTo>
                    <a:lnTo>
                      <a:pt x="221" y="471"/>
                    </a:lnTo>
                    <a:lnTo>
                      <a:pt x="203" y="475"/>
                    </a:lnTo>
                    <a:lnTo>
                      <a:pt x="169" y="477"/>
                    </a:lnTo>
                    <a:lnTo>
                      <a:pt x="140" y="479"/>
                    </a:lnTo>
                    <a:lnTo>
                      <a:pt x="114" y="482"/>
                    </a:lnTo>
                    <a:lnTo>
                      <a:pt x="91" y="487"/>
                    </a:lnTo>
                    <a:lnTo>
                      <a:pt x="71" y="492"/>
                    </a:lnTo>
                    <a:lnTo>
                      <a:pt x="47" y="505"/>
                    </a:lnTo>
                    <a:lnTo>
                      <a:pt x="32" y="523"/>
                    </a:lnTo>
                    <a:lnTo>
                      <a:pt x="30" y="546"/>
                    </a:lnTo>
                    <a:lnTo>
                      <a:pt x="32" y="562"/>
                    </a:lnTo>
                    <a:lnTo>
                      <a:pt x="39" y="580"/>
                    </a:lnTo>
                    <a:lnTo>
                      <a:pt x="50" y="591"/>
                    </a:lnTo>
                    <a:lnTo>
                      <a:pt x="35" y="595"/>
                    </a:lnTo>
                    <a:lnTo>
                      <a:pt x="22" y="603"/>
                    </a:lnTo>
                    <a:lnTo>
                      <a:pt x="9" y="618"/>
                    </a:lnTo>
                    <a:lnTo>
                      <a:pt x="0" y="641"/>
                    </a:lnTo>
                    <a:lnTo>
                      <a:pt x="0" y="667"/>
                    </a:lnTo>
                    <a:lnTo>
                      <a:pt x="7" y="688"/>
                    </a:lnTo>
                    <a:lnTo>
                      <a:pt x="19" y="701"/>
                    </a:lnTo>
                    <a:lnTo>
                      <a:pt x="31" y="708"/>
                    </a:lnTo>
                    <a:lnTo>
                      <a:pt x="49" y="715"/>
                    </a:lnTo>
                    <a:lnTo>
                      <a:pt x="44" y="728"/>
                    </a:lnTo>
                    <a:lnTo>
                      <a:pt x="42" y="743"/>
                    </a:lnTo>
                    <a:lnTo>
                      <a:pt x="45" y="758"/>
                    </a:lnTo>
                    <a:lnTo>
                      <a:pt x="50" y="769"/>
                    </a:lnTo>
                    <a:lnTo>
                      <a:pt x="58" y="783"/>
                    </a:lnTo>
                    <a:lnTo>
                      <a:pt x="66" y="792"/>
                    </a:lnTo>
                    <a:lnTo>
                      <a:pt x="79" y="801"/>
                    </a:lnTo>
                    <a:lnTo>
                      <a:pt x="95" y="804"/>
                    </a:lnTo>
                    <a:lnTo>
                      <a:pt x="207" y="800"/>
                    </a:lnTo>
                    <a:lnTo>
                      <a:pt x="281" y="808"/>
                    </a:lnTo>
                    <a:lnTo>
                      <a:pt x="294" y="834"/>
                    </a:lnTo>
                    <a:lnTo>
                      <a:pt x="311" y="852"/>
                    </a:lnTo>
                    <a:lnTo>
                      <a:pt x="339" y="858"/>
                    </a:lnTo>
                    <a:lnTo>
                      <a:pt x="363" y="855"/>
                    </a:lnTo>
                    <a:lnTo>
                      <a:pt x="479" y="830"/>
                    </a:lnTo>
                    <a:lnTo>
                      <a:pt x="565" y="817"/>
                    </a:lnTo>
                    <a:lnTo>
                      <a:pt x="751" y="795"/>
                    </a:lnTo>
                    <a:lnTo>
                      <a:pt x="1014" y="645"/>
                    </a:lnTo>
                    <a:lnTo>
                      <a:pt x="1074" y="574"/>
                    </a:lnTo>
                    <a:lnTo>
                      <a:pt x="1113" y="527"/>
                    </a:lnTo>
                    <a:lnTo>
                      <a:pt x="1139" y="488"/>
                    </a:lnTo>
                    <a:lnTo>
                      <a:pt x="1183" y="417"/>
                    </a:lnTo>
                    <a:lnTo>
                      <a:pt x="1227" y="325"/>
                    </a:lnTo>
                    <a:lnTo>
                      <a:pt x="1236" y="333"/>
                    </a:lnTo>
                    <a:lnTo>
                      <a:pt x="1252" y="340"/>
                    </a:lnTo>
                    <a:lnTo>
                      <a:pt x="1269" y="344"/>
                    </a:lnTo>
                    <a:lnTo>
                      <a:pt x="1287" y="346"/>
                    </a:lnTo>
                    <a:lnTo>
                      <a:pt x="1306" y="346"/>
                    </a:lnTo>
                    <a:lnTo>
                      <a:pt x="1322" y="343"/>
                    </a:lnTo>
                    <a:lnTo>
                      <a:pt x="1342" y="338"/>
                    </a:lnTo>
                    <a:lnTo>
                      <a:pt x="1368" y="333"/>
                    </a:lnTo>
                    <a:lnTo>
                      <a:pt x="1391" y="320"/>
                    </a:lnTo>
                    <a:lnTo>
                      <a:pt x="1407" y="302"/>
                    </a:lnTo>
                    <a:lnTo>
                      <a:pt x="1416" y="277"/>
                    </a:lnTo>
                    <a:lnTo>
                      <a:pt x="1418" y="249"/>
                    </a:lnTo>
                    <a:lnTo>
                      <a:pt x="1417" y="221"/>
                    </a:lnTo>
                    <a:lnTo>
                      <a:pt x="1411" y="200"/>
                    </a:lnTo>
                    <a:lnTo>
                      <a:pt x="1398" y="179"/>
                    </a:lnTo>
                    <a:lnTo>
                      <a:pt x="1385" y="163"/>
                    </a:lnTo>
                    <a:lnTo>
                      <a:pt x="1370" y="149"/>
                    </a:lnTo>
                    <a:lnTo>
                      <a:pt x="1349" y="134"/>
                    </a:lnTo>
                    <a:lnTo>
                      <a:pt x="1333" y="125"/>
                    </a:lnTo>
                    <a:lnTo>
                      <a:pt x="1316" y="116"/>
                    </a:lnTo>
                    <a:lnTo>
                      <a:pt x="1308" y="96"/>
                    </a:lnTo>
                    <a:lnTo>
                      <a:pt x="1238" y="38"/>
                    </a:lnTo>
                    <a:lnTo>
                      <a:pt x="1152" y="4"/>
                    </a:lnTo>
                    <a:lnTo>
                      <a:pt x="1066" y="0"/>
                    </a:lnTo>
                    <a:lnTo>
                      <a:pt x="1005" y="11"/>
                    </a:lnTo>
                    <a:lnTo>
                      <a:pt x="971" y="21"/>
                    </a:lnTo>
                    <a:lnTo>
                      <a:pt x="946" y="32"/>
                    </a:lnTo>
                    <a:lnTo>
                      <a:pt x="917" y="49"/>
                    </a:lnTo>
                    <a:lnTo>
                      <a:pt x="870" y="81"/>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GB"/>
              </a:p>
            </p:txBody>
          </p:sp>
          <p:sp>
            <p:nvSpPr>
              <p:cNvPr id="187" name="Freeform 171"/>
              <p:cNvSpPr>
                <a:spLocks/>
              </p:cNvSpPr>
              <p:nvPr/>
            </p:nvSpPr>
            <p:spPr bwMode="auto">
              <a:xfrm>
                <a:off x="4078" y="3878"/>
                <a:ext cx="693" cy="300"/>
              </a:xfrm>
              <a:custGeom>
                <a:avLst/>
                <a:gdLst/>
                <a:ahLst/>
                <a:cxnLst>
                  <a:cxn ang="0">
                    <a:pos x="24" y="299"/>
                  </a:cxn>
                  <a:cxn ang="0">
                    <a:pos x="6" y="273"/>
                  </a:cxn>
                  <a:cxn ang="0">
                    <a:pos x="0" y="245"/>
                  </a:cxn>
                  <a:cxn ang="0">
                    <a:pos x="6" y="215"/>
                  </a:cxn>
                  <a:cxn ang="0">
                    <a:pos x="28" y="187"/>
                  </a:cxn>
                  <a:cxn ang="0">
                    <a:pos x="52" y="172"/>
                  </a:cxn>
                  <a:cxn ang="0">
                    <a:pos x="82" y="161"/>
                  </a:cxn>
                  <a:cxn ang="0">
                    <a:pos x="114" y="155"/>
                  </a:cxn>
                  <a:cxn ang="0">
                    <a:pos x="150" y="148"/>
                  </a:cxn>
                  <a:cxn ang="0">
                    <a:pos x="189" y="148"/>
                  </a:cxn>
                  <a:cxn ang="0">
                    <a:pos x="230" y="142"/>
                  </a:cxn>
                  <a:cxn ang="0">
                    <a:pos x="250" y="122"/>
                  </a:cxn>
                  <a:cxn ang="0">
                    <a:pos x="291" y="101"/>
                  </a:cxn>
                  <a:cxn ang="0">
                    <a:pos x="336" y="90"/>
                  </a:cxn>
                  <a:cxn ang="0">
                    <a:pos x="379" y="86"/>
                  </a:cxn>
                  <a:cxn ang="0">
                    <a:pos x="410" y="60"/>
                  </a:cxn>
                  <a:cxn ang="0">
                    <a:pos x="440" y="38"/>
                  </a:cxn>
                  <a:cxn ang="0">
                    <a:pos x="479" y="17"/>
                  </a:cxn>
                  <a:cxn ang="0">
                    <a:pos x="520" y="4"/>
                  </a:cxn>
                  <a:cxn ang="0">
                    <a:pos x="565" y="0"/>
                  </a:cxn>
                  <a:cxn ang="0">
                    <a:pos x="603" y="2"/>
                  </a:cxn>
                  <a:cxn ang="0">
                    <a:pos x="653" y="10"/>
                  </a:cxn>
                  <a:cxn ang="0">
                    <a:pos x="692" y="30"/>
                  </a:cxn>
                </a:cxnLst>
                <a:rect l="0" t="0" r="r" b="b"/>
                <a:pathLst>
                  <a:path w="693" h="300">
                    <a:moveTo>
                      <a:pt x="24" y="299"/>
                    </a:moveTo>
                    <a:lnTo>
                      <a:pt x="6" y="273"/>
                    </a:lnTo>
                    <a:lnTo>
                      <a:pt x="0" y="245"/>
                    </a:lnTo>
                    <a:lnTo>
                      <a:pt x="6" y="215"/>
                    </a:lnTo>
                    <a:lnTo>
                      <a:pt x="28" y="187"/>
                    </a:lnTo>
                    <a:lnTo>
                      <a:pt x="52" y="172"/>
                    </a:lnTo>
                    <a:lnTo>
                      <a:pt x="82" y="161"/>
                    </a:lnTo>
                    <a:lnTo>
                      <a:pt x="114" y="155"/>
                    </a:lnTo>
                    <a:lnTo>
                      <a:pt x="150" y="148"/>
                    </a:lnTo>
                    <a:lnTo>
                      <a:pt x="189" y="148"/>
                    </a:lnTo>
                    <a:lnTo>
                      <a:pt x="230" y="142"/>
                    </a:lnTo>
                    <a:lnTo>
                      <a:pt x="250" y="122"/>
                    </a:lnTo>
                    <a:lnTo>
                      <a:pt x="291" y="101"/>
                    </a:lnTo>
                    <a:lnTo>
                      <a:pt x="336" y="90"/>
                    </a:lnTo>
                    <a:lnTo>
                      <a:pt x="379" y="86"/>
                    </a:lnTo>
                    <a:lnTo>
                      <a:pt x="410" y="60"/>
                    </a:lnTo>
                    <a:lnTo>
                      <a:pt x="440" y="38"/>
                    </a:lnTo>
                    <a:lnTo>
                      <a:pt x="479" y="17"/>
                    </a:lnTo>
                    <a:lnTo>
                      <a:pt x="520" y="4"/>
                    </a:lnTo>
                    <a:lnTo>
                      <a:pt x="565" y="0"/>
                    </a:lnTo>
                    <a:lnTo>
                      <a:pt x="603" y="2"/>
                    </a:lnTo>
                    <a:lnTo>
                      <a:pt x="653" y="10"/>
                    </a:lnTo>
                    <a:lnTo>
                      <a:pt x="692" y="3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88" name="Freeform 172"/>
              <p:cNvSpPr>
                <a:spLocks/>
              </p:cNvSpPr>
              <p:nvPr/>
            </p:nvSpPr>
            <p:spPr bwMode="auto">
              <a:xfrm>
                <a:off x="3849" y="3902"/>
                <a:ext cx="631" cy="145"/>
              </a:xfrm>
              <a:custGeom>
                <a:avLst/>
                <a:gdLst/>
                <a:ahLst/>
                <a:cxnLst>
                  <a:cxn ang="0">
                    <a:pos x="0" y="144"/>
                  </a:cxn>
                  <a:cxn ang="0">
                    <a:pos x="15" y="127"/>
                  </a:cxn>
                  <a:cxn ang="0">
                    <a:pos x="39" y="112"/>
                  </a:cxn>
                  <a:cxn ang="0">
                    <a:pos x="63" y="105"/>
                  </a:cxn>
                  <a:cxn ang="0">
                    <a:pos x="93" y="99"/>
                  </a:cxn>
                  <a:cxn ang="0">
                    <a:pos x="123" y="96"/>
                  </a:cxn>
                  <a:cxn ang="0">
                    <a:pos x="160" y="96"/>
                  </a:cxn>
                  <a:cxn ang="0">
                    <a:pos x="194" y="101"/>
                  </a:cxn>
                  <a:cxn ang="0">
                    <a:pos x="229" y="90"/>
                  </a:cxn>
                  <a:cxn ang="0">
                    <a:pos x="266" y="79"/>
                  </a:cxn>
                  <a:cxn ang="0">
                    <a:pos x="302" y="71"/>
                  </a:cxn>
                  <a:cxn ang="0">
                    <a:pos x="337" y="66"/>
                  </a:cxn>
                  <a:cxn ang="0">
                    <a:pos x="369" y="62"/>
                  </a:cxn>
                  <a:cxn ang="0">
                    <a:pos x="392" y="47"/>
                  </a:cxn>
                  <a:cxn ang="0">
                    <a:pos x="420" y="30"/>
                  </a:cxn>
                  <a:cxn ang="0">
                    <a:pos x="449" y="14"/>
                  </a:cxn>
                  <a:cxn ang="0">
                    <a:pos x="479" y="4"/>
                  </a:cxn>
                  <a:cxn ang="0">
                    <a:pos x="511" y="0"/>
                  </a:cxn>
                  <a:cxn ang="0">
                    <a:pos x="541" y="0"/>
                  </a:cxn>
                  <a:cxn ang="0">
                    <a:pos x="576" y="9"/>
                  </a:cxn>
                  <a:cxn ang="0">
                    <a:pos x="595" y="20"/>
                  </a:cxn>
                  <a:cxn ang="0">
                    <a:pos x="615" y="32"/>
                  </a:cxn>
                  <a:cxn ang="0">
                    <a:pos x="630" y="42"/>
                  </a:cxn>
                </a:cxnLst>
                <a:rect l="0" t="0" r="r" b="b"/>
                <a:pathLst>
                  <a:path w="631" h="145">
                    <a:moveTo>
                      <a:pt x="0" y="144"/>
                    </a:moveTo>
                    <a:lnTo>
                      <a:pt x="15" y="127"/>
                    </a:lnTo>
                    <a:lnTo>
                      <a:pt x="39" y="112"/>
                    </a:lnTo>
                    <a:lnTo>
                      <a:pt x="63" y="105"/>
                    </a:lnTo>
                    <a:lnTo>
                      <a:pt x="93" y="99"/>
                    </a:lnTo>
                    <a:lnTo>
                      <a:pt x="123" y="96"/>
                    </a:lnTo>
                    <a:lnTo>
                      <a:pt x="160" y="96"/>
                    </a:lnTo>
                    <a:lnTo>
                      <a:pt x="194" y="101"/>
                    </a:lnTo>
                    <a:lnTo>
                      <a:pt x="229" y="90"/>
                    </a:lnTo>
                    <a:lnTo>
                      <a:pt x="266" y="79"/>
                    </a:lnTo>
                    <a:lnTo>
                      <a:pt x="302" y="71"/>
                    </a:lnTo>
                    <a:lnTo>
                      <a:pt x="337" y="66"/>
                    </a:lnTo>
                    <a:lnTo>
                      <a:pt x="369" y="62"/>
                    </a:lnTo>
                    <a:lnTo>
                      <a:pt x="392" y="47"/>
                    </a:lnTo>
                    <a:lnTo>
                      <a:pt x="420" y="30"/>
                    </a:lnTo>
                    <a:lnTo>
                      <a:pt x="449" y="14"/>
                    </a:lnTo>
                    <a:lnTo>
                      <a:pt x="479" y="4"/>
                    </a:lnTo>
                    <a:lnTo>
                      <a:pt x="511" y="0"/>
                    </a:lnTo>
                    <a:lnTo>
                      <a:pt x="541" y="0"/>
                    </a:lnTo>
                    <a:lnTo>
                      <a:pt x="576" y="9"/>
                    </a:lnTo>
                    <a:lnTo>
                      <a:pt x="595" y="20"/>
                    </a:lnTo>
                    <a:lnTo>
                      <a:pt x="615" y="32"/>
                    </a:lnTo>
                    <a:lnTo>
                      <a:pt x="630" y="4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89" name="Freeform 173"/>
              <p:cNvSpPr>
                <a:spLocks/>
              </p:cNvSpPr>
              <p:nvPr/>
            </p:nvSpPr>
            <p:spPr bwMode="auto">
              <a:xfrm>
                <a:off x="3849" y="3847"/>
                <a:ext cx="523" cy="77"/>
              </a:xfrm>
              <a:custGeom>
                <a:avLst/>
                <a:gdLst/>
                <a:ahLst/>
                <a:cxnLst>
                  <a:cxn ang="0">
                    <a:pos x="0" y="76"/>
                  </a:cxn>
                  <a:cxn ang="0">
                    <a:pos x="30" y="70"/>
                  </a:cxn>
                  <a:cxn ang="0">
                    <a:pos x="60" y="67"/>
                  </a:cxn>
                  <a:cxn ang="0">
                    <a:pos x="102" y="67"/>
                  </a:cxn>
                  <a:cxn ang="0">
                    <a:pos x="138" y="67"/>
                  </a:cxn>
                  <a:cxn ang="0">
                    <a:pos x="181" y="57"/>
                  </a:cxn>
                  <a:cxn ang="0">
                    <a:pos x="229" y="53"/>
                  </a:cxn>
                  <a:cxn ang="0">
                    <a:pos x="268" y="54"/>
                  </a:cxn>
                  <a:cxn ang="0">
                    <a:pos x="309" y="39"/>
                  </a:cxn>
                  <a:cxn ang="0">
                    <a:pos x="348" y="17"/>
                  </a:cxn>
                  <a:cxn ang="0">
                    <a:pos x="392" y="6"/>
                  </a:cxn>
                  <a:cxn ang="0">
                    <a:pos x="423" y="0"/>
                  </a:cxn>
                  <a:cxn ang="0">
                    <a:pos x="453" y="0"/>
                  </a:cxn>
                  <a:cxn ang="0">
                    <a:pos x="487" y="4"/>
                  </a:cxn>
                  <a:cxn ang="0">
                    <a:pos x="522" y="19"/>
                  </a:cxn>
                </a:cxnLst>
                <a:rect l="0" t="0" r="r" b="b"/>
                <a:pathLst>
                  <a:path w="523" h="77">
                    <a:moveTo>
                      <a:pt x="0" y="76"/>
                    </a:moveTo>
                    <a:lnTo>
                      <a:pt x="30" y="70"/>
                    </a:lnTo>
                    <a:lnTo>
                      <a:pt x="60" y="67"/>
                    </a:lnTo>
                    <a:lnTo>
                      <a:pt x="102" y="67"/>
                    </a:lnTo>
                    <a:lnTo>
                      <a:pt x="138" y="67"/>
                    </a:lnTo>
                    <a:lnTo>
                      <a:pt x="181" y="57"/>
                    </a:lnTo>
                    <a:lnTo>
                      <a:pt x="229" y="53"/>
                    </a:lnTo>
                    <a:lnTo>
                      <a:pt x="268" y="54"/>
                    </a:lnTo>
                    <a:lnTo>
                      <a:pt x="309" y="39"/>
                    </a:lnTo>
                    <a:lnTo>
                      <a:pt x="348" y="17"/>
                    </a:lnTo>
                    <a:lnTo>
                      <a:pt x="392" y="6"/>
                    </a:lnTo>
                    <a:lnTo>
                      <a:pt x="423" y="0"/>
                    </a:lnTo>
                    <a:lnTo>
                      <a:pt x="453" y="0"/>
                    </a:lnTo>
                    <a:lnTo>
                      <a:pt x="487" y="4"/>
                    </a:lnTo>
                    <a:lnTo>
                      <a:pt x="522" y="19"/>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0" name="Freeform 174"/>
              <p:cNvSpPr>
                <a:spLocks/>
              </p:cNvSpPr>
              <p:nvPr/>
            </p:nvSpPr>
            <p:spPr bwMode="auto">
              <a:xfrm>
                <a:off x="4971" y="3443"/>
                <a:ext cx="91" cy="122"/>
              </a:xfrm>
              <a:custGeom>
                <a:avLst/>
                <a:gdLst/>
                <a:ahLst/>
                <a:cxnLst>
                  <a:cxn ang="0">
                    <a:pos x="90" y="0"/>
                  </a:cxn>
                  <a:cxn ang="0">
                    <a:pos x="71" y="1"/>
                  </a:cxn>
                  <a:cxn ang="0">
                    <a:pos x="55" y="4"/>
                  </a:cxn>
                  <a:cxn ang="0">
                    <a:pos x="37" y="11"/>
                  </a:cxn>
                  <a:cxn ang="0">
                    <a:pos x="22" y="23"/>
                  </a:cxn>
                  <a:cxn ang="0">
                    <a:pos x="6" y="40"/>
                  </a:cxn>
                  <a:cxn ang="0">
                    <a:pos x="0" y="65"/>
                  </a:cxn>
                  <a:cxn ang="0">
                    <a:pos x="0" y="91"/>
                  </a:cxn>
                  <a:cxn ang="0">
                    <a:pos x="2" y="121"/>
                  </a:cxn>
                </a:cxnLst>
                <a:rect l="0" t="0" r="r" b="b"/>
                <a:pathLst>
                  <a:path w="91" h="122">
                    <a:moveTo>
                      <a:pt x="90" y="0"/>
                    </a:moveTo>
                    <a:lnTo>
                      <a:pt x="71" y="1"/>
                    </a:lnTo>
                    <a:lnTo>
                      <a:pt x="55" y="4"/>
                    </a:lnTo>
                    <a:lnTo>
                      <a:pt x="37" y="11"/>
                    </a:lnTo>
                    <a:lnTo>
                      <a:pt x="22" y="23"/>
                    </a:lnTo>
                    <a:lnTo>
                      <a:pt x="6" y="40"/>
                    </a:lnTo>
                    <a:lnTo>
                      <a:pt x="0" y="65"/>
                    </a:lnTo>
                    <a:lnTo>
                      <a:pt x="0" y="91"/>
                    </a:lnTo>
                    <a:lnTo>
                      <a:pt x="2" y="121"/>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1" name="Freeform 175"/>
              <p:cNvSpPr>
                <a:spLocks/>
              </p:cNvSpPr>
              <p:nvPr/>
            </p:nvSpPr>
            <p:spPr bwMode="auto">
              <a:xfrm>
                <a:off x="4956" y="3480"/>
                <a:ext cx="63" cy="173"/>
              </a:xfrm>
              <a:custGeom>
                <a:avLst/>
                <a:gdLst/>
                <a:ahLst/>
                <a:cxnLst>
                  <a:cxn ang="0">
                    <a:pos x="0" y="0"/>
                  </a:cxn>
                  <a:cxn ang="0">
                    <a:pos x="4" y="39"/>
                  </a:cxn>
                  <a:cxn ang="0">
                    <a:pos x="11" y="79"/>
                  </a:cxn>
                  <a:cxn ang="0">
                    <a:pos x="17" y="107"/>
                  </a:cxn>
                  <a:cxn ang="0">
                    <a:pos x="26" y="129"/>
                  </a:cxn>
                  <a:cxn ang="0">
                    <a:pos x="36" y="144"/>
                  </a:cxn>
                  <a:cxn ang="0">
                    <a:pos x="47" y="158"/>
                  </a:cxn>
                  <a:cxn ang="0">
                    <a:pos x="62" y="172"/>
                  </a:cxn>
                </a:cxnLst>
                <a:rect l="0" t="0" r="r" b="b"/>
                <a:pathLst>
                  <a:path w="63" h="173">
                    <a:moveTo>
                      <a:pt x="0" y="0"/>
                    </a:moveTo>
                    <a:lnTo>
                      <a:pt x="4" y="39"/>
                    </a:lnTo>
                    <a:lnTo>
                      <a:pt x="11" y="79"/>
                    </a:lnTo>
                    <a:lnTo>
                      <a:pt x="17" y="107"/>
                    </a:lnTo>
                    <a:lnTo>
                      <a:pt x="26" y="129"/>
                    </a:lnTo>
                    <a:lnTo>
                      <a:pt x="36" y="144"/>
                    </a:lnTo>
                    <a:lnTo>
                      <a:pt x="47" y="158"/>
                    </a:lnTo>
                    <a:lnTo>
                      <a:pt x="62" y="17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2" name="Freeform 176"/>
              <p:cNvSpPr>
                <a:spLocks/>
              </p:cNvSpPr>
              <p:nvPr/>
            </p:nvSpPr>
            <p:spPr bwMode="auto">
              <a:xfrm>
                <a:off x="4895" y="3621"/>
                <a:ext cx="100" cy="24"/>
              </a:xfrm>
              <a:custGeom>
                <a:avLst/>
                <a:gdLst/>
                <a:ahLst/>
                <a:cxnLst>
                  <a:cxn ang="0">
                    <a:pos x="99" y="3"/>
                  </a:cxn>
                  <a:cxn ang="0">
                    <a:pos x="76" y="0"/>
                  </a:cxn>
                  <a:cxn ang="0">
                    <a:pos x="53" y="2"/>
                  </a:cxn>
                  <a:cxn ang="0">
                    <a:pos x="30" y="8"/>
                  </a:cxn>
                  <a:cxn ang="0">
                    <a:pos x="0" y="23"/>
                  </a:cxn>
                </a:cxnLst>
                <a:rect l="0" t="0" r="r" b="b"/>
                <a:pathLst>
                  <a:path w="100" h="24">
                    <a:moveTo>
                      <a:pt x="99" y="3"/>
                    </a:moveTo>
                    <a:lnTo>
                      <a:pt x="76" y="0"/>
                    </a:lnTo>
                    <a:lnTo>
                      <a:pt x="53" y="2"/>
                    </a:lnTo>
                    <a:lnTo>
                      <a:pt x="30" y="8"/>
                    </a:lnTo>
                    <a:lnTo>
                      <a:pt x="0" y="2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3" name="Freeform 177"/>
              <p:cNvSpPr>
                <a:spLocks/>
              </p:cNvSpPr>
              <p:nvPr/>
            </p:nvSpPr>
            <p:spPr bwMode="auto">
              <a:xfrm>
                <a:off x="4899" y="3643"/>
                <a:ext cx="119" cy="33"/>
              </a:xfrm>
              <a:custGeom>
                <a:avLst/>
                <a:gdLst/>
                <a:ahLst/>
                <a:cxnLst>
                  <a:cxn ang="0">
                    <a:pos x="118" y="9"/>
                  </a:cxn>
                  <a:cxn ang="0">
                    <a:pos x="93" y="3"/>
                  </a:cxn>
                  <a:cxn ang="0">
                    <a:pos x="79" y="0"/>
                  </a:cxn>
                  <a:cxn ang="0">
                    <a:pos x="59" y="1"/>
                  </a:cxn>
                  <a:cxn ang="0">
                    <a:pos x="37" y="8"/>
                  </a:cxn>
                  <a:cxn ang="0">
                    <a:pos x="16" y="19"/>
                  </a:cxn>
                  <a:cxn ang="0">
                    <a:pos x="0" y="32"/>
                  </a:cxn>
                </a:cxnLst>
                <a:rect l="0" t="0" r="r" b="b"/>
                <a:pathLst>
                  <a:path w="119" h="33">
                    <a:moveTo>
                      <a:pt x="118" y="9"/>
                    </a:moveTo>
                    <a:lnTo>
                      <a:pt x="93" y="3"/>
                    </a:lnTo>
                    <a:lnTo>
                      <a:pt x="79" y="0"/>
                    </a:lnTo>
                    <a:lnTo>
                      <a:pt x="59" y="1"/>
                    </a:lnTo>
                    <a:lnTo>
                      <a:pt x="37" y="8"/>
                    </a:lnTo>
                    <a:lnTo>
                      <a:pt x="16" y="19"/>
                    </a:lnTo>
                    <a:lnTo>
                      <a:pt x="0" y="3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4" name="Freeform 178"/>
              <p:cNvSpPr>
                <a:spLocks/>
              </p:cNvSpPr>
              <p:nvPr/>
            </p:nvSpPr>
            <p:spPr bwMode="auto">
              <a:xfrm>
                <a:off x="4633" y="3413"/>
                <a:ext cx="47" cy="255"/>
              </a:xfrm>
              <a:custGeom>
                <a:avLst/>
                <a:gdLst/>
                <a:ahLst/>
                <a:cxnLst>
                  <a:cxn ang="0">
                    <a:pos x="35" y="0"/>
                  </a:cxn>
                  <a:cxn ang="0">
                    <a:pos x="25" y="17"/>
                  </a:cxn>
                  <a:cxn ang="0">
                    <a:pos x="14" y="40"/>
                  </a:cxn>
                  <a:cxn ang="0">
                    <a:pos x="5" y="67"/>
                  </a:cxn>
                  <a:cxn ang="0">
                    <a:pos x="0" y="93"/>
                  </a:cxn>
                  <a:cxn ang="0">
                    <a:pos x="0" y="123"/>
                  </a:cxn>
                  <a:cxn ang="0">
                    <a:pos x="3" y="150"/>
                  </a:cxn>
                  <a:cxn ang="0">
                    <a:pos x="9" y="180"/>
                  </a:cxn>
                  <a:cxn ang="0">
                    <a:pos x="19" y="207"/>
                  </a:cxn>
                  <a:cxn ang="0">
                    <a:pos x="32" y="231"/>
                  </a:cxn>
                  <a:cxn ang="0">
                    <a:pos x="46" y="254"/>
                  </a:cxn>
                </a:cxnLst>
                <a:rect l="0" t="0" r="r" b="b"/>
                <a:pathLst>
                  <a:path w="47" h="255">
                    <a:moveTo>
                      <a:pt x="35" y="0"/>
                    </a:moveTo>
                    <a:lnTo>
                      <a:pt x="25" y="17"/>
                    </a:lnTo>
                    <a:lnTo>
                      <a:pt x="14" y="40"/>
                    </a:lnTo>
                    <a:lnTo>
                      <a:pt x="5" y="67"/>
                    </a:lnTo>
                    <a:lnTo>
                      <a:pt x="0" y="93"/>
                    </a:lnTo>
                    <a:lnTo>
                      <a:pt x="0" y="123"/>
                    </a:lnTo>
                    <a:lnTo>
                      <a:pt x="3" y="150"/>
                    </a:lnTo>
                    <a:lnTo>
                      <a:pt x="9" y="180"/>
                    </a:lnTo>
                    <a:lnTo>
                      <a:pt x="19" y="207"/>
                    </a:lnTo>
                    <a:lnTo>
                      <a:pt x="32" y="231"/>
                    </a:lnTo>
                    <a:lnTo>
                      <a:pt x="46" y="254"/>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5" name="Freeform 179"/>
              <p:cNvSpPr>
                <a:spLocks/>
              </p:cNvSpPr>
              <p:nvPr/>
            </p:nvSpPr>
            <p:spPr bwMode="auto">
              <a:xfrm>
                <a:off x="4748" y="3724"/>
                <a:ext cx="152" cy="56"/>
              </a:xfrm>
              <a:custGeom>
                <a:avLst/>
                <a:gdLst/>
                <a:ahLst/>
                <a:cxnLst>
                  <a:cxn ang="0">
                    <a:pos x="151" y="55"/>
                  </a:cxn>
                  <a:cxn ang="0">
                    <a:pos x="125" y="38"/>
                  </a:cxn>
                  <a:cxn ang="0">
                    <a:pos x="99" y="25"/>
                  </a:cxn>
                  <a:cxn ang="0">
                    <a:pos x="78" y="16"/>
                  </a:cxn>
                  <a:cxn ang="0">
                    <a:pos x="52" y="8"/>
                  </a:cxn>
                  <a:cxn ang="0">
                    <a:pos x="22" y="4"/>
                  </a:cxn>
                  <a:cxn ang="0">
                    <a:pos x="0" y="0"/>
                  </a:cxn>
                </a:cxnLst>
                <a:rect l="0" t="0" r="r" b="b"/>
                <a:pathLst>
                  <a:path w="152" h="56">
                    <a:moveTo>
                      <a:pt x="151" y="55"/>
                    </a:moveTo>
                    <a:lnTo>
                      <a:pt x="125" y="38"/>
                    </a:lnTo>
                    <a:lnTo>
                      <a:pt x="99" y="25"/>
                    </a:lnTo>
                    <a:lnTo>
                      <a:pt x="78" y="16"/>
                    </a:lnTo>
                    <a:lnTo>
                      <a:pt x="52" y="8"/>
                    </a:lnTo>
                    <a:lnTo>
                      <a:pt x="22" y="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6" name="Freeform 180"/>
              <p:cNvSpPr>
                <a:spLocks/>
              </p:cNvSpPr>
              <p:nvPr/>
            </p:nvSpPr>
            <p:spPr bwMode="auto">
              <a:xfrm>
                <a:off x="4451" y="3555"/>
                <a:ext cx="242" cy="161"/>
              </a:xfrm>
              <a:custGeom>
                <a:avLst/>
                <a:gdLst/>
                <a:ahLst/>
                <a:cxnLst>
                  <a:cxn ang="0">
                    <a:pos x="241" y="160"/>
                  </a:cxn>
                  <a:cxn ang="0">
                    <a:pos x="215" y="160"/>
                  </a:cxn>
                  <a:cxn ang="0">
                    <a:pos x="176" y="151"/>
                  </a:cxn>
                  <a:cxn ang="0">
                    <a:pos x="142" y="138"/>
                  </a:cxn>
                  <a:cxn ang="0">
                    <a:pos x="112" y="125"/>
                  </a:cxn>
                  <a:cxn ang="0">
                    <a:pos x="82" y="104"/>
                  </a:cxn>
                  <a:cxn ang="0">
                    <a:pos x="47" y="78"/>
                  </a:cxn>
                  <a:cxn ang="0">
                    <a:pos x="35" y="52"/>
                  </a:cxn>
                  <a:cxn ang="0">
                    <a:pos x="0" y="0"/>
                  </a:cxn>
                </a:cxnLst>
                <a:rect l="0" t="0" r="r" b="b"/>
                <a:pathLst>
                  <a:path w="242" h="161">
                    <a:moveTo>
                      <a:pt x="241" y="160"/>
                    </a:moveTo>
                    <a:lnTo>
                      <a:pt x="215" y="160"/>
                    </a:lnTo>
                    <a:lnTo>
                      <a:pt x="176" y="151"/>
                    </a:lnTo>
                    <a:lnTo>
                      <a:pt x="142" y="138"/>
                    </a:lnTo>
                    <a:lnTo>
                      <a:pt x="112" y="125"/>
                    </a:lnTo>
                    <a:lnTo>
                      <a:pt x="82" y="104"/>
                    </a:lnTo>
                    <a:lnTo>
                      <a:pt x="47" y="78"/>
                    </a:lnTo>
                    <a:lnTo>
                      <a:pt x="35" y="5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7" name="Freeform 181"/>
              <p:cNvSpPr>
                <a:spLocks/>
              </p:cNvSpPr>
              <p:nvPr/>
            </p:nvSpPr>
            <p:spPr bwMode="auto">
              <a:xfrm>
                <a:off x="4490" y="3676"/>
                <a:ext cx="113" cy="27"/>
              </a:xfrm>
              <a:custGeom>
                <a:avLst/>
                <a:gdLst/>
                <a:ahLst/>
                <a:cxnLst>
                  <a:cxn ang="0">
                    <a:pos x="112" y="26"/>
                  </a:cxn>
                  <a:cxn ang="0">
                    <a:pos x="65" y="17"/>
                  </a:cxn>
                  <a:cxn ang="0">
                    <a:pos x="26" y="9"/>
                  </a:cxn>
                  <a:cxn ang="0">
                    <a:pos x="0" y="0"/>
                  </a:cxn>
                </a:cxnLst>
                <a:rect l="0" t="0" r="r" b="b"/>
                <a:pathLst>
                  <a:path w="113" h="27">
                    <a:moveTo>
                      <a:pt x="112" y="26"/>
                    </a:moveTo>
                    <a:lnTo>
                      <a:pt x="65" y="17"/>
                    </a:lnTo>
                    <a:lnTo>
                      <a:pt x="26" y="9"/>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8" name="Freeform 182"/>
              <p:cNvSpPr>
                <a:spLocks/>
              </p:cNvSpPr>
              <p:nvPr/>
            </p:nvSpPr>
            <p:spPr bwMode="auto">
              <a:xfrm>
                <a:off x="4317" y="3659"/>
                <a:ext cx="337" cy="147"/>
              </a:xfrm>
              <a:custGeom>
                <a:avLst/>
                <a:gdLst/>
                <a:ahLst/>
                <a:cxnLst>
                  <a:cxn ang="0">
                    <a:pos x="336" y="146"/>
                  </a:cxn>
                  <a:cxn ang="0">
                    <a:pos x="301" y="124"/>
                  </a:cxn>
                  <a:cxn ang="0">
                    <a:pos x="263" y="107"/>
                  </a:cxn>
                  <a:cxn ang="0">
                    <a:pos x="229" y="94"/>
                  </a:cxn>
                  <a:cxn ang="0">
                    <a:pos x="181" y="77"/>
                  </a:cxn>
                  <a:cxn ang="0">
                    <a:pos x="142" y="56"/>
                  </a:cxn>
                  <a:cxn ang="0">
                    <a:pos x="134" y="56"/>
                  </a:cxn>
                  <a:cxn ang="0">
                    <a:pos x="82" y="22"/>
                  </a:cxn>
                  <a:cxn ang="0">
                    <a:pos x="39" y="9"/>
                  </a:cxn>
                  <a:cxn ang="0">
                    <a:pos x="0" y="0"/>
                  </a:cxn>
                </a:cxnLst>
                <a:rect l="0" t="0" r="r" b="b"/>
                <a:pathLst>
                  <a:path w="337" h="147">
                    <a:moveTo>
                      <a:pt x="336" y="146"/>
                    </a:moveTo>
                    <a:lnTo>
                      <a:pt x="301" y="124"/>
                    </a:lnTo>
                    <a:lnTo>
                      <a:pt x="263" y="107"/>
                    </a:lnTo>
                    <a:lnTo>
                      <a:pt x="229" y="94"/>
                    </a:lnTo>
                    <a:lnTo>
                      <a:pt x="181" y="77"/>
                    </a:lnTo>
                    <a:lnTo>
                      <a:pt x="142" y="56"/>
                    </a:lnTo>
                    <a:lnTo>
                      <a:pt x="134" y="56"/>
                    </a:lnTo>
                    <a:lnTo>
                      <a:pt x="82" y="22"/>
                    </a:lnTo>
                    <a:lnTo>
                      <a:pt x="39" y="9"/>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9" name="Freeform 183"/>
              <p:cNvSpPr>
                <a:spLocks/>
              </p:cNvSpPr>
              <p:nvPr/>
            </p:nvSpPr>
            <p:spPr bwMode="auto">
              <a:xfrm>
                <a:off x="5083" y="3443"/>
                <a:ext cx="31" cy="6"/>
              </a:xfrm>
              <a:custGeom>
                <a:avLst/>
                <a:gdLst/>
                <a:ahLst/>
                <a:cxnLst>
                  <a:cxn ang="0">
                    <a:pos x="30" y="5"/>
                  </a:cxn>
                  <a:cxn ang="0">
                    <a:pos x="14" y="2"/>
                  </a:cxn>
                  <a:cxn ang="0">
                    <a:pos x="0" y="0"/>
                  </a:cxn>
                </a:cxnLst>
                <a:rect l="0" t="0" r="r" b="b"/>
                <a:pathLst>
                  <a:path w="31" h="6">
                    <a:moveTo>
                      <a:pt x="30" y="5"/>
                    </a:moveTo>
                    <a:lnTo>
                      <a:pt x="14" y="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0" name="Freeform 184"/>
              <p:cNvSpPr>
                <a:spLocks/>
              </p:cNvSpPr>
              <p:nvPr/>
            </p:nvSpPr>
            <p:spPr bwMode="auto">
              <a:xfrm>
                <a:off x="4457" y="3965"/>
                <a:ext cx="75" cy="23"/>
              </a:xfrm>
              <a:custGeom>
                <a:avLst/>
                <a:gdLst/>
                <a:ahLst/>
                <a:cxnLst>
                  <a:cxn ang="0">
                    <a:pos x="0" y="0"/>
                  </a:cxn>
                  <a:cxn ang="0">
                    <a:pos x="22" y="2"/>
                  </a:cxn>
                  <a:cxn ang="0">
                    <a:pos x="39" y="7"/>
                  </a:cxn>
                  <a:cxn ang="0">
                    <a:pos x="57" y="13"/>
                  </a:cxn>
                  <a:cxn ang="0">
                    <a:pos x="74" y="22"/>
                  </a:cxn>
                </a:cxnLst>
                <a:rect l="0" t="0" r="r" b="b"/>
                <a:pathLst>
                  <a:path w="75" h="23">
                    <a:moveTo>
                      <a:pt x="0" y="0"/>
                    </a:moveTo>
                    <a:lnTo>
                      <a:pt x="22" y="2"/>
                    </a:lnTo>
                    <a:lnTo>
                      <a:pt x="39" y="7"/>
                    </a:lnTo>
                    <a:lnTo>
                      <a:pt x="57" y="13"/>
                    </a:lnTo>
                    <a:lnTo>
                      <a:pt x="74" y="2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1" name="Freeform 185"/>
              <p:cNvSpPr>
                <a:spLocks/>
              </p:cNvSpPr>
              <p:nvPr/>
            </p:nvSpPr>
            <p:spPr bwMode="auto">
              <a:xfrm>
                <a:off x="4308" y="4022"/>
                <a:ext cx="75" cy="14"/>
              </a:xfrm>
              <a:custGeom>
                <a:avLst/>
                <a:gdLst/>
                <a:ahLst/>
                <a:cxnLst>
                  <a:cxn ang="0">
                    <a:pos x="0" y="0"/>
                  </a:cxn>
                  <a:cxn ang="0">
                    <a:pos x="26" y="0"/>
                  </a:cxn>
                  <a:cxn ang="0">
                    <a:pos x="52" y="4"/>
                  </a:cxn>
                  <a:cxn ang="0">
                    <a:pos x="74" y="13"/>
                  </a:cxn>
                </a:cxnLst>
                <a:rect l="0" t="0" r="r" b="b"/>
                <a:pathLst>
                  <a:path w="75" h="14">
                    <a:moveTo>
                      <a:pt x="0" y="0"/>
                    </a:moveTo>
                    <a:lnTo>
                      <a:pt x="26" y="0"/>
                    </a:lnTo>
                    <a:lnTo>
                      <a:pt x="52" y="4"/>
                    </a:lnTo>
                    <a:lnTo>
                      <a:pt x="74" y="1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2" name="Freeform 186"/>
              <p:cNvSpPr>
                <a:spLocks/>
              </p:cNvSpPr>
              <p:nvPr/>
            </p:nvSpPr>
            <p:spPr bwMode="auto">
              <a:xfrm>
                <a:off x="4211" y="3965"/>
                <a:ext cx="102" cy="51"/>
              </a:xfrm>
              <a:custGeom>
                <a:avLst/>
                <a:gdLst/>
                <a:ahLst/>
                <a:cxnLst>
                  <a:cxn ang="0">
                    <a:pos x="0" y="0"/>
                  </a:cxn>
                  <a:cxn ang="0">
                    <a:pos x="17" y="2"/>
                  </a:cxn>
                  <a:cxn ang="0">
                    <a:pos x="39" y="9"/>
                  </a:cxn>
                  <a:cxn ang="0">
                    <a:pos x="58" y="17"/>
                  </a:cxn>
                  <a:cxn ang="0">
                    <a:pos x="73" y="28"/>
                  </a:cxn>
                  <a:cxn ang="0">
                    <a:pos x="86" y="39"/>
                  </a:cxn>
                  <a:cxn ang="0">
                    <a:pos x="95" y="46"/>
                  </a:cxn>
                  <a:cxn ang="0">
                    <a:pos x="101" y="50"/>
                  </a:cxn>
                </a:cxnLst>
                <a:rect l="0" t="0" r="r" b="b"/>
                <a:pathLst>
                  <a:path w="102" h="51">
                    <a:moveTo>
                      <a:pt x="0" y="0"/>
                    </a:moveTo>
                    <a:lnTo>
                      <a:pt x="17" y="2"/>
                    </a:lnTo>
                    <a:lnTo>
                      <a:pt x="39" y="9"/>
                    </a:lnTo>
                    <a:lnTo>
                      <a:pt x="58" y="17"/>
                    </a:lnTo>
                    <a:lnTo>
                      <a:pt x="73" y="28"/>
                    </a:lnTo>
                    <a:lnTo>
                      <a:pt x="86" y="39"/>
                    </a:lnTo>
                    <a:lnTo>
                      <a:pt x="95" y="46"/>
                    </a:lnTo>
                    <a:lnTo>
                      <a:pt x="101" y="5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3" name="Freeform 187"/>
              <p:cNvSpPr>
                <a:spLocks/>
              </p:cNvSpPr>
              <p:nvPr/>
            </p:nvSpPr>
            <p:spPr bwMode="auto">
              <a:xfrm>
                <a:off x="4041" y="4004"/>
                <a:ext cx="79" cy="31"/>
              </a:xfrm>
              <a:custGeom>
                <a:avLst/>
                <a:gdLst/>
                <a:ahLst/>
                <a:cxnLst>
                  <a:cxn ang="0">
                    <a:pos x="0" y="0"/>
                  </a:cxn>
                  <a:cxn ang="0">
                    <a:pos x="37" y="4"/>
                  </a:cxn>
                  <a:cxn ang="0">
                    <a:pos x="52" y="11"/>
                  </a:cxn>
                  <a:cxn ang="0">
                    <a:pos x="67" y="19"/>
                  </a:cxn>
                  <a:cxn ang="0">
                    <a:pos x="78" y="30"/>
                  </a:cxn>
                </a:cxnLst>
                <a:rect l="0" t="0" r="r" b="b"/>
                <a:pathLst>
                  <a:path w="79" h="31">
                    <a:moveTo>
                      <a:pt x="0" y="0"/>
                    </a:moveTo>
                    <a:lnTo>
                      <a:pt x="37" y="4"/>
                    </a:lnTo>
                    <a:lnTo>
                      <a:pt x="52" y="11"/>
                    </a:lnTo>
                    <a:lnTo>
                      <a:pt x="67" y="19"/>
                    </a:lnTo>
                    <a:lnTo>
                      <a:pt x="78" y="3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4" name="Freeform 188"/>
              <p:cNvSpPr>
                <a:spLocks/>
              </p:cNvSpPr>
              <p:nvPr/>
            </p:nvSpPr>
            <p:spPr bwMode="auto">
              <a:xfrm>
                <a:off x="3970" y="3915"/>
                <a:ext cx="89" cy="49"/>
              </a:xfrm>
              <a:custGeom>
                <a:avLst/>
                <a:gdLst/>
                <a:ahLst/>
                <a:cxnLst>
                  <a:cxn ang="0">
                    <a:pos x="0" y="0"/>
                  </a:cxn>
                  <a:cxn ang="0">
                    <a:pos x="30" y="9"/>
                  </a:cxn>
                  <a:cxn ang="0">
                    <a:pos x="47" y="17"/>
                  </a:cxn>
                  <a:cxn ang="0">
                    <a:pos x="62" y="26"/>
                  </a:cxn>
                  <a:cxn ang="0">
                    <a:pos x="75" y="37"/>
                  </a:cxn>
                  <a:cxn ang="0">
                    <a:pos x="88" y="48"/>
                  </a:cxn>
                </a:cxnLst>
                <a:rect l="0" t="0" r="r" b="b"/>
                <a:pathLst>
                  <a:path w="89" h="49">
                    <a:moveTo>
                      <a:pt x="0" y="0"/>
                    </a:moveTo>
                    <a:lnTo>
                      <a:pt x="30" y="9"/>
                    </a:lnTo>
                    <a:lnTo>
                      <a:pt x="47" y="17"/>
                    </a:lnTo>
                    <a:lnTo>
                      <a:pt x="62" y="26"/>
                    </a:lnTo>
                    <a:lnTo>
                      <a:pt x="75" y="37"/>
                    </a:lnTo>
                    <a:lnTo>
                      <a:pt x="88" y="48"/>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5" name="Freeform 189"/>
              <p:cNvSpPr>
                <a:spLocks/>
              </p:cNvSpPr>
              <p:nvPr/>
            </p:nvSpPr>
            <p:spPr bwMode="auto">
              <a:xfrm>
                <a:off x="4121" y="3901"/>
                <a:ext cx="74" cy="34"/>
              </a:xfrm>
              <a:custGeom>
                <a:avLst/>
                <a:gdLst/>
                <a:ahLst/>
                <a:cxnLst>
                  <a:cxn ang="0">
                    <a:pos x="0" y="0"/>
                  </a:cxn>
                  <a:cxn ang="0">
                    <a:pos x="28" y="6"/>
                  </a:cxn>
                  <a:cxn ang="0">
                    <a:pos x="43" y="14"/>
                  </a:cxn>
                  <a:cxn ang="0">
                    <a:pos x="58" y="22"/>
                  </a:cxn>
                  <a:cxn ang="0">
                    <a:pos x="73" y="33"/>
                  </a:cxn>
                </a:cxnLst>
                <a:rect l="0" t="0" r="r" b="b"/>
                <a:pathLst>
                  <a:path w="74" h="34">
                    <a:moveTo>
                      <a:pt x="0" y="0"/>
                    </a:moveTo>
                    <a:lnTo>
                      <a:pt x="28" y="6"/>
                    </a:lnTo>
                    <a:lnTo>
                      <a:pt x="43" y="14"/>
                    </a:lnTo>
                    <a:lnTo>
                      <a:pt x="58" y="22"/>
                    </a:lnTo>
                    <a:lnTo>
                      <a:pt x="73" y="3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6" name="Freeform 190"/>
              <p:cNvSpPr>
                <a:spLocks/>
              </p:cNvSpPr>
              <p:nvPr/>
            </p:nvSpPr>
            <p:spPr bwMode="auto">
              <a:xfrm>
                <a:off x="4003" y="3807"/>
                <a:ext cx="96" cy="70"/>
              </a:xfrm>
              <a:custGeom>
                <a:avLst/>
                <a:gdLst/>
                <a:ahLst/>
                <a:cxnLst>
                  <a:cxn ang="0">
                    <a:pos x="0" y="0"/>
                  </a:cxn>
                  <a:cxn ang="0">
                    <a:pos x="41" y="8"/>
                  </a:cxn>
                  <a:cxn ang="0">
                    <a:pos x="65" y="20"/>
                  </a:cxn>
                  <a:cxn ang="0">
                    <a:pos x="82" y="36"/>
                  </a:cxn>
                  <a:cxn ang="0">
                    <a:pos x="91" y="52"/>
                  </a:cxn>
                  <a:cxn ang="0">
                    <a:pos x="95" y="69"/>
                  </a:cxn>
                </a:cxnLst>
                <a:rect l="0" t="0" r="r" b="b"/>
                <a:pathLst>
                  <a:path w="96" h="70">
                    <a:moveTo>
                      <a:pt x="0" y="0"/>
                    </a:moveTo>
                    <a:lnTo>
                      <a:pt x="41" y="8"/>
                    </a:lnTo>
                    <a:lnTo>
                      <a:pt x="65" y="20"/>
                    </a:lnTo>
                    <a:lnTo>
                      <a:pt x="82" y="36"/>
                    </a:lnTo>
                    <a:lnTo>
                      <a:pt x="91" y="52"/>
                    </a:lnTo>
                    <a:lnTo>
                      <a:pt x="95" y="69"/>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7" name="Freeform 191"/>
              <p:cNvSpPr>
                <a:spLocks/>
              </p:cNvSpPr>
              <p:nvPr/>
            </p:nvSpPr>
            <p:spPr bwMode="auto">
              <a:xfrm>
                <a:off x="4134" y="3760"/>
                <a:ext cx="134" cy="44"/>
              </a:xfrm>
              <a:custGeom>
                <a:avLst/>
                <a:gdLst/>
                <a:ahLst/>
                <a:cxnLst>
                  <a:cxn ang="0">
                    <a:pos x="0" y="0"/>
                  </a:cxn>
                  <a:cxn ang="0">
                    <a:pos x="56" y="0"/>
                  </a:cxn>
                  <a:cxn ang="0">
                    <a:pos x="94" y="13"/>
                  </a:cxn>
                  <a:cxn ang="0">
                    <a:pos x="120" y="26"/>
                  </a:cxn>
                  <a:cxn ang="0">
                    <a:pos x="133" y="43"/>
                  </a:cxn>
                </a:cxnLst>
                <a:rect l="0" t="0" r="r" b="b"/>
                <a:pathLst>
                  <a:path w="134" h="44">
                    <a:moveTo>
                      <a:pt x="0" y="0"/>
                    </a:moveTo>
                    <a:lnTo>
                      <a:pt x="56" y="0"/>
                    </a:lnTo>
                    <a:lnTo>
                      <a:pt x="94" y="13"/>
                    </a:lnTo>
                    <a:lnTo>
                      <a:pt x="120" y="26"/>
                    </a:lnTo>
                    <a:lnTo>
                      <a:pt x="133" y="4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8" name="Freeform 192"/>
              <p:cNvSpPr>
                <a:spLocks/>
              </p:cNvSpPr>
              <p:nvPr/>
            </p:nvSpPr>
            <p:spPr bwMode="auto">
              <a:xfrm>
                <a:off x="4297" y="3782"/>
                <a:ext cx="14" cy="66"/>
              </a:xfrm>
              <a:custGeom>
                <a:avLst/>
                <a:gdLst/>
                <a:ahLst/>
                <a:cxnLst>
                  <a:cxn ang="0">
                    <a:pos x="9" y="65"/>
                  </a:cxn>
                  <a:cxn ang="0">
                    <a:pos x="13" y="48"/>
                  </a:cxn>
                  <a:cxn ang="0">
                    <a:pos x="9" y="26"/>
                  </a:cxn>
                  <a:cxn ang="0">
                    <a:pos x="0" y="0"/>
                  </a:cxn>
                </a:cxnLst>
                <a:rect l="0" t="0" r="r" b="b"/>
                <a:pathLst>
                  <a:path w="14" h="66">
                    <a:moveTo>
                      <a:pt x="9" y="65"/>
                    </a:moveTo>
                    <a:lnTo>
                      <a:pt x="13" y="48"/>
                    </a:lnTo>
                    <a:lnTo>
                      <a:pt x="9" y="26"/>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9" name="Freeform 193"/>
              <p:cNvSpPr>
                <a:spLocks/>
              </p:cNvSpPr>
              <p:nvPr/>
            </p:nvSpPr>
            <p:spPr bwMode="auto">
              <a:xfrm>
                <a:off x="4388" y="3855"/>
                <a:ext cx="36" cy="44"/>
              </a:xfrm>
              <a:custGeom>
                <a:avLst/>
                <a:gdLst/>
                <a:ahLst/>
                <a:cxnLst>
                  <a:cxn ang="0">
                    <a:pos x="0" y="43"/>
                  </a:cxn>
                  <a:cxn ang="0">
                    <a:pos x="18" y="26"/>
                  </a:cxn>
                  <a:cxn ang="0">
                    <a:pos x="35" y="0"/>
                  </a:cxn>
                </a:cxnLst>
                <a:rect l="0" t="0" r="r" b="b"/>
                <a:pathLst>
                  <a:path w="36" h="44">
                    <a:moveTo>
                      <a:pt x="0" y="43"/>
                    </a:moveTo>
                    <a:lnTo>
                      <a:pt x="18" y="26"/>
                    </a:lnTo>
                    <a:lnTo>
                      <a:pt x="35"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0" name="Line 194"/>
              <p:cNvSpPr>
                <a:spLocks noChangeShapeType="1"/>
              </p:cNvSpPr>
              <p:nvPr/>
            </p:nvSpPr>
            <p:spPr bwMode="auto">
              <a:xfrm flipV="1">
                <a:off x="4370" y="4118"/>
                <a:ext cx="10" cy="34"/>
              </a:xfrm>
              <a:prstGeom prst="line">
                <a:avLst/>
              </a:prstGeom>
              <a:noFill/>
              <a:ln w="12700">
                <a:solidFill>
                  <a:srgbClr val="000000"/>
                </a:solidFill>
                <a:round/>
                <a:headEnd/>
                <a:tailEnd/>
              </a:ln>
              <a:effectLst/>
            </p:spPr>
            <p:txBody>
              <a:bodyPr wrap="none" anchor="ctr"/>
              <a:lstStyle/>
              <a:p>
                <a:endParaRPr lang="en-GB"/>
              </a:p>
            </p:txBody>
          </p:sp>
        </p:grpSp>
        <p:grpSp>
          <p:nvGrpSpPr>
            <p:cNvPr id="52" name="Group 195"/>
            <p:cNvGrpSpPr>
              <a:grpSpLocks/>
            </p:cNvGrpSpPr>
            <p:nvPr/>
          </p:nvGrpSpPr>
          <p:grpSpPr bwMode="auto">
            <a:xfrm>
              <a:off x="2003" y="2779"/>
              <a:ext cx="712" cy="640"/>
              <a:chOff x="2534" y="214"/>
              <a:chExt cx="1640" cy="1645"/>
            </a:xfrm>
          </p:grpSpPr>
          <p:sp>
            <p:nvSpPr>
              <p:cNvPr id="128" name="Oval 196"/>
              <p:cNvSpPr>
                <a:spLocks noChangeArrowheads="1"/>
              </p:cNvSpPr>
              <p:nvPr/>
            </p:nvSpPr>
            <p:spPr bwMode="auto">
              <a:xfrm>
                <a:off x="2541" y="220"/>
                <a:ext cx="1622" cy="1632"/>
              </a:xfrm>
              <a:prstGeom prst="ellipse">
                <a:avLst/>
              </a:prstGeom>
              <a:solidFill>
                <a:schemeClr val="tx1"/>
              </a:solidFill>
              <a:ln w="12700">
                <a:solidFill>
                  <a:srgbClr val="C0C0C0"/>
                </a:solidFill>
                <a:round/>
                <a:headEnd/>
                <a:tailEnd/>
              </a:ln>
              <a:effectLst/>
            </p:spPr>
            <p:txBody>
              <a:bodyPr wrap="none" anchor="ctr"/>
              <a:lstStyle/>
              <a:p>
                <a:endParaRPr lang="en-GB"/>
              </a:p>
            </p:txBody>
          </p:sp>
          <p:grpSp>
            <p:nvGrpSpPr>
              <p:cNvPr id="129" name="Group 197"/>
              <p:cNvGrpSpPr>
                <a:grpSpLocks/>
              </p:cNvGrpSpPr>
              <p:nvPr/>
            </p:nvGrpSpPr>
            <p:grpSpPr bwMode="auto">
              <a:xfrm>
                <a:off x="3007" y="573"/>
                <a:ext cx="1135" cy="1221"/>
                <a:chOff x="3007" y="573"/>
                <a:chExt cx="1135" cy="1221"/>
              </a:xfrm>
            </p:grpSpPr>
            <p:grpSp>
              <p:nvGrpSpPr>
                <p:cNvPr id="134" name="Group 198"/>
                <p:cNvGrpSpPr>
                  <a:grpSpLocks/>
                </p:cNvGrpSpPr>
                <p:nvPr/>
              </p:nvGrpSpPr>
              <p:grpSpPr bwMode="auto">
                <a:xfrm>
                  <a:off x="3007" y="573"/>
                  <a:ext cx="1125" cy="1210"/>
                  <a:chOff x="3007" y="573"/>
                  <a:chExt cx="1125" cy="1210"/>
                </a:xfrm>
              </p:grpSpPr>
              <p:sp>
                <p:nvSpPr>
                  <p:cNvPr id="161" name="Freeform 199"/>
                  <p:cNvSpPr>
                    <a:spLocks/>
                  </p:cNvSpPr>
                  <p:nvPr/>
                </p:nvSpPr>
                <p:spPr bwMode="auto">
                  <a:xfrm>
                    <a:off x="3021" y="653"/>
                    <a:ext cx="1106" cy="1127"/>
                  </a:xfrm>
                  <a:custGeom>
                    <a:avLst/>
                    <a:gdLst/>
                    <a:ahLst/>
                    <a:cxnLst>
                      <a:cxn ang="0">
                        <a:pos x="0" y="1126"/>
                      </a:cxn>
                      <a:cxn ang="0">
                        <a:pos x="32" y="1108"/>
                      </a:cxn>
                      <a:cxn ang="0">
                        <a:pos x="65" y="1085"/>
                      </a:cxn>
                      <a:cxn ang="0">
                        <a:pos x="95" y="1057"/>
                      </a:cxn>
                      <a:cxn ang="0">
                        <a:pos x="122" y="1027"/>
                      </a:cxn>
                      <a:cxn ang="0">
                        <a:pos x="147" y="993"/>
                      </a:cxn>
                      <a:cxn ang="0">
                        <a:pos x="163" y="962"/>
                      </a:cxn>
                      <a:cxn ang="0">
                        <a:pos x="173" y="924"/>
                      </a:cxn>
                      <a:cxn ang="0">
                        <a:pos x="179" y="887"/>
                      </a:cxn>
                      <a:cxn ang="0">
                        <a:pos x="180" y="833"/>
                      </a:cxn>
                      <a:cxn ang="0">
                        <a:pos x="180" y="787"/>
                      </a:cxn>
                      <a:cxn ang="0">
                        <a:pos x="177" y="737"/>
                      </a:cxn>
                      <a:cxn ang="0">
                        <a:pos x="173" y="698"/>
                      </a:cxn>
                      <a:cxn ang="0">
                        <a:pos x="170" y="658"/>
                      </a:cxn>
                      <a:cxn ang="0">
                        <a:pos x="166" y="606"/>
                      </a:cxn>
                      <a:cxn ang="0">
                        <a:pos x="164" y="552"/>
                      </a:cxn>
                      <a:cxn ang="0">
                        <a:pos x="166" y="497"/>
                      </a:cxn>
                      <a:cxn ang="0">
                        <a:pos x="171" y="444"/>
                      </a:cxn>
                      <a:cxn ang="0">
                        <a:pos x="179" y="398"/>
                      </a:cxn>
                      <a:cxn ang="0">
                        <a:pos x="193" y="350"/>
                      </a:cxn>
                      <a:cxn ang="0">
                        <a:pos x="203" y="306"/>
                      </a:cxn>
                      <a:cxn ang="0">
                        <a:pos x="219" y="265"/>
                      </a:cxn>
                      <a:cxn ang="0">
                        <a:pos x="237" y="226"/>
                      </a:cxn>
                      <a:cxn ang="0">
                        <a:pos x="258" y="196"/>
                      </a:cxn>
                      <a:cxn ang="0">
                        <a:pos x="279" y="166"/>
                      </a:cxn>
                      <a:cxn ang="0">
                        <a:pos x="304" y="136"/>
                      </a:cxn>
                      <a:cxn ang="0">
                        <a:pos x="341" y="101"/>
                      </a:cxn>
                      <a:cxn ang="0">
                        <a:pos x="382" y="72"/>
                      </a:cxn>
                      <a:cxn ang="0">
                        <a:pos x="419" y="53"/>
                      </a:cxn>
                      <a:cxn ang="0">
                        <a:pos x="460" y="34"/>
                      </a:cxn>
                      <a:cxn ang="0">
                        <a:pos x="504" y="19"/>
                      </a:cxn>
                      <a:cxn ang="0">
                        <a:pos x="545" y="11"/>
                      </a:cxn>
                      <a:cxn ang="0">
                        <a:pos x="583" y="2"/>
                      </a:cxn>
                      <a:cxn ang="0">
                        <a:pos x="626" y="0"/>
                      </a:cxn>
                      <a:cxn ang="0">
                        <a:pos x="663" y="0"/>
                      </a:cxn>
                      <a:cxn ang="0">
                        <a:pos x="697" y="4"/>
                      </a:cxn>
                      <a:cxn ang="0">
                        <a:pos x="732" y="11"/>
                      </a:cxn>
                      <a:cxn ang="0">
                        <a:pos x="764" y="25"/>
                      </a:cxn>
                      <a:cxn ang="0">
                        <a:pos x="797" y="46"/>
                      </a:cxn>
                      <a:cxn ang="0">
                        <a:pos x="833" y="69"/>
                      </a:cxn>
                      <a:cxn ang="0">
                        <a:pos x="863" y="95"/>
                      </a:cxn>
                      <a:cxn ang="0">
                        <a:pos x="891" y="124"/>
                      </a:cxn>
                      <a:cxn ang="0">
                        <a:pos x="918" y="154"/>
                      </a:cxn>
                      <a:cxn ang="0">
                        <a:pos x="937" y="182"/>
                      </a:cxn>
                      <a:cxn ang="0">
                        <a:pos x="956" y="209"/>
                      </a:cxn>
                      <a:cxn ang="0">
                        <a:pos x="974" y="242"/>
                      </a:cxn>
                      <a:cxn ang="0">
                        <a:pos x="987" y="270"/>
                      </a:cxn>
                      <a:cxn ang="0">
                        <a:pos x="999" y="302"/>
                      </a:cxn>
                      <a:cxn ang="0">
                        <a:pos x="1011" y="343"/>
                      </a:cxn>
                      <a:cxn ang="0">
                        <a:pos x="1022" y="389"/>
                      </a:cxn>
                      <a:cxn ang="0">
                        <a:pos x="1034" y="426"/>
                      </a:cxn>
                      <a:cxn ang="0">
                        <a:pos x="1048" y="468"/>
                      </a:cxn>
                      <a:cxn ang="0">
                        <a:pos x="1061" y="507"/>
                      </a:cxn>
                      <a:cxn ang="0">
                        <a:pos x="1073" y="546"/>
                      </a:cxn>
                      <a:cxn ang="0">
                        <a:pos x="1087" y="583"/>
                      </a:cxn>
                      <a:cxn ang="0">
                        <a:pos x="1105" y="624"/>
                      </a:cxn>
                    </a:cxnLst>
                    <a:rect l="0" t="0" r="r" b="b"/>
                    <a:pathLst>
                      <a:path w="1106" h="1127">
                        <a:moveTo>
                          <a:pt x="0" y="1126"/>
                        </a:moveTo>
                        <a:lnTo>
                          <a:pt x="32" y="1108"/>
                        </a:lnTo>
                        <a:lnTo>
                          <a:pt x="65" y="1085"/>
                        </a:lnTo>
                        <a:lnTo>
                          <a:pt x="95" y="1057"/>
                        </a:lnTo>
                        <a:lnTo>
                          <a:pt x="122" y="1027"/>
                        </a:lnTo>
                        <a:lnTo>
                          <a:pt x="147" y="993"/>
                        </a:lnTo>
                        <a:lnTo>
                          <a:pt x="163" y="962"/>
                        </a:lnTo>
                        <a:lnTo>
                          <a:pt x="173" y="924"/>
                        </a:lnTo>
                        <a:lnTo>
                          <a:pt x="179" y="887"/>
                        </a:lnTo>
                        <a:lnTo>
                          <a:pt x="180" y="833"/>
                        </a:lnTo>
                        <a:lnTo>
                          <a:pt x="180" y="787"/>
                        </a:lnTo>
                        <a:lnTo>
                          <a:pt x="177" y="737"/>
                        </a:lnTo>
                        <a:lnTo>
                          <a:pt x="173" y="698"/>
                        </a:lnTo>
                        <a:lnTo>
                          <a:pt x="170" y="658"/>
                        </a:lnTo>
                        <a:lnTo>
                          <a:pt x="166" y="606"/>
                        </a:lnTo>
                        <a:lnTo>
                          <a:pt x="164" y="552"/>
                        </a:lnTo>
                        <a:lnTo>
                          <a:pt x="166" y="497"/>
                        </a:lnTo>
                        <a:lnTo>
                          <a:pt x="171" y="444"/>
                        </a:lnTo>
                        <a:lnTo>
                          <a:pt x="179" y="398"/>
                        </a:lnTo>
                        <a:lnTo>
                          <a:pt x="193" y="350"/>
                        </a:lnTo>
                        <a:lnTo>
                          <a:pt x="203" y="306"/>
                        </a:lnTo>
                        <a:lnTo>
                          <a:pt x="219" y="265"/>
                        </a:lnTo>
                        <a:lnTo>
                          <a:pt x="237" y="226"/>
                        </a:lnTo>
                        <a:lnTo>
                          <a:pt x="258" y="196"/>
                        </a:lnTo>
                        <a:lnTo>
                          <a:pt x="279" y="166"/>
                        </a:lnTo>
                        <a:lnTo>
                          <a:pt x="304" y="136"/>
                        </a:lnTo>
                        <a:lnTo>
                          <a:pt x="341" y="101"/>
                        </a:lnTo>
                        <a:lnTo>
                          <a:pt x="382" y="72"/>
                        </a:lnTo>
                        <a:lnTo>
                          <a:pt x="419" y="53"/>
                        </a:lnTo>
                        <a:lnTo>
                          <a:pt x="460" y="34"/>
                        </a:lnTo>
                        <a:lnTo>
                          <a:pt x="504" y="19"/>
                        </a:lnTo>
                        <a:lnTo>
                          <a:pt x="545" y="11"/>
                        </a:lnTo>
                        <a:lnTo>
                          <a:pt x="583" y="2"/>
                        </a:lnTo>
                        <a:lnTo>
                          <a:pt x="626" y="0"/>
                        </a:lnTo>
                        <a:lnTo>
                          <a:pt x="663" y="0"/>
                        </a:lnTo>
                        <a:lnTo>
                          <a:pt x="697" y="4"/>
                        </a:lnTo>
                        <a:lnTo>
                          <a:pt x="732" y="11"/>
                        </a:lnTo>
                        <a:lnTo>
                          <a:pt x="764" y="25"/>
                        </a:lnTo>
                        <a:lnTo>
                          <a:pt x="797" y="46"/>
                        </a:lnTo>
                        <a:lnTo>
                          <a:pt x="833" y="69"/>
                        </a:lnTo>
                        <a:lnTo>
                          <a:pt x="863" y="95"/>
                        </a:lnTo>
                        <a:lnTo>
                          <a:pt x="891" y="124"/>
                        </a:lnTo>
                        <a:lnTo>
                          <a:pt x="918" y="154"/>
                        </a:lnTo>
                        <a:lnTo>
                          <a:pt x="937" y="182"/>
                        </a:lnTo>
                        <a:lnTo>
                          <a:pt x="956" y="209"/>
                        </a:lnTo>
                        <a:lnTo>
                          <a:pt x="974" y="242"/>
                        </a:lnTo>
                        <a:lnTo>
                          <a:pt x="987" y="270"/>
                        </a:lnTo>
                        <a:lnTo>
                          <a:pt x="999" y="302"/>
                        </a:lnTo>
                        <a:lnTo>
                          <a:pt x="1011" y="343"/>
                        </a:lnTo>
                        <a:lnTo>
                          <a:pt x="1022" y="389"/>
                        </a:lnTo>
                        <a:lnTo>
                          <a:pt x="1034" y="426"/>
                        </a:lnTo>
                        <a:lnTo>
                          <a:pt x="1048" y="468"/>
                        </a:lnTo>
                        <a:lnTo>
                          <a:pt x="1061" y="507"/>
                        </a:lnTo>
                        <a:lnTo>
                          <a:pt x="1073" y="546"/>
                        </a:lnTo>
                        <a:lnTo>
                          <a:pt x="1087" y="583"/>
                        </a:lnTo>
                        <a:lnTo>
                          <a:pt x="1105" y="624"/>
                        </a:lnTo>
                      </a:path>
                    </a:pathLst>
                  </a:custGeom>
                  <a:solidFill>
                    <a:schemeClr val="tx1"/>
                  </a:solidFill>
                  <a:ln w="25400" cap="rnd" cmpd="sng">
                    <a:solidFill>
                      <a:srgbClr val="C0C0C0"/>
                    </a:solidFill>
                    <a:prstDash val="solid"/>
                    <a:round/>
                    <a:headEnd type="none" w="med" len="med"/>
                    <a:tailEnd type="none" w="med" len="med"/>
                  </a:ln>
                  <a:effectLst/>
                </p:spPr>
                <p:txBody>
                  <a:bodyPr/>
                  <a:lstStyle/>
                  <a:p>
                    <a:endParaRPr lang="en-GB"/>
                  </a:p>
                </p:txBody>
              </p:sp>
              <p:grpSp>
                <p:nvGrpSpPr>
                  <p:cNvPr id="162" name="Group 200"/>
                  <p:cNvGrpSpPr>
                    <a:grpSpLocks/>
                  </p:cNvGrpSpPr>
                  <p:nvPr/>
                </p:nvGrpSpPr>
                <p:grpSpPr bwMode="auto">
                  <a:xfrm>
                    <a:off x="3007" y="573"/>
                    <a:ext cx="1125" cy="1210"/>
                    <a:chOff x="3007" y="573"/>
                    <a:chExt cx="1125" cy="1210"/>
                  </a:xfrm>
                </p:grpSpPr>
                <p:sp>
                  <p:nvSpPr>
                    <p:cNvPr id="163" name="Line 201"/>
                    <p:cNvSpPr>
                      <a:spLocks noChangeShapeType="1"/>
                    </p:cNvSpPr>
                    <p:nvPr/>
                  </p:nvSpPr>
                  <p:spPr bwMode="auto">
                    <a:xfrm flipH="1">
                      <a:off x="4041" y="1133"/>
                      <a:ext cx="91" cy="75"/>
                    </a:xfrm>
                    <a:prstGeom prst="line">
                      <a:avLst/>
                    </a:prstGeom>
                    <a:noFill/>
                    <a:ln w="12700">
                      <a:solidFill>
                        <a:srgbClr val="C0C0C0"/>
                      </a:solidFill>
                      <a:round/>
                      <a:headEnd/>
                      <a:tailEnd/>
                    </a:ln>
                    <a:effectLst/>
                  </p:spPr>
                  <p:txBody>
                    <a:bodyPr wrap="none" anchor="ctr"/>
                    <a:lstStyle/>
                    <a:p>
                      <a:endParaRPr lang="en-GB"/>
                    </a:p>
                  </p:txBody>
                </p:sp>
                <p:sp>
                  <p:nvSpPr>
                    <p:cNvPr id="164" name="Line 202"/>
                    <p:cNvSpPr>
                      <a:spLocks noChangeShapeType="1"/>
                    </p:cNvSpPr>
                    <p:nvPr/>
                  </p:nvSpPr>
                  <p:spPr bwMode="auto">
                    <a:xfrm flipH="1">
                      <a:off x="4010" y="1036"/>
                      <a:ext cx="91" cy="74"/>
                    </a:xfrm>
                    <a:prstGeom prst="line">
                      <a:avLst/>
                    </a:prstGeom>
                    <a:noFill/>
                    <a:ln w="12700">
                      <a:solidFill>
                        <a:srgbClr val="C0C0C0"/>
                      </a:solidFill>
                      <a:round/>
                      <a:headEnd/>
                      <a:tailEnd/>
                    </a:ln>
                    <a:effectLst/>
                  </p:spPr>
                  <p:txBody>
                    <a:bodyPr wrap="none" anchor="ctr"/>
                    <a:lstStyle/>
                    <a:p>
                      <a:endParaRPr lang="en-GB"/>
                    </a:p>
                  </p:txBody>
                </p:sp>
                <p:sp>
                  <p:nvSpPr>
                    <p:cNvPr id="165" name="Line 203"/>
                    <p:cNvSpPr>
                      <a:spLocks noChangeShapeType="1"/>
                    </p:cNvSpPr>
                    <p:nvPr/>
                  </p:nvSpPr>
                  <p:spPr bwMode="auto">
                    <a:xfrm flipH="1">
                      <a:off x="3982" y="941"/>
                      <a:ext cx="88" cy="75"/>
                    </a:xfrm>
                    <a:prstGeom prst="line">
                      <a:avLst/>
                    </a:prstGeom>
                    <a:noFill/>
                    <a:ln w="12700">
                      <a:solidFill>
                        <a:srgbClr val="C0C0C0"/>
                      </a:solidFill>
                      <a:round/>
                      <a:headEnd/>
                      <a:tailEnd/>
                    </a:ln>
                    <a:effectLst/>
                  </p:spPr>
                  <p:txBody>
                    <a:bodyPr wrap="none" anchor="ctr"/>
                    <a:lstStyle/>
                    <a:p>
                      <a:endParaRPr lang="en-GB"/>
                    </a:p>
                  </p:txBody>
                </p:sp>
                <p:sp>
                  <p:nvSpPr>
                    <p:cNvPr id="166" name="Line 204"/>
                    <p:cNvSpPr>
                      <a:spLocks noChangeShapeType="1"/>
                    </p:cNvSpPr>
                    <p:nvPr/>
                  </p:nvSpPr>
                  <p:spPr bwMode="auto">
                    <a:xfrm flipH="1">
                      <a:off x="3941" y="853"/>
                      <a:ext cx="89" cy="72"/>
                    </a:xfrm>
                    <a:prstGeom prst="line">
                      <a:avLst/>
                    </a:prstGeom>
                    <a:noFill/>
                    <a:ln w="12700">
                      <a:solidFill>
                        <a:srgbClr val="C0C0C0"/>
                      </a:solidFill>
                      <a:round/>
                      <a:headEnd/>
                      <a:tailEnd/>
                    </a:ln>
                    <a:effectLst/>
                  </p:spPr>
                  <p:txBody>
                    <a:bodyPr wrap="none" anchor="ctr"/>
                    <a:lstStyle/>
                    <a:p>
                      <a:endParaRPr lang="en-GB"/>
                    </a:p>
                  </p:txBody>
                </p:sp>
                <p:sp>
                  <p:nvSpPr>
                    <p:cNvPr id="167" name="Line 205"/>
                    <p:cNvSpPr>
                      <a:spLocks noChangeShapeType="1"/>
                    </p:cNvSpPr>
                    <p:nvPr/>
                  </p:nvSpPr>
                  <p:spPr bwMode="auto">
                    <a:xfrm flipH="1">
                      <a:off x="3879" y="758"/>
                      <a:ext cx="100" cy="87"/>
                    </a:xfrm>
                    <a:prstGeom prst="line">
                      <a:avLst/>
                    </a:prstGeom>
                    <a:noFill/>
                    <a:ln w="12700">
                      <a:solidFill>
                        <a:srgbClr val="C0C0C0"/>
                      </a:solidFill>
                      <a:round/>
                      <a:headEnd/>
                      <a:tailEnd/>
                    </a:ln>
                    <a:effectLst/>
                  </p:spPr>
                  <p:txBody>
                    <a:bodyPr wrap="none" anchor="ctr"/>
                    <a:lstStyle/>
                    <a:p>
                      <a:endParaRPr lang="en-GB"/>
                    </a:p>
                  </p:txBody>
                </p:sp>
                <p:sp>
                  <p:nvSpPr>
                    <p:cNvPr id="168" name="Line 206"/>
                    <p:cNvSpPr>
                      <a:spLocks noChangeShapeType="1"/>
                    </p:cNvSpPr>
                    <p:nvPr/>
                  </p:nvSpPr>
                  <p:spPr bwMode="auto">
                    <a:xfrm flipH="1">
                      <a:off x="3812" y="673"/>
                      <a:ext cx="94" cy="95"/>
                    </a:xfrm>
                    <a:prstGeom prst="line">
                      <a:avLst/>
                    </a:prstGeom>
                    <a:noFill/>
                    <a:ln w="12700">
                      <a:solidFill>
                        <a:srgbClr val="C0C0C0"/>
                      </a:solidFill>
                      <a:round/>
                      <a:headEnd/>
                      <a:tailEnd/>
                    </a:ln>
                    <a:effectLst/>
                  </p:spPr>
                  <p:txBody>
                    <a:bodyPr wrap="none" anchor="ctr"/>
                    <a:lstStyle/>
                    <a:p>
                      <a:endParaRPr lang="en-GB"/>
                    </a:p>
                  </p:txBody>
                </p:sp>
                <p:sp>
                  <p:nvSpPr>
                    <p:cNvPr id="169" name="Line 207"/>
                    <p:cNvSpPr>
                      <a:spLocks noChangeShapeType="1"/>
                    </p:cNvSpPr>
                    <p:nvPr/>
                  </p:nvSpPr>
                  <p:spPr bwMode="auto">
                    <a:xfrm flipH="1">
                      <a:off x="3731" y="616"/>
                      <a:ext cx="87" cy="114"/>
                    </a:xfrm>
                    <a:prstGeom prst="line">
                      <a:avLst/>
                    </a:prstGeom>
                    <a:noFill/>
                    <a:ln w="12700">
                      <a:solidFill>
                        <a:srgbClr val="C0C0C0"/>
                      </a:solidFill>
                      <a:round/>
                      <a:headEnd/>
                      <a:tailEnd/>
                    </a:ln>
                    <a:effectLst/>
                  </p:spPr>
                  <p:txBody>
                    <a:bodyPr wrap="none" anchor="ctr"/>
                    <a:lstStyle/>
                    <a:p>
                      <a:endParaRPr lang="en-GB"/>
                    </a:p>
                  </p:txBody>
                </p:sp>
                <p:sp>
                  <p:nvSpPr>
                    <p:cNvPr id="170" name="Line 208"/>
                    <p:cNvSpPr>
                      <a:spLocks noChangeShapeType="1"/>
                    </p:cNvSpPr>
                    <p:nvPr/>
                  </p:nvSpPr>
                  <p:spPr bwMode="auto">
                    <a:xfrm flipH="1">
                      <a:off x="3661" y="573"/>
                      <a:ext cx="42" cy="145"/>
                    </a:xfrm>
                    <a:prstGeom prst="line">
                      <a:avLst/>
                    </a:prstGeom>
                    <a:noFill/>
                    <a:ln w="12700">
                      <a:solidFill>
                        <a:srgbClr val="C0C0C0"/>
                      </a:solidFill>
                      <a:round/>
                      <a:headEnd/>
                      <a:tailEnd/>
                    </a:ln>
                    <a:effectLst/>
                  </p:spPr>
                  <p:txBody>
                    <a:bodyPr wrap="none" anchor="ctr"/>
                    <a:lstStyle/>
                    <a:p>
                      <a:endParaRPr lang="en-GB"/>
                    </a:p>
                  </p:txBody>
                </p:sp>
                <p:sp>
                  <p:nvSpPr>
                    <p:cNvPr id="171" name="Line 209"/>
                    <p:cNvSpPr>
                      <a:spLocks noChangeShapeType="1"/>
                    </p:cNvSpPr>
                    <p:nvPr/>
                  </p:nvSpPr>
                  <p:spPr bwMode="auto">
                    <a:xfrm>
                      <a:off x="3584" y="581"/>
                      <a:ext cx="7" cy="142"/>
                    </a:xfrm>
                    <a:prstGeom prst="line">
                      <a:avLst/>
                    </a:prstGeom>
                    <a:noFill/>
                    <a:ln w="12700">
                      <a:solidFill>
                        <a:srgbClr val="C0C0C0"/>
                      </a:solidFill>
                      <a:round/>
                      <a:headEnd/>
                      <a:tailEnd/>
                    </a:ln>
                    <a:effectLst/>
                  </p:spPr>
                  <p:txBody>
                    <a:bodyPr wrap="none" anchor="ctr"/>
                    <a:lstStyle/>
                    <a:p>
                      <a:endParaRPr lang="en-GB"/>
                    </a:p>
                  </p:txBody>
                </p:sp>
                <p:sp>
                  <p:nvSpPr>
                    <p:cNvPr id="172" name="Line 210"/>
                    <p:cNvSpPr>
                      <a:spLocks noChangeShapeType="1"/>
                    </p:cNvSpPr>
                    <p:nvPr/>
                  </p:nvSpPr>
                  <p:spPr bwMode="auto">
                    <a:xfrm>
                      <a:off x="3463" y="618"/>
                      <a:ext cx="54" cy="116"/>
                    </a:xfrm>
                    <a:prstGeom prst="line">
                      <a:avLst/>
                    </a:prstGeom>
                    <a:noFill/>
                    <a:ln w="12700">
                      <a:solidFill>
                        <a:srgbClr val="C0C0C0"/>
                      </a:solidFill>
                      <a:round/>
                      <a:headEnd/>
                      <a:tailEnd/>
                    </a:ln>
                    <a:effectLst/>
                  </p:spPr>
                  <p:txBody>
                    <a:bodyPr wrap="none" anchor="ctr"/>
                    <a:lstStyle/>
                    <a:p>
                      <a:endParaRPr lang="en-GB"/>
                    </a:p>
                  </p:txBody>
                </p:sp>
                <p:sp>
                  <p:nvSpPr>
                    <p:cNvPr id="173" name="Line 211"/>
                    <p:cNvSpPr>
                      <a:spLocks noChangeShapeType="1"/>
                    </p:cNvSpPr>
                    <p:nvPr/>
                  </p:nvSpPr>
                  <p:spPr bwMode="auto">
                    <a:xfrm>
                      <a:off x="3362" y="669"/>
                      <a:ext cx="60" cy="104"/>
                    </a:xfrm>
                    <a:prstGeom prst="line">
                      <a:avLst/>
                    </a:prstGeom>
                    <a:noFill/>
                    <a:ln w="12700">
                      <a:solidFill>
                        <a:srgbClr val="C0C0C0"/>
                      </a:solidFill>
                      <a:round/>
                      <a:headEnd/>
                      <a:tailEnd/>
                    </a:ln>
                    <a:effectLst/>
                  </p:spPr>
                  <p:txBody>
                    <a:bodyPr wrap="none" anchor="ctr"/>
                    <a:lstStyle/>
                    <a:p>
                      <a:endParaRPr lang="en-GB"/>
                    </a:p>
                  </p:txBody>
                </p:sp>
                <p:sp>
                  <p:nvSpPr>
                    <p:cNvPr id="174" name="Line 212"/>
                    <p:cNvSpPr>
                      <a:spLocks noChangeShapeType="1"/>
                    </p:cNvSpPr>
                    <p:nvPr/>
                  </p:nvSpPr>
                  <p:spPr bwMode="auto">
                    <a:xfrm>
                      <a:off x="3264" y="751"/>
                      <a:ext cx="75" cy="97"/>
                    </a:xfrm>
                    <a:prstGeom prst="line">
                      <a:avLst/>
                    </a:prstGeom>
                    <a:noFill/>
                    <a:ln w="12700">
                      <a:solidFill>
                        <a:srgbClr val="C0C0C0"/>
                      </a:solidFill>
                      <a:round/>
                      <a:headEnd/>
                      <a:tailEnd/>
                    </a:ln>
                    <a:effectLst/>
                  </p:spPr>
                  <p:txBody>
                    <a:bodyPr wrap="none" anchor="ctr"/>
                    <a:lstStyle/>
                    <a:p>
                      <a:endParaRPr lang="en-GB"/>
                    </a:p>
                  </p:txBody>
                </p:sp>
                <p:sp>
                  <p:nvSpPr>
                    <p:cNvPr id="175" name="Line 213"/>
                    <p:cNvSpPr>
                      <a:spLocks noChangeShapeType="1"/>
                    </p:cNvSpPr>
                    <p:nvPr/>
                  </p:nvSpPr>
                  <p:spPr bwMode="auto">
                    <a:xfrm>
                      <a:off x="3195" y="856"/>
                      <a:ext cx="103" cy="72"/>
                    </a:xfrm>
                    <a:prstGeom prst="line">
                      <a:avLst/>
                    </a:prstGeom>
                    <a:noFill/>
                    <a:ln w="12700">
                      <a:solidFill>
                        <a:srgbClr val="C0C0C0"/>
                      </a:solidFill>
                      <a:round/>
                      <a:headEnd/>
                      <a:tailEnd/>
                    </a:ln>
                    <a:effectLst/>
                  </p:spPr>
                  <p:txBody>
                    <a:bodyPr wrap="none" anchor="ctr"/>
                    <a:lstStyle/>
                    <a:p>
                      <a:endParaRPr lang="en-GB"/>
                    </a:p>
                  </p:txBody>
                </p:sp>
                <p:sp>
                  <p:nvSpPr>
                    <p:cNvPr id="176" name="Line 214"/>
                    <p:cNvSpPr>
                      <a:spLocks noChangeShapeType="1"/>
                    </p:cNvSpPr>
                    <p:nvPr/>
                  </p:nvSpPr>
                  <p:spPr bwMode="auto">
                    <a:xfrm>
                      <a:off x="3154" y="970"/>
                      <a:ext cx="110" cy="46"/>
                    </a:xfrm>
                    <a:prstGeom prst="line">
                      <a:avLst/>
                    </a:prstGeom>
                    <a:noFill/>
                    <a:ln w="12700">
                      <a:solidFill>
                        <a:srgbClr val="C0C0C0"/>
                      </a:solidFill>
                      <a:round/>
                      <a:headEnd/>
                      <a:tailEnd/>
                    </a:ln>
                    <a:effectLst/>
                  </p:spPr>
                  <p:txBody>
                    <a:bodyPr wrap="none" anchor="ctr"/>
                    <a:lstStyle/>
                    <a:p>
                      <a:endParaRPr lang="en-GB"/>
                    </a:p>
                  </p:txBody>
                </p:sp>
                <p:sp>
                  <p:nvSpPr>
                    <p:cNvPr id="177" name="Line 215"/>
                    <p:cNvSpPr>
                      <a:spLocks noChangeShapeType="1"/>
                    </p:cNvSpPr>
                    <p:nvPr/>
                  </p:nvSpPr>
                  <p:spPr bwMode="auto">
                    <a:xfrm>
                      <a:off x="3129" y="1090"/>
                      <a:ext cx="116" cy="23"/>
                    </a:xfrm>
                    <a:prstGeom prst="line">
                      <a:avLst/>
                    </a:prstGeom>
                    <a:noFill/>
                    <a:ln w="12700">
                      <a:solidFill>
                        <a:srgbClr val="C0C0C0"/>
                      </a:solidFill>
                      <a:round/>
                      <a:headEnd/>
                      <a:tailEnd/>
                    </a:ln>
                    <a:effectLst/>
                  </p:spPr>
                  <p:txBody>
                    <a:bodyPr wrap="none" anchor="ctr"/>
                    <a:lstStyle/>
                    <a:p>
                      <a:endParaRPr lang="en-GB"/>
                    </a:p>
                  </p:txBody>
                </p:sp>
                <p:sp>
                  <p:nvSpPr>
                    <p:cNvPr id="178" name="Line 216"/>
                    <p:cNvSpPr>
                      <a:spLocks noChangeShapeType="1"/>
                    </p:cNvSpPr>
                    <p:nvPr/>
                  </p:nvSpPr>
                  <p:spPr bwMode="auto">
                    <a:xfrm>
                      <a:off x="3111" y="1190"/>
                      <a:ext cx="123" cy="18"/>
                    </a:xfrm>
                    <a:prstGeom prst="line">
                      <a:avLst/>
                    </a:prstGeom>
                    <a:noFill/>
                    <a:ln w="12700">
                      <a:solidFill>
                        <a:srgbClr val="C0C0C0"/>
                      </a:solidFill>
                      <a:round/>
                      <a:headEnd/>
                      <a:tailEnd/>
                    </a:ln>
                    <a:effectLst/>
                  </p:spPr>
                  <p:txBody>
                    <a:bodyPr wrap="none" anchor="ctr"/>
                    <a:lstStyle/>
                    <a:p>
                      <a:endParaRPr lang="en-GB"/>
                    </a:p>
                  </p:txBody>
                </p:sp>
                <p:sp>
                  <p:nvSpPr>
                    <p:cNvPr id="179" name="Line 217"/>
                    <p:cNvSpPr>
                      <a:spLocks noChangeShapeType="1"/>
                    </p:cNvSpPr>
                    <p:nvPr/>
                  </p:nvSpPr>
                  <p:spPr bwMode="auto">
                    <a:xfrm>
                      <a:off x="3108" y="1293"/>
                      <a:ext cx="126" cy="4"/>
                    </a:xfrm>
                    <a:prstGeom prst="line">
                      <a:avLst/>
                    </a:prstGeom>
                    <a:noFill/>
                    <a:ln w="12700">
                      <a:solidFill>
                        <a:srgbClr val="C0C0C0"/>
                      </a:solidFill>
                      <a:round/>
                      <a:headEnd/>
                      <a:tailEnd/>
                    </a:ln>
                    <a:effectLst/>
                  </p:spPr>
                  <p:txBody>
                    <a:bodyPr wrap="none" anchor="ctr"/>
                    <a:lstStyle/>
                    <a:p>
                      <a:endParaRPr lang="en-GB"/>
                    </a:p>
                  </p:txBody>
                </p:sp>
                <p:sp>
                  <p:nvSpPr>
                    <p:cNvPr id="180" name="Line 218"/>
                    <p:cNvSpPr>
                      <a:spLocks noChangeShapeType="1"/>
                    </p:cNvSpPr>
                    <p:nvPr/>
                  </p:nvSpPr>
                  <p:spPr bwMode="auto">
                    <a:xfrm>
                      <a:off x="3116" y="1390"/>
                      <a:ext cx="129" cy="0"/>
                    </a:xfrm>
                    <a:prstGeom prst="line">
                      <a:avLst/>
                    </a:prstGeom>
                    <a:noFill/>
                    <a:ln w="12700">
                      <a:solidFill>
                        <a:srgbClr val="C0C0C0"/>
                      </a:solidFill>
                      <a:round/>
                      <a:headEnd/>
                      <a:tailEnd/>
                    </a:ln>
                    <a:effectLst/>
                  </p:spPr>
                  <p:txBody>
                    <a:bodyPr wrap="none" anchor="ctr"/>
                    <a:lstStyle/>
                    <a:p>
                      <a:endParaRPr lang="en-GB"/>
                    </a:p>
                  </p:txBody>
                </p:sp>
                <p:sp>
                  <p:nvSpPr>
                    <p:cNvPr id="181" name="Line 219"/>
                    <p:cNvSpPr>
                      <a:spLocks noChangeShapeType="1"/>
                    </p:cNvSpPr>
                    <p:nvPr/>
                  </p:nvSpPr>
                  <p:spPr bwMode="auto">
                    <a:xfrm>
                      <a:off x="3133" y="1470"/>
                      <a:ext cx="126" cy="12"/>
                    </a:xfrm>
                    <a:prstGeom prst="line">
                      <a:avLst/>
                    </a:prstGeom>
                    <a:noFill/>
                    <a:ln w="12700">
                      <a:solidFill>
                        <a:srgbClr val="C0C0C0"/>
                      </a:solidFill>
                      <a:round/>
                      <a:headEnd/>
                      <a:tailEnd/>
                    </a:ln>
                    <a:effectLst/>
                  </p:spPr>
                  <p:txBody>
                    <a:bodyPr wrap="none" anchor="ctr"/>
                    <a:lstStyle/>
                    <a:p>
                      <a:endParaRPr lang="en-GB"/>
                    </a:p>
                  </p:txBody>
                </p:sp>
                <p:sp>
                  <p:nvSpPr>
                    <p:cNvPr id="182" name="Line 220"/>
                    <p:cNvSpPr>
                      <a:spLocks noChangeShapeType="1"/>
                    </p:cNvSpPr>
                    <p:nvPr/>
                  </p:nvSpPr>
                  <p:spPr bwMode="auto">
                    <a:xfrm>
                      <a:off x="3126" y="1554"/>
                      <a:ext cx="119" cy="36"/>
                    </a:xfrm>
                    <a:prstGeom prst="line">
                      <a:avLst/>
                    </a:prstGeom>
                    <a:noFill/>
                    <a:ln w="12700">
                      <a:solidFill>
                        <a:srgbClr val="C0C0C0"/>
                      </a:solidFill>
                      <a:round/>
                      <a:headEnd/>
                      <a:tailEnd/>
                    </a:ln>
                    <a:effectLst/>
                  </p:spPr>
                  <p:txBody>
                    <a:bodyPr wrap="none" anchor="ctr"/>
                    <a:lstStyle/>
                    <a:p>
                      <a:endParaRPr lang="en-GB"/>
                    </a:p>
                  </p:txBody>
                </p:sp>
                <p:sp>
                  <p:nvSpPr>
                    <p:cNvPr id="183" name="Line 221"/>
                    <p:cNvSpPr>
                      <a:spLocks noChangeShapeType="1"/>
                    </p:cNvSpPr>
                    <p:nvPr/>
                  </p:nvSpPr>
                  <p:spPr bwMode="auto">
                    <a:xfrm>
                      <a:off x="3108" y="1623"/>
                      <a:ext cx="87" cy="59"/>
                    </a:xfrm>
                    <a:prstGeom prst="line">
                      <a:avLst/>
                    </a:prstGeom>
                    <a:noFill/>
                    <a:ln w="12700">
                      <a:solidFill>
                        <a:srgbClr val="C0C0C0"/>
                      </a:solidFill>
                      <a:round/>
                      <a:headEnd/>
                      <a:tailEnd/>
                    </a:ln>
                    <a:effectLst/>
                  </p:spPr>
                  <p:txBody>
                    <a:bodyPr wrap="none" anchor="ctr"/>
                    <a:lstStyle/>
                    <a:p>
                      <a:endParaRPr lang="en-GB"/>
                    </a:p>
                  </p:txBody>
                </p:sp>
                <p:sp>
                  <p:nvSpPr>
                    <p:cNvPr id="184" name="Line 222"/>
                    <p:cNvSpPr>
                      <a:spLocks noChangeShapeType="1"/>
                    </p:cNvSpPr>
                    <p:nvPr/>
                  </p:nvSpPr>
                  <p:spPr bwMode="auto">
                    <a:xfrm>
                      <a:off x="3060" y="1686"/>
                      <a:ext cx="87" cy="64"/>
                    </a:xfrm>
                    <a:prstGeom prst="line">
                      <a:avLst/>
                    </a:prstGeom>
                    <a:noFill/>
                    <a:ln w="12700">
                      <a:solidFill>
                        <a:srgbClr val="C0C0C0"/>
                      </a:solidFill>
                      <a:round/>
                      <a:headEnd/>
                      <a:tailEnd/>
                    </a:ln>
                    <a:effectLst/>
                  </p:spPr>
                  <p:txBody>
                    <a:bodyPr wrap="none" anchor="ctr"/>
                    <a:lstStyle/>
                    <a:p>
                      <a:endParaRPr lang="en-GB"/>
                    </a:p>
                  </p:txBody>
                </p:sp>
                <p:sp>
                  <p:nvSpPr>
                    <p:cNvPr id="185" name="Line 223"/>
                    <p:cNvSpPr>
                      <a:spLocks noChangeShapeType="1"/>
                    </p:cNvSpPr>
                    <p:nvPr/>
                  </p:nvSpPr>
                  <p:spPr bwMode="auto">
                    <a:xfrm>
                      <a:off x="3007" y="1735"/>
                      <a:ext cx="77" cy="48"/>
                    </a:xfrm>
                    <a:prstGeom prst="line">
                      <a:avLst/>
                    </a:prstGeom>
                    <a:noFill/>
                    <a:ln w="12700">
                      <a:solidFill>
                        <a:srgbClr val="C0C0C0"/>
                      </a:solidFill>
                      <a:round/>
                      <a:headEnd/>
                      <a:tailEnd/>
                    </a:ln>
                    <a:effectLst/>
                  </p:spPr>
                  <p:txBody>
                    <a:bodyPr wrap="none" anchor="ctr"/>
                    <a:lstStyle/>
                    <a:p>
                      <a:endParaRPr lang="en-GB"/>
                    </a:p>
                  </p:txBody>
                </p:sp>
              </p:grpSp>
            </p:grpSp>
            <p:grpSp>
              <p:nvGrpSpPr>
                <p:cNvPr id="135" name="Group 224"/>
                <p:cNvGrpSpPr>
                  <a:grpSpLocks/>
                </p:cNvGrpSpPr>
                <p:nvPr/>
              </p:nvGrpSpPr>
              <p:grpSpPr bwMode="auto">
                <a:xfrm>
                  <a:off x="3018" y="584"/>
                  <a:ext cx="1124" cy="1210"/>
                  <a:chOff x="3018" y="584"/>
                  <a:chExt cx="1124" cy="1210"/>
                </a:xfrm>
              </p:grpSpPr>
              <p:sp>
                <p:nvSpPr>
                  <p:cNvPr id="136" name="Freeform 225"/>
                  <p:cNvSpPr>
                    <a:spLocks/>
                  </p:cNvSpPr>
                  <p:nvPr/>
                </p:nvSpPr>
                <p:spPr bwMode="auto">
                  <a:xfrm>
                    <a:off x="3030" y="663"/>
                    <a:ext cx="1105" cy="1125"/>
                  </a:xfrm>
                  <a:custGeom>
                    <a:avLst/>
                    <a:gdLst/>
                    <a:ahLst/>
                    <a:cxnLst>
                      <a:cxn ang="0">
                        <a:pos x="0" y="1124"/>
                      </a:cxn>
                      <a:cxn ang="0">
                        <a:pos x="32" y="1106"/>
                      </a:cxn>
                      <a:cxn ang="0">
                        <a:pos x="67" y="1082"/>
                      </a:cxn>
                      <a:cxn ang="0">
                        <a:pos x="95" y="1055"/>
                      </a:cxn>
                      <a:cxn ang="0">
                        <a:pos x="122" y="1025"/>
                      </a:cxn>
                      <a:cxn ang="0">
                        <a:pos x="147" y="992"/>
                      </a:cxn>
                      <a:cxn ang="0">
                        <a:pos x="163" y="960"/>
                      </a:cxn>
                      <a:cxn ang="0">
                        <a:pos x="173" y="923"/>
                      </a:cxn>
                      <a:cxn ang="0">
                        <a:pos x="178" y="886"/>
                      </a:cxn>
                      <a:cxn ang="0">
                        <a:pos x="180" y="831"/>
                      </a:cxn>
                      <a:cxn ang="0">
                        <a:pos x="180" y="787"/>
                      </a:cxn>
                      <a:cxn ang="0">
                        <a:pos x="177" y="736"/>
                      </a:cxn>
                      <a:cxn ang="0">
                        <a:pos x="173" y="697"/>
                      </a:cxn>
                      <a:cxn ang="0">
                        <a:pos x="170" y="656"/>
                      </a:cxn>
                      <a:cxn ang="0">
                        <a:pos x="168" y="605"/>
                      </a:cxn>
                      <a:cxn ang="0">
                        <a:pos x="164" y="551"/>
                      </a:cxn>
                      <a:cxn ang="0">
                        <a:pos x="168" y="496"/>
                      </a:cxn>
                      <a:cxn ang="0">
                        <a:pos x="171" y="443"/>
                      </a:cxn>
                      <a:cxn ang="0">
                        <a:pos x="178" y="397"/>
                      </a:cxn>
                      <a:cxn ang="0">
                        <a:pos x="193" y="349"/>
                      </a:cxn>
                      <a:cxn ang="0">
                        <a:pos x="203" y="307"/>
                      </a:cxn>
                      <a:cxn ang="0">
                        <a:pos x="219" y="265"/>
                      </a:cxn>
                      <a:cxn ang="0">
                        <a:pos x="238" y="226"/>
                      </a:cxn>
                      <a:cxn ang="0">
                        <a:pos x="258" y="196"/>
                      </a:cxn>
                      <a:cxn ang="0">
                        <a:pos x="279" y="166"/>
                      </a:cxn>
                      <a:cxn ang="0">
                        <a:pos x="304" y="138"/>
                      </a:cxn>
                      <a:cxn ang="0">
                        <a:pos x="341" y="101"/>
                      </a:cxn>
                      <a:cxn ang="0">
                        <a:pos x="382" y="72"/>
                      </a:cxn>
                      <a:cxn ang="0">
                        <a:pos x="419" y="53"/>
                      </a:cxn>
                      <a:cxn ang="0">
                        <a:pos x="459" y="34"/>
                      </a:cxn>
                      <a:cxn ang="0">
                        <a:pos x="503" y="21"/>
                      </a:cxn>
                      <a:cxn ang="0">
                        <a:pos x="544" y="11"/>
                      </a:cxn>
                      <a:cxn ang="0">
                        <a:pos x="583" y="2"/>
                      </a:cxn>
                      <a:cxn ang="0">
                        <a:pos x="627" y="0"/>
                      </a:cxn>
                      <a:cxn ang="0">
                        <a:pos x="662" y="0"/>
                      </a:cxn>
                      <a:cxn ang="0">
                        <a:pos x="698" y="5"/>
                      </a:cxn>
                      <a:cxn ang="0">
                        <a:pos x="731" y="11"/>
                      </a:cxn>
                      <a:cxn ang="0">
                        <a:pos x="763" y="25"/>
                      </a:cxn>
                      <a:cxn ang="0">
                        <a:pos x="798" y="46"/>
                      </a:cxn>
                      <a:cxn ang="0">
                        <a:pos x="832" y="69"/>
                      </a:cxn>
                      <a:cxn ang="0">
                        <a:pos x="862" y="95"/>
                      </a:cxn>
                      <a:cxn ang="0">
                        <a:pos x="892" y="124"/>
                      </a:cxn>
                      <a:cxn ang="0">
                        <a:pos x="917" y="154"/>
                      </a:cxn>
                      <a:cxn ang="0">
                        <a:pos x="936" y="182"/>
                      </a:cxn>
                      <a:cxn ang="0">
                        <a:pos x="956" y="208"/>
                      </a:cxn>
                      <a:cxn ang="0">
                        <a:pos x="972" y="242"/>
                      </a:cxn>
                      <a:cxn ang="0">
                        <a:pos x="986" y="270"/>
                      </a:cxn>
                      <a:cxn ang="0">
                        <a:pos x="1000" y="302"/>
                      </a:cxn>
                      <a:cxn ang="0">
                        <a:pos x="1010" y="342"/>
                      </a:cxn>
                      <a:cxn ang="0">
                        <a:pos x="1023" y="388"/>
                      </a:cxn>
                      <a:cxn ang="0">
                        <a:pos x="1033" y="425"/>
                      </a:cxn>
                      <a:cxn ang="0">
                        <a:pos x="1047" y="468"/>
                      </a:cxn>
                      <a:cxn ang="0">
                        <a:pos x="1062" y="506"/>
                      </a:cxn>
                      <a:cxn ang="0">
                        <a:pos x="1072" y="545"/>
                      </a:cxn>
                      <a:cxn ang="0">
                        <a:pos x="1086" y="582"/>
                      </a:cxn>
                      <a:cxn ang="0">
                        <a:pos x="1104" y="623"/>
                      </a:cxn>
                    </a:cxnLst>
                    <a:rect l="0" t="0" r="r" b="b"/>
                    <a:pathLst>
                      <a:path w="1105" h="1125">
                        <a:moveTo>
                          <a:pt x="0" y="1124"/>
                        </a:moveTo>
                        <a:lnTo>
                          <a:pt x="32" y="1106"/>
                        </a:lnTo>
                        <a:lnTo>
                          <a:pt x="67" y="1082"/>
                        </a:lnTo>
                        <a:lnTo>
                          <a:pt x="95" y="1055"/>
                        </a:lnTo>
                        <a:lnTo>
                          <a:pt x="122" y="1025"/>
                        </a:lnTo>
                        <a:lnTo>
                          <a:pt x="147" y="992"/>
                        </a:lnTo>
                        <a:lnTo>
                          <a:pt x="163" y="960"/>
                        </a:lnTo>
                        <a:lnTo>
                          <a:pt x="173" y="923"/>
                        </a:lnTo>
                        <a:lnTo>
                          <a:pt x="178" y="886"/>
                        </a:lnTo>
                        <a:lnTo>
                          <a:pt x="180" y="831"/>
                        </a:lnTo>
                        <a:lnTo>
                          <a:pt x="180" y="787"/>
                        </a:lnTo>
                        <a:lnTo>
                          <a:pt x="177" y="736"/>
                        </a:lnTo>
                        <a:lnTo>
                          <a:pt x="173" y="697"/>
                        </a:lnTo>
                        <a:lnTo>
                          <a:pt x="170" y="656"/>
                        </a:lnTo>
                        <a:lnTo>
                          <a:pt x="168" y="605"/>
                        </a:lnTo>
                        <a:lnTo>
                          <a:pt x="164" y="551"/>
                        </a:lnTo>
                        <a:lnTo>
                          <a:pt x="168" y="496"/>
                        </a:lnTo>
                        <a:lnTo>
                          <a:pt x="171" y="443"/>
                        </a:lnTo>
                        <a:lnTo>
                          <a:pt x="178" y="397"/>
                        </a:lnTo>
                        <a:lnTo>
                          <a:pt x="193" y="349"/>
                        </a:lnTo>
                        <a:lnTo>
                          <a:pt x="203" y="307"/>
                        </a:lnTo>
                        <a:lnTo>
                          <a:pt x="219" y="265"/>
                        </a:lnTo>
                        <a:lnTo>
                          <a:pt x="238" y="226"/>
                        </a:lnTo>
                        <a:lnTo>
                          <a:pt x="258" y="196"/>
                        </a:lnTo>
                        <a:lnTo>
                          <a:pt x="279" y="166"/>
                        </a:lnTo>
                        <a:lnTo>
                          <a:pt x="304" y="138"/>
                        </a:lnTo>
                        <a:lnTo>
                          <a:pt x="341" y="101"/>
                        </a:lnTo>
                        <a:lnTo>
                          <a:pt x="382" y="72"/>
                        </a:lnTo>
                        <a:lnTo>
                          <a:pt x="419" y="53"/>
                        </a:lnTo>
                        <a:lnTo>
                          <a:pt x="459" y="34"/>
                        </a:lnTo>
                        <a:lnTo>
                          <a:pt x="503" y="21"/>
                        </a:lnTo>
                        <a:lnTo>
                          <a:pt x="544" y="11"/>
                        </a:lnTo>
                        <a:lnTo>
                          <a:pt x="583" y="2"/>
                        </a:lnTo>
                        <a:lnTo>
                          <a:pt x="627" y="0"/>
                        </a:lnTo>
                        <a:lnTo>
                          <a:pt x="662" y="0"/>
                        </a:lnTo>
                        <a:lnTo>
                          <a:pt x="698" y="5"/>
                        </a:lnTo>
                        <a:lnTo>
                          <a:pt x="731" y="11"/>
                        </a:lnTo>
                        <a:lnTo>
                          <a:pt x="763" y="25"/>
                        </a:lnTo>
                        <a:lnTo>
                          <a:pt x="798" y="46"/>
                        </a:lnTo>
                        <a:lnTo>
                          <a:pt x="832" y="69"/>
                        </a:lnTo>
                        <a:lnTo>
                          <a:pt x="862" y="95"/>
                        </a:lnTo>
                        <a:lnTo>
                          <a:pt x="892" y="124"/>
                        </a:lnTo>
                        <a:lnTo>
                          <a:pt x="917" y="154"/>
                        </a:lnTo>
                        <a:lnTo>
                          <a:pt x="936" y="182"/>
                        </a:lnTo>
                        <a:lnTo>
                          <a:pt x="956" y="208"/>
                        </a:lnTo>
                        <a:lnTo>
                          <a:pt x="972" y="242"/>
                        </a:lnTo>
                        <a:lnTo>
                          <a:pt x="986" y="270"/>
                        </a:lnTo>
                        <a:lnTo>
                          <a:pt x="1000" y="302"/>
                        </a:lnTo>
                        <a:lnTo>
                          <a:pt x="1010" y="342"/>
                        </a:lnTo>
                        <a:lnTo>
                          <a:pt x="1023" y="388"/>
                        </a:lnTo>
                        <a:lnTo>
                          <a:pt x="1033" y="425"/>
                        </a:lnTo>
                        <a:lnTo>
                          <a:pt x="1047" y="468"/>
                        </a:lnTo>
                        <a:lnTo>
                          <a:pt x="1062" y="506"/>
                        </a:lnTo>
                        <a:lnTo>
                          <a:pt x="1072" y="545"/>
                        </a:lnTo>
                        <a:lnTo>
                          <a:pt x="1086" y="582"/>
                        </a:lnTo>
                        <a:lnTo>
                          <a:pt x="1104" y="623"/>
                        </a:lnTo>
                      </a:path>
                    </a:pathLst>
                  </a:custGeom>
                  <a:solidFill>
                    <a:schemeClr val="tx1"/>
                  </a:solidFill>
                  <a:ln w="25400" cap="rnd" cmpd="sng">
                    <a:solidFill>
                      <a:srgbClr val="FF0000"/>
                    </a:solidFill>
                    <a:prstDash val="solid"/>
                    <a:round/>
                    <a:headEnd type="none" w="med" len="med"/>
                    <a:tailEnd type="none" w="med" len="med"/>
                  </a:ln>
                  <a:effectLst/>
                </p:spPr>
                <p:txBody>
                  <a:bodyPr/>
                  <a:lstStyle/>
                  <a:p>
                    <a:endParaRPr lang="en-GB"/>
                  </a:p>
                </p:txBody>
              </p:sp>
              <p:grpSp>
                <p:nvGrpSpPr>
                  <p:cNvPr id="137" name="Group 226"/>
                  <p:cNvGrpSpPr>
                    <a:grpSpLocks/>
                  </p:cNvGrpSpPr>
                  <p:nvPr/>
                </p:nvGrpSpPr>
                <p:grpSpPr bwMode="auto">
                  <a:xfrm>
                    <a:off x="3018" y="584"/>
                    <a:ext cx="1124" cy="1210"/>
                    <a:chOff x="3018" y="584"/>
                    <a:chExt cx="1124" cy="1210"/>
                  </a:xfrm>
                </p:grpSpPr>
                <p:sp>
                  <p:nvSpPr>
                    <p:cNvPr id="138" name="Line 227"/>
                    <p:cNvSpPr>
                      <a:spLocks noChangeShapeType="1"/>
                    </p:cNvSpPr>
                    <p:nvPr/>
                  </p:nvSpPr>
                  <p:spPr bwMode="auto">
                    <a:xfrm flipH="1">
                      <a:off x="4053" y="1143"/>
                      <a:ext cx="89" cy="74"/>
                    </a:xfrm>
                    <a:prstGeom prst="line">
                      <a:avLst/>
                    </a:prstGeom>
                    <a:noFill/>
                    <a:ln w="12700">
                      <a:solidFill>
                        <a:srgbClr val="FF0000"/>
                      </a:solidFill>
                      <a:round/>
                      <a:headEnd/>
                      <a:tailEnd/>
                    </a:ln>
                    <a:effectLst/>
                  </p:spPr>
                  <p:txBody>
                    <a:bodyPr wrap="none" anchor="ctr"/>
                    <a:lstStyle/>
                    <a:p>
                      <a:endParaRPr lang="en-GB"/>
                    </a:p>
                  </p:txBody>
                </p:sp>
                <p:sp>
                  <p:nvSpPr>
                    <p:cNvPr id="139" name="Line 228"/>
                    <p:cNvSpPr>
                      <a:spLocks noChangeShapeType="1"/>
                    </p:cNvSpPr>
                    <p:nvPr/>
                  </p:nvSpPr>
                  <p:spPr bwMode="auto">
                    <a:xfrm flipH="1">
                      <a:off x="4021" y="1045"/>
                      <a:ext cx="91" cy="74"/>
                    </a:xfrm>
                    <a:prstGeom prst="line">
                      <a:avLst/>
                    </a:prstGeom>
                    <a:noFill/>
                    <a:ln w="12700">
                      <a:solidFill>
                        <a:srgbClr val="FF0000"/>
                      </a:solidFill>
                      <a:round/>
                      <a:headEnd/>
                      <a:tailEnd/>
                    </a:ln>
                    <a:effectLst/>
                  </p:spPr>
                  <p:txBody>
                    <a:bodyPr wrap="none" anchor="ctr"/>
                    <a:lstStyle/>
                    <a:p>
                      <a:endParaRPr lang="en-GB"/>
                    </a:p>
                  </p:txBody>
                </p:sp>
                <p:sp>
                  <p:nvSpPr>
                    <p:cNvPr id="140" name="Line 229"/>
                    <p:cNvSpPr>
                      <a:spLocks noChangeShapeType="1"/>
                    </p:cNvSpPr>
                    <p:nvPr/>
                  </p:nvSpPr>
                  <p:spPr bwMode="auto">
                    <a:xfrm flipH="1">
                      <a:off x="3992" y="952"/>
                      <a:ext cx="89" cy="74"/>
                    </a:xfrm>
                    <a:prstGeom prst="line">
                      <a:avLst/>
                    </a:prstGeom>
                    <a:noFill/>
                    <a:ln w="12700">
                      <a:solidFill>
                        <a:srgbClr val="FF0000"/>
                      </a:solidFill>
                      <a:round/>
                      <a:headEnd/>
                      <a:tailEnd/>
                    </a:ln>
                    <a:effectLst/>
                  </p:spPr>
                  <p:txBody>
                    <a:bodyPr wrap="none" anchor="ctr"/>
                    <a:lstStyle/>
                    <a:p>
                      <a:endParaRPr lang="en-GB"/>
                    </a:p>
                  </p:txBody>
                </p:sp>
                <p:sp>
                  <p:nvSpPr>
                    <p:cNvPr id="141" name="Line 230"/>
                    <p:cNvSpPr>
                      <a:spLocks noChangeShapeType="1"/>
                    </p:cNvSpPr>
                    <p:nvPr/>
                  </p:nvSpPr>
                  <p:spPr bwMode="auto">
                    <a:xfrm flipH="1">
                      <a:off x="3949" y="860"/>
                      <a:ext cx="89" cy="73"/>
                    </a:xfrm>
                    <a:prstGeom prst="line">
                      <a:avLst/>
                    </a:prstGeom>
                    <a:noFill/>
                    <a:ln w="12700">
                      <a:solidFill>
                        <a:srgbClr val="FF0000"/>
                      </a:solidFill>
                      <a:round/>
                      <a:headEnd/>
                      <a:tailEnd/>
                    </a:ln>
                    <a:effectLst/>
                  </p:spPr>
                  <p:txBody>
                    <a:bodyPr wrap="none" anchor="ctr"/>
                    <a:lstStyle/>
                    <a:p>
                      <a:endParaRPr lang="en-GB"/>
                    </a:p>
                  </p:txBody>
                </p:sp>
                <p:sp>
                  <p:nvSpPr>
                    <p:cNvPr id="142" name="Line 231"/>
                    <p:cNvSpPr>
                      <a:spLocks noChangeShapeType="1"/>
                    </p:cNvSpPr>
                    <p:nvPr/>
                  </p:nvSpPr>
                  <p:spPr bwMode="auto">
                    <a:xfrm flipH="1">
                      <a:off x="3890" y="769"/>
                      <a:ext cx="97" cy="83"/>
                    </a:xfrm>
                    <a:prstGeom prst="line">
                      <a:avLst/>
                    </a:prstGeom>
                    <a:noFill/>
                    <a:ln w="12700">
                      <a:solidFill>
                        <a:srgbClr val="FF0000"/>
                      </a:solidFill>
                      <a:round/>
                      <a:headEnd/>
                      <a:tailEnd/>
                    </a:ln>
                    <a:effectLst/>
                  </p:spPr>
                  <p:txBody>
                    <a:bodyPr wrap="none" anchor="ctr"/>
                    <a:lstStyle/>
                    <a:p>
                      <a:endParaRPr lang="en-GB"/>
                    </a:p>
                  </p:txBody>
                </p:sp>
                <p:sp>
                  <p:nvSpPr>
                    <p:cNvPr id="143" name="Line 232"/>
                    <p:cNvSpPr>
                      <a:spLocks noChangeShapeType="1"/>
                    </p:cNvSpPr>
                    <p:nvPr/>
                  </p:nvSpPr>
                  <p:spPr bwMode="auto">
                    <a:xfrm flipH="1">
                      <a:off x="3822" y="683"/>
                      <a:ext cx="95" cy="96"/>
                    </a:xfrm>
                    <a:prstGeom prst="line">
                      <a:avLst/>
                    </a:prstGeom>
                    <a:noFill/>
                    <a:ln w="12700">
                      <a:solidFill>
                        <a:srgbClr val="FF0000"/>
                      </a:solidFill>
                      <a:round/>
                      <a:headEnd/>
                      <a:tailEnd/>
                    </a:ln>
                    <a:effectLst/>
                  </p:spPr>
                  <p:txBody>
                    <a:bodyPr wrap="none" anchor="ctr"/>
                    <a:lstStyle/>
                    <a:p>
                      <a:endParaRPr lang="en-GB"/>
                    </a:p>
                  </p:txBody>
                </p:sp>
                <p:sp>
                  <p:nvSpPr>
                    <p:cNvPr id="144" name="Line 233"/>
                    <p:cNvSpPr>
                      <a:spLocks noChangeShapeType="1"/>
                    </p:cNvSpPr>
                    <p:nvPr/>
                  </p:nvSpPr>
                  <p:spPr bwMode="auto">
                    <a:xfrm flipH="1">
                      <a:off x="3739" y="624"/>
                      <a:ext cx="90" cy="116"/>
                    </a:xfrm>
                    <a:prstGeom prst="line">
                      <a:avLst/>
                    </a:prstGeom>
                    <a:noFill/>
                    <a:ln w="12700">
                      <a:solidFill>
                        <a:srgbClr val="FF0000"/>
                      </a:solidFill>
                      <a:round/>
                      <a:headEnd/>
                      <a:tailEnd/>
                    </a:ln>
                    <a:effectLst/>
                  </p:spPr>
                  <p:txBody>
                    <a:bodyPr wrap="none" anchor="ctr"/>
                    <a:lstStyle/>
                    <a:p>
                      <a:endParaRPr lang="en-GB"/>
                    </a:p>
                  </p:txBody>
                </p:sp>
                <p:sp>
                  <p:nvSpPr>
                    <p:cNvPr id="145" name="Line 234"/>
                    <p:cNvSpPr>
                      <a:spLocks noChangeShapeType="1"/>
                    </p:cNvSpPr>
                    <p:nvPr/>
                  </p:nvSpPr>
                  <p:spPr bwMode="auto">
                    <a:xfrm flipH="1">
                      <a:off x="3670" y="584"/>
                      <a:ext cx="44" cy="145"/>
                    </a:xfrm>
                    <a:prstGeom prst="line">
                      <a:avLst/>
                    </a:prstGeom>
                    <a:noFill/>
                    <a:ln w="12700">
                      <a:solidFill>
                        <a:srgbClr val="FF0000"/>
                      </a:solidFill>
                      <a:round/>
                      <a:headEnd/>
                      <a:tailEnd/>
                    </a:ln>
                    <a:effectLst/>
                  </p:spPr>
                  <p:txBody>
                    <a:bodyPr wrap="none" anchor="ctr"/>
                    <a:lstStyle/>
                    <a:p>
                      <a:endParaRPr lang="en-GB"/>
                    </a:p>
                  </p:txBody>
                </p:sp>
                <p:sp>
                  <p:nvSpPr>
                    <p:cNvPr id="146" name="Line 235"/>
                    <p:cNvSpPr>
                      <a:spLocks noChangeShapeType="1"/>
                    </p:cNvSpPr>
                    <p:nvPr/>
                  </p:nvSpPr>
                  <p:spPr bwMode="auto">
                    <a:xfrm>
                      <a:off x="3593" y="588"/>
                      <a:ext cx="5" cy="144"/>
                    </a:xfrm>
                    <a:prstGeom prst="line">
                      <a:avLst/>
                    </a:prstGeom>
                    <a:noFill/>
                    <a:ln w="12700">
                      <a:solidFill>
                        <a:srgbClr val="FF0000"/>
                      </a:solidFill>
                      <a:round/>
                      <a:headEnd/>
                      <a:tailEnd/>
                    </a:ln>
                    <a:effectLst/>
                  </p:spPr>
                  <p:txBody>
                    <a:bodyPr wrap="none" anchor="ctr"/>
                    <a:lstStyle/>
                    <a:p>
                      <a:endParaRPr lang="en-GB"/>
                    </a:p>
                  </p:txBody>
                </p:sp>
                <p:sp>
                  <p:nvSpPr>
                    <p:cNvPr id="147" name="Line 236"/>
                    <p:cNvSpPr>
                      <a:spLocks noChangeShapeType="1"/>
                    </p:cNvSpPr>
                    <p:nvPr/>
                  </p:nvSpPr>
                  <p:spPr bwMode="auto">
                    <a:xfrm>
                      <a:off x="3473" y="629"/>
                      <a:ext cx="52" cy="115"/>
                    </a:xfrm>
                    <a:prstGeom prst="line">
                      <a:avLst/>
                    </a:prstGeom>
                    <a:noFill/>
                    <a:ln w="12700">
                      <a:solidFill>
                        <a:srgbClr val="FF0000"/>
                      </a:solidFill>
                      <a:round/>
                      <a:headEnd/>
                      <a:tailEnd/>
                    </a:ln>
                    <a:effectLst/>
                  </p:spPr>
                  <p:txBody>
                    <a:bodyPr wrap="none" anchor="ctr"/>
                    <a:lstStyle/>
                    <a:p>
                      <a:endParaRPr lang="en-GB"/>
                    </a:p>
                  </p:txBody>
                </p:sp>
                <p:sp>
                  <p:nvSpPr>
                    <p:cNvPr id="148" name="Line 237"/>
                    <p:cNvSpPr>
                      <a:spLocks noChangeShapeType="1"/>
                    </p:cNvSpPr>
                    <p:nvPr/>
                  </p:nvSpPr>
                  <p:spPr bwMode="auto">
                    <a:xfrm>
                      <a:off x="3372" y="680"/>
                      <a:ext cx="61" cy="100"/>
                    </a:xfrm>
                    <a:prstGeom prst="line">
                      <a:avLst/>
                    </a:prstGeom>
                    <a:noFill/>
                    <a:ln w="12700">
                      <a:solidFill>
                        <a:srgbClr val="FF0000"/>
                      </a:solidFill>
                      <a:round/>
                      <a:headEnd/>
                      <a:tailEnd/>
                    </a:ln>
                    <a:effectLst/>
                  </p:spPr>
                  <p:txBody>
                    <a:bodyPr wrap="none" anchor="ctr"/>
                    <a:lstStyle/>
                    <a:p>
                      <a:endParaRPr lang="en-GB"/>
                    </a:p>
                  </p:txBody>
                </p:sp>
                <p:sp>
                  <p:nvSpPr>
                    <p:cNvPr id="149" name="Line 238"/>
                    <p:cNvSpPr>
                      <a:spLocks noChangeShapeType="1"/>
                    </p:cNvSpPr>
                    <p:nvPr/>
                  </p:nvSpPr>
                  <p:spPr bwMode="auto">
                    <a:xfrm>
                      <a:off x="3272" y="758"/>
                      <a:ext cx="75" cy="97"/>
                    </a:xfrm>
                    <a:prstGeom prst="line">
                      <a:avLst/>
                    </a:prstGeom>
                    <a:noFill/>
                    <a:ln w="12700">
                      <a:solidFill>
                        <a:srgbClr val="FF0000"/>
                      </a:solidFill>
                      <a:round/>
                      <a:headEnd/>
                      <a:tailEnd/>
                    </a:ln>
                    <a:effectLst/>
                  </p:spPr>
                  <p:txBody>
                    <a:bodyPr wrap="none" anchor="ctr"/>
                    <a:lstStyle/>
                    <a:p>
                      <a:endParaRPr lang="en-GB"/>
                    </a:p>
                  </p:txBody>
                </p:sp>
                <p:sp>
                  <p:nvSpPr>
                    <p:cNvPr id="150" name="Line 239"/>
                    <p:cNvSpPr>
                      <a:spLocks noChangeShapeType="1"/>
                    </p:cNvSpPr>
                    <p:nvPr/>
                  </p:nvSpPr>
                  <p:spPr bwMode="auto">
                    <a:xfrm>
                      <a:off x="3205" y="863"/>
                      <a:ext cx="99" cy="73"/>
                    </a:xfrm>
                    <a:prstGeom prst="line">
                      <a:avLst/>
                    </a:prstGeom>
                    <a:noFill/>
                    <a:ln w="12700">
                      <a:solidFill>
                        <a:srgbClr val="FF0000"/>
                      </a:solidFill>
                      <a:round/>
                      <a:headEnd/>
                      <a:tailEnd/>
                    </a:ln>
                    <a:effectLst/>
                  </p:spPr>
                  <p:txBody>
                    <a:bodyPr wrap="none" anchor="ctr"/>
                    <a:lstStyle/>
                    <a:p>
                      <a:endParaRPr lang="en-GB"/>
                    </a:p>
                  </p:txBody>
                </p:sp>
                <p:sp>
                  <p:nvSpPr>
                    <p:cNvPr id="151" name="Line 240"/>
                    <p:cNvSpPr>
                      <a:spLocks noChangeShapeType="1"/>
                    </p:cNvSpPr>
                    <p:nvPr/>
                  </p:nvSpPr>
                  <p:spPr bwMode="auto">
                    <a:xfrm>
                      <a:off x="3163" y="978"/>
                      <a:ext cx="110" cy="48"/>
                    </a:xfrm>
                    <a:prstGeom prst="line">
                      <a:avLst/>
                    </a:prstGeom>
                    <a:noFill/>
                    <a:ln w="12700">
                      <a:solidFill>
                        <a:srgbClr val="FF0000"/>
                      </a:solidFill>
                      <a:round/>
                      <a:headEnd/>
                      <a:tailEnd/>
                    </a:ln>
                    <a:effectLst/>
                  </p:spPr>
                  <p:txBody>
                    <a:bodyPr wrap="none" anchor="ctr"/>
                    <a:lstStyle/>
                    <a:p>
                      <a:endParaRPr lang="en-GB"/>
                    </a:p>
                  </p:txBody>
                </p:sp>
                <p:sp>
                  <p:nvSpPr>
                    <p:cNvPr id="152" name="Line 241"/>
                    <p:cNvSpPr>
                      <a:spLocks noChangeShapeType="1"/>
                    </p:cNvSpPr>
                    <p:nvPr/>
                  </p:nvSpPr>
                  <p:spPr bwMode="auto">
                    <a:xfrm>
                      <a:off x="3139" y="1098"/>
                      <a:ext cx="114" cy="23"/>
                    </a:xfrm>
                    <a:prstGeom prst="line">
                      <a:avLst/>
                    </a:prstGeom>
                    <a:noFill/>
                    <a:ln w="12700">
                      <a:solidFill>
                        <a:srgbClr val="FF0000"/>
                      </a:solidFill>
                      <a:round/>
                      <a:headEnd/>
                      <a:tailEnd/>
                    </a:ln>
                    <a:effectLst/>
                  </p:spPr>
                  <p:txBody>
                    <a:bodyPr wrap="none" anchor="ctr"/>
                    <a:lstStyle/>
                    <a:p>
                      <a:endParaRPr lang="en-GB"/>
                    </a:p>
                  </p:txBody>
                </p:sp>
                <p:sp>
                  <p:nvSpPr>
                    <p:cNvPr id="153" name="Line 242"/>
                    <p:cNvSpPr>
                      <a:spLocks noChangeShapeType="1"/>
                    </p:cNvSpPr>
                    <p:nvPr/>
                  </p:nvSpPr>
                  <p:spPr bwMode="auto">
                    <a:xfrm>
                      <a:off x="3122" y="1198"/>
                      <a:ext cx="123" cy="19"/>
                    </a:xfrm>
                    <a:prstGeom prst="line">
                      <a:avLst/>
                    </a:prstGeom>
                    <a:noFill/>
                    <a:ln w="12700">
                      <a:solidFill>
                        <a:srgbClr val="FF0000"/>
                      </a:solidFill>
                      <a:round/>
                      <a:headEnd/>
                      <a:tailEnd/>
                    </a:ln>
                    <a:effectLst/>
                  </p:spPr>
                  <p:txBody>
                    <a:bodyPr wrap="none" anchor="ctr"/>
                    <a:lstStyle/>
                    <a:p>
                      <a:endParaRPr lang="en-GB"/>
                    </a:p>
                  </p:txBody>
                </p:sp>
                <p:sp>
                  <p:nvSpPr>
                    <p:cNvPr id="154" name="Line 243"/>
                    <p:cNvSpPr>
                      <a:spLocks noChangeShapeType="1"/>
                    </p:cNvSpPr>
                    <p:nvPr/>
                  </p:nvSpPr>
                  <p:spPr bwMode="auto">
                    <a:xfrm>
                      <a:off x="3119" y="1300"/>
                      <a:ext cx="126" cy="7"/>
                    </a:xfrm>
                    <a:prstGeom prst="line">
                      <a:avLst/>
                    </a:prstGeom>
                    <a:noFill/>
                    <a:ln w="12700">
                      <a:solidFill>
                        <a:srgbClr val="FF0000"/>
                      </a:solidFill>
                      <a:round/>
                      <a:headEnd/>
                      <a:tailEnd/>
                    </a:ln>
                    <a:effectLst/>
                  </p:spPr>
                  <p:txBody>
                    <a:bodyPr wrap="none" anchor="ctr"/>
                    <a:lstStyle/>
                    <a:p>
                      <a:endParaRPr lang="en-GB"/>
                    </a:p>
                  </p:txBody>
                </p:sp>
                <p:sp>
                  <p:nvSpPr>
                    <p:cNvPr id="155" name="Line 244"/>
                    <p:cNvSpPr>
                      <a:spLocks noChangeShapeType="1"/>
                    </p:cNvSpPr>
                    <p:nvPr/>
                  </p:nvSpPr>
                  <p:spPr bwMode="auto">
                    <a:xfrm>
                      <a:off x="3123" y="1397"/>
                      <a:ext cx="130" cy="0"/>
                    </a:xfrm>
                    <a:prstGeom prst="line">
                      <a:avLst/>
                    </a:prstGeom>
                    <a:noFill/>
                    <a:ln w="12700">
                      <a:solidFill>
                        <a:srgbClr val="FF0000"/>
                      </a:solidFill>
                      <a:round/>
                      <a:headEnd/>
                      <a:tailEnd/>
                    </a:ln>
                    <a:effectLst/>
                  </p:spPr>
                  <p:txBody>
                    <a:bodyPr wrap="none" anchor="ctr"/>
                    <a:lstStyle/>
                    <a:p>
                      <a:endParaRPr lang="en-GB"/>
                    </a:p>
                  </p:txBody>
                </p:sp>
                <p:sp>
                  <p:nvSpPr>
                    <p:cNvPr id="156" name="Line 245"/>
                    <p:cNvSpPr>
                      <a:spLocks noChangeShapeType="1"/>
                    </p:cNvSpPr>
                    <p:nvPr/>
                  </p:nvSpPr>
                  <p:spPr bwMode="auto">
                    <a:xfrm>
                      <a:off x="3140" y="1481"/>
                      <a:ext cx="127" cy="11"/>
                    </a:xfrm>
                    <a:prstGeom prst="line">
                      <a:avLst/>
                    </a:prstGeom>
                    <a:noFill/>
                    <a:ln w="12700">
                      <a:solidFill>
                        <a:srgbClr val="FF0000"/>
                      </a:solidFill>
                      <a:round/>
                      <a:headEnd/>
                      <a:tailEnd/>
                    </a:ln>
                    <a:effectLst/>
                  </p:spPr>
                  <p:txBody>
                    <a:bodyPr wrap="none" anchor="ctr"/>
                    <a:lstStyle/>
                    <a:p>
                      <a:endParaRPr lang="en-GB"/>
                    </a:p>
                  </p:txBody>
                </p:sp>
                <p:sp>
                  <p:nvSpPr>
                    <p:cNvPr id="157" name="Line 246"/>
                    <p:cNvSpPr>
                      <a:spLocks noChangeShapeType="1"/>
                    </p:cNvSpPr>
                    <p:nvPr/>
                  </p:nvSpPr>
                  <p:spPr bwMode="auto">
                    <a:xfrm>
                      <a:off x="3136" y="1563"/>
                      <a:ext cx="117" cy="35"/>
                    </a:xfrm>
                    <a:prstGeom prst="line">
                      <a:avLst/>
                    </a:prstGeom>
                    <a:noFill/>
                    <a:ln w="12700">
                      <a:solidFill>
                        <a:srgbClr val="FF0000"/>
                      </a:solidFill>
                      <a:round/>
                      <a:headEnd/>
                      <a:tailEnd/>
                    </a:ln>
                    <a:effectLst/>
                  </p:spPr>
                  <p:txBody>
                    <a:bodyPr wrap="none" anchor="ctr"/>
                    <a:lstStyle/>
                    <a:p>
                      <a:endParaRPr lang="en-GB"/>
                    </a:p>
                  </p:txBody>
                </p:sp>
                <p:sp>
                  <p:nvSpPr>
                    <p:cNvPr id="158" name="Line 247"/>
                    <p:cNvSpPr>
                      <a:spLocks noChangeShapeType="1"/>
                    </p:cNvSpPr>
                    <p:nvPr/>
                  </p:nvSpPr>
                  <p:spPr bwMode="auto">
                    <a:xfrm>
                      <a:off x="3119" y="1632"/>
                      <a:ext cx="83" cy="61"/>
                    </a:xfrm>
                    <a:prstGeom prst="line">
                      <a:avLst/>
                    </a:prstGeom>
                    <a:noFill/>
                    <a:ln w="12700">
                      <a:solidFill>
                        <a:srgbClr val="FF0000"/>
                      </a:solidFill>
                      <a:round/>
                      <a:headEnd/>
                      <a:tailEnd/>
                    </a:ln>
                    <a:effectLst/>
                  </p:spPr>
                  <p:txBody>
                    <a:bodyPr wrap="none" anchor="ctr"/>
                    <a:lstStyle/>
                    <a:p>
                      <a:endParaRPr lang="en-GB"/>
                    </a:p>
                  </p:txBody>
                </p:sp>
                <p:sp>
                  <p:nvSpPr>
                    <p:cNvPr id="159" name="Line 248"/>
                    <p:cNvSpPr>
                      <a:spLocks noChangeShapeType="1"/>
                    </p:cNvSpPr>
                    <p:nvPr/>
                  </p:nvSpPr>
                  <p:spPr bwMode="auto">
                    <a:xfrm>
                      <a:off x="3070" y="1697"/>
                      <a:ext cx="88" cy="63"/>
                    </a:xfrm>
                    <a:prstGeom prst="line">
                      <a:avLst/>
                    </a:prstGeom>
                    <a:noFill/>
                    <a:ln w="12700">
                      <a:solidFill>
                        <a:srgbClr val="FF0000"/>
                      </a:solidFill>
                      <a:round/>
                      <a:headEnd/>
                      <a:tailEnd/>
                    </a:ln>
                    <a:effectLst/>
                  </p:spPr>
                  <p:txBody>
                    <a:bodyPr wrap="none" anchor="ctr"/>
                    <a:lstStyle/>
                    <a:p>
                      <a:endParaRPr lang="en-GB"/>
                    </a:p>
                  </p:txBody>
                </p:sp>
                <p:sp>
                  <p:nvSpPr>
                    <p:cNvPr id="160" name="Line 249"/>
                    <p:cNvSpPr>
                      <a:spLocks noChangeShapeType="1"/>
                    </p:cNvSpPr>
                    <p:nvPr/>
                  </p:nvSpPr>
                  <p:spPr bwMode="auto">
                    <a:xfrm>
                      <a:off x="3018" y="1743"/>
                      <a:ext cx="77" cy="51"/>
                    </a:xfrm>
                    <a:prstGeom prst="line">
                      <a:avLst/>
                    </a:prstGeom>
                    <a:noFill/>
                    <a:ln w="12700">
                      <a:solidFill>
                        <a:srgbClr val="FF0000"/>
                      </a:solidFill>
                      <a:round/>
                      <a:headEnd/>
                      <a:tailEnd/>
                    </a:ln>
                    <a:effectLst/>
                  </p:spPr>
                  <p:txBody>
                    <a:bodyPr wrap="none" anchor="ctr"/>
                    <a:lstStyle/>
                    <a:p>
                      <a:endParaRPr lang="en-GB"/>
                    </a:p>
                  </p:txBody>
                </p:sp>
              </p:grpSp>
            </p:grpSp>
          </p:grpSp>
          <p:sp>
            <p:nvSpPr>
              <p:cNvPr id="130" name="Oval 250"/>
              <p:cNvSpPr>
                <a:spLocks noChangeArrowheads="1"/>
              </p:cNvSpPr>
              <p:nvPr/>
            </p:nvSpPr>
            <p:spPr bwMode="auto">
              <a:xfrm>
                <a:off x="2534" y="214"/>
                <a:ext cx="1640" cy="1645"/>
              </a:xfrm>
              <a:prstGeom prst="ellipse">
                <a:avLst/>
              </a:prstGeom>
              <a:solidFill>
                <a:schemeClr val="tx1"/>
              </a:solidFill>
              <a:ln w="12700">
                <a:solidFill>
                  <a:srgbClr val="BFBFBF"/>
                </a:solidFill>
                <a:round/>
                <a:headEnd/>
                <a:tailEnd/>
              </a:ln>
              <a:effectLst/>
            </p:spPr>
            <p:txBody>
              <a:bodyPr wrap="none" anchor="ctr"/>
              <a:lstStyle/>
              <a:p>
                <a:endParaRPr lang="en-GB"/>
              </a:p>
            </p:txBody>
          </p:sp>
          <p:sp>
            <p:nvSpPr>
              <p:cNvPr id="131" name="Oval 251"/>
              <p:cNvSpPr>
                <a:spLocks noChangeArrowheads="1"/>
              </p:cNvSpPr>
              <p:nvPr/>
            </p:nvSpPr>
            <p:spPr bwMode="auto">
              <a:xfrm>
                <a:off x="3406" y="520"/>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sp>
            <p:nvSpPr>
              <p:cNvPr id="132" name="Oval 252"/>
              <p:cNvSpPr>
                <a:spLocks noChangeArrowheads="1"/>
              </p:cNvSpPr>
              <p:nvPr/>
            </p:nvSpPr>
            <p:spPr bwMode="auto">
              <a:xfrm>
                <a:off x="3538" y="319"/>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sp>
            <p:nvSpPr>
              <p:cNvPr id="133" name="Oval 253"/>
              <p:cNvSpPr>
                <a:spLocks noChangeArrowheads="1"/>
              </p:cNvSpPr>
              <p:nvPr/>
            </p:nvSpPr>
            <p:spPr bwMode="auto">
              <a:xfrm>
                <a:off x="3256" y="289"/>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grpSp>
        <p:sp>
          <p:nvSpPr>
            <p:cNvPr id="53" name="Rectangle 254"/>
            <p:cNvSpPr>
              <a:spLocks noChangeArrowheads="1"/>
            </p:cNvSpPr>
            <p:nvPr/>
          </p:nvSpPr>
          <p:spPr bwMode="auto">
            <a:xfrm>
              <a:off x="2146" y="3007"/>
              <a:ext cx="434" cy="229"/>
            </a:xfrm>
            <a:prstGeom prst="rect">
              <a:avLst/>
            </a:prstGeom>
            <a:noFill/>
            <a:ln w="12700">
              <a:noFill/>
              <a:miter lim="800000"/>
              <a:headEnd/>
              <a:tailEnd/>
            </a:ln>
            <a:effectLst/>
          </p:spPr>
          <p:txBody>
            <a:bodyPr wrap="none" lIns="90488" tIns="44450" rIns="90488" bIns="44450">
              <a:spAutoFit/>
            </a:bodyPr>
            <a:lstStyle/>
            <a:p>
              <a:pPr eaLnBrk="0" hangingPunct="0"/>
              <a:r>
                <a:rPr lang="en-US" sz="1800" b="1" dirty="0">
                  <a:solidFill>
                    <a:schemeClr val="bg1"/>
                  </a:solidFill>
                  <a:latin typeface="Arial" charset="0"/>
                </a:rPr>
                <a:t>Cost</a:t>
              </a:r>
            </a:p>
          </p:txBody>
        </p:sp>
        <p:grpSp>
          <p:nvGrpSpPr>
            <p:cNvPr id="54" name="Group 255"/>
            <p:cNvGrpSpPr>
              <a:grpSpLocks/>
            </p:cNvGrpSpPr>
            <p:nvPr/>
          </p:nvGrpSpPr>
          <p:grpSpPr bwMode="auto">
            <a:xfrm>
              <a:off x="1315" y="3373"/>
              <a:ext cx="712" cy="640"/>
              <a:chOff x="951" y="1755"/>
              <a:chExt cx="1640" cy="1645"/>
            </a:xfrm>
          </p:grpSpPr>
          <p:sp>
            <p:nvSpPr>
              <p:cNvPr id="70" name="Oval 256"/>
              <p:cNvSpPr>
                <a:spLocks noChangeArrowheads="1"/>
              </p:cNvSpPr>
              <p:nvPr/>
            </p:nvSpPr>
            <p:spPr bwMode="auto">
              <a:xfrm>
                <a:off x="958" y="1761"/>
                <a:ext cx="1622" cy="1632"/>
              </a:xfrm>
              <a:prstGeom prst="ellipse">
                <a:avLst/>
              </a:prstGeom>
              <a:solidFill>
                <a:schemeClr val="tx1"/>
              </a:solidFill>
              <a:ln w="12700">
                <a:solidFill>
                  <a:srgbClr val="C0C0C0"/>
                </a:solidFill>
                <a:round/>
                <a:headEnd/>
                <a:tailEnd/>
              </a:ln>
              <a:effectLst/>
            </p:spPr>
            <p:txBody>
              <a:bodyPr wrap="none" anchor="ctr"/>
              <a:lstStyle/>
              <a:p>
                <a:endParaRPr lang="en-GB"/>
              </a:p>
            </p:txBody>
          </p:sp>
          <p:grpSp>
            <p:nvGrpSpPr>
              <p:cNvPr id="71" name="Group 257"/>
              <p:cNvGrpSpPr>
                <a:grpSpLocks/>
              </p:cNvGrpSpPr>
              <p:nvPr/>
            </p:nvGrpSpPr>
            <p:grpSpPr bwMode="auto">
              <a:xfrm>
                <a:off x="1424" y="2114"/>
                <a:ext cx="1135" cy="1221"/>
                <a:chOff x="1424" y="2114"/>
                <a:chExt cx="1135" cy="1221"/>
              </a:xfrm>
            </p:grpSpPr>
            <p:grpSp>
              <p:nvGrpSpPr>
                <p:cNvPr id="76" name="Group 258"/>
                <p:cNvGrpSpPr>
                  <a:grpSpLocks/>
                </p:cNvGrpSpPr>
                <p:nvPr/>
              </p:nvGrpSpPr>
              <p:grpSpPr bwMode="auto">
                <a:xfrm>
                  <a:off x="1424" y="2114"/>
                  <a:ext cx="1125" cy="1210"/>
                  <a:chOff x="1424" y="2114"/>
                  <a:chExt cx="1125" cy="1210"/>
                </a:xfrm>
              </p:grpSpPr>
              <p:sp>
                <p:nvSpPr>
                  <p:cNvPr id="103" name="Freeform 259"/>
                  <p:cNvSpPr>
                    <a:spLocks/>
                  </p:cNvSpPr>
                  <p:nvPr/>
                </p:nvSpPr>
                <p:spPr bwMode="auto">
                  <a:xfrm>
                    <a:off x="1438" y="2194"/>
                    <a:ext cx="1106" cy="1127"/>
                  </a:xfrm>
                  <a:custGeom>
                    <a:avLst/>
                    <a:gdLst/>
                    <a:ahLst/>
                    <a:cxnLst>
                      <a:cxn ang="0">
                        <a:pos x="0" y="1126"/>
                      </a:cxn>
                      <a:cxn ang="0">
                        <a:pos x="32" y="1108"/>
                      </a:cxn>
                      <a:cxn ang="0">
                        <a:pos x="65" y="1085"/>
                      </a:cxn>
                      <a:cxn ang="0">
                        <a:pos x="95" y="1057"/>
                      </a:cxn>
                      <a:cxn ang="0">
                        <a:pos x="122" y="1027"/>
                      </a:cxn>
                      <a:cxn ang="0">
                        <a:pos x="147" y="993"/>
                      </a:cxn>
                      <a:cxn ang="0">
                        <a:pos x="163" y="962"/>
                      </a:cxn>
                      <a:cxn ang="0">
                        <a:pos x="173" y="924"/>
                      </a:cxn>
                      <a:cxn ang="0">
                        <a:pos x="179" y="887"/>
                      </a:cxn>
                      <a:cxn ang="0">
                        <a:pos x="180" y="833"/>
                      </a:cxn>
                      <a:cxn ang="0">
                        <a:pos x="180" y="787"/>
                      </a:cxn>
                      <a:cxn ang="0">
                        <a:pos x="177" y="737"/>
                      </a:cxn>
                      <a:cxn ang="0">
                        <a:pos x="173" y="698"/>
                      </a:cxn>
                      <a:cxn ang="0">
                        <a:pos x="170" y="658"/>
                      </a:cxn>
                      <a:cxn ang="0">
                        <a:pos x="166" y="606"/>
                      </a:cxn>
                      <a:cxn ang="0">
                        <a:pos x="164" y="552"/>
                      </a:cxn>
                      <a:cxn ang="0">
                        <a:pos x="166" y="497"/>
                      </a:cxn>
                      <a:cxn ang="0">
                        <a:pos x="171" y="444"/>
                      </a:cxn>
                      <a:cxn ang="0">
                        <a:pos x="179" y="398"/>
                      </a:cxn>
                      <a:cxn ang="0">
                        <a:pos x="193" y="350"/>
                      </a:cxn>
                      <a:cxn ang="0">
                        <a:pos x="203" y="306"/>
                      </a:cxn>
                      <a:cxn ang="0">
                        <a:pos x="219" y="265"/>
                      </a:cxn>
                      <a:cxn ang="0">
                        <a:pos x="237" y="226"/>
                      </a:cxn>
                      <a:cxn ang="0">
                        <a:pos x="258" y="196"/>
                      </a:cxn>
                      <a:cxn ang="0">
                        <a:pos x="279" y="166"/>
                      </a:cxn>
                      <a:cxn ang="0">
                        <a:pos x="304" y="136"/>
                      </a:cxn>
                      <a:cxn ang="0">
                        <a:pos x="341" y="101"/>
                      </a:cxn>
                      <a:cxn ang="0">
                        <a:pos x="382" y="72"/>
                      </a:cxn>
                      <a:cxn ang="0">
                        <a:pos x="419" y="53"/>
                      </a:cxn>
                      <a:cxn ang="0">
                        <a:pos x="460" y="34"/>
                      </a:cxn>
                      <a:cxn ang="0">
                        <a:pos x="504" y="19"/>
                      </a:cxn>
                      <a:cxn ang="0">
                        <a:pos x="545" y="11"/>
                      </a:cxn>
                      <a:cxn ang="0">
                        <a:pos x="583" y="2"/>
                      </a:cxn>
                      <a:cxn ang="0">
                        <a:pos x="626" y="0"/>
                      </a:cxn>
                      <a:cxn ang="0">
                        <a:pos x="663" y="0"/>
                      </a:cxn>
                      <a:cxn ang="0">
                        <a:pos x="697" y="4"/>
                      </a:cxn>
                      <a:cxn ang="0">
                        <a:pos x="732" y="11"/>
                      </a:cxn>
                      <a:cxn ang="0">
                        <a:pos x="764" y="25"/>
                      </a:cxn>
                      <a:cxn ang="0">
                        <a:pos x="797" y="46"/>
                      </a:cxn>
                      <a:cxn ang="0">
                        <a:pos x="833" y="69"/>
                      </a:cxn>
                      <a:cxn ang="0">
                        <a:pos x="863" y="95"/>
                      </a:cxn>
                      <a:cxn ang="0">
                        <a:pos x="891" y="124"/>
                      </a:cxn>
                      <a:cxn ang="0">
                        <a:pos x="918" y="154"/>
                      </a:cxn>
                      <a:cxn ang="0">
                        <a:pos x="937" y="182"/>
                      </a:cxn>
                      <a:cxn ang="0">
                        <a:pos x="956" y="209"/>
                      </a:cxn>
                      <a:cxn ang="0">
                        <a:pos x="974" y="242"/>
                      </a:cxn>
                      <a:cxn ang="0">
                        <a:pos x="987" y="270"/>
                      </a:cxn>
                      <a:cxn ang="0">
                        <a:pos x="999" y="302"/>
                      </a:cxn>
                      <a:cxn ang="0">
                        <a:pos x="1011" y="343"/>
                      </a:cxn>
                      <a:cxn ang="0">
                        <a:pos x="1022" y="389"/>
                      </a:cxn>
                      <a:cxn ang="0">
                        <a:pos x="1034" y="426"/>
                      </a:cxn>
                      <a:cxn ang="0">
                        <a:pos x="1048" y="468"/>
                      </a:cxn>
                      <a:cxn ang="0">
                        <a:pos x="1061" y="507"/>
                      </a:cxn>
                      <a:cxn ang="0">
                        <a:pos x="1073" y="546"/>
                      </a:cxn>
                      <a:cxn ang="0">
                        <a:pos x="1087" y="583"/>
                      </a:cxn>
                      <a:cxn ang="0">
                        <a:pos x="1105" y="624"/>
                      </a:cxn>
                    </a:cxnLst>
                    <a:rect l="0" t="0" r="r" b="b"/>
                    <a:pathLst>
                      <a:path w="1106" h="1127">
                        <a:moveTo>
                          <a:pt x="0" y="1126"/>
                        </a:moveTo>
                        <a:lnTo>
                          <a:pt x="32" y="1108"/>
                        </a:lnTo>
                        <a:lnTo>
                          <a:pt x="65" y="1085"/>
                        </a:lnTo>
                        <a:lnTo>
                          <a:pt x="95" y="1057"/>
                        </a:lnTo>
                        <a:lnTo>
                          <a:pt x="122" y="1027"/>
                        </a:lnTo>
                        <a:lnTo>
                          <a:pt x="147" y="993"/>
                        </a:lnTo>
                        <a:lnTo>
                          <a:pt x="163" y="962"/>
                        </a:lnTo>
                        <a:lnTo>
                          <a:pt x="173" y="924"/>
                        </a:lnTo>
                        <a:lnTo>
                          <a:pt x="179" y="887"/>
                        </a:lnTo>
                        <a:lnTo>
                          <a:pt x="180" y="833"/>
                        </a:lnTo>
                        <a:lnTo>
                          <a:pt x="180" y="787"/>
                        </a:lnTo>
                        <a:lnTo>
                          <a:pt x="177" y="737"/>
                        </a:lnTo>
                        <a:lnTo>
                          <a:pt x="173" y="698"/>
                        </a:lnTo>
                        <a:lnTo>
                          <a:pt x="170" y="658"/>
                        </a:lnTo>
                        <a:lnTo>
                          <a:pt x="166" y="606"/>
                        </a:lnTo>
                        <a:lnTo>
                          <a:pt x="164" y="552"/>
                        </a:lnTo>
                        <a:lnTo>
                          <a:pt x="166" y="497"/>
                        </a:lnTo>
                        <a:lnTo>
                          <a:pt x="171" y="444"/>
                        </a:lnTo>
                        <a:lnTo>
                          <a:pt x="179" y="398"/>
                        </a:lnTo>
                        <a:lnTo>
                          <a:pt x="193" y="350"/>
                        </a:lnTo>
                        <a:lnTo>
                          <a:pt x="203" y="306"/>
                        </a:lnTo>
                        <a:lnTo>
                          <a:pt x="219" y="265"/>
                        </a:lnTo>
                        <a:lnTo>
                          <a:pt x="237" y="226"/>
                        </a:lnTo>
                        <a:lnTo>
                          <a:pt x="258" y="196"/>
                        </a:lnTo>
                        <a:lnTo>
                          <a:pt x="279" y="166"/>
                        </a:lnTo>
                        <a:lnTo>
                          <a:pt x="304" y="136"/>
                        </a:lnTo>
                        <a:lnTo>
                          <a:pt x="341" y="101"/>
                        </a:lnTo>
                        <a:lnTo>
                          <a:pt x="382" y="72"/>
                        </a:lnTo>
                        <a:lnTo>
                          <a:pt x="419" y="53"/>
                        </a:lnTo>
                        <a:lnTo>
                          <a:pt x="460" y="34"/>
                        </a:lnTo>
                        <a:lnTo>
                          <a:pt x="504" y="19"/>
                        </a:lnTo>
                        <a:lnTo>
                          <a:pt x="545" y="11"/>
                        </a:lnTo>
                        <a:lnTo>
                          <a:pt x="583" y="2"/>
                        </a:lnTo>
                        <a:lnTo>
                          <a:pt x="626" y="0"/>
                        </a:lnTo>
                        <a:lnTo>
                          <a:pt x="663" y="0"/>
                        </a:lnTo>
                        <a:lnTo>
                          <a:pt x="697" y="4"/>
                        </a:lnTo>
                        <a:lnTo>
                          <a:pt x="732" y="11"/>
                        </a:lnTo>
                        <a:lnTo>
                          <a:pt x="764" y="25"/>
                        </a:lnTo>
                        <a:lnTo>
                          <a:pt x="797" y="46"/>
                        </a:lnTo>
                        <a:lnTo>
                          <a:pt x="833" y="69"/>
                        </a:lnTo>
                        <a:lnTo>
                          <a:pt x="863" y="95"/>
                        </a:lnTo>
                        <a:lnTo>
                          <a:pt x="891" y="124"/>
                        </a:lnTo>
                        <a:lnTo>
                          <a:pt x="918" y="154"/>
                        </a:lnTo>
                        <a:lnTo>
                          <a:pt x="937" y="182"/>
                        </a:lnTo>
                        <a:lnTo>
                          <a:pt x="956" y="209"/>
                        </a:lnTo>
                        <a:lnTo>
                          <a:pt x="974" y="242"/>
                        </a:lnTo>
                        <a:lnTo>
                          <a:pt x="987" y="270"/>
                        </a:lnTo>
                        <a:lnTo>
                          <a:pt x="999" y="302"/>
                        </a:lnTo>
                        <a:lnTo>
                          <a:pt x="1011" y="343"/>
                        </a:lnTo>
                        <a:lnTo>
                          <a:pt x="1022" y="389"/>
                        </a:lnTo>
                        <a:lnTo>
                          <a:pt x="1034" y="426"/>
                        </a:lnTo>
                        <a:lnTo>
                          <a:pt x="1048" y="468"/>
                        </a:lnTo>
                        <a:lnTo>
                          <a:pt x="1061" y="507"/>
                        </a:lnTo>
                        <a:lnTo>
                          <a:pt x="1073" y="546"/>
                        </a:lnTo>
                        <a:lnTo>
                          <a:pt x="1087" y="583"/>
                        </a:lnTo>
                        <a:lnTo>
                          <a:pt x="1105" y="624"/>
                        </a:lnTo>
                      </a:path>
                    </a:pathLst>
                  </a:custGeom>
                  <a:solidFill>
                    <a:schemeClr val="tx1"/>
                  </a:solidFill>
                  <a:ln w="25400" cap="rnd" cmpd="sng">
                    <a:solidFill>
                      <a:srgbClr val="C0C0C0"/>
                    </a:solidFill>
                    <a:prstDash val="solid"/>
                    <a:round/>
                    <a:headEnd type="none" w="med" len="med"/>
                    <a:tailEnd type="none" w="med" len="med"/>
                  </a:ln>
                  <a:effectLst/>
                </p:spPr>
                <p:txBody>
                  <a:bodyPr/>
                  <a:lstStyle/>
                  <a:p>
                    <a:endParaRPr lang="en-GB"/>
                  </a:p>
                </p:txBody>
              </p:sp>
              <p:grpSp>
                <p:nvGrpSpPr>
                  <p:cNvPr id="104" name="Group 260"/>
                  <p:cNvGrpSpPr>
                    <a:grpSpLocks/>
                  </p:cNvGrpSpPr>
                  <p:nvPr/>
                </p:nvGrpSpPr>
                <p:grpSpPr bwMode="auto">
                  <a:xfrm>
                    <a:off x="1424" y="2114"/>
                    <a:ext cx="1125" cy="1210"/>
                    <a:chOff x="1424" y="2114"/>
                    <a:chExt cx="1125" cy="1210"/>
                  </a:xfrm>
                </p:grpSpPr>
                <p:sp>
                  <p:nvSpPr>
                    <p:cNvPr id="105" name="Line 261"/>
                    <p:cNvSpPr>
                      <a:spLocks noChangeShapeType="1"/>
                    </p:cNvSpPr>
                    <p:nvPr/>
                  </p:nvSpPr>
                  <p:spPr bwMode="auto">
                    <a:xfrm flipH="1">
                      <a:off x="2458" y="2674"/>
                      <a:ext cx="91" cy="75"/>
                    </a:xfrm>
                    <a:prstGeom prst="line">
                      <a:avLst/>
                    </a:prstGeom>
                    <a:noFill/>
                    <a:ln w="12700">
                      <a:solidFill>
                        <a:srgbClr val="C0C0C0"/>
                      </a:solidFill>
                      <a:round/>
                      <a:headEnd/>
                      <a:tailEnd/>
                    </a:ln>
                    <a:effectLst/>
                  </p:spPr>
                  <p:txBody>
                    <a:bodyPr wrap="none" anchor="ctr"/>
                    <a:lstStyle/>
                    <a:p>
                      <a:endParaRPr lang="en-GB"/>
                    </a:p>
                  </p:txBody>
                </p:sp>
                <p:sp>
                  <p:nvSpPr>
                    <p:cNvPr id="106" name="Line 262"/>
                    <p:cNvSpPr>
                      <a:spLocks noChangeShapeType="1"/>
                    </p:cNvSpPr>
                    <p:nvPr/>
                  </p:nvSpPr>
                  <p:spPr bwMode="auto">
                    <a:xfrm flipH="1">
                      <a:off x="2427" y="2577"/>
                      <a:ext cx="91" cy="74"/>
                    </a:xfrm>
                    <a:prstGeom prst="line">
                      <a:avLst/>
                    </a:prstGeom>
                    <a:noFill/>
                    <a:ln w="12700">
                      <a:solidFill>
                        <a:srgbClr val="C0C0C0"/>
                      </a:solidFill>
                      <a:round/>
                      <a:headEnd/>
                      <a:tailEnd/>
                    </a:ln>
                    <a:effectLst/>
                  </p:spPr>
                  <p:txBody>
                    <a:bodyPr wrap="none" anchor="ctr"/>
                    <a:lstStyle/>
                    <a:p>
                      <a:endParaRPr lang="en-GB"/>
                    </a:p>
                  </p:txBody>
                </p:sp>
                <p:sp>
                  <p:nvSpPr>
                    <p:cNvPr id="107" name="Line 263"/>
                    <p:cNvSpPr>
                      <a:spLocks noChangeShapeType="1"/>
                    </p:cNvSpPr>
                    <p:nvPr/>
                  </p:nvSpPr>
                  <p:spPr bwMode="auto">
                    <a:xfrm flipH="1">
                      <a:off x="2399" y="2482"/>
                      <a:ext cx="88" cy="75"/>
                    </a:xfrm>
                    <a:prstGeom prst="line">
                      <a:avLst/>
                    </a:prstGeom>
                    <a:noFill/>
                    <a:ln w="12700">
                      <a:solidFill>
                        <a:srgbClr val="C0C0C0"/>
                      </a:solidFill>
                      <a:round/>
                      <a:headEnd/>
                      <a:tailEnd/>
                    </a:ln>
                    <a:effectLst/>
                  </p:spPr>
                  <p:txBody>
                    <a:bodyPr wrap="none" anchor="ctr"/>
                    <a:lstStyle/>
                    <a:p>
                      <a:endParaRPr lang="en-GB"/>
                    </a:p>
                  </p:txBody>
                </p:sp>
                <p:sp>
                  <p:nvSpPr>
                    <p:cNvPr id="108" name="Line 264"/>
                    <p:cNvSpPr>
                      <a:spLocks noChangeShapeType="1"/>
                    </p:cNvSpPr>
                    <p:nvPr/>
                  </p:nvSpPr>
                  <p:spPr bwMode="auto">
                    <a:xfrm flipH="1">
                      <a:off x="2358" y="2394"/>
                      <a:ext cx="89" cy="72"/>
                    </a:xfrm>
                    <a:prstGeom prst="line">
                      <a:avLst/>
                    </a:prstGeom>
                    <a:noFill/>
                    <a:ln w="12700">
                      <a:solidFill>
                        <a:srgbClr val="C0C0C0"/>
                      </a:solidFill>
                      <a:round/>
                      <a:headEnd/>
                      <a:tailEnd/>
                    </a:ln>
                    <a:effectLst/>
                  </p:spPr>
                  <p:txBody>
                    <a:bodyPr wrap="none" anchor="ctr"/>
                    <a:lstStyle/>
                    <a:p>
                      <a:endParaRPr lang="en-GB"/>
                    </a:p>
                  </p:txBody>
                </p:sp>
                <p:sp>
                  <p:nvSpPr>
                    <p:cNvPr id="109" name="Line 265"/>
                    <p:cNvSpPr>
                      <a:spLocks noChangeShapeType="1"/>
                    </p:cNvSpPr>
                    <p:nvPr/>
                  </p:nvSpPr>
                  <p:spPr bwMode="auto">
                    <a:xfrm flipH="1">
                      <a:off x="2296" y="2299"/>
                      <a:ext cx="100" cy="87"/>
                    </a:xfrm>
                    <a:prstGeom prst="line">
                      <a:avLst/>
                    </a:prstGeom>
                    <a:noFill/>
                    <a:ln w="12700">
                      <a:solidFill>
                        <a:srgbClr val="C0C0C0"/>
                      </a:solidFill>
                      <a:round/>
                      <a:headEnd/>
                      <a:tailEnd/>
                    </a:ln>
                    <a:effectLst/>
                  </p:spPr>
                  <p:txBody>
                    <a:bodyPr wrap="none" anchor="ctr"/>
                    <a:lstStyle/>
                    <a:p>
                      <a:endParaRPr lang="en-GB"/>
                    </a:p>
                  </p:txBody>
                </p:sp>
                <p:sp>
                  <p:nvSpPr>
                    <p:cNvPr id="110" name="Line 266"/>
                    <p:cNvSpPr>
                      <a:spLocks noChangeShapeType="1"/>
                    </p:cNvSpPr>
                    <p:nvPr/>
                  </p:nvSpPr>
                  <p:spPr bwMode="auto">
                    <a:xfrm flipH="1">
                      <a:off x="2229" y="2214"/>
                      <a:ext cx="94" cy="95"/>
                    </a:xfrm>
                    <a:prstGeom prst="line">
                      <a:avLst/>
                    </a:prstGeom>
                    <a:noFill/>
                    <a:ln w="12700">
                      <a:solidFill>
                        <a:srgbClr val="C0C0C0"/>
                      </a:solidFill>
                      <a:round/>
                      <a:headEnd/>
                      <a:tailEnd/>
                    </a:ln>
                    <a:effectLst/>
                  </p:spPr>
                  <p:txBody>
                    <a:bodyPr wrap="none" anchor="ctr"/>
                    <a:lstStyle/>
                    <a:p>
                      <a:endParaRPr lang="en-GB"/>
                    </a:p>
                  </p:txBody>
                </p:sp>
                <p:sp>
                  <p:nvSpPr>
                    <p:cNvPr id="111" name="Line 267"/>
                    <p:cNvSpPr>
                      <a:spLocks noChangeShapeType="1"/>
                    </p:cNvSpPr>
                    <p:nvPr/>
                  </p:nvSpPr>
                  <p:spPr bwMode="auto">
                    <a:xfrm flipH="1">
                      <a:off x="2148" y="2157"/>
                      <a:ext cx="87" cy="114"/>
                    </a:xfrm>
                    <a:prstGeom prst="line">
                      <a:avLst/>
                    </a:prstGeom>
                    <a:noFill/>
                    <a:ln w="12700">
                      <a:solidFill>
                        <a:srgbClr val="C0C0C0"/>
                      </a:solidFill>
                      <a:round/>
                      <a:headEnd/>
                      <a:tailEnd/>
                    </a:ln>
                    <a:effectLst/>
                  </p:spPr>
                  <p:txBody>
                    <a:bodyPr wrap="none" anchor="ctr"/>
                    <a:lstStyle/>
                    <a:p>
                      <a:endParaRPr lang="en-GB"/>
                    </a:p>
                  </p:txBody>
                </p:sp>
                <p:sp>
                  <p:nvSpPr>
                    <p:cNvPr id="112" name="Line 268"/>
                    <p:cNvSpPr>
                      <a:spLocks noChangeShapeType="1"/>
                    </p:cNvSpPr>
                    <p:nvPr/>
                  </p:nvSpPr>
                  <p:spPr bwMode="auto">
                    <a:xfrm flipH="1">
                      <a:off x="2078" y="2114"/>
                      <a:ext cx="42" cy="145"/>
                    </a:xfrm>
                    <a:prstGeom prst="line">
                      <a:avLst/>
                    </a:prstGeom>
                    <a:noFill/>
                    <a:ln w="12700">
                      <a:solidFill>
                        <a:srgbClr val="C0C0C0"/>
                      </a:solidFill>
                      <a:round/>
                      <a:headEnd/>
                      <a:tailEnd/>
                    </a:ln>
                    <a:effectLst/>
                  </p:spPr>
                  <p:txBody>
                    <a:bodyPr wrap="none" anchor="ctr"/>
                    <a:lstStyle/>
                    <a:p>
                      <a:endParaRPr lang="en-GB"/>
                    </a:p>
                  </p:txBody>
                </p:sp>
                <p:sp>
                  <p:nvSpPr>
                    <p:cNvPr id="113" name="Line 269"/>
                    <p:cNvSpPr>
                      <a:spLocks noChangeShapeType="1"/>
                    </p:cNvSpPr>
                    <p:nvPr/>
                  </p:nvSpPr>
                  <p:spPr bwMode="auto">
                    <a:xfrm>
                      <a:off x="2001" y="2122"/>
                      <a:ext cx="7" cy="142"/>
                    </a:xfrm>
                    <a:prstGeom prst="line">
                      <a:avLst/>
                    </a:prstGeom>
                    <a:noFill/>
                    <a:ln w="12700">
                      <a:solidFill>
                        <a:srgbClr val="C0C0C0"/>
                      </a:solidFill>
                      <a:round/>
                      <a:headEnd/>
                      <a:tailEnd/>
                    </a:ln>
                    <a:effectLst/>
                  </p:spPr>
                  <p:txBody>
                    <a:bodyPr wrap="none" anchor="ctr"/>
                    <a:lstStyle/>
                    <a:p>
                      <a:endParaRPr lang="en-GB"/>
                    </a:p>
                  </p:txBody>
                </p:sp>
                <p:sp>
                  <p:nvSpPr>
                    <p:cNvPr id="114" name="Line 270"/>
                    <p:cNvSpPr>
                      <a:spLocks noChangeShapeType="1"/>
                    </p:cNvSpPr>
                    <p:nvPr/>
                  </p:nvSpPr>
                  <p:spPr bwMode="auto">
                    <a:xfrm>
                      <a:off x="1880" y="2159"/>
                      <a:ext cx="54" cy="116"/>
                    </a:xfrm>
                    <a:prstGeom prst="line">
                      <a:avLst/>
                    </a:prstGeom>
                    <a:noFill/>
                    <a:ln w="12700">
                      <a:solidFill>
                        <a:srgbClr val="C0C0C0"/>
                      </a:solidFill>
                      <a:round/>
                      <a:headEnd/>
                      <a:tailEnd/>
                    </a:ln>
                    <a:effectLst/>
                  </p:spPr>
                  <p:txBody>
                    <a:bodyPr wrap="none" anchor="ctr"/>
                    <a:lstStyle/>
                    <a:p>
                      <a:endParaRPr lang="en-GB"/>
                    </a:p>
                  </p:txBody>
                </p:sp>
                <p:sp>
                  <p:nvSpPr>
                    <p:cNvPr id="115" name="Line 271"/>
                    <p:cNvSpPr>
                      <a:spLocks noChangeShapeType="1"/>
                    </p:cNvSpPr>
                    <p:nvPr/>
                  </p:nvSpPr>
                  <p:spPr bwMode="auto">
                    <a:xfrm>
                      <a:off x="1779" y="2210"/>
                      <a:ext cx="60" cy="104"/>
                    </a:xfrm>
                    <a:prstGeom prst="line">
                      <a:avLst/>
                    </a:prstGeom>
                    <a:noFill/>
                    <a:ln w="12700">
                      <a:solidFill>
                        <a:srgbClr val="C0C0C0"/>
                      </a:solidFill>
                      <a:round/>
                      <a:headEnd/>
                      <a:tailEnd/>
                    </a:ln>
                    <a:effectLst/>
                  </p:spPr>
                  <p:txBody>
                    <a:bodyPr wrap="none" anchor="ctr"/>
                    <a:lstStyle/>
                    <a:p>
                      <a:endParaRPr lang="en-GB"/>
                    </a:p>
                  </p:txBody>
                </p:sp>
                <p:sp>
                  <p:nvSpPr>
                    <p:cNvPr id="116" name="Line 272"/>
                    <p:cNvSpPr>
                      <a:spLocks noChangeShapeType="1"/>
                    </p:cNvSpPr>
                    <p:nvPr/>
                  </p:nvSpPr>
                  <p:spPr bwMode="auto">
                    <a:xfrm>
                      <a:off x="1681" y="2292"/>
                      <a:ext cx="75" cy="97"/>
                    </a:xfrm>
                    <a:prstGeom prst="line">
                      <a:avLst/>
                    </a:prstGeom>
                    <a:noFill/>
                    <a:ln w="12700">
                      <a:solidFill>
                        <a:srgbClr val="C0C0C0"/>
                      </a:solidFill>
                      <a:round/>
                      <a:headEnd/>
                      <a:tailEnd/>
                    </a:ln>
                    <a:effectLst/>
                  </p:spPr>
                  <p:txBody>
                    <a:bodyPr wrap="none" anchor="ctr"/>
                    <a:lstStyle/>
                    <a:p>
                      <a:endParaRPr lang="en-GB"/>
                    </a:p>
                  </p:txBody>
                </p:sp>
                <p:sp>
                  <p:nvSpPr>
                    <p:cNvPr id="117" name="Line 273"/>
                    <p:cNvSpPr>
                      <a:spLocks noChangeShapeType="1"/>
                    </p:cNvSpPr>
                    <p:nvPr/>
                  </p:nvSpPr>
                  <p:spPr bwMode="auto">
                    <a:xfrm>
                      <a:off x="1612" y="2397"/>
                      <a:ext cx="103" cy="72"/>
                    </a:xfrm>
                    <a:prstGeom prst="line">
                      <a:avLst/>
                    </a:prstGeom>
                    <a:noFill/>
                    <a:ln w="12700">
                      <a:solidFill>
                        <a:srgbClr val="C0C0C0"/>
                      </a:solidFill>
                      <a:round/>
                      <a:headEnd/>
                      <a:tailEnd/>
                    </a:ln>
                    <a:effectLst/>
                  </p:spPr>
                  <p:txBody>
                    <a:bodyPr wrap="none" anchor="ctr"/>
                    <a:lstStyle/>
                    <a:p>
                      <a:endParaRPr lang="en-GB"/>
                    </a:p>
                  </p:txBody>
                </p:sp>
                <p:sp>
                  <p:nvSpPr>
                    <p:cNvPr id="118" name="Line 274"/>
                    <p:cNvSpPr>
                      <a:spLocks noChangeShapeType="1"/>
                    </p:cNvSpPr>
                    <p:nvPr/>
                  </p:nvSpPr>
                  <p:spPr bwMode="auto">
                    <a:xfrm>
                      <a:off x="1571" y="2511"/>
                      <a:ext cx="110" cy="46"/>
                    </a:xfrm>
                    <a:prstGeom prst="line">
                      <a:avLst/>
                    </a:prstGeom>
                    <a:noFill/>
                    <a:ln w="12700">
                      <a:solidFill>
                        <a:srgbClr val="C0C0C0"/>
                      </a:solidFill>
                      <a:round/>
                      <a:headEnd/>
                      <a:tailEnd/>
                    </a:ln>
                    <a:effectLst/>
                  </p:spPr>
                  <p:txBody>
                    <a:bodyPr wrap="none" anchor="ctr"/>
                    <a:lstStyle/>
                    <a:p>
                      <a:endParaRPr lang="en-GB"/>
                    </a:p>
                  </p:txBody>
                </p:sp>
                <p:sp>
                  <p:nvSpPr>
                    <p:cNvPr id="119" name="Line 275"/>
                    <p:cNvSpPr>
                      <a:spLocks noChangeShapeType="1"/>
                    </p:cNvSpPr>
                    <p:nvPr/>
                  </p:nvSpPr>
                  <p:spPr bwMode="auto">
                    <a:xfrm>
                      <a:off x="1546" y="2631"/>
                      <a:ext cx="116" cy="23"/>
                    </a:xfrm>
                    <a:prstGeom prst="line">
                      <a:avLst/>
                    </a:prstGeom>
                    <a:noFill/>
                    <a:ln w="12700">
                      <a:solidFill>
                        <a:srgbClr val="C0C0C0"/>
                      </a:solidFill>
                      <a:round/>
                      <a:headEnd/>
                      <a:tailEnd/>
                    </a:ln>
                    <a:effectLst/>
                  </p:spPr>
                  <p:txBody>
                    <a:bodyPr wrap="none" anchor="ctr"/>
                    <a:lstStyle/>
                    <a:p>
                      <a:endParaRPr lang="en-GB"/>
                    </a:p>
                  </p:txBody>
                </p:sp>
                <p:sp>
                  <p:nvSpPr>
                    <p:cNvPr id="120" name="Line 276"/>
                    <p:cNvSpPr>
                      <a:spLocks noChangeShapeType="1"/>
                    </p:cNvSpPr>
                    <p:nvPr/>
                  </p:nvSpPr>
                  <p:spPr bwMode="auto">
                    <a:xfrm>
                      <a:off x="1528" y="2731"/>
                      <a:ext cx="123" cy="18"/>
                    </a:xfrm>
                    <a:prstGeom prst="line">
                      <a:avLst/>
                    </a:prstGeom>
                    <a:noFill/>
                    <a:ln w="12700">
                      <a:solidFill>
                        <a:srgbClr val="C0C0C0"/>
                      </a:solidFill>
                      <a:round/>
                      <a:headEnd/>
                      <a:tailEnd/>
                    </a:ln>
                    <a:effectLst/>
                  </p:spPr>
                  <p:txBody>
                    <a:bodyPr wrap="none" anchor="ctr"/>
                    <a:lstStyle/>
                    <a:p>
                      <a:endParaRPr lang="en-GB"/>
                    </a:p>
                  </p:txBody>
                </p:sp>
                <p:sp>
                  <p:nvSpPr>
                    <p:cNvPr id="121" name="Line 277"/>
                    <p:cNvSpPr>
                      <a:spLocks noChangeShapeType="1"/>
                    </p:cNvSpPr>
                    <p:nvPr/>
                  </p:nvSpPr>
                  <p:spPr bwMode="auto">
                    <a:xfrm>
                      <a:off x="1525" y="2834"/>
                      <a:ext cx="126" cy="4"/>
                    </a:xfrm>
                    <a:prstGeom prst="line">
                      <a:avLst/>
                    </a:prstGeom>
                    <a:noFill/>
                    <a:ln w="12700">
                      <a:solidFill>
                        <a:srgbClr val="C0C0C0"/>
                      </a:solidFill>
                      <a:round/>
                      <a:headEnd/>
                      <a:tailEnd/>
                    </a:ln>
                    <a:effectLst/>
                  </p:spPr>
                  <p:txBody>
                    <a:bodyPr wrap="none" anchor="ctr"/>
                    <a:lstStyle/>
                    <a:p>
                      <a:endParaRPr lang="en-GB"/>
                    </a:p>
                  </p:txBody>
                </p:sp>
                <p:sp>
                  <p:nvSpPr>
                    <p:cNvPr id="122" name="Line 278"/>
                    <p:cNvSpPr>
                      <a:spLocks noChangeShapeType="1"/>
                    </p:cNvSpPr>
                    <p:nvPr/>
                  </p:nvSpPr>
                  <p:spPr bwMode="auto">
                    <a:xfrm>
                      <a:off x="1533" y="2931"/>
                      <a:ext cx="129" cy="0"/>
                    </a:xfrm>
                    <a:prstGeom prst="line">
                      <a:avLst/>
                    </a:prstGeom>
                    <a:noFill/>
                    <a:ln w="12700">
                      <a:solidFill>
                        <a:srgbClr val="C0C0C0"/>
                      </a:solidFill>
                      <a:round/>
                      <a:headEnd/>
                      <a:tailEnd/>
                    </a:ln>
                    <a:effectLst/>
                  </p:spPr>
                  <p:txBody>
                    <a:bodyPr wrap="none" anchor="ctr"/>
                    <a:lstStyle/>
                    <a:p>
                      <a:endParaRPr lang="en-GB"/>
                    </a:p>
                  </p:txBody>
                </p:sp>
                <p:sp>
                  <p:nvSpPr>
                    <p:cNvPr id="123" name="Line 279"/>
                    <p:cNvSpPr>
                      <a:spLocks noChangeShapeType="1"/>
                    </p:cNvSpPr>
                    <p:nvPr/>
                  </p:nvSpPr>
                  <p:spPr bwMode="auto">
                    <a:xfrm>
                      <a:off x="1550" y="3011"/>
                      <a:ext cx="126" cy="12"/>
                    </a:xfrm>
                    <a:prstGeom prst="line">
                      <a:avLst/>
                    </a:prstGeom>
                    <a:noFill/>
                    <a:ln w="12700">
                      <a:solidFill>
                        <a:srgbClr val="C0C0C0"/>
                      </a:solidFill>
                      <a:round/>
                      <a:headEnd/>
                      <a:tailEnd/>
                    </a:ln>
                    <a:effectLst/>
                  </p:spPr>
                  <p:txBody>
                    <a:bodyPr wrap="none" anchor="ctr"/>
                    <a:lstStyle/>
                    <a:p>
                      <a:endParaRPr lang="en-GB"/>
                    </a:p>
                  </p:txBody>
                </p:sp>
                <p:sp>
                  <p:nvSpPr>
                    <p:cNvPr id="124" name="Line 280"/>
                    <p:cNvSpPr>
                      <a:spLocks noChangeShapeType="1"/>
                    </p:cNvSpPr>
                    <p:nvPr/>
                  </p:nvSpPr>
                  <p:spPr bwMode="auto">
                    <a:xfrm>
                      <a:off x="1543" y="3095"/>
                      <a:ext cx="119" cy="36"/>
                    </a:xfrm>
                    <a:prstGeom prst="line">
                      <a:avLst/>
                    </a:prstGeom>
                    <a:noFill/>
                    <a:ln w="12700">
                      <a:solidFill>
                        <a:srgbClr val="C0C0C0"/>
                      </a:solidFill>
                      <a:round/>
                      <a:headEnd/>
                      <a:tailEnd/>
                    </a:ln>
                    <a:effectLst/>
                  </p:spPr>
                  <p:txBody>
                    <a:bodyPr wrap="none" anchor="ctr"/>
                    <a:lstStyle/>
                    <a:p>
                      <a:endParaRPr lang="en-GB"/>
                    </a:p>
                  </p:txBody>
                </p:sp>
                <p:sp>
                  <p:nvSpPr>
                    <p:cNvPr id="125" name="Line 281"/>
                    <p:cNvSpPr>
                      <a:spLocks noChangeShapeType="1"/>
                    </p:cNvSpPr>
                    <p:nvPr/>
                  </p:nvSpPr>
                  <p:spPr bwMode="auto">
                    <a:xfrm>
                      <a:off x="1525" y="3164"/>
                      <a:ext cx="87" cy="59"/>
                    </a:xfrm>
                    <a:prstGeom prst="line">
                      <a:avLst/>
                    </a:prstGeom>
                    <a:noFill/>
                    <a:ln w="12700">
                      <a:solidFill>
                        <a:srgbClr val="C0C0C0"/>
                      </a:solidFill>
                      <a:round/>
                      <a:headEnd/>
                      <a:tailEnd/>
                    </a:ln>
                    <a:effectLst/>
                  </p:spPr>
                  <p:txBody>
                    <a:bodyPr wrap="none" anchor="ctr"/>
                    <a:lstStyle/>
                    <a:p>
                      <a:endParaRPr lang="en-GB"/>
                    </a:p>
                  </p:txBody>
                </p:sp>
                <p:sp>
                  <p:nvSpPr>
                    <p:cNvPr id="126" name="Line 282"/>
                    <p:cNvSpPr>
                      <a:spLocks noChangeShapeType="1"/>
                    </p:cNvSpPr>
                    <p:nvPr/>
                  </p:nvSpPr>
                  <p:spPr bwMode="auto">
                    <a:xfrm>
                      <a:off x="1477" y="3227"/>
                      <a:ext cx="87" cy="64"/>
                    </a:xfrm>
                    <a:prstGeom prst="line">
                      <a:avLst/>
                    </a:prstGeom>
                    <a:noFill/>
                    <a:ln w="12700">
                      <a:solidFill>
                        <a:srgbClr val="C0C0C0"/>
                      </a:solidFill>
                      <a:round/>
                      <a:headEnd/>
                      <a:tailEnd/>
                    </a:ln>
                    <a:effectLst/>
                  </p:spPr>
                  <p:txBody>
                    <a:bodyPr wrap="none" anchor="ctr"/>
                    <a:lstStyle/>
                    <a:p>
                      <a:endParaRPr lang="en-GB"/>
                    </a:p>
                  </p:txBody>
                </p:sp>
                <p:sp>
                  <p:nvSpPr>
                    <p:cNvPr id="127" name="Line 283"/>
                    <p:cNvSpPr>
                      <a:spLocks noChangeShapeType="1"/>
                    </p:cNvSpPr>
                    <p:nvPr/>
                  </p:nvSpPr>
                  <p:spPr bwMode="auto">
                    <a:xfrm>
                      <a:off x="1424" y="3276"/>
                      <a:ext cx="77" cy="48"/>
                    </a:xfrm>
                    <a:prstGeom prst="line">
                      <a:avLst/>
                    </a:prstGeom>
                    <a:noFill/>
                    <a:ln w="12700">
                      <a:solidFill>
                        <a:srgbClr val="C0C0C0"/>
                      </a:solidFill>
                      <a:round/>
                      <a:headEnd/>
                      <a:tailEnd/>
                    </a:ln>
                    <a:effectLst/>
                  </p:spPr>
                  <p:txBody>
                    <a:bodyPr wrap="none" anchor="ctr"/>
                    <a:lstStyle/>
                    <a:p>
                      <a:endParaRPr lang="en-GB"/>
                    </a:p>
                  </p:txBody>
                </p:sp>
              </p:grpSp>
            </p:grpSp>
            <p:grpSp>
              <p:nvGrpSpPr>
                <p:cNvPr id="77" name="Group 284"/>
                <p:cNvGrpSpPr>
                  <a:grpSpLocks/>
                </p:cNvGrpSpPr>
                <p:nvPr/>
              </p:nvGrpSpPr>
              <p:grpSpPr bwMode="auto">
                <a:xfrm>
                  <a:off x="1435" y="2125"/>
                  <a:ext cx="1124" cy="1210"/>
                  <a:chOff x="1435" y="2125"/>
                  <a:chExt cx="1124" cy="1210"/>
                </a:xfrm>
              </p:grpSpPr>
              <p:sp>
                <p:nvSpPr>
                  <p:cNvPr id="78" name="Freeform 285"/>
                  <p:cNvSpPr>
                    <a:spLocks/>
                  </p:cNvSpPr>
                  <p:nvPr/>
                </p:nvSpPr>
                <p:spPr bwMode="auto">
                  <a:xfrm>
                    <a:off x="1447" y="2204"/>
                    <a:ext cx="1105" cy="1125"/>
                  </a:xfrm>
                  <a:custGeom>
                    <a:avLst/>
                    <a:gdLst/>
                    <a:ahLst/>
                    <a:cxnLst>
                      <a:cxn ang="0">
                        <a:pos x="0" y="1124"/>
                      </a:cxn>
                      <a:cxn ang="0">
                        <a:pos x="32" y="1106"/>
                      </a:cxn>
                      <a:cxn ang="0">
                        <a:pos x="67" y="1082"/>
                      </a:cxn>
                      <a:cxn ang="0">
                        <a:pos x="95" y="1055"/>
                      </a:cxn>
                      <a:cxn ang="0">
                        <a:pos x="122" y="1025"/>
                      </a:cxn>
                      <a:cxn ang="0">
                        <a:pos x="147" y="992"/>
                      </a:cxn>
                      <a:cxn ang="0">
                        <a:pos x="163" y="960"/>
                      </a:cxn>
                      <a:cxn ang="0">
                        <a:pos x="173" y="923"/>
                      </a:cxn>
                      <a:cxn ang="0">
                        <a:pos x="178" y="886"/>
                      </a:cxn>
                      <a:cxn ang="0">
                        <a:pos x="180" y="831"/>
                      </a:cxn>
                      <a:cxn ang="0">
                        <a:pos x="180" y="787"/>
                      </a:cxn>
                      <a:cxn ang="0">
                        <a:pos x="177" y="736"/>
                      </a:cxn>
                      <a:cxn ang="0">
                        <a:pos x="173" y="697"/>
                      </a:cxn>
                      <a:cxn ang="0">
                        <a:pos x="170" y="656"/>
                      </a:cxn>
                      <a:cxn ang="0">
                        <a:pos x="168" y="605"/>
                      </a:cxn>
                      <a:cxn ang="0">
                        <a:pos x="164" y="551"/>
                      </a:cxn>
                      <a:cxn ang="0">
                        <a:pos x="168" y="496"/>
                      </a:cxn>
                      <a:cxn ang="0">
                        <a:pos x="171" y="443"/>
                      </a:cxn>
                      <a:cxn ang="0">
                        <a:pos x="178" y="397"/>
                      </a:cxn>
                      <a:cxn ang="0">
                        <a:pos x="193" y="349"/>
                      </a:cxn>
                      <a:cxn ang="0">
                        <a:pos x="203" y="307"/>
                      </a:cxn>
                      <a:cxn ang="0">
                        <a:pos x="219" y="265"/>
                      </a:cxn>
                      <a:cxn ang="0">
                        <a:pos x="238" y="226"/>
                      </a:cxn>
                      <a:cxn ang="0">
                        <a:pos x="258" y="196"/>
                      </a:cxn>
                      <a:cxn ang="0">
                        <a:pos x="279" y="166"/>
                      </a:cxn>
                      <a:cxn ang="0">
                        <a:pos x="304" y="138"/>
                      </a:cxn>
                      <a:cxn ang="0">
                        <a:pos x="341" y="101"/>
                      </a:cxn>
                      <a:cxn ang="0">
                        <a:pos x="382" y="72"/>
                      </a:cxn>
                      <a:cxn ang="0">
                        <a:pos x="419" y="53"/>
                      </a:cxn>
                      <a:cxn ang="0">
                        <a:pos x="459" y="34"/>
                      </a:cxn>
                      <a:cxn ang="0">
                        <a:pos x="503" y="21"/>
                      </a:cxn>
                      <a:cxn ang="0">
                        <a:pos x="544" y="11"/>
                      </a:cxn>
                      <a:cxn ang="0">
                        <a:pos x="583" y="2"/>
                      </a:cxn>
                      <a:cxn ang="0">
                        <a:pos x="627" y="0"/>
                      </a:cxn>
                      <a:cxn ang="0">
                        <a:pos x="662" y="0"/>
                      </a:cxn>
                      <a:cxn ang="0">
                        <a:pos x="698" y="5"/>
                      </a:cxn>
                      <a:cxn ang="0">
                        <a:pos x="731" y="11"/>
                      </a:cxn>
                      <a:cxn ang="0">
                        <a:pos x="763" y="25"/>
                      </a:cxn>
                      <a:cxn ang="0">
                        <a:pos x="798" y="46"/>
                      </a:cxn>
                      <a:cxn ang="0">
                        <a:pos x="832" y="69"/>
                      </a:cxn>
                      <a:cxn ang="0">
                        <a:pos x="862" y="95"/>
                      </a:cxn>
                      <a:cxn ang="0">
                        <a:pos x="892" y="124"/>
                      </a:cxn>
                      <a:cxn ang="0">
                        <a:pos x="917" y="154"/>
                      </a:cxn>
                      <a:cxn ang="0">
                        <a:pos x="936" y="182"/>
                      </a:cxn>
                      <a:cxn ang="0">
                        <a:pos x="956" y="208"/>
                      </a:cxn>
                      <a:cxn ang="0">
                        <a:pos x="972" y="242"/>
                      </a:cxn>
                      <a:cxn ang="0">
                        <a:pos x="986" y="270"/>
                      </a:cxn>
                      <a:cxn ang="0">
                        <a:pos x="1000" y="302"/>
                      </a:cxn>
                      <a:cxn ang="0">
                        <a:pos x="1010" y="342"/>
                      </a:cxn>
                      <a:cxn ang="0">
                        <a:pos x="1023" y="388"/>
                      </a:cxn>
                      <a:cxn ang="0">
                        <a:pos x="1033" y="425"/>
                      </a:cxn>
                      <a:cxn ang="0">
                        <a:pos x="1047" y="468"/>
                      </a:cxn>
                      <a:cxn ang="0">
                        <a:pos x="1062" y="506"/>
                      </a:cxn>
                      <a:cxn ang="0">
                        <a:pos x="1072" y="545"/>
                      </a:cxn>
                      <a:cxn ang="0">
                        <a:pos x="1086" y="582"/>
                      </a:cxn>
                      <a:cxn ang="0">
                        <a:pos x="1104" y="623"/>
                      </a:cxn>
                    </a:cxnLst>
                    <a:rect l="0" t="0" r="r" b="b"/>
                    <a:pathLst>
                      <a:path w="1105" h="1125">
                        <a:moveTo>
                          <a:pt x="0" y="1124"/>
                        </a:moveTo>
                        <a:lnTo>
                          <a:pt x="32" y="1106"/>
                        </a:lnTo>
                        <a:lnTo>
                          <a:pt x="67" y="1082"/>
                        </a:lnTo>
                        <a:lnTo>
                          <a:pt x="95" y="1055"/>
                        </a:lnTo>
                        <a:lnTo>
                          <a:pt x="122" y="1025"/>
                        </a:lnTo>
                        <a:lnTo>
                          <a:pt x="147" y="992"/>
                        </a:lnTo>
                        <a:lnTo>
                          <a:pt x="163" y="960"/>
                        </a:lnTo>
                        <a:lnTo>
                          <a:pt x="173" y="923"/>
                        </a:lnTo>
                        <a:lnTo>
                          <a:pt x="178" y="886"/>
                        </a:lnTo>
                        <a:lnTo>
                          <a:pt x="180" y="831"/>
                        </a:lnTo>
                        <a:lnTo>
                          <a:pt x="180" y="787"/>
                        </a:lnTo>
                        <a:lnTo>
                          <a:pt x="177" y="736"/>
                        </a:lnTo>
                        <a:lnTo>
                          <a:pt x="173" y="697"/>
                        </a:lnTo>
                        <a:lnTo>
                          <a:pt x="170" y="656"/>
                        </a:lnTo>
                        <a:lnTo>
                          <a:pt x="168" y="605"/>
                        </a:lnTo>
                        <a:lnTo>
                          <a:pt x="164" y="551"/>
                        </a:lnTo>
                        <a:lnTo>
                          <a:pt x="168" y="496"/>
                        </a:lnTo>
                        <a:lnTo>
                          <a:pt x="171" y="443"/>
                        </a:lnTo>
                        <a:lnTo>
                          <a:pt x="178" y="397"/>
                        </a:lnTo>
                        <a:lnTo>
                          <a:pt x="193" y="349"/>
                        </a:lnTo>
                        <a:lnTo>
                          <a:pt x="203" y="307"/>
                        </a:lnTo>
                        <a:lnTo>
                          <a:pt x="219" y="265"/>
                        </a:lnTo>
                        <a:lnTo>
                          <a:pt x="238" y="226"/>
                        </a:lnTo>
                        <a:lnTo>
                          <a:pt x="258" y="196"/>
                        </a:lnTo>
                        <a:lnTo>
                          <a:pt x="279" y="166"/>
                        </a:lnTo>
                        <a:lnTo>
                          <a:pt x="304" y="138"/>
                        </a:lnTo>
                        <a:lnTo>
                          <a:pt x="341" y="101"/>
                        </a:lnTo>
                        <a:lnTo>
                          <a:pt x="382" y="72"/>
                        </a:lnTo>
                        <a:lnTo>
                          <a:pt x="419" y="53"/>
                        </a:lnTo>
                        <a:lnTo>
                          <a:pt x="459" y="34"/>
                        </a:lnTo>
                        <a:lnTo>
                          <a:pt x="503" y="21"/>
                        </a:lnTo>
                        <a:lnTo>
                          <a:pt x="544" y="11"/>
                        </a:lnTo>
                        <a:lnTo>
                          <a:pt x="583" y="2"/>
                        </a:lnTo>
                        <a:lnTo>
                          <a:pt x="627" y="0"/>
                        </a:lnTo>
                        <a:lnTo>
                          <a:pt x="662" y="0"/>
                        </a:lnTo>
                        <a:lnTo>
                          <a:pt x="698" y="5"/>
                        </a:lnTo>
                        <a:lnTo>
                          <a:pt x="731" y="11"/>
                        </a:lnTo>
                        <a:lnTo>
                          <a:pt x="763" y="25"/>
                        </a:lnTo>
                        <a:lnTo>
                          <a:pt x="798" y="46"/>
                        </a:lnTo>
                        <a:lnTo>
                          <a:pt x="832" y="69"/>
                        </a:lnTo>
                        <a:lnTo>
                          <a:pt x="862" y="95"/>
                        </a:lnTo>
                        <a:lnTo>
                          <a:pt x="892" y="124"/>
                        </a:lnTo>
                        <a:lnTo>
                          <a:pt x="917" y="154"/>
                        </a:lnTo>
                        <a:lnTo>
                          <a:pt x="936" y="182"/>
                        </a:lnTo>
                        <a:lnTo>
                          <a:pt x="956" y="208"/>
                        </a:lnTo>
                        <a:lnTo>
                          <a:pt x="972" y="242"/>
                        </a:lnTo>
                        <a:lnTo>
                          <a:pt x="986" y="270"/>
                        </a:lnTo>
                        <a:lnTo>
                          <a:pt x="1000" y="302"/>
                        </a:lnTo>
                        <a:lnTo>
                          <a:pt x="1010" y="342"/>
                        </a:lnTo>
                        <a:lnTo>
                          <a:pt x="1023" y="388"/>
                        </a:lnTo>
                        <a:lnTo>
                          <a:pt x="1033" y="425"/>
                        </a:lnTo>
                        <a:lnTo>
                          <a:pt x="1047" y="468"/>
                        </a:lnTo>
                        <a:lnTo>
                          <a:pt x="1062" y="506"/>
                        </a:lnTo>
                        <a:lnTo>
                          <a:pt x="1072" y="545"/>
                        </a:lnTo>
                        <a:lnTo>
                          <a:pt x="1086" y="582"/>
                        </a:lnTo>
                        <a:lnTo>
                          <a:pt x="1104" y="623"/>
                        </a:lnTo>
                      </a:path>
                    </a:pathLst>
                  </a:custGeom>
                  <a:solidFill>
                    <a:schemeClr val="tx1"/>
                  </a:solidFill>
                  <a:ln w="25400" cap="rnd" cmpd="sng">
                    <a:solidFill>
                      <a:srgbClr val="FF0000"/>
                    </a:solidFill>
                    <a:prstDash val="solid"/>
                    <a:round/>
                    <a:headEnd type="none" w="med" len="med"/>
                    <a:tailEnd type="none" w="med" len="med"/>
                  </a:ln>
                  <a:effectLst/>
                </p:spPr>
                <p:txBody>
                  <a:bodyPr/>
                  <a:lstStyle/>
                  <a:p>
                    <a:endParaRPr lang="en-GB"/>
                  </a:p>
                </p:txBody>
              </p:sp>
              <p:grpSp>
                <p:nvGrpSpPr>
                  <p:cNvPr id="79" name="Group 286"/>
                  <p:cNvGrpSpPr>
                    <a:grpSpLocks/>
                  </p:cNvGrpSpPr>
                  <p:nvPr/>
                </p:nvGrpSpPr>
                <p:grpSpPr bwMode="auto">
                  <a:xfrm>
                    <a:off x="1435" y="2125"/>
                    <a:ext cx="1124" cy="1210"/>
                    <a:chOff x="1435" y="2125"/>
                    <a:chExt cx="1124" cy="1210"/>
                  </a:xfrm>
                </p:grpSpPr>
                <p:sp>
                  <p:nvSpPr>
                    <p:cNvPr id="80" name="Line 287"/>
                    <p:cNvSpPr>
                      <a:spLocks noChangeShapeType="1"/>
                    </p:cNvSpPr>
                    <p:nvPr/>
                  </p:nvSpPr>
                  <p:spPr bwMode="auto">
                    <a:xfrm flipH="1">
                      <a:off x="2470" y="2684"/>
                      <a:ext cx="89" cy="74"/>
                    </a:xfrm>
                    <a:prstGeom prst="line">
                      <a:avLst/>
                    </a:prstGeom>
                    <a:noFill/>
                    <a:ln w="12700">
                      <a:solidFill>
                        <a:srgbClr val="FF0000"/>
                      </a:solidFill>
                      <a:round/>
                      <a:headEnd/>
                      <a:tailEnd/>
                    </a:ln>
                    <a:effectLst/>
                  </p:spPr>
                  <p:txBody>
                    <a:bodyPr wrap="none" anchor="ctr"/>
                    <a:lstStyle/>
                    <a:p>
                      <a:endParaRPr lang="en-GB"/>
                    </a:p>
                  </p:txBody>
                </p:sp>
                <p:sp>
                  <p:nvSpPr>
                    <p:cNvPr id="81" name="Line 288"/>
                    <p:cNvSpPr>
                      <a:spLocks noChangeShapeType="1"/>
                    </p:cNvSpPr>
                    <p:nvPr/>
                  </p:nvSpPr>
                  <p:spPr bwMode="auto">
                    <a:xfrm flipH="1">
                      <a:off x="2438" y="2586"/>
                      <a:ext cx="91" cy="74"/>
                    </a:xfrm>
                    <a:prstGeom prst="line">
                      <a:avLst/>
                    </a:prstGeom>
                    <a:noFill/>
                    <a:ln w="12700">
                      <a:solidFill>
                        <a:srgbClr val="FF0000"/>
                      </a:solidFill>
                      <a:round/>
                      <a:headEnd/>
                      <a:tailEnd/>
                    </a:ln>
                    <a:effectLst/>
                  </p:spPr>
                  <p:txBody>
                    <a:bodyPr wrap="none" anchor="ctr"/>
                    <a:lstStyle/>
                    <a:p>
                      <a:endParaRPr lang="en-GB"/>
                    </a:p>
                  </p:txBody>
                </p:sp>
                <p:sp>
                  <p:nvSpPr>
                    <p:cNvPr id="82" name="Line 289"/>
                    <p:cNvSpPr>
                      <a:spLocks noChangeShapeType="1"/>
                    </p:cNvSpPr>
                    <p:nvPr/>
                  </p:nvSpPr>
                  <p:spPr bwMode="auto">
                    <a:xfrm flipH="1">
                      <a:off x="2409" y="2493"/>
                      <a:ext cx="89" cy="74"/>
                    </a:xfrm>
                    <a:prstGeom prst="line">
                      <a:avLst/>
                    </a:prstGeom>
                    <a:noFill/>
                    <a:ln w="12700">
                      <a:solidFill>
                        <a:srgbClr val="FF0000"/>
                      </a:solidFill>
                      <a:round/>
                      <a:headEnd/>
                      <a:tailEnd/>
                    </a:ln>
                    <a:effectLst/>
                  </p:spPr>
                  <p:txBody>
                    <a:bodyPr wrap="none" anchor="ctr"/>
                    <a:lstStyle/>
                    <a:p>
                      <a:endParaRPr lang="en-GB"/>
                    </a:p>
                  </p:txBody>
                </p:sp>
                <p:sp>
                  <p:nvSpPr>
                    <p:cNvPr id="83" name="Line 290"/>
                    <p:cNvSpPr>
                      <a:spLocks noChangeShapeType="1"/>
                    </p:cNvSpPr>
                    <p:nvPr/>
                  </p:nvSpPr>
                  <p:spPr bwMode="auto">
                    <a:xfrm flipH="1">
                      <a:off x="2366" y="2401"/>
                      <a:ext cx="89" cy="73"/>
                    </a:xfrm>
                    <a:prstGeom prst="line">
                      <a:avLst/>
                    </a:prstGeom>
                    <a:noFill/>
                    <a:ln w="12700">
                      <a:solidFill>
                        <a:srgbClr val="FF0000"/>
                      </a:solidFill>
                      <a:round/>
                      <a:headEnd/>
                      <a:tailEnd/>
                    </a:ln>
                    <a:effectLst/>
                  </p:spPr>
                  <p:txBody>
                    <a:bodyPr wrap="none" anchor="ctr"/>
                    <a:lstStyle/>
                    <a:p>
                      <a:endParaRPr lang="en-GB"/>
                    </a:p>
                  </p:txBody>
                </p:sp>
                <p:sp>
                  <p:nvSpPr>
                    <p:cNvPr id="84" name="Line 291"/>
                    <p:cNvSpPr>
                      <a:spLocks noChangeShapeType="1"/>
                    </p:cNvSpPr>
                    <p:nvPr/>
                  </p:nvSpPr>
                  <p:spPr bwMode="auto">
                    <a:xfrm flipH="1">
                      <a:off x="2307" y="2310"/>
                      <a:ext cx="97" cy="83"/>
                    </a:xfrm>
                    <a:prstGeom prst="line">
                      <a:avLst/>
                    </a:prstGeom>
                    <a:noFill/>
                    <a:ln w="12700">
                      <a:solidFill>
                        <a:srgbClr val="FF0000"/>
                      </a:solidFill>
                      <a:round/>
                      <a:headEnd/>
                      <a:tailEnd/>
                    </a:ln>
                    <a:effectLst/>
                  </p:spPr>
                  <p:txBody>
                    <a:bodyPr wrap="none" anchor="ctr"/>
                    <a:lstStyle/>
                    <a:p>
                      <a:endParaRPr lang="en-GB"/>
                    </a:p>
                  </p:txBody>
                </p:sp>
                <p:sp>
                  <p:nvSpPr>
                    <p:cNvPr id="85" name="Line 292"/>
                    <p:cNvSpPr>
                      <a:spLocks noChangeShapeType="1"/>
                    </p:cNvSpPr>
                    <p:nvPr/>
                  </p:nvSpPr>
                  <p:spPr bwMode="auto">
                    <a:xfrm flipH="1">
                      <a:off x="2239" y="2224"/>
                      <a:ext cx="95" cy="96"/>
                    </a:xfrm>
                    <a:prstGeom prst="line">
                      <a:avLst/>
                    </a:prstGeom>
                    <a:noFill/>
                    <a:ln w="12700">
                      <a:solidFill>
                        <a:srgbClr val="FF0000"/>
                      </a:solidFill>
                      <a:round/>
                      <a:headEnd/>
                      <a:tailEnd/>
                    </a:ln>
                    <a:effectLst/>
                  </p:spPr>
                  <p:txBody>
                    <a:bodyPr wrap="none" anchor="ctr"/>
                    <a:lstStyle/>
                    <a:p>
                      <a:endParaRPr lang="en-GB"/>
                    </a:p>
                  </p:txBody>
                </p:sp>
                <p:sp>
                  <p:nvSpPr>
                    <p:cNvPr id="86" name="Line 293"/>
                    <p:cNvSpPr>
                      <a:spLocks noChangeShapeType="1"/>
                    </p:cNvSpPr>
                    <p:nvPr/>
                  </p:nvSpPr>
                  <p:spPr bwMode="auto">
                    <a:xfrm flipH="1">
                      <a:off x="2156" y="2165"/>
                      <a:ext cx="90" cy="116"/>
                    </a:xfrm>
                    <a:prstGeom prst="line">
                      <a:avLst/>
                    </a:prstGeom>
                    <a:noFill/>
                    <a:ln w="12700">
                      <a:solidFill>
                        <a:srgbClr val="FF0000"/>
                      </a:solidFill>
                      <a:round/>
                      <a:headEnd/>
                      <a:tailEnd/>
                    </a:ln>
                    <a:effectLst/>
                  </p:spPr>
                  <p:txBody>
                    <a:bodyPr wrap="none" anchor="ctr"/>
                    <a:lstStyle/>
                    <a:p>
                      <a:endParaRPr lang="en-GB"/>
                    </a:p>
                  </p:txBody>
                </p:sp>
                <p:sp>
                  <p:nvSpPr>
                    <p:cNvPr id="87" name="Line 294"/>
                    <p:cNvSpPr>
                      <a:spLocks noChangeShapeType="1"/>
                    </p:cNvSpPr>
                    <p:nvPr/>
                  </p:nvSpPr>
                  <p:spPr bwMode="auto">
                    <a:xfrm flipH="1">
                      <a:off x="2087" y="2125"/>
                      <a:ext cx="44" cy="145"/>
                    </a:xfrm>
                    <a:prstGeom prst="line">
                      <a:avLst/>
                    </a:prstGeom>
                    <a:noFill/>
                    <a:ln w="12700">
                      <a:solidFill>
                        <a:srgbClr val="FF0000"/>
                      </a:solidFill>
                      <a:round/>
                      <a:headEnd/>
                      <a:tailEnd/>
                    </a:ln>
                    <a:effectLst/>
                  </p:spPr>
                  <p:txBody>
                    <a:bodyPr wrap="none" anchor="ctr"/>
                    <a:lstStyle/>
                    <a:p>
                      <a:endParaRPr lang="en-GB"/>
                    </a:p>
                  </p:txBody>
                </p:sp>
                <p:sp>
                  <p:nvSpPr>
                    <p:cNvPr id="88" name="Line 295"/>
                    <p:cNvSpPr>
                      <a:spLocks noChangeShapeType="1"/>
                    </p:cNvSpPr>
                    <p:nvPr/>
                  </p:nvSpPr>
                  <p:spPr bwMode="auto">
                    <a:xfrm>
                      <a:off x="2010" y="2129"/>
                      <a:ext cx="5" cy="144"/>
                    </a:xfrm>
                    <a:prstGeom prst="line">
                      <a:avLst/>
                    </a:prstGeom>
                    <a:noFill/>
                    <a:ln w="12700">
                      <a:solidFill>
                        <a:srgbClr val="FF0000"/>
                      </a:solidFill>
                      <a:round/>
                      <a:headEnd/>
                      <a:tailEnd/>
                    </a:ln>
                    <a:effectLst/>
                  </p:spPr>
                  <p:txBody>
                    <a:bodyPr wrap="none" anchor="ctr"/>
                    <a:lstStyle/>
                    <a:p>
                      <a:endParaRPr lang="en-GB"/>
                    </a:p>
                  </p:txBody>
                </p:sp>
                <p:sp>
                  <p:nvSpPr>
                    <p:cNvPr id="89" name="Line 296"/>
                    <p:cNvSpPr>
                      <a:spLocks noChangeShapeType="1"/>
                    </p:cNvSpPr>
                    <p:nvPr/>
                  </p:nvSpPr>
                  <p:spPr bwMode="auto">
                    <a:xfrm>
                      <a:off x="1890" y="2170"/>
                      <a:ext cx="52" cy="115"/>
                    </a:xfrm>
                    <a:prstGeom prst="line">
                      <a:avLst/>
                    </a:prstGeom>
                    <a:noFill/>
                    <a:ln w="12700">
                      <a:solidFill>
                        <a:srgbClr val="FF0000"/>
                      </a:solidFill>
                      <a:round/>
                      <a:headEnd/>
                      <a:tailEnd/>
                    </a:ln>
                    <a:effectLst/>
                  </p:spPr>
                  <p:txBody>
                    <a:bodyPr wrap="none" anchor="ctr"/>
                    <a:lstStyle/>
                    <a:p>
                      <a:endParaRPr lang="en-GB"/>
                    </a:p>
                  </p:txBody>
                </p:sp>
                <p:sp>
                  <p:nvSpPr>
                    <p:cNvPr id="90" name="Line 297"/>
                    <p:cNvSpPr>
                      <a:spLocks noChangeShapeType="1"/>
                    </p:cNvSpPr>
                    <p:nvPr/>
                  </p:nvSpPr>
                  <p:spPr bwMode="auto">
                    <a:xfrm>
                      <a:off x="1789" y="2221"/>
                      <a:ext cx="61" cy="100"/>
                    </a:xfrm>
                    <a:prstGeom prst="line">
                      <a:avLst/>
                    </a:prstGeom>
                    <a:noFill/>
                    <a:ln w="12700">
                      <a:solidFill>
                        <a:srgbClr val="FF0000"/>
                      </a:solidFill>
                      <a:round/>
                      <a:headEnd/>
                      <a:tailEnd/>
                    </a:ln>
                    <a:effectLst/>
                  </p:spPr>
                  <p:txBody>
                    <a:bodyPr wrap="none" anchor="ctr"/>
                    <a:lstStyle/>
                    <a:p>
                      <a:endParaRPr lang="en-GB"/>
                    </a:p>
                  </p:txBody>
                </p:sp>
                <p:sp>
                  <p:nvSpPr>
                    <p:cNvPr id="91" name="Line 298"/>
                    <p:cNvSpPr>
                      <a:spLocks noChangeShapeType="1"/>
                    </p:cNvSpPr>
                    <p:nvPr/>
                  </p:nvSpPr>
                  <p:spPr bwMode="auto">
                    <a:xfrm>
                      <a:off x="1689" y="2299"/>
                      <a:ext cx="75" cy="97"/>
                    </a:xfrm>
                    <a:prstGeom prst="line">
                      <a:avLst/>
                    </a:prstGeom>
                    <a:noFill/>
                    <a:ln w="12700">
                      <a:solidFill>
                        <a:srgbClr val="FF0000"/>
                      </a:solidFill>
                      <a:round/>
                      <a:headEnd/>
                      <a:tailEnd/>
                    </a:ln>
                    <a:effectLst/>
                  </p:spPr>
                  <p:txBody>
                    <a:bodyPr wrap="none" anchor="ctr"/>
                    <a:lstStyle/>
                    <a:p>
                      <a:endParaRPr lang="en-GB"/>
                    </a:p>
                  </p:txBody>
                </p:sp>
                <p:sp>
                  <p:nvSpPr>
                    <p:cNvPr id="92" name="Line 299"/>
                    <p:cNvSpPr>
                      <a:spLocks noChangeShapeType="1"/>
                    </p:cNvSpPr>
                    <p:nvPr/>
                  </p:nvSpPr>
                  <p:spPr bwMode="auto">
                    <a:xfrm>
                      <a:off x="1622" y="2404"/>
                      <a:ext cx="99" cy="73"/>
                    </a:xfrm>
                    <a:prstGeom prst="line">
                      <a:avLst/>
                    </a:prstGeom>
                    <a:noFill/>
                    <a:ln w="12700">
                      <a:solidFill>
                        <a:srgbClr val="FF0000"/>
                      </a:solidFill>
                      <a:round/>
                      <a:headEnd/>
                      <a:tailEnd/>
                    </a:ln>
                    <a:effectLst/>
                  </p:spPr>
                  <p:txBody>
                    <a:bodyPr wrap="none" anchor="ctr"/>
                    <a:lstStyle/>
                    <a:p>
                      <a:endParaRPr lang="en-GB"/>
                    </a:p>
                  </p:txBody>
                </p:sp>
                <p:sp>
                  <p:nvSpPr>
                    <p:cNvPr id="93" name="Line 300"/>
                    <p:cNvSpPr>
                      <a:spLocks noChangeShapeType="1"/>
                    </p:cNvSpPr>
                    <p:nvPr/>
                  </p:nvSpPr>
                  <p:spPr bwMode="auto">
                    <a:xfrm>
                      <a:off x="1580" y="2519"/>
                      <a:ext cx="110" cy="48"/>
                    </a:xfrm>
                    <a:prstGeom prst="line">
                      <a:avLst/>
                    </a:prstGeom>
                    <a:noFill/>
                    <a:ln w="12700">
                      <a:solidFill>
                        <a:srgbClr val="FF0000"/>
                      </a:solidFill>
                      <a:round/>
                      <a:headEnd/>
                      <a:tailEnd/>
                    </a:ln>
                    <a:effectLst/>
                  </p:spPr>
                  <p:txBody>
                    <a:bodyPr wrap="none" anchor="ctr"/>
                    <a:lstStyle/>
                    <a:p>
                      <a:endParaRPr lang="en-GB"/>
                    </a:p>
                  </p:txBody>
                </p:sp>
                <p:sp>
                  <p:nvSpPr>
                    <p:cNvPr id="94" name="Line 301"/>
                    <p:cNvSpPr>
                      <a:spLocks noChangeShapeType="1"/>
                    </p:cNvSpPr>
                    <p:nvPr/>
                  </p:nvSpPr>
                  <p:spPr bwMode="auto">
                    <a:xfrm>
                      <a:off x="1556" y="2639"/>
                      <a:ext cx="114" cy="23"/>
                    </a:xfrm>
                    <a:prstGeom prst="line">
                      <a:avLst/>
                    </a:prstGeom>
                    <a:noFill/>
                    <a:ln w="12700">
                      <a:solidFill>
                        <a:srgbClr val="FF0000"/>
                      </a:solidFill>
                      <a:round/>
                      <a:headEnd/>
                      <a:tailEnd/>
                    </a:ln>
                    <a:effectLst/>
                  </p:spPr>
                  <p:txBody>
                    <a:bodyPr wrap="none" anchor="ctr"/>
                    <a:lstStyle/>
                    <a:p>
                      <a:endParaRPr lang="en-GB"/>
                    </a:p>
                  </p:txBody>
                </p:sp>
                <p:sp>
                  <p:nvSpPr>
                    <p:cNvPr id="95" name="Line 302"/>
                    <p:cNvSpPr>
                      <a:spLocks noChangeShapeType="1"/>
                    </p:cNvSpPr>
                    <p:nvPr/>
                  </p:nvSpPr>
                  <p:spPr bwMode="auto">
                    <a:xfrm>
                      <a:off x="1539" y="2739"/>
                      <a:ext cx="123" cy="19"/>
                    </a:xfrm>
                    <a:prstGeom prst="line">
                      <a:avLst/>
                    </a:prstGeom>
                    <a:noFill/>
                    <a:ln w="12700">
                      <a:solidFill>
                        <a:srgbClr val="FF0000"/>
                      </a:solidFill>
                      <a:round/>
                      <a:headEnd/>
                      <a:tailEnd/>
                    </a:ln>
                    <a:effectLst/>
                  </p:spPr>
                  <p:txBody>
                    <a:bodyPr wrap="none" anchor="ctr"/>
                    <a:lstStyle/>
                    <a:p>
                      <a:endParaRPr lang="en-GB"/>
                    </a:p>
                  </p:txBody>
                </p:sp>
                <p:sp>
                  <p:nvSpPr>
                    <p:cNvPr id="96" name="Line 303"/>
                    <p:cNvSpPr>
                      <a:spLocks noChangeShapeType="1"/>
                    </p:cNvSpPr>
                    <p:nvPr/>
                  </p:nvSpPr>
                  <p:spPr bwMode="auto">
                    <a:xfrm>
                      <a:off x="1536" y="2841"/>
                      <a:ext cx="126" cy="7"/>
                    </a:xfrm>
                    <a:prstGeom prst="line">
                      <a:avLst/>
                    </a:prstGeom>
                    <a:noFill/>
                    <a:ln w="12700">
                      <a:solidFill>
                        <a:srgbClr val="FF0000"/>
                      </a:solidFill>
                      <a:round/>
                      <a:headEnd/>
                      <a:tailEnd/>
                    </a:ln>
                    <a:effectLst/>
                  </p:spPr>
                  <p:txBody>
                    <a:bodyPr wrap="none" anchor="ctr"/>
                    <a:lstStyle/>
                    <a:p>
                      <a:endParaRPr lang="en-GB"/>
                    </a:p>
                  </p:txBody>
                </p:sp>
                <p:sp>
                  <p:nvSpPr>
                    <p:cNvPr id="97" name="Line 304"/>
                    <p:cNvSpPr>
                      <a:spLocks noChangeShapeType="1"/>
                    </p:cNvSpPr>
                    <p:nvPr/>
                  </p:nvSpPr>
                  <p:spPr bwMode="auto">
                    <a:xfrm>
                      <a:off x="1540" y="2938"/>
                      <a:ext cx="130" cy="0"/>
                    </a:xfrm>
                    <a:prstGeom prst="line">
                      <a:avLst/>
                    </a:prstGeom>
                    <a:noFill/>
                    <a:ln w="12700">
                      <a:solidFill>
                        <a:srgbClr val="FF0000"/>
                      </a:solidFill>
                      <a:round/>
                      <a:headEnd/>
                      <a:tailEnd/>
                    </a:ln>
                    <a:effectLst/>
                  </p:spPr>
                  <p:txBody>
                    <a:bodyPr wrap="none" anchor="ctr"/>
                    <a:lstStyle/>
                    <a:p>
                      <a:endParaRPr lang="en-GB"/>
                    </a:p>
                  </p:txBody>
                </p:sp>
                <p:sp>
                  <p:nvSpPr>
                    <p:cNvPr id="98" name="Line 305"/>
                    <p:cNvSpPr>
                      <a:spLocks noChangeShapeType="1"/>
                    </p:cNvSpPr>
                    <p:nvPr/>
                  </p:nvSpPr>
                  <p:spPr bwMode="auto">
                    <a:xfrm>
                      <a:off x="1557" y="3022"/>
                      <a:ext cx="127" cy="11"/>
                    </a:xfrm>
                    <a:prstGeom prst="line">
                      <a:avLst/>
                    </a:prstGeom>
                    <a:noFill/>
                    <a:ln w="12700">
                      <a:solidFill>
                        <a:srgbClr val="FF0000"/>
                      </a:solidFill>
                      <a:round/>
                      <a:headEnd/>
                      <a:tailEnd/>
                    </a:ln>
                    <a:effectLst/>
                  </p:spPr>
                  <p:txBody>
                    <a:bodyPr wrap="none" anchor="ctr"/>
                    <a:lstStyle/>
                    <a:p>
                      <a:endParaRPr lang="en-GB"/>
                    </a:p>
                  </p:txBody>
                </p:sp>
                <p:sp>
                  <p:nvSpPr>
                    <p:cNvPr id="99" name="Line 306"/>
                    <p:cNvSpPr>
                      <a:spLocks noChangeShapeType="1"/>
                    </p:cNvSpPr>
                    <p:nvPr/>
                  </p:nvSpPr>
                  <p:spPr bwMode="auto">
                    <a:xfrm>
                      <a:off x="1553" y="3104"/>
                      <a:ext cx="117" cy="35"/>
                    </a:xfrm>
                    <a:prstGeom prst="line">
                      <a:avLst/>
                    </a:prstGeom>
                    <a:noFill/>
                    <a:ln w="12700">
                      <a:solidFill>
                        <a:srgbClr val="FF0000"/>
                      </a:solidFill>
                      <a:round/>
                      <a:headEnd/>
                      <a:tailEnd/>
                    </a:ln>
                    <a:effectLst/>
                  </p:spPr>
                  <p:txBody>
                    <a:bodyPr wrap="none" anchor="ctr"/>
                    <a:lstStyle/>
                    <a:p>
                      <a:endParaRPr lang="en-GB"/>
                    </a:p>
                  </p:txBody>
                </p:sp>
                <p:sp>
                  <p:nvSpPr>
                    <p:cNvPr id="100" name="Line 307"/>
                    <p:cNvSpPr>
                      <a:spLocks noChangeShapeType="1"/>
                    </p:cNvSpPr>
                    <p:nvPr/>
                  </p:nvSpPr>
                  <p:spPr bwMode="auto">
                    <a:xfrm>
                      <a:off x="1536" y="3173"/>
                      <a:ext cx="83" cy="61"/>
                    </a:xfrm>
                    <a:prstGeom prst="line">
                      <a:avLst/>
                    </a:prstGeom>
                    <a:noFill/>
                    <a:ln w="12700">
                      <a:solidFill>
                        <a:srgbClr val="FF0000"/>
                      </a:solidFill>
                      <a:round/>
                      <a:headEnd/>
                      <a:tailEnd/>
                    </a:ln>
                    <a:effectLst/>
                  </p:spPr>
                  <p:txBody>
                    <a:bodyPr wrap="none" anchor="ctr"/>
                    <a:lstStyle/>
                    <a:p>
                      <a:endParaRPr lang="en-GB"/>
                    </a:p>
                  </p:txBody>
                </p:sp>
                <p:sp>
                  <p:nvSpPr>
                    <p:cNvPr id="101" name="Line 308"/>
                    <p:cNvSpPr>
                      <a:spLocks noChangeShapeType="1"/>
                    </p:cNvSpPr>
                    <p:nvPr/>
                  </p:nvSpPr>
                  <p:spPr bwMode="auto">
                    <a:xfrm>
                      <a:off x="1487" y="3238"/>
                      <a:ext cx="88" cy="63"/>
                    </a:xfrm>
                    <a:prstGeom prst="line">
                      <a:avLst/>
                    </a:prstGeom>
                    <a:noFill/>
                    <a:ln w="12700">
                      <a:solidFill>
                        <a:srgbClr val="FF0000"/>
                      </a:solidFill>
                      <a:round/>
                      <a:headEnd/>
                      <a:tailEnd/>
                    </a:ln>
                    <a:effectLst/>
                  </p:spPr>
                  <p:txBody>
                    <a:bodyPr wrap="none" anchor="ctr"/>
                    <a:lstStyle/>
                    <a:p>
                      <a:endParaRPr lang="en-GB"/>
                    </a:p>
                  </p:txBody>
                </p:sp>
                <p:sp>
                  <p:nvSpPr>
                    <p:cNvPr id="102" name="Line 309"/>
                    <p:cNvSpPr>
                      <a:spLocks noChangeShapeType="1"/>
                    </p:cNvSpPr>
                    <p:nvPr/>
                  </p:nvSpPr>
                  <p:spPr bwMode="auto">
                    <a:xfrm>
                      <a:off x="1435" y="3284"/>
                      <a:ext cx="77" cy="51"/>
                    </a:xfrm>
                    <a:prstGeom prst="line">
                      <a:avLst/>
                    </a:prstGeom>
                    <a:noFill/>
                    <a:ln w="12700">
                      <a:solidFill>
                        <a:srgbClr val="FF0000"/>
                      </a:solidFill>
                      <a:round/>
                      <a:headEnd/>
                      <a:tailEnd/>
                    </a:ln>
                    <a:effectLst/>
                  </p:spPr>
                  <p:txBody>
                    <a:bodyPr wrap="none" anchor="ctr"/>
                    <a:lstStyle/>
                    <a:p>
                      <a:endParaRPr lang="en-GB"/>
                    </a:p>
                  </p:txBody>
                </p:sp>
              </p:grpSp>
            </p:grpSp>
          </p:grpSp>
          <p:sp>
            <p:nvSpPr>
              <p:cNvPr id="72" name="Oval 310"/>
              <p:cNvSpPr>
                <a:spLocks noChangeArrowheads="1"/>
              </p:cNvSpPr>
              <p:nvPr/>
            </p:nvSpPr>
            <p:spPr bwMode="auto">
              <a:xfrm>
                <a:off x="951" y="1755"/>
                <a:ext cx="1640" cy="1645"/>
              </a:xfrm>
              <a:prstGeom prst="ellipse">
                <a:avLst/>
              </a:prstGeom>
              <a:solidFill>
                <a:schemeClr val="tx1"/>
              </a:solidFill>
              <a:ln w="12700">
                <a:solidFill>
                  <a:srgbClr val="BFBFBF"/>
                </a:solidFill>
                <a:round/>
                <a:headEnd/>
                <a:tailEnd/>
              </a:ln>
              <a:effectLst/>
            </p:spPr>
            <p:txBody>
              <a:bodyPr wrap="none" anchor="ctr"/>
              <a:lstStyle/>
              <a:p>
                <a:endParaRPr lang="en-GB"/>
              </a:p>
            </p:txBody>
          </p:sp>
          <p:sp>
            <p:nvSpPr>
              <p:cNvPr id="73" name="Oval 311"/>
              <p:cNvSpPr>
                <a:spLocks noChangeArrowheads="1"/>
              </p:cNvSpPr>
              <p:nvPr/>
            </p:nvSpPr>
            <p:spPr bwMode="auto">
              <a:xfrm>
                <a:off x="1823" y="2061"/>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sp>
            <p:nvSpPr>
              <p:cNvPr id="74" name="Oval 312"/>
              <p:cNvSpPr>
                <a:spLocks noChangeArrowheads="1"/>
              </p:cNvSpPr>
              <p:nvPr/>
            </p:nvSpPr>
            <p:spPr bwMode="auto">
              <a:xfrm>
                <a:off x="1955" y="1860"/>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sp>
            <p:nvSpPr>
              <p:cNvPr id="75" name="Oval 313"/>
              <p:cNvSpPr>
                <a:spLocks noChangeArrowheads="1"/>
              </p:cNvSpPr>
              <p:nvPr/>
            </p:nvSpPr>
            <p:spPr bwMode="auto">
              <a:xfrm>
                <a:off x="1673" y="1830"/>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grpSp>
        <p:sp>
          <p:nvSpPr>
            <p:cNvPr id="55" name="Rectangle 314"/>
            <p:cNvSpPr>
              <a:spLocks noChangeArrowheads="1"/>
            </p:cNvSpPr>
            <p:nvPr/>
          </p:nvSpPr>
          <p:spPr bwMode="auto">
            <a:xfrm>
              <a:off x="1391" y="3605"/>
              <a:ext cx="602" cy="229"/>
            </a:xfrm>
            <a:prstGeom prst="rect">
              <a:avLst/>
            </a:prstGeom>
            <a:noFill/>
            <a:ln w="12700">
              <a:noFill/>
              <a:miter lim="800000"/>
              <a:headEnd/>
              <a:tailEnd/>
            </a:ln>
            <a:effectLst/>
          </p:spPr>
          <p:txBody>
            <a:bodyPr wrap="none" lIns="90488" tIns="44450" rIns="90488" bIns="44450">
              <a:spAutoFit/>
            </a:bodyPr>
            <a:lstStyle/>
            <a:p>
              <a:pPr eaLnBrk="0" hangingPunct="0"/>
              <a:r>
                <a:rPr lang="en-US" sz="1800" b="1" dirty="0">
                  <a:solidFill>
                    <a:schemeClr val="bg1"/>
                  </a:solidFill>
                  <a:latin typeface="Arial" charset="0"/>
                </a:rPr>
                <a:t>Quality</a:t>
              </a:r>
            </a:p>
          </p:txBody>
        </p:sp>
        <p:grpSp>
          <p:nvGrpSpPr>
            <p:cNvPr id="56" name="Group 315"/>
            <p:cNvGrpSpPr>
              <a:grpSpLocks/>
            </p:cNvGrpSpPr>
            <p:nvPr/>
          </p:nvGrpSpPr>
          <p:grpSpPr bwMode="auto">
            <a:xfrm>
              <a:off x="1329" y="3316"/>
              <a:ext cx="108" cy="219"/>
              <a:chOff x="983" y="1596"/>
              <a:chExt cx="249" cy="564"/>
            </a:xfrm>
          </p:grpSpPr>
          <p:sp>
            <p:nvSpPr>
              <p:cNvPr id="68" name="Arc 316"/>
              <p:cNvSpPr>
                <a:spLocks/>
              </p:cNvSpPr>
              <p:nvPr/>
            </p:nvSpPr>
            <p:spPr bwMode="auto">
              <a:xfrm rot="1020000">
                <a:off x="983" y="1596"/>
                <a:ext cx="179" cy="383"/>
              </a:xfrm>
              <a:custGeom>
                <a:avLst/>
                <a:gdLst>
                  <a:gd name="G0" fmla="+- 21600 0 0"/>
                  <a:gd name="G1" fmla="+- 21600 0 0"/>
                  <a:gd name="G2" fmla="+- 21600 0 0"/>
                  <a:gd name="T0" fmla="*/ 0 w 21600"/>
                  <a:gd name="T1" fmla="*/ 21544 h 21600"/>
                  <a:gd name="T2" fmla="*/ 214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4"/>
                    </a:moveTo>
                    <a:cubicBezTo>
                      <a:pt x="30" y="9683"/>
                      <a:pt x="9618" y="66"/>
                      <a:pt x="21479" y="0"/>
                    </a:cubicBezTo>
                  </a:path>
                  <a:path w="21600" h="21600" stroke="0" extrusionOk="0">
                    <a:moveTo>
                      <a:pt x="0" y="21544"/>
                    </a:moveTo>
                    <a:cubicBezTo>
                      <a:pt x="30" y="9683"/>
                      <a:pt x="9618" y="66"/>
                      <a:pt x="21479" y="0"/>
                    </a:cubicBezTo>
                    <a:lnTo>
                      <a:pt x="21600" y="21600"/>
                    </a:lnTo>
                    <a:close/>
                  </a:path>
                </a:pathLst>
              </a:custGeom>
              <a:noFill/>
              <a:ln w="12700" cap="rnd">
                <a:solidFill>
                  <a:schemeClr val="tx1"/>
                </a:solidFill>
                <a:round/>
                <a:headEnd/>
                <a:tailEnd/>
              </a:ln>
              <a:effectLst/>
            </p:spPr>
            <p:txBody>
              <a:bodyPr wrap="none" anchor="ctr"/>
              <a:lstStyle/>
              <a:p>
                <a:endParaRPr lang="en-GB"/>
              </a:p>
            </p:txBody>
          </p:sp>
          <p:sp>
            <p:nvSpPr>
              <p:cNvPr id="69" name="Arc 317"/>
              <p:cNvSpPr>
                <a:spLocks/>
              </p:cNvSpPr>
              <p:nvPr/>
            </p:nvSpPr>
            <p:spPr bwMode="auto">
              <a:xfrm rot="1020000">
                <a:off x="1053" y="1777"/>
                <a:ext cx="179" cy="383"/>
              </a:xfrm>
              <a:custGeom>
                <a:avLst/>
                <a:gdLst>
                  <a:gd name="G0" fmla="+- 21600 0 0"/>
                  <a:gd name="G1" fmla="+- 21600 0 0"/>
                  <a:gd name="G2" fmla="+- 21600 0 0"/>
                  <a:gd name="T0" fmla="*/ 0 w 21600"/>
                  <a:gd name="T1" fmla="*/ 21544 h 21600"/>
                  <a:gd name="T2" fmla="*/ 214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4"/>
                    </a:moveTo>
                    <a:cubicBezTo>
                      <a:pt x="30" y="9683"/>
                      <a:pt x="9618" y="66"/>
                      <a:pt x="21479" y="0"/>
                    </a:cubicBezTo>
                  </a:path>
                  <a:path w="21600" h="21600" stroke="0" extrusionOk="0">
                    <a:moveTo>
                      <a:pt x="0" y="21544"/>
                    </a:moveTo>
                    <a:cubicBezTo>
                      <a:pt x="30" y="9683"/>
                      <a:pt x="9618" y="66"/>
                      <a:pt x="21479" y="0"/>
                    </a:cubicBezTo>
                    <a:lnTo>
                      <a:pt x="21600" y="21600"/>
                    </a:lnTo>
                    <a:close/>
                  </a:path>
                </a:pathLst>
              </a:custGeom>
              <a:noFill/>
              <a:ln w="12700" cap="rnd">
                <a:solidFill>
                  <a:schemeClr val="tx1"/>
                </a:solidFill>
                <a:round/>
                <a:headEnd/>
                <a:tailEnd/>
              </a:ln>
              <a:effectLst/>
            </p:spPr>
            <p:txBody>
              <a:bodyPr wrap="none" anchor="ctr"/>
              <a:lstStyle/>
              <a:p>
                <a:endParaRPr lang="en-GB"/>
              </a:p>
            </p:txBody>
          </p:sp>
        </p:grpSp>
        <p:grpSp>
          <p:nvGrpSpPr>
            <p:cNvPr id="57" name="Group 318"/>
            <p:cNvGrpSpPr>
              <a:grpSpLocks/>
            </p:cNvGrpSpPr>
            <p:nvPr/>
          </p:nvGrpSpPr>
          <p:grpSpPr bwMode="auto">
            <a:xfrm>
              <a:off x="2690" y="2929"/>
              <a:ext cx="158" cy="172"/>
              <a:chOff x="4117" y="601"/>
              <a:chExt cx="364" cy="441"/>
            </a:xfrm>
          </p:grpSpPr>
          <p:sp>
            <p:nvSpPr>
              <p:cNvPr id="66" name="Arc 319"/>
              <p:cNvSpPr>
                <a:spLocks/>
              </p:cNvSpPr>
              <p:nvPr/>
            </p:nvSpPr>
            <p:spPr bwMode="auto">
              <a:xfrm rot="8700000">
                <a:off x="4302" y="659"/>
                <a:ext cx="179" cy="383"/>
              </a:xfrm>
              <a:custGeom>
                <a:avLst/>
                <a:gdLst>
                  <a:gd name="G0" fmla="+- 21600 0 0"/>
                  <a:gd name="G1" fmla="+- 21600 0 0"/>
                  <a:gd name="G2" fmla="+- 21600 0 0"/>
                  <a:gd name="T0" fmla="*/ 0 w 21600"/>
                  <a:gd name="T1" fmla="*/ 21544 h 21600"/>
                  <a:gd name="T2" fmla="*/ 214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4"/>
                    </a:moveTo>
                    <a:cubicBezTo>
                      <a:pt x="30" y="9683"/>
                      <a:pt x="9618" y="66"/>
                      <a:pt x="21479" y="0"/>
                    </a:cubicBezTo>
                  </a:path>
                  <a:path w="21600" h="21600" stroke="0" extrusionOk="0">
                    <a:moveTo>
                      <a:pt x="0" y="21544"/>
                    </a:moveTo>
                    <a:cubicBezTo>
                      <a:pt x="30" y="9683"/>
                      <a:pt x="9618" y="66"/>
                      <a:pt x="21479" y="0"/>
                    </a:cubicBezTo>
                    <a:lnTo>
                      <a:pt x="21600" y="21600"/>
                    </a:lnTo>
                    <a:close/>
                  </a:path>
                </a:pathLst>
              </a:custGeom>
              <a:noFill/>
              <a:ln w="12700" cap="rnd">
                <a:solidFill>
                  <a:schemeClr val="tx1"/>
                </a:solidFill>
                <a:round/>
                <a:headEnd/>
                <a:tailEnd/>
              </a:ln>
              <a:effectLst/>
            </p:spPr>
            <p:txBody>
              <a:bodyPr wrap="none" anchor="ctr"/>
              <a:lstStyle/>
              <a:p>
                <a:endParaRPr lang="en-GB"/>
              </a:p>
            </p:txBody>
          </p:sp>
          <p:sp>
            <p:nvSpPr>
              <p:cNvPr id="67" name="Arc 320"/>
              <p:cNvSpPr>
                <a:spLocks/>
              </p:cNvSpPr>
              <p:nvPr/>
            </p:nvSpPr>
            <p:spPr bwMode="auto">
              <a:xfrm rot="8700000">
                <a:off x="4117" y="601"/>
                <a:ext cx="179" cy="383"/>
              </a:xfrm>
              <a:custGeom>
                <a:avLst/>
                <a:gdLst>
                  <a:gd name="G0" fmla="+- 21600 0 0"/>
                  <a:gd name="G1" fmla="+- 21600 0 0"/>
                  <a:gd name="G2" fmla="+- 21600 0 0"/>
                  <a:gd name="T0" fmla="*/ 0 w 21600"/>
                  <a:gd name="T1" fmla="*/ 21544 h 21600"/>
                  <a:gd name="T2" fmla="*/ 214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4"/>
                    </a:moveTo>
                    <a:cubicBezTo>
                      <a:pt x="30" y="9683"/>
                      <a:pt x="9618" y="66"/>
                      <a:pt x="21479" y="0"/>
                    </a:cubicBezTo>
                  </a:path>
                  <a:path w="21600" h="21600" stroke="0" extrusionOk="0">
                    <a:moveTo>
                      <a:pt x="0" y="21544"/>
                    </a:moveTo>
                    <a:cubicBezTo>
                      <a:pt x="30" y="9683"/>
                      <a:pt x="9618" y="66"/>
                      <a:pt x="21479" y="0"/>
                    </a:cubicBezTo>
                    <a:lnTo>
                      <a:pt x="21600" y="21600"/>
                    </a:lnTo>
                    <a:close/>
                  </a:path>
                </a:pathLst>
              </a:custGeom>
              <a:noFill/>
              <a:ln w="12700" cap="rnd">
                <a:solidFill>
                  <a:schemeClr val="tx1"/>
                </a:solidFill>
                <a:round/>
                <a:headEnd/>
                <a:tailEnd/>
              </a:ln>
              <a:effectLst/>
            </p:spPr>
            <p:txBody>
              <a:bodyPr wrap="none" anchor="ctr"/>
              <a:lstStyle/>
              <a:p>
                <a:endParaRPr lang="en-GB"/>
              </a:p>
            </p:txBody>
          </p:sp>
        </p:grpSp>
        <p:grpSp>
          <p:nvGrpSpPr>
            <p:cNvPr id="58" name="Group 321"/>
            <p:cNvGrpSpPr>
              <a:grpSpLocks/>
            </p:cNvGrpSpPr>
            <p:nvPr/>
          </p:nvGrpSpPr>
          <p:grpSpPr bwMode="auto">
            <a:xfrm>
              <a:off x="2957" y="3711"/>
              <a:ext cx="121" cy="107"/>
              <a:chOff x="4732" y="2614"/>
              <a:chExt cx="279" cy="276"/>
            </a:xfrm>
          </p:grpSpPr>
          <p:sp>
            <p:nvSpPr>
              <p:cNvPr id="64" name="Arc 322"/>
              <p:cNvSpPr>
                <a:spLocks/>
              </p:cNvSpPr>
              <p:nvPr/>
            </p:nvSpPr>
            <p:spPr bwMode="auto">
              <a:xfrm rot="8160000">
                <a:off x="4876" y="2631"/>
                <a:ext cx="135" cy="259"/>
              </a:xfrm>
              <a:custGeom>
                <a:avLst/>
                <a:gdLst>
                  <a:gd name="G0" fmla="+- 21600 0 0"/>
                  <a:gd name="G1" fmla="+- 21599 0 0"/>
                  <a:gd name="G2" fmla="+- 21600 0 0"/>
                  <a:gd name="T0" fmla="*/ 0 w 21600"/>
                  <a:gd name="T1" fmla="*/ 21599 h 21599"/>
                  <a:gd name="T2" fmla="*/ 21440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2"/>
                      <a:pt x="9573" y="87"/>
                      <a:pt x="21439" y="-1"/>
                    </a:cubicBezTo>
                  </a:path>
                  <a:path w="21600" h="21599" stroke="0" extrusionOk="0">
                    <a:moveTo>
                      <a:pt x="0" y="21599"/>
                    </a:moveTo>
                    <a:cubicBezTo>
                      <a:pt x="0" y="9732"/>
                      <a:pt x="9573" y="87"/>
                      <a:pt x="21439" y="-1"/>
                    </a:cubicBezTo>
                    <a:lnTo>
                      <a:pt x="21600" y="21599"/>
                    </a:lnTo>
                    <a:close/>
                  </a:path>
                </a:pathLst>
              </a:custGeom>
              <a:noFill/>
              <a:ln w="12700" cap="rnd">
                <a:solidFill>
                  <a:schemeClr val="tx1"/>
                </a:solidFill>
                <a:round/>
                <a:headEnd/>
                <a:tailEnd/>
              </a:ln>
              <a:effectLst/>
            </p:spPr>
            <p:txBody>
              <a:bodyPr wrap="none" anchor="ctr"/>
              <a:lstStyle/>
              <a:p>
                <a:endParaRPr lang="en-GB"/>
              </a:p>
            </p:txBody>
          </p:sp>
          <p:sp>
            <p:nvSpPr>
              <p:cNvPr id="65" name="Arc 323"/>
              <p:cNvSpPr>
                <a:spLocks/>
              </p:cNvSpPr>
              <p:nvPr/>
            </p:nvSpPr>
            <p:spPr bwMode="auto">
              <a:xfrm rot="8160000">
                <a:off x="4732" y="2614"/>
                <a:ext cx="135" cy="259"/>
              </a:xfrm>
              <a:custGeom>
                <a:avLst/>
                <a:gdLst>
                  <a:gd name="G0" fmla="+- 21600 0 0"/>
                  <a:gd name="G1" fmla="+- 21599 0 0"/>
                  <a:gd name="G2" fmla="+- 21600 0 0"/>
                  <a:gd name="T0" fmla="*/ 0 w 21600"/>
                  <a:gd name="T1" fmla="*/ 21599 h 21599"/>
                  <a:gd name="T2" fmla="*/ 21440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2"/>
                      <a:pt x="9573" y="87"/>
                      <a:pt x="21439" y="-1"/>
                    </a:cubicBezTo>
                  </a:path>
                  <a:path w="21600" h="21599" stroke="0" extrusionOk="0">
                    <a:moveTo>
                      <a:pt x="0" y="21599"/>
                    </a:moveTo>
                    <a:cubicBezTo>
                      <a:pt x="0" y="9732"/>
                      <a:pt x="9573" y="87"/>
                      <a:pt x="21439" y="-1"/>
                    </a:cubicBezTo>
                    <a:lnTo>
                      <a:pt x="21600" y="21599"/>
                    </a:lnTo>
                    <a:close/>
                  </a:path>
                </a:pathLst>
              </a:custGeom>
              <a:noFill/>
              <a:ln w="12700" cap="rnd">
                <a:solidFill>
                  <a:schemeClr val="tx1"/>
                </a:solidFill>
                <a:round/>
                <a:headEnd/>
                <a:tailEnd/>
              </a:ln>
              <a:effectLst/>
            </p:spPr>
            <p:txBody>
              <a:bodyPr wrap="none" anchor="ctr"/>
              <a:lstStyle/>
              <a:p>
                <a:endParaRPr lang="en-GB"/>
              </a:p>
            </p:txBody>
          </p:sp>
        </p:grpSp>
        <p:sp>
          <p:nvSpPr>
            <p:cNvPr id="59" name="Oval 324"/>
            <p:cNvSpPr>
              <a:spLocks noChangeArrowheads="1"/>
            </p:cNvSpPr>
            <p:nvPr/>
          </p:nvSpPr>
          <p:spPr bwMode="auto">
            <a:xfrm>
              <a:off x="2265" y="3593"/>
              <a:ext cx="705" cy="635"/>
            </a:xfrm>
            <a:prstGeom prst="ellipse">
              <a:avLst/>
            </a:prstGeom>
            <a:solidFill>
              <a:schemeClr val="tx1"/>
            </a:solidFill>
            <a:ln w="12700">
              <a:solidFill>
                <a:srgbClr val="C0C0C0"/>
              </a:solidFill>
              <a:round/>
              <a:headEnd/>
              <a:tailEnd/>
            </a:ln>
            <a:effectLst/>
          </p:spPr>
          <p:txBody>
            <a:bodyPr wrap="none" anchor="ctr"/>
            <a:lstStyle/>
            <a:p>
              <a:endParaRPr lang="en-GB"/>
            </a:p>
          </p:txBody>
        </p:sp>
        <p:sp>
          <p:nvSpPr>
            <p:cNvPr id="60" name="Rectangle 325"/>
            <p:cNvSpPr>
              <a:spLocks noChangeArrowheads="1"/>
            </p:cNvSpPr>
            <p:nvPr/>
          </p:nvSpPr>
          <p:spPr bwMode="auto">
            <a:xfrm>
              <a:off x="2249" y="3818"/>
              <a:ext cx="797" cy="229"/>
            </a:xfrm>
            <a:prstGeom prst="rect">
              <a:avLst/>
            </a:prstGeom>
            <a:noFill/>
            <a:ln w="12700">
              <a:noFill/>
              <a:miter lim="800000"/>
              <a:headEnd/>
              <a:tailEnd/>
            </a:ln>
            <a:effectLst/>
          </p:spPr>
          <p:txBody>
            <a:bodyPr lIns="90488" tIns="44450" rIns="90488" bIns="44450">
              <a:spAutoFit/>
            </a:bodyPr>
            <a:lstStyle/>
            <a:p>
              <a:pPr eaLnBrk="0" hangingPunct="0"/>
              <a:r>
                <a:rPr lang="en-US" sz="1800" b="1">
                  <a:solidFill>
                    <a:schemeClr val="bg1"/>
                  </a:solidFill>
                  <a:latin typeface="Arial" charset="0"/>
                </a:rPr>
                <a:t>Schedule</a:t>
              </a:r>
            </a:p>
          </p:txBody>
        </p:sp>
        <p:sp>
          <p:nvSpPr>
            <p:cNvPr id="61" name="Oval 326"/>
            <p:cNvSpPr>
              <a:spLocks noChangeArrowheads="1"/>
            </p:cNvSpPr>
            <p:nvPr/>
          </p:nvSpPr>
          <p:spPr bwMode="auto">
            <a:xfrm>
              <a:off x="2683" y="3748"/>
              <a:ext cx="67" cy="60"/>
            </a:xfrm>
            <a:prstGeom prst="ellipse">
              <a:avLst/>
            </a:prstGeom>
            <a:solidFill>
              <a:schemeClr val="bg2"/>
            </a:solidFill>
            <a:ln w="12700">
              <a:solidFill>
                <a:schemeClr val="bg2"/>
              </a:solidFill>
              <a:round/>
              <a:headEnd/>
              <a:tailEnd/>
            </a:ln>
            <a:effectLst/>
          </p:spPr>
          <p:txBody>
            <a:bodyPr wrap="none" anchor="ctr"/>
            <a:lstStyle/>
            <a:p>
              <a:endParaRPr lang="en-GB"/>
            </a:p>
          </p:txBody>
        </p:sp>
        <p:sp>
          <p:nvSpPr>
            <p:cNvPr id="62" name="Oval 327"/>
            <p:cNvSpPr>
              <a:spLocks noChangeArrowheads="1"/>
            </p:cNvSpPr>
            <p:nvPr/>
          </p:nvSpPr>
          <p:spPr bwMode="auto">
            <a:xfrm>
              <a:off x="2740" y="3671"/>
              <a:ext cx="67" cy="59"/>
            </a:xfrm>
            <a:prstGeom prst="ellipse">
              <a:avLst/>
            </a:prstGeom>
            <a:solidFill>
              <a:schemeClr val="bg2"/>
            </a:solidFill>
            <a:ln w="12700">
              <a:solidFill>
                <a:schemeClr val="bg2"/>
              </a:solidFill>
              <a:round/>
              <a:headEnd/>
              <a:tailEnd/>
            </a:ln>
            <a:effectLst/>
          </p:spPr>
          <p:txBody>
            <a:bodyPr wrap="none" anchor="ctr"/>
            <a:lstStyle/>
            <a:p>
              <a:endParaRPr lang="en-GB"/>
            </a:p>
          </p:txBody>
        </p:sp>
        <p:sp>
          <p:nvSpPr>
            <p:cNvPr id="63" name="Oval 328"/>
            <p:cNvSpPr>
              <a:spLocks noChangeArrowheads="1"/>
            </p:cNvSpPr>
            <p:nvPr/>
          </p:nvSpPr>
          <p:spPr bwMode="auto">
            <a:xfrm>
              <a:off x="2619" y="3658"/>
              <a:ext cx="65" cy="60"/>
            </a:xfrm>
            <a:prstGeom prst="ellipse">
              <a:avLst/>
            </a:prstGeom>
            <a:solidFill>
              <a:schemeClr val="bg2"/>
            </a:solidFill>
            <a:ln w="12700">
              <a:solidFill>
                <a:schemeClr val="bg2"/>
              </a:solidFill>
              <a:round/>
              <a:headEnd/>
              <a:tailEnd/>
            </a:ln>
            <a:effectLst/>
          </p:spPr>
          <p:txBody>
            <a:bodyPr wrap="none" anchor="ctr"/>
            <a:lstStyle/>
            <a:p>
              <a:endParaRPr lang="en-GB"/>
            </a:p>
          </p:txBody>
        </p:sp>
      </p:grpSp>
      <p:cxnSp>
        <p:nvCxnSpPr>
          <p:cNvPr id="330" name="Straight Arrow Connector 329"/>
          <p:cNvCxnSpPr/>
          <p:nvPr/>
        </p:nvCxnSpPr>
        <p:spPr>
          <a:xfrm>
            <a:off x="3851920" y="1707654"/>
            <a:ext cx="1368152"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2" name="Curved Connector 331"/>
          <p:cNvCxnSpPr/>
          <p:nvPr/>
        </p:nvCxnSpPr>
        <p:spPr>
          <a:xfrm>
            <a:off x="2483768" y="2499742"/>
            <a:ext cx="1008112" cy="72008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335" name="Curved Connector 334"/>
          <p:cNvCxnSpPr/>
          <p:nvPr/>
        </p:nvCxnSpPr>
        <p:spPr>
          <a:xfrm>
            <a:off x="2411760" y="3579862"/>
            <a:ext cx="3600400" cy="432048"/>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grpSp>
        <p:nvGrpSpPr>
          <p:cNvPr id="238" name="Group 46"/>
          <p:cNvGrpSpPr>
            <a:grpSpLocks/>
          </p:cNvGrpSpPr>
          <p:nvPr/>
        </p:nvGrpSpPr>
        <p:grpSpPr bwMode="auto">
          <a:xfrm>
            <a:off x="2627784" y="3703340"/>
            <a:ext cx="2016224" cy="1440160"/>
            <a:chOff x="1417" y="1248"/>
            <a:chExt cx="3302" cy="2776"/>
          </a:xfrm>
        </p:grpSpPr>
        <p:grpSp>
          <p:nvGrpSpPr>
            <p:cNvPr id="239" name="Group 47"/>
            <p:cNvGrpSpPr>
              <a:grpSpLocks/>
            </p:cNvGrpSpPr>
            <p:nvPr/>
          </p:nvGrpSpPr>
          <p:grpSpPr bwMode="auto">
            <a:xfrm rot="-5400000">
              <a:off x="2369" y="2175"/>
              <a:ext cx="320" cy="916"/>
              <a:chOff x="2017" y="2471"/>
              <a:chExt cx="320" cy="916"/>
            </a:xfrm>
          </p:grpSpPr>
          <p:grpSp>
            <p:nvGrpSpPr>
              <p:cNvPr id="324" name="Group 48"/>
              <p:cNvGrpSpPr>
                <a:grpSpLocks/>
              </p:cNvGrpSpPr>
              <p:nvPr/>
            </p:nvGrpSpPr>
            <p:grpSpPr bwMode="auto">
              <a:xfrm>
                <a:off x="2017" y="3130"/>
                <a:ext cx="287" cy="257"/>
                <a:chOff x="2017" y="3130"/>
                <a:chExt cx="287" cy="257"/>
              </a:xfrm>
            </p:grpSpPr>
            <p:sp>
              <p:nvSpPr>
                <p:cNvPr id="327" name="Freeform 49"/>
                <p:cNvSpPr>
                  <a:spLocks/>
                </p:cNvSpPr>
                <p:nvPr/>
              </p:nvSpPr>
              <p:spPr bwMode="auto">
                <a:xfrm>
                  <a:off x="2017" y="3130"/>
                  <a:ext cx="287" cy="257"/>
                </a:xfrm>
                <a:custGeom>
                  <a:avLst/>
                  <a:gdLst/>
                  <a:ahLst/>
                  <a:cxnLst>
                    <a:cxn ang="0">
                      <a:pos x="89" y="64"/>
                    </a:cxn>
                    <a:cxn ang="0">
                      <a:pos x="51" y="131"/>
                    </a:cxn>
                    <a:cxn ang="0">
                      <a:pos x="39" y="157"/>
                    </a:cxn>
                    <a:cxn ang="0">
                      <a:pos x="32" y="185"/>
                    </a:cxn>
                    <a:cxn ang="0">
                      <a:pos x="25" y="227"/>
                    </a:cxn>
                    <a:cxn ang="0">
                      <a:pos x="25" y="265"/>
                    </a:cxn>
                    <a:cxn ang="0">
                      <a:pos x="30" y="303"/>
                    </a:cxn>
                    <a:cxn ang="0">
                      <a:pos x="46" y="338"/>
                    </a:cxn>
                    <a:cxn ang="0">
                      <a:pos x="79" y="363"/>
                    </a:cxn>
                    <a:cxn ang="0">
                      <a:pos x="44" y="342"/>
                    </a:cxn>
                    <a:cxn ang="0">
                      <a:pos x="30" y="340"/>
                    </a:cxn>
                    <a:cxn ang="0">
                      <a:pos x="11" y="347"/>
                    </a:cxn>
                    <a:cxn ang="0">
                      <a:pos x="4" y="359"/>
                    </a:cxn>
                    <a:cxn ang="0">
                      <a:pos x="0" y="375"/>
                    </a:cxn>
                    <a:cxn ang="0">
                      <a:pos x="6" y="389"/>
                    </a:cxn>
                    <a:cxn ang="0">
                      <a:pos x="16" y="406"/>
                    </a:cxn>
                    <a:cxn ang="0">
                      <a:pos x="62" y="439"/>
                    </a:cxn>
                    <a:cxn ang="0">
                      <a:pos x="130" y="466"/>
                    </a:cxn>
                    <a:cxn ang="0">
                      <a:pos x="159" y="476"/>
                    </a:cxn>
                    <a:cxn ang="0">
                      <a:pos x="192" y="481"/>
                    </a:cxn>
                    <a:cxn ang="0">
                      <a:pos x="220" y="481"/>
                    </a:cxn>
                    <a:cxn ang="0">
                      <a:pos x="250" y="490"/>
                    </a:cxn>
                    <a:cxn ang="0">
                      <a:pos x="287" y="502"/>
                    </a:cxn>
                    <a:cxn ang="0">
                      <a:pos x="369" y="513"/>
                    </a:cxn>
                    <a:cxn ang="0">
                      <a:pos x="466" y="492"/>
                    </a:cxn>
                    <a:cxn ang="0">
                      <a:pos x="531" y="492"/>
                    </a:cxn>
                    <a:cxn ang="0">
                      <a:pos x="546" y="487"/>
                    </a:cxn>
                    <a:cxn ang="0">
                      <a:pos x="562" y="471"/>
                    </a:cxn>
                    <a:cxn ang="0">
                      <a:pos x="567" y="450"/>
                    </a:cxn>
                    <a:cxn ang="0">
                      <a:pos x="574" y="366"/>
                    </a:cxn>
                    <a:cxn ang="0">
                      <a:pos x="574" y="298"/>
                    </a:cxn>
                    <a:cxn ang="0">
                      <a:pos x="571" y="263"/>
                    </a:cxn>
                    <a:cxn ang="0">
                      <a:pos x="567" y="241"/>
                    </a:cxn>
                    <a:cxn ang="0">
                      <a:pos x="562" y="216"/>
                    </a:cxn>
                    <a:cxn ang="0">
                      <a:pos x="557" y="192"/>
                    </a:cxn>
                    <a:cxn ang="0">
                      <a:pos x="525" y="99"/>
                    </a:cxn>
                    <a:cxn ang="0">
                      <a:pos x="492" y="0"/>
                    </a:cxn>
                    <a:cxn ang="0">
                      <a:pos x="89" y="64"/>
                    </a:cxn>
                  </a:cxnLst>
                  <a:rect l="0" t="0" r="r" b="b"/>
                  <a:pathLst>
                    <a:path w="574" h="513">
                      <a:moveTo>
                        <a:pt x="89" y="64"/>
                      </a:moveTo>
                      <a:lnTo>
                        <a:pt x="51" y="131"/>
                      </a:lnTo>
                      <a:lnTo>
                        <a:pt x="39" y="157"/>
                      </a:lnTo>
                      <a:lnTo>
                        <a:pt x="32" y="185"/>
                      </a:lnTo>
                      <a:lnTo>
                        <a:pt x="25" y="227"/>
                      </a:lnTo>
                      <a:lnTo>
                        <a:pt x="25" y="265"/>
                      </a:lnTo>
                      <a:lnTo>
                        <a:pt x="30" y="303"/>
                      </a:lnTo>
                      <a:lnTo>
                        <a:pt x="46" y="338"/>
                      </a:lnTo>
                      <a:lnTo>
                        <a:pt x="79" y="363"/>
                      </a:lnTo>
                      <a:lnTo>
                        <a:pt x="44" y="342"/>
                      </a:lnTo>
                      <a:lnTo>
                        <a:pt x="30" y="340"/>
                      </a:lnTo>
                      <a:lnTo>
                        <a:pt x="11" y="347"/>
                      </a:lnTo>
                      <a:lnTo>
                        <a:pt x="4" y="359"/>
                      </a:lnTo>
                      <a:lnTo>
                        <a:pt x="0" y="375"/>
                      </a:lnTo>
                      <a:lnTo>
                        <a:pt x="6" y="389"/>
                      </a:lnTo>
                      <a:lnTo>
                        <a:pt x="16" y="406"/>
                      </a:lnTo>
                      <a:lnTo>
                        <a:pt x="62" y="439"/>
                      </a:lnTo>
                      <a:lnTo>
                        <a:pt x="130" y="466"/>
                      </a:lnTo>
                      <a:lnTo>
                        <a:pt x="159" y="476"/>
                      </a:lnTo>
                      <a:lnTo>
                        <a:pt x="192" y="481"/>
                      </a:lnTo>
                      <a:lnTo>
                        <a:pt x="220" y="481"/>
                      </a:lnTo>
                      <a:lnTo>
                        <a:pt x="250" y="490"/>
                      </a:lnTo>
                      <a:lnTo>
                        <a:pt x="287" y="502"/>
                      </a:lnTo>
                      <a:lnTo>
                        <a:pt x="369" y="513"/>
                      </a:lnTo>
                      <a:lnTo>
                        <a:pt x="466" y="492"/>
                      </a:lnTo>
                      <a:lnTo>
                        <a:pt x="531" y="492"/>
                      </a:lnTo>
                      <a:lnTo>
                        <a:pt x="546" y="487"/>
                      </a:lnTo>
                      <a:lnTo>
                        <a:pt x="562" y="471"/>
                      </a:lnTo>
                      <a:lnTo>
                        <a:pt x="567" y="450"/>
                      </a:lnTo>
                      <a:lnTo>
                        <a:pt x="574" y="366"/>
                      </a:lnTo>
                      <a:lnTo>
                        <a:pt x="574" y="298"/>
                      </a:lnTo>
                      <a:lnTo>
                        <a:pt x="571" y="263"/>
                      </a:lnTo>
                      <a:lnTo>
                        <a:pt x="567" y="241"/>
                      </a:lnTo>
                      <a:lnTo>
                        <a:pt x="562" y="216"/>
                      </a:lnTo>
                      <a:lnTo>
                        <a:pt x="557" y="192"/>
                      </a:lnTo>
                      <a:lnTo>
                        <a:pt x="525" y="99"/>
                      </a:lnTo>
                      <a:lnTo>
                        <a:pt x="492" y="0"/>
                      </a:lnTo>
                      <a:lnTo>
                        <a:pt x="89" y="64"/>
                      </a:lnTo>
                      <a:close/>
                    </a:path>
                  </a:pathLst>
                </a:custGeom>
                <a:solidFill>
                  <a:srgbClr val="FFE0C0"/>
                </a:solidFill>
                <a:ln w="11113">
                  <a:solidFill>
                    <a:srgbClr val="000000"/>
                  </a:solidFill>
                  <a:prstDash val="solid"/>
                  <a:round/>
                  <a:headEnd/>
                  <a:tailEnd/>
                </a:ln>
              </p:spPr>
              <p:txBody>
                <a:bodyPr/>
                <a:lstStyle/>
                <a:p>
                  <a:endParaRPr lang="en-GB"/>
                </a:p>
              </p:txBody>
            </p:sp>
            <p:sp>
              <p:nvSpPr>
                <p:cNvPr id="328" name="Arc 50"/>
                <p:cNvSpPr>
                  <a:spLocks/>
                </p:cNvSpPr>
                <p:nvPr/>
              </p:nvSpPr>
              <p:spPr bwMode="auto">
                <a:xfrm>
                  <a:off x="2060" y="3305"/>
                  <a:ext cx="7" cy="17"/>
                </a:xfrm>
                <a:custGeom>
                  <a:avLst/>
                  <a:gdLst>
                    <a:gd name="G0" fmla="+- 21584 0 0"/>
                    <a:gd name="G1" fmla="+- 21468 0 0"/>
                    <a:gd name="G2" fmla="+- 21600 0 0"/>
                    <a:gd name="T0" fmla="*/ 0 w 21584"/>
                    <a:gd name="T1" fmla="*/ 20627 h 21468"/>
                    <a:gd name="T2" fmla="*/ 19199 w 21584"/>
                    <a:gd name="T3" fmla="*/ 0 h 21468"/>
                    <a:gd name="T4" fmla="*/ 21584 w 21584"/>
                    <a:gd name="T5" fmla="*/ 21468 h 21468"/>
                  </a:gdLst>
                  <a:ahLst/>
                  <a:cxnLst>
                    <a:cxn ang="0">
                      <a:pos x="T0" y="T1"/>
                    </a:cxn>
                    <a:cxn ang="0">
                      <a:pos x="T2" y="T3"/>
                    </a:cxn>
                    <a:cxn ang="0">
                      <a:pos x="T4" y="T5"/>
                    </a:cxn>
                  </a:cxnLst>
                  <a:rect l="0" t="0" r="r" b="b"/>
                  <a:pathLst>
                    <a:path w="21584" h="21468" fill="none" extrusionOk="0">
                      <a:moveTo>
                        <a:pt x="0" y="20627"/>
                      </a:moveTo>
                      <a:cubicBezTo>
                        <a:pt x="416" y="9948"/>
                        <a:pt x="8578" y="1180"/>
                        <a:pt x="19199" y="0"/>
                      </a:cubicBezTo>
                    </a:path>
                    <a:path w="21584" h="21468" stroke="0" extrusionOk="0">
                      <a:moveTo>
                        <a:pt x="0" y="20627"/>
                      </a:moveTo>
                      <a:cubicBezTo>
                        <a:pt x="416" y="9948"/>
                        <a:pt x="8578" y="1180"/>
                        <a:pt x="19199" y="0"/>
                      </a:cubicBezTo>
                      <a:lnTo>
                        <a:pt x="21584" y="21468"/>
                      </a:lnTo>
                      <a:close/>
                    </a:path>
                  </a:pathLst>
                </a:custGeom>
                <a:noFill/>
                <a:ln w="11113">
                  <a:solidFill>
                    <a:srgbClr val="000000"/>
                  </a:solidFill>
                  <a:round/>
                  <a:headEnd/>
                  <a:tailEnd/>
                </a:ln>
              </p:spPr>
              <p:txBody>
                <a:bodyPr/>
                <a:lstStyle/>
                <a:p>
                  <a:endParaRPr lang="en-GB"/>
                </a:p>
              </p:txBody>
            </p:sp>
          </p:grpSp>
          <p:sp>
            <p:nvSpPr>
              <p:cNvPr id="325" name="Rectangle 51"/>
              <p:cNvSpPr>
                <a:spLocks noChangeArrowheads="1"/>
              </p:cNvSpPr>
              <p:nvPr/>
            </p:nvSpPr>
            <p:spPr bwMode="auto">
              <a:xfrm>
                <a:off x="2073" y="3157"/>
                <a:ext cx="240" cy="45"/>
              </a:xfrm>
              <a:prstGeom prst="rect">
                <a:avLst/>
              </a:prstGeom>
              <a:solidFill>
                <a:srgbClr val="FFFFFF"/>
              </a:solidFill>
              <a:ln w="11113">
                <a:solidFill>
                  <a:srgbClr val="000000"/>
                </a:solidFill>
                <a:miter lim="800000"/>
                <a:headEnd/>
                <a:tailEnd/>
              </a:ln>
            </p:spPr>
            <p:txBody>
              <a:bodyPr/>
              <a:lstStyle/>
              <a:p>
                <a:endParaRPr lang="en-GB"/>
              </a:p>
            </p:txBody>
          </p:sp>
          <p:sp>
            <p:nvSpPr>
              <p:cNvPr id="326" name="Freeform 52"/>
              <p:cNvSpPr>
                <a:spLocks/>
              </p:cNvSpPr>
              <p:nvPr/>
            </p:nvSpPr>
            <p:spPr bwMode="auto">
              <a:xfrm>
                <a:off x="2052" y="2471"/>
                <a:ext cx="285" cy="707"/>
              </a:xfrm>
              <a:custGeom>
                <a:avLst/>
                <a:gdLst/>
                <a:ahLst/>
                <a:cxnLst>
                  <a:cxn ang="0">
                    <a:pos x="26" y="486"/>
                  </a:cxn>
                  <a:cxn ang="0">
                    <a:pos x="16" y="906"/>
                  </a:cxn>
                  <a:cxn ang="0">
                    <a:pos x="0" y="1414"/>
                  </a:cxn>
                  <a:cxn ang="0">
                    <a:pos x="546" y="1409"/>
                  </a:cxn>
                  <a:cxn ang="0">
                    <a:pos x="551" y="877"/>
                  </a:cxn>
                  <a:cxn ang="0">
                    <a:pos x="549" y="601"/>
                  </a:cxn>
                  <a:cxn ang="0">
                    <a:pos x="569" y="315"/>
                  </a:cxn>
                  <a:cxn ang="0">
                    <a:pos x="563" y="247"/>
                  </a:cxn>
                  <a:cxn ang="0">
                    <a:pos x="558" y="200"/>
                  </a:cxn>
                  <a:cxn ang="0">
                    <a:pos x="548" y="151"/>
                  </a:cxn>
                  <a:cxn ang="0">
                    <a:pos x="537" y="120"/>
                  </a:cxn>
                  <a:cxn ang="0">
                    <a:pos x="518" y="85"/>
                  </a:cxn>
                  <a:cxn ang="0">
                    <a:pos x="499" y="62"/>
                  </a:cxn>
                  <a:cxn ang="0">
                    <a:pos x="466" y="40"/>
                  </a:cxn>
                  <a:cxn ang="0">
                    <a:pos x="426" y="19"/>
                  </a:cxn>
                  <a:cxn ang="0">
                    <a:pos x="382" y="6"/>
                  </a:cxn>
                  <a:cxn ang="0">
                    <a:pos x="333" y="1"/>
                  </a:cxn>
                  <a:cxn ang="0">
                    <a:pos x="293" y="0"/>
                  </a:cxn>
                  <a:cxn ang="0">
                    <a:pos x="244" y="8"/>
                  </a:cxn>
                  <a:cxn ang="0">
                    <a:pos x="197" y="24"/>
                  </a:cxn>
                  <a:cxn ang="0">
                    <a:pos x="169" y="41"/>
                  </a:cxn>
                  <a:cxn ang="0">
                    <a:pos x="136" y="66"/>
                  </a:cxn>
                  <a:cxn ang="0">
                    <a:pos x="112" y="95"/>
                  </a:cxn>
                  <a:cxn ang="0">
                    <a:pos x="85" y="139"/>
                  </a:cxn>
                  <a:cxn ang="0">
                    <a:pos x="66" y="188"/>
                  </a:cxn>
                  <a:cxn ang="0">
                    <a:pos x="49" y="268"/>
                  </a:cxn>
                  <a:cxn ang="0">
                    <a:pos x="26" y="486"/>
                  </a:cxn>
                </a:cxnLst>
                <a:rect l="0" t="0" r="r" b="b"/>
                <a:pathLst>
                  <a:path w="569" h="1414">
                    <a:moveTo>
                      <a:pt x="26" y="486"/>
                    </a:moveTo>
                    <a:lnTo>
                      <a:pt x="16" y="906"/>
                    </a:lnTo>
                    <a:lnTo>
                      <a:pt x="0" y="1414"/>
                    </a:lnTo>
                    <a:lnTo>
                      <a:pt x="546" y="1409"/>
                    </a:lnTo>
                    <a:lnTo>
                      <a:pt x="551" y="877"/>
                    </a:lnTo>
                    <a:lnTo>
                      <a:pt x="549" y="601"/>
                    </a:lnTo>
                    <a:lnTo>
                      <a:pt x="569" y="315"/>
                    </a:lnTo>
                    <a:lnTo>
                      <a:pt x="563" y="247"/>
                    </a:lnTo>
                    <a:lnTo>
                      <a:pt x="558" y="200"/>
                    </a:lnTo>
                    <a:lnTo>
                      <a:pt x="548" y="151"/>
                    </a:lnTo>
                    <a:lnTo>
                      <a:pt x="537" y="120"/>
                    </a:lnTo>
                    <a:lnTo>
                      <a:pt x="518" y="85"/>
                    </a:lnTo>
                    <a:lnTo>
                      <a:pt x="499" y="62"/>
                    </a:lnTo>
                    <a:lnTo>
                      <a:pt x="466" y="40"/>
                    </a:lnTo>
                    <a:lnTo>
                      <a:pt x="426" y="19"/>
                    </a:lnTo>
                    <a:lnTo>
                      <a:pt x="382" y="6"/>
                    </a:lnTo>
                    <a:lnTo>
                      <a:pt x="333" y="1"/>
                    </a:lnTo>
                    <a:lnTo>
                      <a:pt x="293" y="0"/>
                    </a:lnTo>
                    <a:lnTo>
                      <a:pt x="244" y="8"/>
                    </a:lnTo>
                    <a:lnTo>
                      <a:pt x="197" y="24"/>
                    </a:lnTo>
                    <a:lnTo>
                      <a:pt x="169" y="41"/>
                    </a:lnTo>
                    <a:lnTo>
                      <a:pt x="136" y="66"/>
                    </a:lnTo>
                    <a:lnTo>
                      <a:pt x="112" y="95"/>
                    </a:lnTo>
                    <a:lnTo>
                      <a:pt x="85" y="139"/>
                    </a:lnTo>
                    <a:lnTo>
                      <a:pt x="66" y="188"/>
                    </a:lnTo>
                    <a:lnTo>
                      <a:pt x="49" y="268"/>
                    </a:lnTo>
                    <a:lnTo>
                      <a:pt x="26" y="486"/>
                    </a:lnTo>
                    <a:close/>
                  </a:path>
                </a:pathLst>
              </a:custGeom>
              <a:solidFill>
                <a:srgbClr val="804000"/>
              </a:solidFill>
              <a:ln w="11113">
                <a:solidFill>
                  <a:srgbClr val="000000"/>
                </a:solidFill>
                <a:prstDash val="solid"/>
                <a:round/>
                <a:headEnd/>
                <a:tailEnd/>
              </a:ln>
            </p:spPr>
            <p:txBody>
              <a:bodyPr/>
              <a:lstStyle/>
              <a:p>
                <a:endParaRPr lang="en-GB"/>
              </a:p>
            </p:txBody>
          </p:sp>
        </p:grpSp>
        <p:grpSp>
          <p:nvGrpSpPr>
            <p:cNvPr id="240" name="Group 53"/>
            <p:cNvGrpSpPr>
              <a:grpSpLocks/>
            </p:cNvGrpSpPr>
            <p:nvPr/>
          </p:nvGrpSpPr>
          <p:grpSpPr bwMode="auto">
            <a:xfrm>
              <a:off x="2014" y="1788"/>
              <a:ext cx="518" cy="748"/>
              <a:chOff x="2014" y="1788"/>
              <a:chExt cx="518" cy="748"/>
            </a:xfrm>
          </p:grpSpPr>
          <p:grpSp>
            <p:nvGrpSpPr>
              <p:cNvPr id="319" name="Group 54"/>
              <p:cNvGrpSpPr>
                <a:grpSpLocks/>
              </p:cNvGrpSpPr>
              <p:nvPr/>
            </p:nvGrpSpPr>
            <p:grpSpPr bwMode="auto">
              <a:xfrm>
                <a:off x="2014" y="1788"/>
                <a:ext cx="518" cy="748"/>
                <a:chOff x="2014" y="1788"/>
                <a:chExt cx="518" cy="748"/>
              </a:xfrm>
            </p:grpSpPr>
            <p:sp>
              <p:nvSpPr>
                <p:cNvPr id="321" name="Freeform 55"/>
                <p:cNvSpPr>
                  <a:spLocks/>
                </p:cNvSpPr>
                <p:nvPr/>
              </p:nvSpPr>
              <p:spPr bwMode="auto">
                <a:xfrm>
                  <a:off x="2014" y="1788"/>
                  <a:ext cx="518" cy="748"/>
                </a:xfrm>
                <a:custGeom>
                  <a:avLst/>
                  <a:gdLst/>
                  <a:ahLst/>
                  <a:cxnLst>
                    <a:cxn ang="0">
                      <a:pos x="689" y="28"/>
                    </a:cxn>
                    <a:cxn ang="0">
                      <a:pos x="572" y="10"/>
                    </a:cxn>
                    <a:cxn ang="0">
                      <a:pos x="421" y="0"/>
                    </a:cxn>
                    <a:cxn ang="0">
                      <a:pos x="283" y="24"/>
                    </a:cxn>
                    <a:cxn ang="0">
                      <a:pos x="115" y="85"/>
                    </a:cxn>
                    <a:cxn ang="0">
                      <a:pos x="87" y="160"/>
                    </a:cxn>
                    <a:cxn ang="0">
                      <a:pos x="98" y="220"/>
                    </a:cxn>
                    <a:cxn ang="0">
                      <a:pos x="77" y="281"/>
                    </a:cxn>
                    <a:cxn ang="0">
                      <a:pos x="54" y="384"/>
                    </a:cxn>
                    <a:cxn ang="0">
                      <a:pos x="21" y="429"/>
                    </a:cxn>
                    <a:cxn ang="0">
                      <a:pos x="49" y="460"/>
                    </a:cxn>
                    <a:cxn ang="0">
                      <a:pos x="74" y="513"/>
                    </a:cxn>
                    <a:cxn ang="0">
                      <a:pos x="33" y="553"/>
                    </a:cxn>
                    <a:cxn ang="0">
                      <a:pos x="16" y="596"/>
                    </a:cxn>
                    <a:cxn ang="0">
                      <a:pos x="16" y="647"/>
                    </a:cxn>
                    <a:cxn ang="0">
                      <a:pos x="35" y="701"/>
                    </a:cxn>
                    <a:cxn ang="0">
                      <a:pos x="82" y="745"/>
                    </a:cxn>
                    <a:cxn ang="0">
                      <a:pos x="126" y="778"/>
                    </a:cxn>
                    <a:cxn ang="0">
                      <a:pos x="203" y="875"/>
                    </a:cxn>
                    <a:cxn ang="0">
                      <a:pos x="201" y="996"/>
                    </a:cxn>
                    <a:cxn ang="0">
                      <a:pos x="126" y="1148"/>
                    </a:cxn>
                    <a:cxn ang="0">
                      <a:pos x="518" y="1372"/>
                    </a:cxn>
                    <a:cxn ang="0">
                      <a:pos x="605" y="1298"/>
                    </a:cxn>
                    <a:cxn ang="0">
                      <a:pos x="714" y="1254"/>
                    </a:cxn>
                    <a:cxn ang="0">
                      <a:pos x="815" y="1209"/>
                    </a:cxn>
                    <a:cxn ang="0">
                      <a:pos x="864" y="1149"/>
                    </a:cxn>
                    <a:cxn ang="0">
                      <a:pos x="892" y="1076"/>
                    </a:cxn>
                    <a:cxn ang="0">
                      <a:pos x="906" y="994"/>
                    </a:cxn>
                    <a:cxn ang="0">
                      <a:pos x="911" y="849"/>
                    </a:cxn>
                    <a:cxn ang="0">
                      <a:pos x="951" y="841"/>
                    </a:cxn>
                    <a:cxn ang="0">
                      <a:pos x="1000" y="811"/>
                    </a:cxn>
                    <a:cxn ang="0">
                      <a:pos x="1031" y="762"/>
                    </a:cxn>
                    <a:cxn ang="0">
                      <a:pos x="1033" y="694"/>
                    </a:cxn>
                    <a:cxn ang="0">
                      <a:pos x="1003" y="628"/>
                    </a:cxn>
                    <a:cxn ang="0">
                      <a:pos x="933" y="521"/>
                    </a:cxn>
                    <a:cxn ang="0">
                      <a:pos x="923" y="450"/>
                    </a:cxn>
                    <a:cxn ang="0">
                      <a:pos x="907" y="284"/>
                    </a:cxn>
                    <a:cxn ang="0">
                      <a:pos x="867" y="176"/>
                    </a:cxn>
                    <a:cxn ang="0">
                      <a:pos x="813" y="101"/>
                    </a:cxn>
                    <a:cxn ang="0">
                      <a:pos x="747" y="54"/>
                    </a:cxn>
                  </a:cxnLst>
                  <a:rect l="0" t="0" r="r" b="b"/>
                  <a:pathLst>
                    <a:path w="1036" h="1495">
                      <a:moveTo>
                        <a:pt x="747" y="54"/>
                      </a:moveTo>
                      <a:lnTo>
                        <a:pt x="689" y="28"/>
                      </a:lnTo>
                      <a:lnTo>
                        <a:pt x="623" y="16"/>
                      </a:lnTo>
                      <a:lnTo>
                        <a:pt x="572" y="10"/>
                      </a:lnTo>
                      <a:lnTo>
                        <a:pt x="497" y="0"/>
                      </a:lnTo>
                      <a:lnTo>
                        <a:pt x="421" y="0"/>
                      </a:lnTo>
                      <a:lnTo>
                        <a:pt x="335" y="10"/>
                      </a:lnTo>
                      <a:lnTo>
                        <a:pt x="283" y="24"/>
                      </a:lnTo>
                      <a:lnTo>
                        <a:pt x="187" y="58"/>
                      </a:lnTo>
                      <a:lnTo>
                        <a:pt x="115" y="85"/>
                      </a:lnTo>
                      <a:lnTo>
                        <a:pt x="142" y="101"/>
                      </a:lnTo>
                      <a:lnTo>
                        <a:pt x="87" y="160"/>
                      </a:lnTo>
                      <a:lnTo>
                        <a:pt x="49" y="206"/>
                      </a:lnTo>
                      <a:lnTo>
                        <a:pt x="98" y="220"/>
                      </a:lnTo>
                      <a:lnTo>
                        <a:pt x="33" y="286"/>
                      </a:lnTo>
                      <a:lnTo>
                        <a:pt x="77" y="281"/>
                      </a:lnTo>
                      <a:lnTo>
                        <a:pt x="11" y="368"/>
                      </a:lnTo>
                      <a:lnTo>
                        <a:pt x="54" y="384"/>
                      </a:lnTo>
                      <a:lnTo>
                        <a:pt x="37" y="405"/>
                      </a:lnTo>
                      <a:lnTo>
                        <a:pt x="21" y="429"/>
                      </a:lnTo>
                      <a:lnTo>
                        <a:pt x="0" y="476"/>
                      </a:lnTo>
                      <a:lnTo>
                        <a:pt x="49" y="460"/>
                      </a:lnTo>
                      <a:lnTo>
                        <a:pt x="87" y="504"/>
                      </a:lnTo>
                      <a:lnTo>
                        <a:pt x="74" y="513"/>
                      </a:lnTo>
                      <a:lnTo>
                        <a:pt x="51" y="530"/>
                      </a:lnTo>
                      <a:lnTo>
                        <a:pt x="33" y="553"/>
                      </a:lnTo>
                      <a:lnTo>
                        <a:pt x="21" y="576"/>
                      </a:lnTo>
                      <a:lnTo>
                        <a:pt x="16" y="596"/>
                      </a:lnTo>
                      <a:lnTo>
                        <a:pt x="14" y="621"/>
                      </a:lnTo>
                      <a:lnTo>
                        <a:pt x="16" y="647"/>
                      </a:lnTo>
                      <a:lnTo>
                        <a:pt x="21" y="675"/>
                      </a:lnTo>
                      <a:lnTo>
                        <a:pt x="35" y="701"/>
                      </a:lnTo>
                      <a:lnTo>
                        <a:pt x="60" y="727"/>
                      </a:lnTo>
                      <a:lnTo>
                        <a:pt x="82" y="745"/>
                      </a:lnTo>
                      <a:lnTo>
                        <a:pt x="107" y="762"/>
                      </a:lnTo>
                      <a:lnTo>
                        <a:pt x="126" y="778"/>
                      </a:lnTo>
                      <a:lnTo>
                        <a:pt x="164" y="811"/>
                      </a:lnTo>
                      <a:lnTo>
                        <a:pt x="203" y="875"/>
                      </a:lnTo>
                      <a:lnTo>
                        <a:pt x="208" y="950"/>
                      </a:lnTo>
                      <a:lnTo>
                        <a:pt x="201" y="996"/>
                      </a:lnTo>
                      <a:lnTo>
                        <a:pt x="168" y="1073"/>
                      </a:lnTo>
                      <a:lnTo>
                        <a:pt x="126" y="1148"/>
                      </a:lnTo>
                      <a:lnTo>
                        <a:pt x="462" y="1495"/>
                      </a:lnTo>
                      <a:lnTo>
                        <a:pt x="518" y="1372"/>
                      </a:lnTo>
                      <a:lnTo>
                        <a:pt x="564" y="1327"/>
                      </a:lnTo>
                      <a:lnTo>
                        <a:pt x="605" y="1298"/>
                      </a:lnTo>
                      <a:lnTo>
                        <a:pt x="656" y="1271"/>
                      </a:lnTo>
                      <a:lnTo>
                        <a:pt x="714" y="1254"/>
                      </a:lnTo>
                      <a:lnTo>
                        <a:pt x="771" y="1228"/>
                      </a:lnTo>
                      <a:lnTo>
                        <a:pt x="815" y="1209"/>
                      </a:lnTo>
                      <a:lnTo>
                        <a:pt x="846" y="1179"/>
                      </a:lnTo>
                      <a:lnTo>
                        <a:pt x="864" y="1149"/>
                      </a:lnTo>
                      <a:lnTo>
                        <a:pt x="881" y="1111"/>
                      </a:lnTo>
                      <a:lnTo>
                        <a:pt x="892" y="1076"/>
                      </a:lnTo>
                      <a:lnTo>
                        <a:pt x="900" y="1041"/>
                      </a:lnTo>
                      <a:lnTo>
                        <a:pt x="906" y="994"/>
                      </a:lnTo>
                      <a:lnTo>
                        <a:pt x="911" y="924"/>
                      </a:lnTo>
                      <a:lnTo>
                        <a:pt x="911" y="849"/>
                      </a:lnTo>
                      <a:lnTo>
                        <a:pt x="930" y="846"/>
                      </a:lnTo>
                      <a:lnTo>
                        <a:pt x="951" y="841"/>
                      </a:lnTo>
                      <a:lnTo>
                        <a:pt x="977" y="827"/>
                      </a:lnTo>
                      <a:lnTo>
                        <a:pt x="1000" y="811"/>
                      </a:lnTo>
                      <a:lnTo>
                        <a:pt x="1017" y="787"/>
                      </a:lnTo>
                      <a:lnTo>
                        <a:pt x="1031" y="762"/>
                      </a:lnTo>
                      <a:lnTo>
                        <a:pt x="1036" y="731"/>
                      </a:lnTo>
                      <a:lnTo>
                        <a:pt x="1033" y="694"/>
                      </a:lnTo>
                      <a:lnTo>
                        <a:pt x="1017" y="657"/>
                      </a:lnTo>
                      <a:lnTo>
                        <a:pt x="1003" y="628"/>
                      </a:lnTo>
                      <a:lnTo>
                        <a:pt x="982" y="596"/>
                      </a:lnTo>
                      <a:lnTo>
                        <a:pt x="933" y="521"/>
                      </a:lnTo>
                      <a:lnTo>
                        <a:pt x="923" y="492"/>
                      </a:lnTo>
                      <a:lnTo>
                        <a:pt x="923" y="450"/>
                      </a:lnTo>
                      <a:lnTo>
                        <a:pt x="918" y="340"/>
                      </a:lnTo>
                      <a:lnTo>
                        <a:pt x="907" y="284"/>
                      </a:lnTo>
                      <a:lnTo>
                        <a:pt x="893" y="225"/>
                      </a:lnTo>
                      <a:lnTo>
                        <a:pt x="867" y="176"/>
                      </a:lnTo>
                      <a:lnTo>
                        <a:pt x="843" y="136"/>
                      </a:lnTo>
                      <a:lnTo>
                        <a:pt x="813" y="101"/>
                      </a:lnTo>
                      <a:lnTo>
                        <a:pt x="782" y="75"/>
                      </a:lnTo>
                      <a:lnTo>
                        <a:pt x="747" y="54"/>
                      </a:lnTo>
                      <a:close/>
                    </a:path>
                  </a:pathLst>
                </a:custGeom>
                <a:solidFill>
                  <a:srgbClr val="FFE0C0"/>
                </a:solidFill>
                <a:ln w="11113">
                  <a:solidFill>
                    <a:srgbClr val="804000"/>
                  </a:solidFill>
                  <a:prstDash val="solid"/>
                  <a:round/>
                  <a:headEnd/>
                  <a:tailEnd/>
                </a:ln>
              </p:spPr>
              <p:txBody>
                <a:bodyPr/>
                <a:lstStyle/>
                <a:p>
                  <a:endParaRPr lang="en-GB"/>
                </a:p>
              </p:txBody>
            </p:sp>
            <p:sp>
              <p:nvSpPr>
                <p:cNvPr id="322" name="Freeform 56"/>
                <p:cNvSpPr>
                  <a:spLocks/>
                </p:cNvSpPr>
                <p:nvPr/>
              </p:nvSpPr>
              <p:spPr bwMode="auto">
                <a:xfrm>
                  <a:off x="2381" y="2292"/>
                  <a:ext cx="81" cy="14"/>
                </a:xfrm>
                <a:custGeom>
                  <a:avLst/>
                  <a:gdLst/>
                  <a:ahLst/>
                  <a:cxnLst>
                    <a:cxn ang="0">
                      <a:pos x="162" y="7"/>
                    </a:cxn>
                    <a:cxn ang="0">
                      <a:pos x="113" y="0"/>
                    </a:cxn>
                    <a:cxn ang="0">
                      <a:pos x="71" y="0"/>
                    </a:cxn>
                    <a:cxn ang="0">
                      <a:pos x="41" y="5"/>
                    </a:cxn>
                    <a:cxn ang="0">
                      <a:pos x="14" y="18"/>
                    </a:cxn>
                    <a:cxn ang="0">
                      <a:pos x="0" y="28"/>
                    </a:cxn>
                  </a:cxnLst>
                  <a:rect l="0" t="0" r="r" b="b"/>
                  <a:pathLst>
                    <a:path w="162" h="28">
                      <a:moveTo>
                        <a:pt x="162" y="7"/>
                      </a:moveTo>
                      <a:lnTo>
                        <a:pt x="113" y="0"/>
                      </a:lnTo>
                      <a:lnTo>
                        <a:pt x="71" y="0"/>
                      </a:lnTo>
                      <a:lnTo>
                        <a:pt x="41" y="5"/>
                      </a:lnTo>
                      <a:lnTo>
                        <a:pt x="14" y="18"/>
                      </a:lnTo>
                      <a:lnTo>
                        <a:pt x="0" y="28"/>
                      </a:lnTo>
                    </a:path>
                  </a:pathLst>
                </a:custGeom>
                <a:noFill/>
                <a:ln w="11113">
                  <a:solidFill>
                    <a:srgbClr val="804000"/>
                  </a:solidFill>
                  <a:prstDash val="solid"/>
                  <a:round/>
                  <a:headEnd/>
                  <a:tailEnd/>
                </a:ln>
              </p:spPr>
              <p:txBody>
                <a:bodyPr/>
                <a:lstStyle/>
                <a:p>
                  <a:endParaRPr lang="en-GB"/>
                </a:p>
              </p:txBody>
            </p:sp>
            <p:sp>
              <p:nvSpPr>
                <p:cNvPr id="323" name="Arc 57"/>
                <p:cNvSpPr>
                  <a:spLocks/>
                </p:cNvSpPr>
                <p:nvPr/>
              </p:nvSpPr>
              <p:spPr bwMode="auto">
                <a:xfrm>
                  <a:off x="2039" y="2055"/>
                  <a:ext cx="38" cy="54"/>
                </a:xfrm>
                <a:custGeom>
                  <a:avLst/>
                  <a:gdLst>
                    <a:gd name="G0" fmla="+- 21600 0 0"/>
                    <a:gd name="G1" fmla="+- 21600 0 0"/>
                    <a:gd name="G2"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close/>
                    </a:path>
                  </a:pathLst>
                </a:custGeom>
                <a:noFill/>
                <a:ln w="11113">
                  <a:solidFill>
                    <a:srgbClr val="804000"/>
                  </a:solidFill>
                  <a:round/>
                  <a:headEnd/>
                  <a:tailEnd/>
                </a:ln>
              </p:spPr>
              <p:txBody>
                <a:bodyPr/>
                <a:lstStyle/>
                <a:p>
                  <a:endParaRPr lang="en-GB"/>
                </a:p>
              </p:txBody>
            </p:sp>
          </p:grpSp>
          <p:sp>
            <p:nvSpPr>
              <p:cNvPr id="320" name="Freeform 58"/>
              <p:cNvSpPr>
                <a:spLocks/>
              </p:cNvSpPr>
              <p:nvPr/>
            </p:nvSpPr>
            <p:spPr bwMode="auto">
              <a:xfrm>
                <a:off x="2014" y="1788"/>
                <a:ext cx="389" cy="325"/>
              </a:xfrm>
              <a:custGeom>
                <a:avLst/>
                <a:gdLst/>
                <a:ahLst/>
                <a:cxnLst>
                  <a:cxn ang="0">
                    <a:pos x="686" y="28"/>
                  </a:cxn>
                  <a:cxn ang="0">
                    <a:pos x="571" y="10"/>
                  </a:cxn>
                  <a:cxn ang="0">
                    <a:pos x="419" y="0"/>
                  </a:cxn>
                  <a:cxn ang="0">
                    <a:pos x="281" y="24"/>
                  </a:cxn>
                  <a:cxn ang="0">
                    <a:pos x="115" y="85"/>
                  </a:cxn>
                  <a:cxn ang="0">
                    <a:pos x="87" y="160"/>
                  </a:cxn>
                  <a:cxn ang="0">
                    <a:pos x="98" y="218"/>
                  </a:cxn>
                  <a:cxn ang="0">
                    <a:pos x="77" y="279"/>
                  </a:cxn>
                  <a:cxn ang="0">
                    <a:pos x="54" y="382"/>
                  </a:cxn>
                  <a:cxn ang="0">
                    <a:pos x="21" y="427"/>
                  </a:cxn>
                  <a:cxn ang="0">
                    <a:pos x="49" y="459"/>
                  </a:cxn>
                  <a:cxn ang="0">
                    <a:pos x="110" y="499"/>
                  </a:cxn>
                  <a:cxn ang="0">
                    <a:pos x="164" y="501"/>
                  </a:cxn>
                  <a:cxn ang="0">
                    <a:pos x="201" y="537"/>
                  </a:cxn>
                  <a:cxn ang="0">
                    <a:pos x="218" y="579"/>
                  </a:cxn>
                  <a:cxn ang="0">
                    <a:pos x="250" y="614"/>
                  </a:cxn>
                  <a:cxn ang="0">
                    <a:pos x="269" y="600"/>
                  </a:cxn>
                  <a:cxn ang="0">
                    <a:pos x="292" y="548"/>
                  </a:cxn>
                  <a:cxn ang="0">
                    <a:pos x="347" y="481"/>
                  </a:cxn>
                  <a:cxn ang="0">
                    <a:pos x="374" y="434"/>
                  </a:cxn>
                  <a:cxn ang="0">
                    <a:pos x="433" y="405"/>
                  </a:cxn>
                  <a:cxn ang="0">
                    <a:pos x="455" y="370"/>
                  </a:cxn>
                  <a:cxn ang="0">
                    <a:pos x="459" y="300"/>
                  </a:cxn>
                  <a:cxn ang="0">
                    <a:pos x="429" y="246"/>
                  </a:cxn>
                  <a:cxn ang="0">
                    <a:pos x="410" y="216"/>
                  </a:cxn>
                  <a:cxn ang="0">
                    <a:pos x="403" y="171"/>
                  </a:cxn>
                  <a:cxn ang="0">
                    <a:pos x="435" y="133"/>
                  </a:cxn>
                  <a:cxn ang="0">
                    <a:pos x="483" y="113"/>
                  </a:cxn>
                  <a:cxn ang="0">
                    <a:pos x="496" y="98"/>
                  </a:cxn>
                  <a:cxn ang="0">
                    <a:pos x="506" y="77"/>
                  </a:cxn>
                  <a:cxn ang="0">
                    <a:pos x="553" y="73"/>
                  </a:cxn>
                  <a:cxn ang="0">
                    <a:pos x="602" y="75"/>
                  </a:cxn>
                  <a:cxn ang="0">
                    <a:pos x="656" y="56"/>
                  </a:cxn>
                  <a:cxn ang="0">
                    <a:pos x="721" y="61"/>
                  </a:cxn>
                  <a:cxn ang="0">
                    <a:pos x="743" y="54"/>
                  </a:cxn>
                </a:cxnLst>
                <a:rect l="0" t="0" r="r" b="b"/>
                <a:pathLst>
                  <a:path w="778" h="649">
                    <a:moveTo>
                      <a:pt x="743" y="54"/>
                    </a:moveTo>
                    <a:lnTo>
                      <a:pt x="686" y="28"/>
                    </a:lnTo>
                    <a:lnTo>
                      <a:pt x="619" y="16"/>
                    </a:lnTo>
                    <a:lnTo>
                      <a:pt x="571" y="10"/>
                    </a:lnTo>
                    <a:lnTo>
                      <a:pt x="496" y="0"/>
                    </a:lnTo>
                    <a:lnTo>
                      <a:pt x="419" y="0"/>
                    </a:lnTo>
                    <a:lnTo>
                      <a:pt x="333" y="10"/>
                    </a:lnTo>
                    <a:lnTo>
                      <a:pt x="281" y="24"/>
                    </a:lnTo>
                    <a:lnTo>
                      <a:pt x="187" y="58"/>
                    </a:lnTo>
                    <a:lnTo>
                      <a:pt x="115" y="85"/>
                    </a:lnTo>
                    <a:lnTo>
                      <a:pt x="142" y="101"/>
                    </a:lnTo>
                    <a:lnTo>
                      <a:pt x="87" y="160"/>
                    </a:lnTo>
                    <a:lnTo>
                      <a:pt x="49" y="204"/>
                    </a:lnTo>
                    <a:lnTo>
                      <a:pt x="98" y="218"/>
                    </a:lnTo>
                    <a:lnTo>
                      <a:pt x="33" y="284"/>
                    </a:lnTo>
                    <a:lnTo>
                      <a:pt x="77" y="279"/>
                    </a:lnTo>
                    <a:lnTo>
                      <a:pt x="11" y="366"/>
                    </a:lnTo>
                    <a:lnTo>
                      <a:pt x="54" y="382"/>
                    </a:lnTo>
                    <a:lnTo>
                      <a:pt x="37" y="403"/>
                    </a:lnTo>
                    <a:lnTo>
                      <a:pt x="21" y="427"/>
                    </a:lnTo>
                    <a:lnTo>
                      <a:pt x="0" y="474"/>
                    </a:lnTo>
                    <a:lnTo>
                      <a:pt x="49" y="459"/>
                    </a:lnTo>
                    <a:lnTo>
                      <a:pt x="87" y="507"/>
                    </a:lnTo>
                    <a:lnTo>
                      <a:pt x="110" y="499"/>
                    </a:lnTo>
                    <a:lnTo>
                      <a:pt x="135" y="495"/>
                    </a:lnTo>
                    <a:lnTo>
                      <a:pt x="164" y="501"/>
                    </a:lnTo>
                    <a:lnTo>
                      <a:pt x="187" y="511"/>
                    </a:lnTo>
                    <a:lnTo>
                      <a:pt x="201" y="537"/>
                    </a:lnTo>
                    <a:lnTo>
                      <a:pt x="210" y="562"/>
                    </a:lnTo>
                    <a:lnTo>
                      <a:pt x="218" y="579"/>
                    </a:lnTo>
                    <a:lnTo>
                      <a:pt x="236" y="600"/>
                    </a:lnTo>
                    <a:lnTo>
                      <a:pt x="250" y="614"/>
                    </a:lnTo>
                    <a:lnTo>
                      <a:pt x="274" y="649"/>
                    </a:lnTo>
                    <a:lnTo>
                      <a:pt x="269" y="600"/>
                    </a:lnTo>
                    <a:lnTo>
                      <a:pt x="274" y="577"/>
                    </a:lnTo>
                    <a:lnTo>
                      <a:pt x="292" y="548"/>
                    </a:lnTo>
                    <a:lnTo>
                      <a:pt x="318" y="518"/>
                    </a:lnTo>
                    <a:lnTo>
                      <a:pt x="347" y="481"/>
                    </a:lnTo>
                    <a:lnTo>
                      <a:pt x="361" y="457"/>
                    </a:lnTo>
                    <a:lnTo>
                      <a:pt x="374" y="434"/>
                    </a:lnTo>
                    <a:lnTo>
                      <a:pt x="398" y="420"/>
                    </a:lnTo>
                    <a:lnTo>
                      <a:pt x="433" y="405"/>
                    </a:lnTo>
                    <a:lnTo>
                      <a:pt x="445" y="389"/>
                    </a:lnTo>
                    <a:lnTo>
                      <a:pt x="455" y="370"/>
                    </a:lnTo>
                    <a:lnTo>
                      <a:pt x="464" y="349"/>
                    </a:lnTo>
                    <a:lnTo>
                      <a:pt x="459" y="300"/>
                    </a:lnTo>
                    <a:lnTo>
                      <a:pt x="449" y="267"/>
                    </a:lnTo>
                    <a:lnTo>
                      <a:pt x="429" y="246"/>
                    </a:lnTo>
                    <a:lnTo>
                      <a:pt x="421" y="228"/>
                    </a:lnTo>
                    <a:lnTo>
                      <a:pt x="410" y="216"/>
                    </a:lnTo>
                    <a:lnTo>
                      <a:pt x="401" y="199"/>
                    </a:lnTo>
                    <a:lnTo>
                      <a:pt x="403" y="171"/>
                    </a:lnTo>
                    <a:lnTo>
                      <a:pt x="414" y="148"/>
                    </a:lnTo>
                    <a:lnTo>
                      <a:pt x="435" y="133"/>
                    </a:lnTo>
                    <a:lnTo>
                      <a:pt x="457" y="122"/>
                    </a:lnTo>
                    <a:lnTo>
                      <a:pt x="483" y="113"/>
                    </a:lnTo>
                    <a:lnTo>
                      <a:pt x="515" y="115"/>
                    </a:lnTo>
                    <a:lnTo>
                      <a:pt x="496" y="98"/>
                    </a:lnTo>
                    <a:lnTo>
                      <a:pt x="497" y="85"/>
                    </a:lnTo>
                    <a:lnTo>
                      <a:pt x="506" y="77"/>
                    </a:lnTo>
                    <a:lnTo>
                      <a:pt x="524" y="72"/>
                    </a:lnTo>
                    <a:lnTo>
                      <a:pt x="553" y="73"/>
                    </a:lnTo>
                    <a:lnTo>
                      <a:pt x="581" y="77"/>
                    </a:lnTo>
                    <a:lnTo>
                      <a:pt x="602" y="75"/>
                    </a:lnTo>
                    <a:lnTo>
                      <a:pt x="630" y="65"/>
                    </a:lnTo>
                    <a:lnTo>
                      <a:pt x="656" y="56"/>
                    </a:lnTo>
                    <a:lnTo>
                      <a:pt x="687" y="58"/>
                    </a:lnTo>
                    <a:lnTo>
                      <a:pt x="721" y="61"/>
                    </a:lnTo>
                    <a:lnTo>
                      <a:pt x="778" y="75"/>
                    </a:lnTo>
                    <a:lnTo>
                      <a:pt x="743" y="54"/>
                    </a:lnTo>
                    <a:close/>
                  </a:path>
                </a:pathLst>
              </a:custGeom>
              <a:solidFill>
                <a:srgbClr val="804000"/>
              </a:solidFill>
              <a:ln w="9525">
                <a:noFill/>
                <a:round/>
                <a:headEnd/>
                <a:tailEnd/>
              </a:ln>
            </p:spPr>
            <p:txBody>
              <a:bodyPr/>
              <a:lstStyle/>
              <a:p>
                <a:endParaRPr lang="en-GB"/>
              </a:p>
            </p:txBody>
          </p:sp>
        </p:grpSp>
        <p:grpSp>
          <p:nvGrpSpPr>
            <p:cNvPr id="241" name="Group 59"/>
            <p:cNvGrpSpPr>
              <a:grpSpLocks/>
            </p:cNvGrpSpPr>
            <p:nvPr/>
          </p:nvGrpSpPr>
          <p:grpSpPr bwMode="auto">
            <a:xfrm>
              <a:off x="1616" y="3821"/>
              <a:ext cx="723" cy="139"/>
              <a:chOff x="1616" y="3821"/>
              <a:chExt cx="723" cy="139"/>
            </a:xfrm>
          </p:grpSpPr>
          <p:sp>
            <p:nvSpPr>
              <p:cNvPr id="317" name="Freeform 60"/>
              <p:cNvSpPr>
                <a:spLocks/>
              </p:cNvSpPr>
              <p:nvPr/>
            </p:nvSpPr>
            <p:spPr bwMode="auto">
              <a:xfrm>
                <a:off x="1880" y="3821"/>
                <a:ext cx="459" cy="115"/>
              </a:xfrm>
              <a:custGeom>
                <a:avLst/>
                <a:gdLst/>
                <a:ahLst/>
                <a:cxnLst>
                  <a:cxn ang="0">
                    <a:pos x="0" y="42"/>
                  </a:cxn>
                  <a:cxn ang="0">
                    <a:pos x="0" y="180"/>
                  </a:cxn>
                  <a:cxn ang="0">
                    <a:pos x="246" y="180"/>
                  </a:cxn>
                  <a:cxn ang="0">
                    <a:pos x="253" y="152"/>
                  </a:cxn>
                  <a:cxn ang="0">
                    <a:pos x="301" y="180"/>
                  </a:cxn>
                  <a:cxn ang="0">
                    <a:pos x="392" y="204"/>
                  </a:cxn>
                  <a:cxn ang="0">
                    <a:pos x="505" y="225"/>
                  </a:cxn>
                  <a:cxn ang="0">
                    <a:pos x="600" y="230"/>
                  </a:cxn>
                  <a:cxn ang="0">
                    <a:pos x="689" y="225"/>
                  </a:cxn>
                  <a:cxn ang="0">
                    <a:pos x="819" y="215"/>
                  </a:cxn>
                  <a:cxn ang="0">
                    <a:pos x="867" y="209"/>
                  </a:cxn>
                  <a:cxn ang="0">
                    <a:pos x="917" y="195"/>
                  </a:cxn>
                  <a:cxn ang="0">
                    <a:pos x="917" y="159"/>
                  </a:cxn>
                  <a:cxn ang="0">
                    <a:pos x="912" y="141"/>
                  </a:cxn>
                  <a:cxn ang="0">
                    <a:pos x="896" y="121"/>
                  </a:cxn>
                  <a:cxn ang="0">
                    <a:pos x="877" y="107"/>
                  </a:cxn>
                  <a:cxn ang="0">
                    <a:pos x="851" y="93"/>
                  </a:cxn>
                  <a:cxn ang="0">
                    <a:pos x="805" y="72"/>
                  </a:cxn>
                  <a:cxn ang="0">
                    <a:pos x="758" y="54"/>
                  </a:cxn>
                  <a:cxn ang="0">
                    <a:pos x="708" y="39"/>
                  </a:cxn>
                  <a:cxn ang="0">
                    <a:pos x="654" y="26"/>
                  </a:cxn>
                  <a:cxn ang="0">
                    <a:pos x="471" y="0"/>
                  </a:cxn>
                  <a:cxn ang="0">
                    <a:pos x="0" y="42"/>
                  </a:cxn>
                </a:cxnLst>
                <a:rect l="0" t="0" r="r" b="b"/>
                <a:pathLst>
                  <a:path w="917" h="230">
                    <a:moveTo>
                      <a:pt x="0" y="42"/>
                    </a:moveTo>
                    <a:lnTo>
                      <a:pt x="0" y="180"/>
                    </a:lnTo>
                    <a:lnTo>
                      <a:pt x="246" y="180"/>
                    </a:lnTo>
                    <a:lnTo>
                      <a:pt x="253" y="152"/>
                    </a:lnTo>
                    <a:lnTo>
                      <a:pt x="301" y="180"/>
                    </a:lnTo>
                    <a:lnTo>
                      <a:pt x="392" y="204"/>
                    </a:lnTo>
                    <a:lnTo>
                      <a:pt x="505" y="225"/>
                    </a:lnTo>
                    <a:lnTo>
                      <a:pt x="600" y="230"/>
                    </a:lnTo>
                    <a:lnTo>
                      <a:pt x="689" y="225"/>
                    </a:lnTo>
                    <a:lnTo>
                      <a:pt x="819" y="215"/>
                    </a:lnTo>
                    <a:lnTo>
                      <a:pt x="867" y="209"/>
                    </a:lnTo>
                    <a:lnTo>
                      <a:pt x="917" y="195"/>
                    </a:lnTo>
                    <a:lnTo>
                      <a:pt x="917" y="159"/>
                    </a:lnTo>
                    <a:lnTo>
                      <a:pt x="912" y="141"/>
                    </a:lnTo>
                    <a:lnTo>
                      <a:pt x="896" y="121"/>
                    </a:lnTo>
                    <a:lnTo>
                      <a:pt x="877" y="107"/>
                    </a:lnTo>
                    <a:lnTo>
                      <a:pt x="851" y="93"/>
                    </a:lnTo>
                    <a:lnTo>
                      <a:pt x="805" y="72"/>
                    </a:lnTo>
                    <a:lnTo>
                      <a:pt x="758" y="54"/>
                    </a:lnTo>
                    <a:lnTo>
                      <a:pt x="708" y="39"/>
                    </a:lnTo>
                    <a:lnTo>
                      <a:pt x="654" y="26"/>
                    </a:lnTo>
                    <a:lnTo>
                      <a:pt x="471" y="0"/>
                    </a:lnTo>
                    <a:lnTo>
                      <a:pt x="0" y="42"/>
                    </a:lnTo>
                    <a:close/>
                  </a:path>
                </a:pathLst>
              </a:custGeom>
              <a:solidFill>
                <a:srgbClr val="201000"/>
              </a:solidFill>
              <a:ln w="11113">
                <a:solidFill>
                  <a:srgbClr val="000000"/>
                </a:solidFill>
                <a:prstDash val="solid"/>
                <a:round/>
                <a:headEnd/>
                <a:tailEnd/>
              </a:ln>
            </p:spPr>
            <p:txBody>
              <a:bodyPr/>
              <a:lstStyle/>
              <a:p>
                <a:endParaRPr lang="en-GB"/>
              </a:p>
            </p:txBody>
          </p:sp>
          <p:sp>
            <p:nvSpPr>
              <p:cNvPr id="318" name="Freeform 61"/>
              <p:cNvSpPr>
                <a:spLocks/>
              </p:cNvSpPr>
              <p:nvPr/>
            </p:nvSpPr>
            <p:spPr bwMode="auto">
              <a:xfrm>
                <a:off x="1616" y="3848"/>
                <a:ext cx="458" cy="112"/>
              </a:xfrm>
              <a:custGeom>
                <a:avLst/>
                <a:gdLst/>
                <a:ahLst/>
                <a:cxnLst>
                  <a:cxn ang="0">
                    <a:pos x="0" y="44"/>
                  </a:cxn>
                  <a:cxn ang="0">
                    <a:pos x="0" y="180"/>
                  </a:cxn>
                  <a:cxn ang="0">
                    <a:pos x="244" y="180"/>
                  </a:cxn>
                  <a:cxn ang="0">
                    <a:pos x="250" y="152"/>
                  </a:cxn>
                  <a:cxn ang="0">
                    <a:pos x="300" y="180"/>
                  </a:cxn>
                  <a:cxn ang="0">
                    <a:pos x="408" y="197"/>
                  </a:cxn>
                  <a:cxn ang="0">
                    <a:pos x="539" y="213"/>
                  </a:cxn>
                  <a:cxn ang="0">
                    <a:pos x="680" y="223"/>
                  </a:cxn>
                  <a:cxn ang="0">
                    <a:pos x="806" y="223"/>
                  </a:cxn>
                  <a:cxn ang="0">
                    <a:pos x="869" y="208"/>
                  </a:cxn>
                  <a:cxn ang="0">
                    <a:pos x="918" y="196"/>
                  </a:cxn>
                  <a:cxn ang="0">
                    <a:pos x="918" y="161"/>
                  </a:cxn>
                  <a:cxn ang="0">
                    <a:pos x="912" y="141"/>
                  </a:cxn>
                  <a:cxn ang="0">
                    <a:pos x="897" y="122"/>
                  </a:cxn>
                  <a:cxn ang="0">
                    <a:pos x="877" y="107"/>
                  </a:cxn>
                  <a:cxn ang="0">
                    <a:pos x="851" y="93"/>
                  </a:cxn>
                  <a:cxn ang="0">
                    <a:pos x="806" y="72"/>
                  </a:cxn>
                  <a:cxn ang="0">
                    <a:pos x="759" y="54"/>
                  </a:cxn>
                  <a:cxn ang="0">
                    <a:pos x="708" y="40"/>
                  </a:cxn>
                  <a:cxn ang="0">
                    <a:pos x="654" y="26"/>
                  </a:cxn>
                  <a:cxn ang="0">
                    <a:pos x="469" y="0"/>
                  </a:cxn>
                  <a:cxn ang="0">
                    <a:pos x="0" y="44"/>
                  </a:cxn>
                </a:cxnLst>
                <a:rect l="0" t="0" r="r" b="b"/>
                <a:pathLst>
                  <a:path w="918" h="223">
                    <a:moveTo>
                      <a:pt x="0" y="44"/>
                    </a:moveTo>
                    <a:lnTo>
                      <a:pt x="0" y="180"/>
                    </a:lnTo>
                    <a:lnTo>
                      <a:pt x="244" y="180"/>
                    </a:lnTo>
                    <a:lnTo>
                      <a:pt x="250" y="152"/>
                    </a:lnTo>
                    <a:lnTo>
                      <a:pt x="300" y="180"/>
                    </a:lnTo>
                    <a:lnTo>
                      <a:pt x="408" y="197"/>
                    </a:lnTo>
                    <a:lnTo>
                      <a:pt x="539" y="213"/>
                    </a:lnTo>
                    <a:lnTo>
                      <a:pt x="680" y="223"/>
                    </a:lnTo>
                    <a:lnTo>
                      <a:pt x="806" y="223"/>
                    </a:lnTo>
                    <a:lnTo>
                      <a:pt x="869" y="208"/>
                    </a:lnTo>
                    <a:lnTo>
                      <a:pt x="918" y="196"/>
                    </a:lnTo>
                    <a:lnTo>
                      <a:pt x="918" y="161"/>
                    </a:lnTo>
                    <a:lnTo>
                      <a:pt x="912" y="141"/>
                    </a:lnTo>
                    <a:lnTo>
                      <a:pt x="897" y="122"/>
                    </a:lnTo>
                    <a:lnTo>
                      <a:pt x="877" y="107"/>
                    </a:lnTo>
                    <a:lnTo>
                      <a:pt x="851" y="93"/>
                    </a:lnTo>
                    <a:lnTo>
                      <a:pt x="806" y="72"/>
                    </a:lnTo>
                    <a:lnTo>
                      <a:pt x="759" y="54"/>
                    </a:lnTo>
                    <a:lnTo>
                      <a:pt x="708" y="40"/>
                    </a:lnTo>
                    <a:lnTo>
                      <a:pt x="654" y="26"/>
                    </a:lnTo>
                    <a:lnTo>
                      <a:pt x="469" y="0"/>
                    </a:lnTo>
                    <a:lnTo>
                      <a:pt x="0" y="44"/>
                    </a:lnTo>
                    <a:close/>
                  </a:path>
                </a:pathLst>
              </a:custGeom>
              <a:solidFill>
                <a:srgbClr val="201000"/>
              </a:solidFill>
              <a:ln w="11113">
                <a:solidFill>
                  <a:srgbClr val="000000"/>
                </a:solidFill>
                <a:prstDash val="solid"/>
                <a:round/>
                <a:headEnd/>
                <a:tailEnd/>
              </a:ln>
            </p:spPr>
            <p:txBody>
              <a:bodyPr/>
              <a:lstStyle/>
              <a:p>
                <a:endParaRPr lang="en-GB"/>
              </a:p>
            </p:txBody>
          </p:sp>
        </p:grpSp>
        <p:sp>
          <p:nvSpPr>
            <p:cNvPr id="242" name="Freeform 62"/>
            <p:cNvSpPr>
              <a:spLocks/>
            </p:cNvSpPr>
            <p:nvPr/>
          </p:nvSpPr>
          <p:spPr bwMode="auto">
            <a:xfrm>
              <a:off x="1795" y="3130"/>
              <a:ext cx="428" cy="709"/>
            </a:xfrm>
            <a:custGeom>
              <a:avLst/>
              <a:gdLst/>
              <a:ahLst/>
              <a:cxnLst>
                <a:cxn ang="0">
                  <a:pos x="587" y="0"/>
                </a:cxn>
                <a:cxn ang="0">
                  <a:pos x="813" y="558"/>
                </a:cxn>
                <a:cxn ang="0">
                  <a:pos x="831" y="600"/>
                </a:cxn>
                <a:cxn ang="0">
                  <a:pos x="846" y="649"/>
                </a:cxn>
                <a:cxn ang="0">
                  <a:pos x="857" y="720"/>
                </a:cxn>
                <a:cxn ang="0">
                  <a:pos x="846" y="785"/>
                </a:cxn>
                <a:cxn ang="0">
                  <a:pos x="770" y="1015"/>
                </a:cxn>
                <a:cxn ang="0">
                  <a:pos x="742" y="1086"/>
                </a:cxn>
                <a:cxn ang="0">
                  <a:pos x="726" y="1158"/>
                </a:cxn>
                <a:cxn ang="0">
                  <a:pos x="759" y="1202"/>
                </a:cxn>
                <a:cxn ang="0">
                  <a:pos x="764" y="1235"/>
                </a:cxn>
                <a:cxn ang="0">
                  <a:pos x="731" y="1266"/>
                </a:cxn>
                <a:cxn ang="0">
                  <a:pos x="693" y="1310"/>
                </a:cxn>
                <a:cxn ang="0">
                  <a:pos x="731" y="1348"/>
                </a:cxn>
                <a:cxn ang="0">
                  <a:pos x="770" y="1418"/>
                </a:cxn>
                <a:cxn ang="0">
                  <a:pos x="159" y="1407"/>
                </a:cxn>
                <a:cxn ang="0">
                  <a:pos x="131" y="1256"/>
                </a:cxn>
                <a:cxn ang="0">
                  <a:pos x="154" y="1125"/>
                </a:cxn>
                <a:cxn ang="0">
                  <a:pos x="208" y="1004"/>
                </a:cxn>
                <a:cxn ang="0">
                  <a:pos x="241" y="938"/>
                </a:cxn>
                <a:cxn ang="0">
                  <a:pos x="389" y="741"/>
                </a:cxn>
                <a:cxn ang="0">
                  <a:pos x="346" y="643"/>
                </a:cxn>
                <a:cxn ang="0">
                  <a:pos x="0" y="16"/>
                </a:cxn>
                <a:cxn ang="0">
                  <a:pos x="587" y="0"/>
                </a:cxn>
              </a:cxnLst>
              <a:rect l="0" t="0" r="r" b="b"/>
              <a:pathLst>
                <a:path w="857" h="1418">
                  <a:moveTo>
                    <a:pt x="587" y="0"/>
                  </a:moveTo>
                  <a:lnTo>
                    <a:pt x="813" y="558"/>
                  </a:lnTo>
                  <a:lnTo>
                    <a:pt x="831" y="600"/>
                  </a:lnTo>
                  <a:lnTo>
                    <a:pt x="846" y="649"/>
                  </a:lnTo>
                  <a:lnTo>
                    <a:pt x="857" y="720"/>
                  </a:lnTo>
                  <a:lnTo>
                    <a:pt x="846" y="785"/>
                  </a:lnTo>
                  <a:lnTo>
                    <a:pt x="770" y="1015"/>
                  </a:lnTo>
                  <a:lnTo>
                    <a:pt x="742" y="1086"/>
                  </a:lnTo>
                  <a:lnTo>
                    <a:pt x="726" y="1158"/>
                  </a:lnTo>
                  <a:lnTo>
                    <a:pt x="759" y="1202"/>
                  </a:lnTo>
                  <a:lnTo>
                    <a:pt x="764" y="1235"/>
                  </a:lnTo>
                  <a:lnTo>
                    <a:pt x="731" y="1266"/>
                  </a:lnTo>
                  <a:lnTo>
                    <a:pt x="693" y="1310"/>
                  </a:lnTo>
                  <a:lnTo>
                    <a:pt x="731" y="1348"/>
                  </a:lnTo>
                  <a:lnTo>
                    <a:pt x="770" y="1418"/>
                  </a:lnTo>
                  <a:lnTo>
                    <a:pt x="159" y="1407"/>
                  </a:lnTo>
                  <a:lnTo>
                    <a:pt x="131" y="1256"/>
                  </a:lnTo>
                  <a:lnTo>
                    <a:pt x="154" y="1125"/>
                  </a:lnTo>
                  <a:lnTo>
                    <a:pt x="208" y="1004"/>
                  </a:lnTo>
                  <a:lnTo>
                    <a:pt x="241" y="938"/>
                  </a:lnTo>
                  <a:lnTo>
                    <a:pt x="389" y="741"/>
                  </a:lnTo>
                  <a:lnTo>
                    <a:pt x="346" y="643"/>
                  </a:lnTo>
                  <a:lnTo>
                    <a:pt x="0" y="16"/>
                  </a:lnTo>
                  <a:lnTo>
                    <a:pt x="587" y="0"/>
                  </a:lnTo>
                  <a:close/>
                </a:path>
              </a:pathLst>
            </a:custGeom>
            <a:solidFill>
              <a:srgbClr val="603000"/>
            </a:solidFill>
            <a:ln w="11113">
              <a:solidFill>
                <a:srgbClr val="000000"/>
              </a:solidFill>
              <a:prstDash val="solid"/>
              <a:round/>
              <a:headEnd/>
              <a:tailEnd/>
            </a:ln>
          </p:spPr>
          <p:txBody>
            <a:bodyPr/>
            <a:lstStyle/>
            <a:p>
              <a:endParaRPr lang="en-GB"/>
            </a:p>
          </p:txBody>
        </p:sp>
        <p:sp>
          <p:nvSpPr>
            <p:cNvPr id="243" name="Freeform 63"/>
            <p:cNvSpPr>
              <a:spLocks/>
            </p:cNvSpPr>
            <p:nvPr/>
          </p:nvSpPr>
          <p:spPr bwMode="auto">
            <a:xfrm>
              <a:off x="1564" y="3092"/>
              <a:ext cx="494" cy="786"/>
            </a:xfrm>
            <a:custGeom>
              <a:avLst/>
              <a:gdLst/>
              <a:ahLst/>
              <a:cxnLst>
                <a:cxn ang="0">
                  <a:pos x="0" y="54"/>
                </a:cxn>
                <a:cxn ang="0">
                  <a:pos x="79" y="323"/>
                </a:cxn>
                <a:cxn ang="0">
                  <a:pos x="100" y="389"/>
                </a:cxn>
                <a:cxn ang="0">
                  <a:pos x="124" y="447"/>
                </a:cxn>
                <a:cxn ang="0">
                  <a:pos x="148" y="499"/>
                </a:cxn>
                <a:cxn ang="0">
                  <a:pos x="183" y="564"/>
                </a:cxn>
                <a:cxn ang="0">
                  <a:pos x="211" y="604"/>
                </a:cxn>
                <a:cxn ang="0">
                  <a:pos x="239" y="640"/>
                </a:cxn>
                <a:cxn ang="0">
                  <a:pos x="293" y="698"/>
                </a:cxn>
                <a:cxn ang="0">
                  <a:pos x="347" y="759"/>
                </a:cxn>
                <a:cxn ang="0">
                  <a:pos x="391" y="785"/>
                </a:cxn>
                <a:cxn ang="0">
                  <a:pos x="337" y="818"/>
                </a:cxn>
                <a:cxn ang="0">
                  <a:pos x="380" y="895"/>
                </a:cxn>
                <a:cxn ang="0">
                  <a:pos x="293" y="1015"/>
                </a:cxn>
                <a:cxn ang="0">
                  <a:pos x="227" y="1076"/>
                </a:cxn>
                <a:cxn ang="0">
                  <a:pos x="201" y="1104"/>
                </a:cxn>
                <a:cxn ang="0">
                  <a:pos x="178" y="1141"/>
                </a:cxn>
                <a:cxn ang="0">
                  <a:pos x="157" y="1179"/>
                </a:cxn>
                <a:cxn ang="0">
                  <a:pos x="142" y="1212"/>
                </a:cxn>
                <a:cxn ang="0">
                  <a:pos x="128" y="1242"/>
                </a:cxn>
                <a:cxn ang="0">
                  <a:pos x="114" y="1280"/>
                </a:cxn>
                <a:cxn ang="0">
                  <a:pos x="103" y="1331"/>
                </a:cxn>
                <a:cxn ang="0">
                  <a:pos x="98" y="1395"/>
                </a:cxn>
                <a:cxn ang="0">
                  <a:pos x="98" y="1462"/>
                </a:cxn>
                <a:cxn ang="0">
                  <a:pos x="101" y="1572"/>
                </a:cxn>
                <a:cxn ang="0">
                  <a:pos x="754" y="1542"/>
                </a:cxn>
                <a:cxn ang="0">
                  <a:pos x="717" y="1502"/>
                </a:cxn>
                <a:cxn ang="0">
                  <a:pos x="710" y="1470"/>
                </a:cxn>
                <a:cxn ang="0">
                  <a:pos x="707" y="1448"/>
                </a:cxn>
                <a:cxn ang="0">
                  <a:pos x="731" y="1355"/>
                </a:cxn>
                <a:cxn ang="0">
                  <a:pos x="665" y="1348"/>
                </a:cxn>
                <a:cxn ang="0">
                  <a:pos x="742" y="1289"/>
                </a:cxn>
                <a:cxn ang="0">
                  <a:pos x="960" y="972"/>
                </a:cxn>
                <a:cxn ang="0">
                  <a:pos x="974" y="940"/>
                </a:cxn>
                <a:cxn ang="0">
                  <a:pos x="982" y="905"/>
                </a:cxn>
                <a:cxn ang="0">
                  <a:pos x="987" y="869"/>
                </a:cxn>
                <a:cxn ang="0">
                  <a:pos x="987" y="829"/>
                </a:cxn>
                <a:cxn ang="0">
                  <a:pos x="980" y="794"/>
                </a:cxn>
                <a:cxn ang="0">
                  <a:pos x="972" y="759"/>
                </a:cxn>
                <a:cxn ang="0">
                  <a:pos x="949" y="708"/>
                </a:cxn>
                <a:cxn ang="0">
                  <a:pos x="839" y="469"/>
                </a:cxn>
                <a:cxn ang="0">
                  <a:pos x="637" y="0"/>
                </a:cxn>
                <a:cxn ang="0">
                  <a:pos x="0" y="54"/>
                </a:cxn>
              </a:cxnLst>
              <a:rect l="0" t="0" r="r" b="b"/>
              <a:pathLst>
                <a:path w="987" h="1572">
                  <a:moveTo>
                    <a:pt x="0" y="54"/>
                  </a:moveTo>
                  <a:lnTo>
                    <a:pt x="79" y="323"/>
                  </a:lnTo>
                  <a:lnTo>
                    <a:pt x="100" y="389"/>
                  </a:lnTo>
                  <a:lnTo>
                    <a:pt x="124" y="447"/>
                  </a:lnTo>
                  <a:lnTo>
                    <a:pt x="148" y="499"/>
                  </a:lnTo>
                  <a:lnTo>
                    <a:pt x="183" y="564"/>
                  </a:lnTo>
                  <a:lnTo>
                    <a:pt x="211" y="604"/>
                  </a:lnTo>
                  <a:lnTo>
                    <a:pt x="239" y="640"/>
                  </a:lnTo>
                  <a:lnTo>
                    <a:pt x="293" y="698"/>
                  </a:lnTo>
                  <a:lnTo>
                    <a:pt x="347" y="759"/>
                  </a:lnTo>
                  <a:lnTo>
                    <a:pt x="391" y="785"/>
                  </a:lnTo>
                  <a:lnTo>
                    <a:pt x="337" y="818"/>
                  </a:lnTo>
                  <a:lnTo>
                    <a:pt x="380" y="895"/>
                  </a:lnTo>
                  <a:lnTo>
                    <a:pt x="293" y="1015"/>
                  </a:lnTo>
                  <a:lnTo>
                    <a:pt x="227" y="1076"/>
                  </a:lnTo>
                  <a:lnTo>
                    <a:pt x="201" y="1104"/>
                  </a:lnTo>
                  <a:lnTo>
                    <a:pt x="178" y="1141"/>
                  </a:lnTo>
                  <a:lnTo>
                    <a:pt x="157" y="1179"/>
                  </a:lnTo>
                  <a:lnTo>
                    <a:pt x="142" y="1212"/>
                  </a:lnTo>
                  <a:lnTo>
                    <a:pt x="128" y="1242"/>
                  </a:lnTo>
                  <a:lnTo>
                    <a:pt x="114" y="1280"/>
                  </a:lnTo>
                  <a:lnTo>
                    <a:pt x="103" y="1331"/>
                  </a:lnTo>
                  <a:lnTo>
                    <a:pt x="98" y="1395"/>
                  </a:lnTo>
                  <a:lnTo>
                    <a:pt x="98" y="1462"/>
                  </a:lnTo>
                  <a:lnTo>
                    <a:pt x="101" y="1572"/>
                  </a:lnTo>
                  <a:lnTo>
                    <a:pt x="754" y="1542"/>
                  </a:lnTo>
                  <a:lnTo>
                    <a:pt x="717" y="1502"/>
                  </a:lnTo>
                  <a:lnTo>
                    <a:pt x="710" y="1470"/>
                  </a:lnTo>
                  <a:lnTo>
                    <a:pt x="707" y="1448"/>
                  </a:lnTo>
                  <a:lnTo>
                    <a:pt x="731" y="1355"/>
                  </a:lnTo>
                  <a:lnTo>
                    <a:pt x="665" y="1348"/>
                  </a:lnTo>
                  <a:lnTo>
                    <a:pt x="742" y="1289"/>
                  </a:lnTo>
                  <a:lnTo>
                    <a:pt x="960" y="972"/>
                  </a:lnTo>
                  <a:lnTo>
                    <a:pt x="974" y="940"/>
                  </a:lnTo>
                  <a:lnTo>
                    <a:pt x="982" y="905"/>
                  </a:lnTo>
                  <a:lnTo>
                    <a:pt x="987" y="869"/>
                  </a:lnTo>
                  <a:lnTo>
                    <a:pt x="987" y="829"/>
                  </a:lnTo>
                  <a:lnTo>
                    <a:pt x="980" y="794"/>
                  </a:lnTo>
                  <a:lnTo>
                    <a:pt x="972" y="759"/>
                  </a:lnTo>
                  <a:lnTo>
                    <a:pt x="949" y="708"/>
                  </a:lnTo>
                  <a:lnTo>
                    <a:pt x="839" y="469"/>
                  </a:lnTo>
                  <a:lnTo>
                    <a:pt x="637" y="0"/>
                  </a:lnTo>
                  <a:lnTo>
                    <a:pt x="0" y="54"/>
                  </a:lnTo>
                  <a:close/>
                </a:path>
              </a:pathLst>
            </a:custGeom>
            <a:solidFill>
              <a:srgbClr val="603000"/>
            </a:solidFill>
            <a:ln w="11113">
              <a:solidFill>
                <a:srgbClr val="000000"/>
              </a:solidFill>
              <a:prstDash val="solid"/>
              <a:round/>
              <a:headEnd/>
              <a:tailEnd/>
            </a:ln>
          </p:spPr>
          <p:txBody>
            <a:bodyPr/>
            <a:lstStyle/>
            <a:p>
              <a:endParaRPr lang="en-GB"/>
            </a:p>
          </p:txBody>
        </p:sp>
        <p:sp>
          <p:nvSpPr>
            <p:cNvPr id="244" name="Freeform 64"/>
            <p:cNvSpPr>
              <a:spLocks/>
            </p:cNvSpPr>
            <p:nvPr/>
          </p:nvSpPr>
          <p:spPr bwMode="auto">
            <a:xfrm>
              <a:off x="2087" y="2343"/>
              <a:ext cx="220" cy="247"/>
            </a:xfrm>
            <a:custGeom>
              <a:avLst/>
              <a:gdLst/>
              <a:ahLst/>
              <a:cxnLst>
                <a:cxn ang="0">
                  <a:pos x="0" y="0"/>
                </a:cxn>
                <a:cxn ang="0">
                  <a:pos x="364" y="302"/>
                </a:cxn>
                <a:cxn ang="0">
                  <a:pos x="439" y="494"/>
                </a:cxn>
                <a:cxn ang="0">
                  <a:pos x="0" y="0"/>
                </a:cxn>
              </a:cxnLst>
              <a:rect l="0" t="0" r="r" b="b"/>
              <a:pathLst>
                <a:path w="439" h="494">
                  <a:moveTo>
                    <a:pt x="0" y="0"/>
                  </a:moveTo>
                  <a:lnTo>
                    <a:pt x="364" y="302"/>
                  </a:lnTo>
                  <a:lnTo>
                    <a:pt x="439" y="494"/>
                  </a:lnTo>
                  <a:lnTo>
                    <a:pt x="0" y="0"/>
                  </a:lnTo>
                  <a:close/>
                </a:path>
              </a:pathLst>
            </a:custGeom>
            <a:solidFill>
              <a:srgbClr val="E0E0E0"/>
            </a:solidFill>
            <a:ln w="11113">
              <a:solidFill>
                <a:srgbClr val="000000"/>
              </a:solidFill>
              <a:prstDash val="solid"/>
              <a:round/>
              <a:headEnd/>
              <a:tailEnd/>
            </a:ln>
          </p:spPr>
          <p:txBody>
            <a:bodyPr/>
            <a:lstStyle/>
            <a:p>
              <a:endParaRPr lang="en-GB"/>
            </a:p>
          </p:txBody>
        </p:sp>
        <p:sp>
          <p:nvSpPr>
            <p:cNvPr id="245" name="Freeform 65"/>
            <p:cNvSpPr>
              <a:spLocks/>
            </p:cNvSpPr>
            <p:nvPr/>
          </p:nvSpPr>
          <p:spPr bwMode="auto">
            <a:xfrm>
              <a:off x="2145" y="2495"/>
              <a:ext cx="180" cy="614"/>
            </a:xfrm>
            <a:custGeom>
              <a:avLst/>
              <a:gdLst/>
              <a:ahLst/>
              <a:cxnLst>
                <a:cxn ang="0">
                  <a:pos x="256" y="82"/>
                </a:cxn>
                <a:cxn ang="0">
                  <a:pos x="277" y="113"/>
                </a:cxn>
                <a:cxn ang="0">
                  <a:pos x="302" y="151"/>
                </a:cxn>
                <a:cxn ang="0">
                  <a:pos x="323" y="197"/>
                </a:cxn>
                <a:cxn ang="0">
                  <a:pos x="340" y="247"/>
                </a:cxn>
                <a:cxn ang="0">
                  <a:pos x="350" y="296"/>
                </a:cxn>
                <a:cxn ang="0">
                  <a:pos x="356" y="350"/>
                </a:cxn>
                <a:cxn ang="0">
                  <a:pos x="359" y="404"/>
                </a:cxn>
                <a:cxn ang="0">
                  <a:pos x="356" y="493"/>
                </a:cxn>
                <a:cxn ang="0">
                  <a:pos x="349" y="559"/>
                </a:cxn>
                <a:cxn ang="0">
                  <a:pos x="335" y="638"/>
                </a:cxn>
                <a:cxn ang="0">
                  <a:pos x="323" y="687"/>
                </a:cxn>
                <a:cxn ang="0">
                  <a:pos x="307" y="758"/>
                </a:cxn>
                <a:cxn ang="0">
                  <a:pos x="289" y="819"/>
                </a:cxn>
                <a:cxn ang="0">
                  <a:pos x="272" y="868"/>
                </a:cxn>
                <a:cxn ang="0">
                  <a:pos x="255" y="913"/>
                </a:cxn>
                <a:cxn ang="0">
                  <a:pos x="234" y="959"/>
                </a:cxn>
                <a:cxn ang="0">
                  <a:pos x="211" y="1001"/>
                </a:cxn>
                <a:cxn ang="0">
                  <a:pos x="185" y="1044"/>
                </a:cxn>
                <a:cxn ang="0">
                  <a:pos x="159" y="1079"/>
                </a:cxn>
                <a:cxn ang="0">
                  <a:pos x="132" y="1114"/>
                </a:cxn>
                <a:cxn ang="0">
                  <a:pos x="98" y="1152"/>
                </a:cxn>
                <a:cxn ang="0">
                  <a:pos x="64" y="1179"/>
                </a:cxn>
                <a:cxn ang="0">
                  <a:pos x="0" y="1227"/>
                </a:cxn>
                <a:cxn ang="0">
                  <a:pos x="0" y="0"/>
                </a:cxn>
                <a:cxn ang="0">
                  <a:pos x="209" y="15"/>
                </a:cxn>
                <a:cxn ang="0">
                  <a:pos x="256" y="82"/>
                </a:cxn>
              </a:cxnLst>
              <a:rect l="0" t="0" r="r" b="b"/>
              <a:pathLst>
                <a:path w="359" h="1227">
                  <a:moveTo>
                    <a:pt x="256" y="82"/>
                  </a:moveTo>
                  <a:lnTo>
                    <a:pt x="277" y="113"/>
                  </a:lnTo>
                  <a:lnTo>
                    <a:pt x="302" y="151"/>
                  </a:lnTo>
                  <a:lnTo>
                    <a:pt x="323" y="197"/>
                  </a:lnTo>
                  <a:lnTo>
                    <a:pt x="340" y="247"/>
                  </a:lnTo>
                  <a:lnTo>
                    <a:pt x="350" y="296"/>
                  </a:lnTo>
                  <a:lnTo>
                    <a:pt x="356" y="350"/>
                  </a:lnTo>
                  <a:lnTo>
                    <a:pt x="359" y="404"/>
                  </a:lnTo>
                  <a:lnTo>
                    <a:pt x="356" y="493"/>
                  </a:lnTo>
                  <a:lnTo>
                    <a:pt x="349" y="559"/>
                  </a:lnTo>
                  <a:lnTo>
                    <a:pt x="335" y="638"/>
                  </a:lnTo>
                  <a:lnTo>
                    <a:pt x="323" y="687"/>
                  </a:lnTo>
                  <a:lnTo>
                    <a:pt x="307" y="758"/>
                  </a:lnTo>
                  <a:lnTo>
                    <a:pt x="289" y="819"/>
                  </a:lnTo>
                  <a:lnTo>
                    <a:pt x="272" y="868"/>
                  </a:lnTo>
                  <a:lnTo>
                    <a:pt x="255" y="913"/>
                  </a:lnTo>
                  <a:lnTo>
                    <a:pt x="234" y="959"/>
                  </a:lnTo>
                  <a:lnTo>
                    <a:pt x="211" y="1001"/>
                  </a:lnTo>
                  <a:lnTo>
                    <a:pt x="185" y="1044"/>
                  </a:lnTo>
                  <a:lnTo>
                    <a:pt x="159" y="1079"/>
                  </a:lnTo>
                  <a:lnTo>
                    <a:pt x="132" y="1114"/>
                  </a:lnTo>
                  <a:lnTo>
                    <a:pt x="98" y="1152"/>
                  </a:lnTo>
                  <a:lnTo>
                    <a:pt x="64" y="1179"/>
                  </a:lnTo>
                  <a:lnTo>
                    <a:pt x="0" y="1227"/>
                  </a:lnTo>
                  <a:lnTo>
                    <a:pt x="0" y="0"/>
                  </a:lnTo>
                  <a:lnTo>
                    <a:pt x="209" y="15"/>
                  </a:lnTo>
                  <a:lnTo>
                    <a:pt x="256" y="82"/>
                  </a:lnTo>
                  <a:close/>
                </a:path>
              </a:pathLst>
            </a:custGeom>
            <a:solidFill>
              <a:srgbClr val="FFFFFF"/>
            </a:solidFill>
            <a:ln w="11113">
              <a:solidFill>
                <a:srgbClr val="000000"/>
              </a:solidFill>
              <a:prstDash val="solid"/>
              <a:round/>
              <a:headEnd/>
              <a:tailEnd/>
            </a:ln>
          </p:spPr>
          <p:txBody>
            <a:bodyPr/>
            <a:lstStyle/>
            <a:p>
              <a:endParaRPr lang="en-GB"/>
            </a:p>
          </p:txBody>
        </p:sp>
        <p:grpSp>
          <p:nvGrpSpPr>
            <p:cNvPr id="246" name="Group 66"/>
            <p:cNvGrpSpPr>
              <a:grpSpLocks/>
            </p:cNvGrpSpPr>
            <p:nvPr/>
          </p:nvGrpSpPr>
          <p:grpSpPr bwMode="auto">
            <a:xfrm>
              <a:off x="2247" y="2488"/>
              <a:ext cx="90" cy="642"/>
              <a:chOff x="2247" y="2488"/>
              <a:chExt cx="90" cy="642"/>
            </a:xfrm>
          </p:grpSpPr>
          <p:sp>
            <p:nvSpPr>
              <p:cNvPr id="315" name="Freeform 67"/>
              <p:cNvSpPr>
                <a:spLocks/>
              </p:cNvSpPr>
              <p:nvPr/>
            </p:nvSpPr>
            <p:spPr bwMode="auto">
              <a:xfrm>
                <a:off x="2255" y="2534"/>
                <a:ext cx="82" cy="596"/>
              </a:xfrm>
              <a:custGeom>
                <a:avLst/>
                <a:gdLst/>
                <a:ahLst/>
                <a:cxnLst>
                  <a:cxn ang="0">
                    <a:pos x="0" y="0"/>
                  </a:cxn>
                  <a:cxn ang="0">
                    <a:pos x="38" y="19"/>
                  </a:cxn>
                  <a:cxn ang="0">
                    <a:pos x="66" y="58"/>
                  </a:cxn>
                  <a:cxn ang="0">
                    <a:pos x="82" y="82"/>
                  </a:cxn>
                  <a:cxn ang="0">
                    <a:pos x="94" y="103"/>
                  </a:cxn>
                  <a:cxn ang="0">
                    <a:pos x="110" y="133"/>
                  </a:cxn>
                  <a:cxn ang="0">
                    <a:pos x="123" y="171"/>
                  </a:cxn>
                  <a:cxn ang="0">
                    <a:pos x="137" y="215"/>
                  </a:cxn>
                  <a:cxn ang="0">
                    <a:pos x="151" y="272"/>
                  </a:cxn>
                  <a:cxn ang="0">
                    <a:pos x="157" y="317"/>
                  </a:cxn>
                  <a:cxn ang="0">
                    <a:pos x="164" y="372"/>
                  </a:cxn>
                  <a:cxn ang="0">
                    <a:pos x="162" y="440"/>
                  </a:cxn>
                  <a:cxn ang="0">
                    <a:pos x="155" y="542"/>
                  </a:cxn>
                  <a:cxn ang="0">
                    <a:pos x="143" y="631"/>
                  </a:cxn>
                  <a:cxn ang="0">
                    <a:pos x="94" y="1073"/>
                  </a:cxn>
                  <a:cxn ang="0">
                    <a:pos x="45" y="1193"/>
                  </a:cxn>
                  <a:cxn ang="0">
                    <a:pos x="12" y="1029"/>
                  </a:cxn>
                  <a:cxn ang="0">
                    <a:pos x="33" y="855"/>
                  </a:cxn>
                  <a:cxn ang="0">
                    <a:pos x="48" y="740"/>
                  </a:cxn>
                  <a:cxn ang="0">
                    <a:pos x="57" y="649"/>
                  </a:cxn>
                  <a:cxn ang="0">
                    <a:pos x="64" y="556"/>
                  </a:cxn>
                  <a:cxn ang="0">
                    <a:pos x="71" y="462"/>
                  </a:cxn>
                  <a:cxn ang="0">
                    <a:pos x="73" y="408"/>
                  </a:cxn>
                  <a:cxn ang="0">
                    <a:pos x="71" y="359"/>
                  </a:cxn>
                  <a:cxn ang="0">
                    <a:pos x="66" y="311"/>
                  </a:cxn>
                  <a:cxn ang="0">
                    <a:pos x="54" y="216"/>
                  </a:cxn>
                  <a:cxn ang="0">
                    <a:pos x="48" y="183"/>
                  </a:cxn>
                  <a:cxn ang="0">
                    <a:pos x="42" y="145"/>
                  </a:cxn>
                  <a:cxn ang="0">
                    <a:pos x="35" y="106"/>
                  </a:cxn>
                  <a:cxn ang="0">
                    <a:pos x="0" y="0"/>
                  </a:cxn>
                </a:cxnLst>
                <a:rect l="0" t="0" r="r" b="b"/>
                <a:pathLst>
                  <a:path w="164" h="1193">
                    <a:moveTo>
                      <a:pt x="0" y="0"/>
                    </a:moveTo>
                    <a:lnTo>
                      <a:pt x="38" y="19"/>
                    </a:lnTo>
                    <a:lnTo>
                      <a:pt x="66" y="58"/>
                    </a:lnTo>
                    <a:lnTo>
                      <a:pt x="82" y="82"/>
                    </a:lnTo>
                    <a:lnTo>
                      <a:pt x="94" y="103"/>
                    </a:lnTo>
                    <a:lnTo>
                      <a:pt x="110" y="133"/>
                    </a:lnTo>
                    <a:lnTo>
                      <a:pt x="123" y="171"/>
                    </a:lnTo>
                    <a:lnTo>
                      <a:pt x="137" y="215"/>
                    </a:lnTo>
                    <a:lnTo>
                      <a:pt x="151" y="272"/>
                    </a:lnTo>
                    <a:lnTo>
                      <a:pt x="157" y="317"/>
                    </a:lnTo>
                    <a:lnTo>
                      <a:pt x="164" y="372"/>
                    </a:lnTo>
                    <a:lnTo>
                      <a:pt x="162" y="440"/>
                    </a:lnTo>
                    <a:lnTo>
                      <a:pt x="155" y="542"/>
                    </a:lnTo>
                    <a:lnTo>
                      <a:pt x="143" y="631"/>
                    </a:lnTo>
                    <a:lnTo>
                      <a:pt x="94" y="1073"/>
                    </a:lnTo>
                    <a:lnTo>
                      <a:pt x="45" y="1193"/>
                    </a:lnTo>
                    <a:lnTo>
                      <a:pt x="12" y="1029"/>
                    </a:lnTo>
                    <a:lnTo>
                      <a:pt x="33" y="855"/>
                    </a:lnTo>
                    <a:lnTo>
                      <a:pt x="48" y="740"/>
                    </a:lnTo>
                    <a:lnTo>
                      <a:pt x="57" y="649"/>
                    </a:lnTo>
                    <a:lnTo>
                      <a:pt x="64" y="556"/>
                    </a:lnTo>
                    <a:lnTo>
                      <a:pt x="71" y="462"/>
                    </a:lnTo>
                    <a:lnTo>
                      <a:pt x="73" y="408"/>
                    </a:lnTo>
                    <a:lnTo>
                      <a:pt x="71" y="359"/>
                    </a:lnTo>
                    <a:lnTo>
                      <a:pt x="66" y="311"/>
                    </a:lnTo>
                    <a:lnTo>
                      <a:pt x="54" y="216"/>
                    </a:lnTo>
                    <a:lnTo>
                      <a:pt x="48" y="183"/>
                    </a:lnTo>
                    <a:lnTo>
                      <a:pt x="42" y="145"/>
                    </a:lnTo>
                    <a:lnTo>
                      <a:pt x="35" y="106"/>
                    </a:lnTo>
                    <a:lnTo>
                      <a:pt x="0" y="0"/>
                    </a:lnTo>
                    <a:close/>
                  </a:path>
                </a:pathLst>
              </a:custGeom>
              <a:solidFill>
                <a:srgbClr val="0000FF"/>
              </a:solidFill>
              <a:ln w="11113">
                <a:solidFill>
                  <a:srgbClr val="000000"/>
                </a:solidFill>
                <a:prstDash val="solid"/>
                <a:round/>
                <a:headEnd/>
                <a:tailEnd/>
              </a:ln>
            </p:spPr>
            <p:txBody>
              <a:bodyPr/>
              <a:lstStyle/>
              <a:p>
                <a:endParaRPr lang="en-GB"/>
              </a:p>
            </p:txBody>
          </p:sp>
          <p:sp>
            <p:nvSpPr>
              <p:cNvPr id="316" name="Arc 68"/>
              <p:cNvSpPr>
                <a:spLocks/>
              </p:cNvSpPr>
              <p:nvPr/>
            </p:nvSpPr>
            <p:spPr bwMode="auto">
              <a:xfrm>
                <a:off x="2247" y="2488"/>
                <a:ext cx="29" cy="59"/>
              </a:xfrm>
              <a:custGeom>
                <a:avLst/>
                <a:gdLst>
                  <a:gd name="G0" fmla="+- 700 0 0"/>
                  <a:gd name="G1" fmla="+- 21600 0 0"/>
                  <a:gd name="G2" fmla="+- 21600 0 0"/>
                  <a:gd name="T0" fmla="*/ 0 w 22300"/>
                  <a:gd name="T1" fmla="*/ 11 h 29745"/>
                  <a:gd name="T2" fmla="*/ 20705 w 22300"/>
                  <a:gd name="T3" fmla="*/ 29745 h 29745"/>
                  <a:gd name="T4" fmla="*/ 700 w 22300"/>
                  <a:gd name="T5" fmla="*/ 21600 h 29745"/>
                </a:gdLst>
                <a:ahLst/>
                <a:cxnLst>
                  <a:cxn ang="0">
                    <a:pos x="T0" y="T1"/>
                  </a:cxn>
                  <a:cxn ang="0">
                    <a:pos x="T2" y="T3"/>
                  </a:cxn>
                  <a:cxn ang="0">
                    <a:pos x="T4" y="T5"/>
                  </a:cxn>
                </a:cxnLst>
                <a:rect l="0" t="0" r="r" b="b"/>
                <a:pathLst>
                  <a:path w="22300" h="29745" fill="none" extrusionOk="0">
                    <a:moveTo>
                      <a:pt x="0" y="11"/>
                    </a:moveTo>
                    <a:cubicBezTo>
                      <a:pt x="233" y="3"/>
                      <a:pt x="466" y="-1"/>
                      <a:pt x="700" y="0"/>
                    </a:cubicBezTo>
                    <a:cubicBezTo>
                      <a:pt x="12629" y="0"/>
                      <a:pt x="22300" y="9670"/>
                      <a:pt x="22300" y="21600"/>
                    </a:cubicBezTo>
                    <a:cubicBezTo>
                      <a:pt x="22300" y="24392"/>
                      <a:pt x="21758" y="27158"/>
                      <a:pt x="20705" y="29745"/>
                    </a:cubicBezTo>
                  </a:path>
                  <a:path w="22300" h="29745" stroke="0" extrusionOk="0">
                    <a:moveTo>
                      <a:pt x="0" y="11"/>
                    </a:moveTo>
                    <a:cubicBezTo>
                      <a:pt x="233" y="3"/>
                      <a:pt x="466" y="-1"/>
                      <a:pt x="700" y="0"/>
                    </a:cubicBezTo>
                    <a:cubicBezTo>
                      <a:pt x="12629" y="0"/>
                      <a:pt x="22300" y="9670"/>
                      <a:pt x="22300" y="21600"/>
                    </a:cubicBezTo>
                    <a:cubicBezTo>
                      <a:pt x="22300" y="24392"/>
                      <a:pt x="21758" y="27158"/>
                      <a:pt x="20705" y="29745"/>
                    </a:cubicBezTo>
                    <a:lnTo>
                      <a:pt x="700" y="21600"/>
                    </a:lnTo>
                    <a:close/>
                  </a:path>
                </a:pathLst>
              </a:custGeom>
              <a:solidFill>
                <a:srgbClr val="0000E0"/>
              </a:solidFill>
              <a:ln w="11113">
                <a:solidFill>
                  <a:srgbClr val="000000"/>
                </a:solidFill>
                <a:round/>
                <a:headEnd/>
                <a:tailEnd/>
              </a:ln>
            </p:spPr>
            <p:txBody>
              <a:bodyPr/>
              <a:lstStyle/>
              <a:p>
                <a:endParaRPr lang="en-GB"/>
              </a:p>
            </p:txBody>
          </p:sp>
        </p:grpSp>
        <p:sp>
          <p:nvSpPr>
            <p:cNvPr id="247" name="Freeform 69"/>
            <p:cNvSpPr>
              <a:spLocks/>
            </p:cNvSpPr>
            <p:nvPr/>
          </p:nvSpPr>
          <p:spPr bwMode="auto">
            <a:xfrm>
              <a:off x="1417" y="2339"/>
              <a:ext cx="846" cy="923"/>
            </a:xfrm>
            <a:custGeom>
              <a:avLst/>
              <a:gdLst/>
              <a:ahLst/>
              <a:cxnLst>
                <a:cxn ang="0">
                  <a:pos x="1314" y="0"/>
                </a:cxn>
                <a:cxn ang="0">
                  <a:pos x="1234" y="13"/>
                </a:cxn>
                <a:cxn ang="0">
                  <a:pos x="1157" y="46"/>
                </a:cxn>
                <a:cxn ang="0">
                  <a:pos x="1077" y="102"/>
                </a:cxn>
                <a:cxn ang="0">
                  <a:pos x="993" y="187"/>
                </a:cxn>
                <a:cxn ang="0">
                  <a:pos x="709" y="515"/>
                </a:cxn>
                <a:cxn ang="0">
                  <a:pos x="449" y="742"/>
                </a:cxn>
                <a:cxn ang="0">
                  <a:pos x="147" y="956"/>
                </a:cxn>
                <a:cxn ang="0">
                  <a:pos x="0" y="1157"/>
                </a:cxn>
                <a:cxn ang="0">
                  <a:pos x="9" y="1328"/>
                </a:cxn>
                <a:cxn ang="0">
                  <a:pos x="34" y="1458"/>
                </a:cxn>
                <a:cxn ang="0">
                  <a:pos x="75" y="1561"/>
                </a:cxn>
                <a:cxn ang="0">
                  <a:pos x="145" y="1661"/>
                </a:cxn>
                <a:cxn ang="0">
                  <a:pos x="238" y="1730"/>
                </a:cxn>
                <a:cxn ang="0">
                  <a:pos x="360" y="1790"/>
                </a:cxn>
                <a:cxn ang="0">
                  <a:pos x="510" y="1832"/>
                </a:cxn>
                <a:cxn ang="0">
                  <a:pos x="653" y="1847"/>
                </a:cxn>
                <a:cxn ang="0">
                  <a:pos x="787" y="1835"/>
                </a:cxn>
                <a:cxn ang="0">
                  <a:pos x="907" y="1807"/>
                </a:cxn>
                <a:cxn ang="0">
                  <a:pos x="1146" y="1708"/>
                </a:cxn>
                <a:cxn ang="0">
                  <a:pos x="1439" y="1539"/>
                </a:cxn>
                <a:cxn ang="0">
                  <a:pos x="1528" y="1436"/>
                </a:cxn>
                <a:cxn ang="0">
                  <a:pos x="1617" y="1282"/>
                </a:cxn>
                <a:cxn ang="0">
                  <a:pos x="1668" y="1141"/>
                </a:cxn>
                <a:cxn ang="0">
                  <a:pos x="1691" y="1000"/>
                </a:cxn>
                <a:cxn ang="0">
                  <a:pos x="1692" y="864"/>
                </a:cxn>
                <a:cxn ang="0">
                  <a:pos x="1687" y="707"/>
                </a:cxn>
                <a:cxn ang="0">
                  <a:pos x="1673" y="572"/>
                </a:cxn>
                <a:cxn ang="0">
                  <a:pos x="1656" y="471"/>
                </a:cxn>
                <a:cxn ang="0">
                  <a:pos x="1628" y="391"/>
                </a:cxn>
                <a:cxn ang="0">
                  <a:pos x="1579" y="311"/>
                </a:cxn>
                <a:cxn ang="0">
                  <a:pos x="1523" y="231"/>
                </a:cxn>
              </a:cxnLst>
              <a:rect l="0" t="0" r="r" b="b"/>
              <a:pathLst>
                <a:path w="1692" h="1847">
                  <a:moveTo>
                    <a:pt x="1350" y="11"/>
                  </a:moveTo>
                  <a:lnTo>
                    <a:pt x="1314" y="0"/>
                  </a:lnTo>
                  <a:lnTo>
                    <a:pt x="1277" y="4"/>
                  </a:lnTo>
                  <a:lnTo>
                    <a:pt x="1234" y="13"/>
                  </a:lnTo>
                  <a:lnTo>
                    <a:pt x="1195" y="28"/>
                  </a:lnTo>
                  <a:lnTo>
                    <a:pt x="1157" y="46"/>
                  </a:lnTo>
                  <a:lnTo>
                    <a:pt x="1127" y="65"/>
                  </a:lnTo>
                  <a:lnTo>
                    <a:pt x="1077" y="102"/>
                  </a:lnTo>
                  <a:lnTo>
                    <a:pt x="1040" y="133"/>
                  </a:lnTo>
                  <a:lnTo>
                    <a:pt x="993" y="187"/>
                  </a:lnTo>
                  <a:lnTo>
                    <a:pt x="813" y="403"/>
                  </a:lnTo>
                  <a:lnTo>
                    <a:pt x="709" y="515"/>
                  </a:lnTo>
                  <a:lnTo>
                    <a:pt x="588" y="621"/>
                  </a:lnTo>
                  <a:lnTo>
                    <a:pt x="449" y="742"/>
                  </a:lnTo>
                  <a:lnTo>
                    <a:pt x="328" y="829"/>
                  </a:lnTo>
                  <a:lnTo>
                    <a:pt x="147" y="956"/>
                  </a:lnTo>
                  <a:lnTo>
                    <a:pt x="11" y="1049"/>
                  </a:lnTo>
                  <a:lnTo>
                    <a:pt x="0" y="1157"/>
                  </a:lnTo>
                  <a:lnTo>
                    <a:pt x="0" y="1254"/>
                  </a:lnTo>
                  <a:lnTo>
                    <a:pt x="9" y="1328"/>
                  </a:lnTo>
                  <a:lnTo>
                    <a:pt x="21" y="1406"/>
                  </a:lnTo>
                  <a:lnTo>
                    <a:pt x="34" y="1458"/>
                  </a:lnTo>
                  <a:lnTo>
                    <a:pt x="55" y="1511"/>
                  </a:lnTo>
                  <a:lnTo>
                    <a:pt x="75" y="1561"/>
                  </a:lnTo>
                  <a:lnTo>
                    <a:pt x="103" y="1608"/>
                  </a:lnTo>
                  <a:lnTo>
                    <a:pt x="145" y="1661"/>
                  </a:lnTo>
                  <a:lnTo>
                    <a:pt x="185" y="1696"/>
                  </a:lnTo>
                  <a:lnTo>
                    <a:pt x="238" y="1730"/>
                  </a:lnTo>
                  <a:lnTo>
                    <a:pt x="290" y="1762"/>
                  </a:lnTo>
                  <a:lnTo>
                    <a:pt x="360" y="1790"/>
                  </a:lnTo>
                  <a:lnTo>
                    <a:pt x="442" y="1816"/>
                  </a:lnTo>
                  <a:lnTo>
                    <a:pt x="510" y="1832"/>
                  </a:lnTo>
                  <a:lnTo>
                    <a:pt x="580" y="1842"/>
                  </a:lnTo>
                  <a:lnTo>
                    <a:pt x="653" y="1847"/>
                  </a:lnTo>
                  <a:lnTo>
                    <a:pt x="731" y="1844"/>
                  </a:lnTo>
                  <a:lnTo>
                    <a:pt x="787" y="1835"/>
                  </a:lnTo>
                  <a:lnTo>
                    <a:pt x="839" y="1825"/>
                  </a:lnTo>
                  <a:lnTo>
                    <a:pt x="907" y="1807"/>
                  </a:lnTo>
                  <a:lnTo>
                    <a:pt x="977" y="1779"/>
                  </a:lnTo>
                  <a:lnTo>
                    <a:pt x="1146" y="1708"/>
                  </a:lnTo>
                  <a:lnTo>
                    <a:pt x="1295" y="1638"/>
                  </a:lnTo>
                  <a:lnTo>
                    <a:pt x="1439" y="1539"/>
                  </a:lnTo>
                  <a:lnTo>
                    <a:pt x="1485" y="1488"/>
                  </a:lnTo>
                  <a:lnTo>
                    <a:pt x="1528" y="1436"/>
                  </a:lnTo>
                  <a:lnTo>
                    <a:pt x="1574" y="1371"/>
                  </a:lnTo>
                  <a:lnTo>
                    <a:pt x="1617" y="1282"/>
                  </a:lnTo>
                  <a:lnTo>
                    <a:pt x="1649" y="1204"/>
                  </a:lnTo>
                  <a:lnTo>
                    <a:pt x="1668" y="1141"/>
                  </a:lnTo>
                  <a:lnTo>
                    <a:pt x="1682" y="1073"/>
                  </a:lnTo>
                  <a:lnTo>
                    <a:pt x="1691" y="1000"/>
                  </a:lnTo>
                  <a:lnTo>
                    <a:pt x="1691" y="930"/>
                  </a:lnTo>
                  <a:lnTo>
                    <a:pt x="1692" y="864"/>
                  </a:lnTo>
                  <a:lnTo>
                    <a:pt x="1689" y="789"/>
                  </a:lnTo>
                  <a:lnTo>
                    <a:pt x="1687" y="707"/>
                  </a:lnTo>
                  <a:lnTo>
                    <a:pt x="1682" y="651"/>
                  </a:lnTo>
                  <a:lnTo>
                    <a:pt x="1673" y="572"/>
                  </a:lnTo>
                  <a:lnTo>
                    <a:pt x="1668" y="515"/>
                  </a:lnTo>
                  <a:lnTo>
                    <a:pt x="1656" y="471"/>
                  </a:lnTo>
                  <a:lnTo>
                    <a:pt x="1644" y="429"/>
                  </a:lnTo>
                  <a:lnTo>
                    <a:pt x="1628" y="391"/>
                  </a:lnTo>
                  <a:lnTo>
                    <a:pt x="1605" y="351"/>
                  </a:lnTo>
                  <a:lnTo>
                    <a:pt x="1579" y="311"/>
                  </a:lnTo>
                  <a:lnTo>
                    <a:pt x="1553" y="271"/>
                  </a:lnTo>
                  <a:lnTo>
                    <a:pt x="1523" y="231"/>
                  </a:lnTo>
                  <a:lnTo>
                    <a:pt x="1350" y="11"/>
                  </a:lnTo>
                  <a:close/>
                </a:path>
              </a:pathLst>
            </a:custGeom>
            <a:solidFill>
              <a:srgbClr val="804000"/>
            </a:solidFill>
            <a:ln w="11113">
              <a:solidFill>
                <a:srgbClr val="000000"/>
              </a:solidFill>
              <a:prstDash val="solid"/>
              <a:round/>
              <a:headEnd/>
              <a:tailEnd/>
            </a:ln>
          </p:spPr>
          <p:txBody>
            <a:bodyPr/>
            <a:lstStyle/>
            <a:p>
              <a:endParaRPr lang="en-GB"/>
            </a:p>
          </p:txBody>
        </p:sp>
        <p:sp>
          <p:nvSpPr>
            <p:cNvPr id="248" name="Freeform 70"/>
            <p:cNvSpPr>
              <a:spLocks/>
            </p:cNvSpPr>
            <p:nvPr/>
          </p:nvSpPr>
          <p:spPr bwMode="auto">
            <a:xfrm>
              <a:off x="2087" y="2340"/>
              <a:ext cx="183" cy="249"/>
            </a:xfrm>
            <a:custGeom>
              <a:avLst/>
              <a:gdLst/>
              <a:ahLst/>
              <a:cxnLst>
                <a:cxn ang="0">
                  <a:pos x="0" y="0"/>
                </a:cxn>
                <a:cxn ang="0">
                  <a:pos x="364" y="312"/>
                </a:cxn>
                <a:cxn ang="0">
                  <a:pos x="279" y="497"/>
                </a:cxn>
                <a:cxn ang="0">
                  <a:pos x="0" y="0"/>
                </a:cxn>
              </a:cxnLst>
              <a:rect l="0" t="0" r="r" b="b"/>
              <a:pathLst>
                <a:path w="364" h="497">
                  <a:moveTo>
                    <a:pt x="0" y="0"/>
                  </a:moveTo>
                  <a:lnTo>
                    <a:pt x="364" y="312"/>
                  </a:lnTo>
                  <a:lnTo>
                    <a:pt x="279" y="497"/>
                  </a:lnTo>
                  <a:lnTo>
                    <a:pt x="0" y="0"/>
                  </a:lnTo>
                  <a:close/>
                </a:path>
              </a:pathLst>
            </a:custGeom>
            <a:solidFill>
              <a:srgbClr val="FFFFFF"/>
            </a:solidFill>
            <a:ln w="11113">
              <a:solidFill>
                <a:srgbClr val="000000"/>
              </a:solidFill>
              <a:prstDash val="solid"/>
              <a:round/>
              <a:headEnd/>
              <a:tailEnd/>
            </a:ln>
          </p:spPr>
          <p:txBody>
            <a:bodyPr/>
            <a:lstStyle/>
            <a:p>
              <a:endParaRPr lang="en-GB"/>
            </a:p>
          </p:txBody>
        </p:sp>
        <p:sp>
          <p:nvSpPr>
            <p:cNvPr id="249" name="Freeform 71"/>
            <p:cNvSpPr>
              <a:spLocks/>
            </p:cNvSpPr>
            <p:nvPr/>
          </p:nvSpPr>
          <p:spPr bwMode="auto">
            <a:xfrm>
              <a:off x="2087" y="2340"/>
              <a:ext cx="181" cy="761"/>
            </a:xfrm>
            <a:custGeom>
              <a:avLst/>
              <a:gdLst/>
              <a:ahLst/>
              <a:cxnLst>
                <a:cxn ang="0">
                  <a:pos x="0" y="0"/>
                </a:cxn>
                <a:cxn ang="0">
                  <a:pos x="68" y="180"/>
                </a:cxn>
                <a:cxn ang="0">
                  <a:pos x="117" y="331"/>
                </a:cxn>
                <a:cxn ang="0">
                  <a:pos x="134" y="431"/>
                </a:cxn>
                <a:cxn ang="0">
                  <a:pos x="244" y="408"/>
                </a:cxn>
                <a:cxn ang="0">
                  <a:pos x="178" y="572"/>
                </a:cxn>
                <a:cxn ang="0">
                  <a:pos x="214" y="598"/>
                </a:cxn>
                <a:cxn ang="0">
                  <a:pos x="242" y="638"/>
                </a:cxn>
                <a:cxn ang="0">
                  <a:pos x="258" y="694"/>
                </a:cxn>
                <a:cxn ang="0">
                  <a:pos x="268" y="788"/>
                </a:cxn>
                <a:cxn ang="0">
                  <a:pos x="275" y="905"/>
                </a:cxn>
                <a:cxn ang="0">
                  <a:pos x="277" y="959"/>
                </a:cxn>
                <a:cxn ang="0">
                  <a:pos x="275" y="1020"/>
                </a:cxn>
                <a:cxn ang="0">
                  <a:pos x="270" y="1074"/>
                </a:cxn>
                <a:cxn ang="0">
                  <a:pos x="260" y="1163"/>
                </a:cxn>
                <a:cxn ang="0">
                  <a:pos x="253" y="1208"/>
                </a:cxn>
                <a:cxn ang="0">
                  <a:pos x="242" y="1257"/>
                </a:cxn>
                <a:cxn ang="0">
                  <a:pos x="232" y="1292"/>
                </a:cxn>
                <a:cxn ang="0">
                  <a:pos x="216" y="1339"/>
                </a:cxn>
                <a:cxn ang="0">
                  <a:pos x="204" y="1369"/>
                </a:cxn>
                <a:cxn ang="0">
                  <a:pos x="186" y="1402"/>
                </a:cxn>
                <a:cxn ang="0">
                  <a:pos x="165" y="1439"/>
                </a:cxn>
                <a:cxn ang="0">
                  <a:pos x="143" y="1468"/>
                </a:cxn>
                <a:cxn ang="0">
                  <a:pos x="103" y="1521"/>
                </a:cxn>
                <a:cxn ang="0">
                  <a:pos x="150" y="1486"/>
                </a:cxn>
                <a:cxn ang="0">
                  <a:pos x="186" y="1442"/>
                </a:cxn>
                <a:cxn ang="0">
                  <a:pos x="214" y="1406"/>
                </a:cxn>
                <a:cxn ang="0">
                  <a:pos x="239" y="1369"/>
                </a:cxn>
                <a:cxn ang="0">
                  <a:pos x="261" y="1329"/>
                </a:cxn>
                <a:cxn ang="0">
                  <a:pos x="284" y="1282"/>
                </a:cxn>
                <a:cxn ang="0">
                  <a:pos x="305" y="1229"/>
                </a:cxn>
                <a:cxn ang="0">
                  <a:pos x="319" y="1188"/>
                </a:cxn>
                <a:cxn ang="0">
                  <a:pos x="335" y="1135"/>
                </a:cxn>
                <a:cxn ang="0">
                  <a:pos x="345" y="1088"/>
                </a:cxn>
                <a:cxn ang="0">
                  <a:pos x="354" y="1022"/>
                </a:cxn>
                <a:cxn ang="0">
                  <a:pos x="359" y="947"/>
                </a:cxn>
                <a:cxn ang="0">
                  <a:pos x="361" y="860"/>
                </a:cxn>
                <a:cxn ang="0">
                  <a:pos x="357" y="781"/>
                </a:cxn>
                <a:cxn ang="0">
                  <a:pos x="356" y="736"/>
                </a:cxn>
                <a:cxn ang="0">
                  <a:pos x="350" y="654"/>
                </a:cxn>
                <a:cxn ang="0">
                  <a:pos x="347" y="605"/>
                </a:cxn>
                <a:cxn ang="0">
                  <a:pos x="340" y="553"/>
                </a:cxn>
                <a:cxn ang="0">
                  <a:pos x="335" y="514"/>
                </a:cxn>
                <a:cxn ang="0">
                  <a:pos x="326" y="471"/>
                </a:cxn>
                <a:cxn ang="0">
                  <a:pos x="308" y="418"/>
                </a:cxn>
                <a:cxn ang="0">
                  <a:pos x="289" y="378"/>
                </a:cxn>
                <a:cxn ang="0">
                  <a:pos x="267" y="343"/>
                </a:cxn>
                <a:cxn ang="0">
                  <a:pos x="235" y="302"/>
                </a:cxn>
                <a:cxn ang="0">
                  <a:pos x="186" y="234"/>
                </a:cxn>
                <a:cxn ang="0">
                  <a:pos x="146" y="181"/>
                </a:cxn>
                <a:cxn ang="0">
                  <a:pos x="0" y="0"/>
                </a:cxn>
              </a:cxnLst>
              <a:rect l="0" t="0" r="r" b="b"/>
              <a:pathLst>
                <a:path w="361" h="1521">
                  <a:moveTo>
                    <a:pt x="0" y="0"/>
                  </a:moveTo>
                  <a:lnTo>
                    <a:pt x="68" y="180"/>
                  </a:lnTo>
                  <a:lnTo>
                    <a:pt x="117" y="331"/>
                  </a:lnTo>
                  <a:lnTo>
                    <a:pt x="134" y="431"/>
                  </a:lnTo>
                  <a:lnTo>
                    <a:pt x="244" y="408"/>
                  </a:lnTo>
                  <a:lnTo>
                    <a:pt x="178" y="572"/>
                  </a:lnTo>
                  <a:lnTo>
                    <a:pt x="214" y="598"/>
                  </a:lnTo>
                  <a:lnTo>
                    <a:pt x="242" y="638"/>
                  </a:lnTo>
                  <a:lnTo>
                    <a:pt x="258" y="694"/>
                  </a:lnTo>
                  <a:lnTo>
                    <a:pt x="268" y="788"/>
                  </a:lnTo>
                  <a:lnTo>
                    <a:pt x="275" y="905"/>
                  </a:lnTo>
                  <a:lnTo>
                    <a:pt x="277" y="959"/>
                  </a:lnTo>
                  <a:lnTo>
                    <a:pt x="275" y="1020"/>
                  </a:lnTo>
                  <a:lnTo>
                    <a:pt x="270" y="1074"/>
                  </a:lnTo>
                  <a:lnTo>
                    <a:pt x="260" y="1163"/>
                  </a:lnTo>
                  <a:lnTo>
                    <a:pt x="253" y="1208"/>
                  </a:lnTo>
                  <a:lnTo>
                    <a:pt x="242" y="1257"/>
                  </a:lnTo>
                  <a:lnTo>
                    <a:pt x="232" y="1292"/>
                  </a:lnTo>
                  <a:lnTo>
                    <a:pt x="216" y="1339"/>
                  </a:lnTo>
                  <a:lnTo>
                    <a:pt x="204" y="1369"/>
                  </a:lnTo>
                  <a:lnTo>
                    <a:pt x="186" y="1402"/>
                  </a:lnTo>
                  <a:lnTo>
                    <a:pt x="165" y="1439"/>
                  </a:lnTo>
                  <a:lnTo>
                    <a:pt x="143" y="1468"/>
                  </a:lnTo>
                  <a:lnTo>
                    <a:pt x="103" y="1521"/>
                  </a:lnTo>
                  <a:lnTo>
                    <a:pt x="150" y="1486"/>
                  </a:lnTo>
                  <a:lnTo>
                    <a:pt x="186" y="1442"/>
                  </a:lnTo>
                  <a:lnTo>
                    <a:pt x="214" y="1406"/>
                  </a:lnTo>
                  <a:lnTo>
                    <a:pt x="239" y="1369"/>
                  </a:lnTo>
                  <a:lnTo>
                    <a:pt x="261" y="1329"/>
                  </a:lnTo>
                  <a:lnTo>
                    <a:pt x="284" y="1282"/>
                  </a:lnTo>
                  <a:lnTo>
                    <a:pt x="305" y="1229"/>
                  </a:lnTo>
                  <a:lnTo>
                    <a:pt x="319" y="1188"/>
                  </a:lnTo>
                  <a:lnTo>
                    <a:pt x="335" y="1135"/>
                  </a:lnTo>
                  <a:lnTo>
                    <a:pt x="345" y="1088"/>
                  </a:lnTo>
                  <a:lnTo>
                    <a:pt x="354" y="1022"/>
                  </a:lnTo>
                  <a:lnTo>
                    <a:pt x="359" y="947"/>
                  </a:lnTo>
                  <a:lnTo>
                    <a:pt x="361" y="860"/>
                  </a:lnTo>
                  <a:lnTo>
                    <a:pt x="357" y="781"/>
                  </a:lnTo>
                  <a:lnTo>
                    <a:pt x="356" y="736"/>
                  </a:lnTo>
                  <a:lnTo>
                    <a:pt x="350" y="654"/>
                  </a:lnTo>
                  <a:lnTo>
                    <a:pt x="347" y="605"/>
                  </a:lnTo>
                  <a:lnTo>
                    <a:pt x="340" y="553"/>
                  </a:lnTo>
                  <a:lnTo>
                    <a:pt x="335" y="514"/>
                  </a:lnTo>
                  <a:lnTo>
                    <a:pt x="326" y="471"/>
                  </a:lnTo>
                  <a:lnTo>
                    <a:pt x="308" y="418"/>
                  </a:lnTo>
                  <a:lnTo>
                    <a:pt x="289" y="378"/>
                  </a:lnTo>
                  <a:lnTo>
                    <a:pt x="267" y="343"/>
                  </a:lnTo>
                  <a:lnTo>
                    <a:pt x="235" y="302"/>
                  </a:lnTo>
                  <a:lnTo>
                    <a:pt x="186" y="234"/>
                  </a:lnTo>
                  <a:lnTo>
                    <a:pt x="146" y="181"/>
                  </a:lnTo>
                  <a:lnTo>
                    <a:pt x="0" y="0"/>
                  </a:lnTo>
                  <a:close/>
                </a:path>
              </a:pathLst>
            </a:custGeom>
            <a:solidFill>
              <a:srgbClr val="804000"/>
            </a:solidFill>
            <a:ln w="11113">
              <a:solidFill>
                <a:srgbClr val="000000"/>
              </a:solidFill>
              <a:prstDash val="solid"/>
              <a:round/>
              <a:headEnd/>
              <a:tailEnd/>
            </a:ln>
          </p:spPr>
          <p:txBody>
            <a:bodyPr/>
            <a:lstStyle/>
            <a:p>
              <a:endParaRPr lang="en-GB"/>
            </a:p>
          </p:txBody>
        </p:sp>
        <p:grpSp>
          <p:nvGrpSpPr>
            <p:cNvPr id="250" name="Group 72"/>
            <p:cNvGrpSpPr>
              <a:grpSpLocks/>
            </p:cNvGrpSpPr>
            <p:nvPr/>
          </p:nvGrpSpPr>
          <p:grpSpPr bwMode="auto">
            <a:xfrm>
              <a:off x="2127" y="2000"/>
              <a:ext cx="332" cy="146"/>
              <a:chOff x="2127" y="2000"/>
              <a:chExt cx="332" cy="146"/>
            </a:xfrm>
          </p:grpSpPr>
          <p:sp>
            <p:nvSpPr>
              <p:cNvPr id="309" name="Freeform 73"/>
              <p:cNvSpPr>
                <a:spLocks/>
              </p:cNvSpPr>
              <p:nvPr/>
            </p:nvSpPr>
            <p:spPr bwMode="auto">
              <a:xfrm>
                <a:off x="2343" y="2016"/>
                <a:ext cx="94" cy="12"/>
              </a:xfrm>
              <a:custGeom>
                <a:avLst/>
                <a:gdLst/>
                <a:ahLst/>
                <a:cxnLst>
                  <a:cxn ang="0">
                    <a:pos x="188" y="25"/>
                  </a:cxn>
                  <a:cxn ang="0">
                    <a:pos x="164" y="11"/>
                  </a:cxn>
                  <a:cxn ang="0">
                    <a:pos x="139" y="5"/>
                  </a:cxn>
                  <a:cxn ang="0">
                    <a:pos x="91" y="0"/>
                  </a:cxn>
                  <a:cxn ang="0">
                    <a:pos x="43" y="0"/>
                  </a:cxn>
                  <a:cxn ang="0">
                    <a:pos x="0" y="7"/>
                  </a:cxn>
                  <a:cxn ang="0">
                    <a:pos x="101" y="16"/>
                  </a:cxn>
                  <a:cxn ang="0">
                    <a:pos x="188" y="25"/>
                  </a:cxn>
                </a:cxnLst>
                <a:rect l="0" t="0" r="r" b="b"/>
                <a:pathLst>
                  <a:path w="188" h="25">
                    <a:moveTo>
                      <a:pt x="188" y="25"/>
                    </a:moveTo>
                    <a:lnTo>
                      <a:pt x="164" y="11"/>
                    </a:lnTo>
                    <a:lnTo>
                      <a:pt x="139" y="5"/>
                    </a:lnTo>
                    <a:lnTo>
                      <a:pt x="91" y="0"/>
                    </a:lnTo>
                    <a:lnTo>
                      <a:pt x="43" y="0"/>
                    </a:lnTo>
                    <a:lnTo>
                      <a:pt x="0" y="7"/>
                    </a:lnTo>
                    <a:lnTo>
                      <a:pt x="101" y="16"/>
                    </a:lnTo>
                    <a:lnTo>
                      <a:pt x="188" y="25"/>
                    </a:lnTo>
                    <a:close/>
                  </a:path>
                </a:pathLst>
              </a:custGeom>
              <a:solidFill>
                <a:srgbClr val="603000"/>
              </a:solidFill>
              <a:ln w="9525">
                <a:noFill/>
                <a:round/>
                <a:headEnd/>
                <a:tailEnd/>
              </a:ln>
            </p:spPr>
            <p:txBody>
              <a:bodyPr/>
              <a:lstStyle/>
              <a:p>
                <a:endParaRPr lang="en-GB"/>
              </a:p>
            </p:txBody>
          </p:sp>
          <p:sp>
            <p:nvSpPr>
              <p:cNvPr id="310" name="Oval 74"/>
              <p:cNvSpPr>
                <a:spLocks noChangeArrowheads="1"/>
              </p:cNvSpPr>
              <p:nvPr/>
            </p:nvSpPr>
            <p:spPr bwMode="auto">
              <a:xfrm>
                <a:off x="2372" y="2000"/>
                <a:ext cx="87" cy="146"/>
              </a:xfrm>
              <a:prstGeom prst="ellipse">
                <a:avLst/>
              </a:prstGeom>
              <a:noFill/>
              <a:ln w="11113">
                <a:solidFill>
                  <a:srgbClr val="000000"/>
                </a:solidFill>
                <a:round/>
                <a:headEnd/>
                <a:tailEnd/>
              </a:ln>
            </p:spPr>
            <p:txBody>
              <a:bodyPr/>
              <a:lstStyle/>
              <a:p>
                <a:endParaRPr lang="en-GB"/>
              </a:p>
            </p:txBody>
          </p:sp>
          <p:sp>
            <p:nvSpPr>
              <p:cNvPr id="311" name="Line 75"/>
              <p:cNvSpPr>
                <a:spLocks noChangeShapeType="1"/>
              </p:cNvSpPr>
              <p:nvPr/>
            </p:nvSpPr>
            <p:spPr bwMode="auto">
              <a:xfrm>
                <a:off x="2127" y="2076"/>
                <a:ext cx="249" cy="1"/>
              </a:xfrm>
              <a:prstGeom prst="line">
                <a:avLst/>
              </a:prstGeom>
              <a:noFill/>
              <a:ln w="11113">
                <a:solidFill>
                  <a:srgbClr val="000000"/>
                </a:solidFill>
                <a:round/>
                <a:headEnd/>
                <a:tailEnd/>
              </a:ln>
            </p:spPr>
            <p:txBody>
              <a:bodyPr/>
              <a:lstStyle/>
              <a:p>
                <a:endParaRPr lang="en-GB"/>
              </a:p>
            </p:txBody>
          </p:sp>
          <p:grpSp>
            <p:nvGrpSpPr>
              <p:cNvPr id="312" name="Group 76"/>
              <p:cNvGrpSpPr>
                <a:grpSpLocks/>
              </p:cNvGrpSpPr>
              <p:nvPr/>
            </p:nvGrpSpPr>
            <p:grpSpPr bwMode="auto">
              <a:xfrm>
                <a:off x="2414" y="2060"/>
                <a:ext cx="27" cy="51"/>
                <a:chOff x="2414" y="2060"/>
                <a:chExt cx="27" cy="51"/>
              </a:xfrm>
            </p:grpSpPr>
            <p:sp>
              <p:nvSpPr>
                <p:cNvPr id="313" name="Oval 77"/>
                <p:cNvSpPr>
                  <a:spLocks noChangeArrowheads="1"/>
                </p:cNvSpPr>
                <p:nvPr/>
              </p:nvSpPr>
              <p:spPr bwMode="auto">
                <a:xfrm>
                  <a:off x="2414" y="2060"/>
                  <a:ext cx="27" cy="51"/>
                </a:xfrm>
                <a:prstGeom prst="ellipse">
                  <a:avLst/>
                </a:prstGeom>
                <a:solidFill>
                  <a:srgbClr val="0000FF"/>
                </a:solidFill>
                <a:ln w="9525">
                  <a:noFill/>
                  <a:round/>
                  <a:headEnd/>
                  <a:tailEnd/>
                </a:ln>
              </p:spPr>
              <p:txBody>
                <a:bodyPr/>
                <a:lstStyle/>
                <a:p>
                  <a:endParaRPr lang="en-GB"/>
                </a:p>
              </p:txBody>
            </p:sp>
            <p:sp>
              <p:nvSpPr>
                <p:cNvPr id="314" name="Oval 78"/>
                <p:cNvSpPr>
                  <a:spLocks noChangeArrowheads="1"/>
                </p:cNvSpPr>
                <p:nvPr/>
              </p:nvSpPr>
              <p:spPr bwMode="auto">
                <a:xfrm>
                  <a:off x="2422" y="2066"/>
                  <a:ext cx="15" cy="29"/>
                </a:xfrm>
                <a:prstGeom prst="ellipse">
                  <a:avLst/>
                </a:prstGeom>
                <a:solidFill>
                  <a:srgbClr val="FFFFFF"/>
                </a:solidFill>
                <a:ln w="9525">
                  <a:noFill/>
                  <a:round/>
                  <a:headEnd/>
                  <a:tailEnd/>
                </a:ln>
              </p:spPr>
              <p:txBody>
                <a:bodyPr/>
                <a:lstStyle/>
                <a:p>
                  <a:endParaRPr lang="en-GB"/>
                </a:p>
              </p:txBody>
            </p:sp>
          </p:grpSp>
        </p:grpSp>
        <p:grpSp>
          <p:nvGrpSpPr>
            <p:cNvPr id="251" name="Group 79"/>
            <p:cNvGrpSpPr>
              <a:grpSpLocks/>
            </p:cNvGrpSpPr>
            <p:nvPr/>
          </p:nvGrpSpPr>
          <p:grpSpPr bwMode="auto">
            <a:xfrm>
              <a:off x="2331" y="1248"/>
              <a:ext cx="2388" cy="2776"/>
              <a:chOff x="2331" y="1248"/>
              <a:chExt cx="2388" cy="2776"/>
            </a:xfrm>
          </p:grpSpPr>
          <p:grpSp>
            <p:nvGrpSpPr>
              <p:cNvPr id="265" name="Group 80"/>
              <p:cNvGrpSpPr>
                <a:grpSpLocks/>
              </p:cNvGrpSpPr>
              <p:nvPr/>
            </p:nvGrpSpPr>
            <p:grpSpPr bwMode="auto">
              <a:xfrm>
                <a:off x="3332" y="2596"/>
                <a:ext cx="1285" cy="1428"/>
                <a:chOff x="3332" y="2596"/>
                <a:chExt cx="1285" cy="1428"/>
              </a:xfrm>
            </p:grpSpPr>
            <p:grpSp>
              <p:nvGrpSpPr>
                <p:cNvPr id="305" name="Group 81"/>
                <p:cNvGrpSpPr>
                  <a:grpSpLocks/>
                </p:cNvGrpSpPr>
                <p:nvPr/>
              </p:nvGrpSpPr>
              <p:grpSpPr bwMode="auto">
                <a:xfrm>
                  <a:off x="3332" y="3776"/>
                  <a:ext cx="1285" cy="248"/>
                  <a:chOff x="3332" y="3776"/>
                  <a:chExt cx="1285" cy="248"/>
                </a:xfrm>
              </p:grpSpPr>
              <p:sp>
                <p:nvSpPr>
                  <p:cNvPr id="307" name="Freeform 82"/>
                  <p:cNvSpPr>
                    <a:spLocks/>
                  </p:cNvSpPr>
                  <p:nvPr/>
                </p:nvSpPr>
                <p:spPr bwMode="auto">
                  <a:xfrm>
                    <a:off x="4072" y="3776"/>
                    <a:ext cx="545" cy="248"/>
                  </a:xfrm>
                  <a:custGeom>
                    <a:avLst/>
                    <a:gdLst/>
                    <a:ahLst/>
                    <a:cxnLst>
                      <a:cxn ang="0">
                        <a:pos x="0" y="20"/>
                      </a:cxn>
                      <a:cxn ang="0">
                        <a:pos x="0" y="213"/>
                      </a:cxn>
                      <a:cxn ang="0">
                        <a:pos x="0" y="262"/>
                      </a:cxn>
                      <a:cxn ang="0">
                        <a:pos x="38" y="285"/>
                      </a:cxn>
                      <a:cxn ang="0">
                        <a:pos x="78" y="300"/>
                      </a:cxn>
                      <a:cxn ang="0">
                        <a:pos x="118" y="314"/>
                      </a:cxn>
                      <a:cxn ang="0">
                        <a:pos x="165" y="327"/>
                      </a:cxn>
                      <a:cxn ang="0">
                        <a:pos x="225" y="342"/>
                      </a:cxn>
                      <a:cxn ang="0">
                        <a:pos x="287" y="353"/>
                      </a:cxn>
                      <a:cxn ang="0">
                        <a:pos x="322" y="323"/>
                      </a:cxn>
                      <a:cxn ang="0">
                        <a:pos x="336" y="342"/>
                      </a:cxn>
                      <a:cxn ang="0">
                        <a:pos x="355" y="360"/>
                      </a:cxn>
                      <a:cxn ang="0">
                        <a:pos x="383" y="374"/>
                      </a:cxn>
                      <a:cxn ang="0">
                        <a:pos x="411" y="389"/>
                      </a:cxn>
                      <a:cxn ang="0">
                        <a:pos x="509" y="429"/>
                      </a:cxn>
                      <a:cxn ang="0">
                        <a:pos x="631" y="464"/>
                      </a:cxn>
                      <a:cxn ang="0">
                        <a:pos x="760" y="491"/>
                      </a:cxn>
                      <a:cxn ang="0">
                        <a:pos x="844" y="498"/>
                      </a:cxn>
                      <a:cxn ang="0">
                        <a:pos x="900" y="498"/>
                      </a:cxn>
                      <a:cxn ang="0">
                        <a:pos x="962" y="489"/>
                      </a:cxn>
                      <a:cxn ang="0">
                        <a:pos x="1001" y="477"/>
                      </a:cxn>
                      <a:cxn ang="0">
                        <a:pos x="1029" y="464"/>
                      </a:cxn>
                      <a:cxn ang="0">
                        <a:pos x="1051" y="449"/>
                      </a:cxn>
                      <a:cxn ang="0">
                        <a:pos x="1083" y="424"/>
                      </a:cxn>
                      <a:cxn ang="0">
                        <a:pos x="1088" y="358"/>
                      </a:cxn>
                      <a:cxn ang="0">
                        <a:pos x="1086" y="330"/>
                      </a:cxn>
                      <a:cxn ang="0">
                        <a:pos x="1081" y="309"/>
                      </a:cxn>
                      <a:cxn ang="0">
                        <a:pos x="1069" y="286"/>
                      </a:cxn>
                      <a:cxn ang="0">
                        <a:pos x="1050" y="266"/>
                      </a:cxn>
                      <a:cxn ang="0">
                        <a:pos x="1025" y="250"/>
                      </a:cxn>
                      <a:cxn ang="0">
                        <a:pos x="901" y="201"/>
                      </a:cxn>
                      <a:cxn ang="0">
                        <a:pos x="783" y="147"/>
                      </a:cxn>
                      <a:cxn ang="0">
                        <a:pos x="685" y="91"/>
                      </a:cxn>
                      <a:cxn ang="0">
                        <a:pos x="607" y="0"/>
                      </a:cxn>
                      <a:cxn ang="0">
                        <a:pos x="0" y="20"/>
                      </a:cxn>
                    </a:cxnLst>
                    <a:rect l="0" t="0" r="r" b="b"/>
                    <a:pathLst>
                      <a:path w="1088" h="498">
                        <a:moveTo>
                          <a:pt x="0" y="20"/>
                        </a:moveTo>
                        <a:lnTo>
                          <a:pt x="0" y="213"/>
                        </a:lnTo>
                        <a:lnTo>
                          <a:pt x="0" y="262"/>
                        </a:lnTo>
                        <a:lnTo>
                          <a:pt x="38" y="285"/>
                        </a:lnTo>
                        <a:lnTo>
                          <a:pt x="78" y="300"/>
                        </a:lnTo>
                        <a:lnTo>
                          <a:pt x="118" y="314"/>
                        </a:lnTo>
                        <a:lnTo>
                          <a:pt x="165" y="327"/>
                        </a:lnTo>
                        <a:lnTo>
                          <a:pt x="225" y="342"/>
                        </a:lnTo>
                        <a:lnTo>
                          <a:pt x="287" y="353"/>
                        </a:lnTo>
                        <a:lnTo>
                          <a:pt x="322" y="323"/>
                        </a:lnTo>
                        <a:lnTo>
                          <a:pt x="336" y="342"/>
                        </a:lnTo>
                        <a:lnTo>
                          <a:pt x="355" y="360"/>
                        </a:lnTo>
                        <a:lnTo>
                          <a:pt x="383" y="374"/>
                        </a:lnTo>
                        <a:lnTo>
                          <a:pt x="411" y="389"/>
                        </a:lnTo>
                        <a:lnTo>
                          <a:pt x="509" y="429"/>
                        </a:lnTo>
                        <a:lnTo>
                          <a:pt x="631" y="464"/>
                        </a:lnTo>
                        <a:lnTo>
                          <a:pt x="760" y="491"/>
                        </a:lnTo>
                        <a:lnTo>
                          <a:pt x="844" y="498"/>
                        </a:lnTo>
                        <a:lnTo>
                          <a:pt x="900" y="498"/>
                        </a:lnTo>
                        <a:lnTo>
                          <a:pt x="962" y="489"/>
                        </a:lnTo>
                        <a:lnTo>
                          <a:pt x="1001" y="477"/>
                        </a:lnTo>
                        <a:lnTo>
                          <a:pt x="1029" y="464"/>
                        </a:lnTo>
                        <a:lnTo>
                          <a:pt x="1051" y="449"/>
                        </a:lnTo>
                        <a:lnTo>
                          <a:pt x="1083" y="424"/>
                        </a:lnTo>
                        <a:lnTo>
                          <a:pt x="1088" y="358"/>
                        </a:lnTo>
                        <a:lnTo>
                          <a:pt x="1086" y="330"/>
                        </a:lnTo>
                        <a:lnTo>
                          <a:pt x="1081" y="309"/>
                        </a:lnTo>
                        <a:lnTo>
                          <a:pt x="1069" y="286"/>
                        </a:lnTo>
                        <a:lnTo>
                          <a:pt x="1050" y="266"/>
                        </a:lnTo>
                        <a:lnTo>
                          <a:pt x="1025" y="250"/>
                        </a:lnTo>
                        <a:lnTo>
                          <a:pt x="901" y="201"/>
                        </a:lnTo>
                        <a:lnTo>
                          <a:pt x="783" y="147"/>
                        </a:lnTo>
                        <a:lnTo>
                          <a:pt x="685" y="91"/>
                        </a:lnTo>
                        <a:lnTo>
                          <a:pt x="607" y="0"/>
                        </a:lnTo>
                        <a:lnTo>
                          <a:pt x="0" y="20"/>
                        </a:lnTo>
                        <a:close/>
                      </a:path>
                    </a:pathLst>
                  </a:custGeom>
                  <a:solidFill>
                    <a:srgbClr val="000000"/>
                  </a:solidFill>
                  <a:ln w="9525">
                    <a:noFill/>
                    <a:round/>
                    <a:headEnd/>
                    <a:tailEnd/>
                  </a:ln>
                </p:spPr>
                <p:txBody>
                  <a:bodyPr/>
                  <a:lstStyle/>
                  <a:p>
                    <a:endParaRPr lang="en-GB"/>
                  </a:p>
                </p:txBody>
              </p:sp>
              <p:sp>
                <p:nvSpPr>
                  <p:cNvPr id="308" name="Freeform 83"/>
                  <p:cNvSpPr>
                    <a:spLocks/>
                  </p:cNvSpPr>
                  <p:nvPr/>
                </p:nvSpPr>
                <p:spPr bwMode="auto">
                  <a:xfrm>
                    <a:off x="3332" y="3776"/>
                    <a:ext cx="607" cy="222"/>
                  </a:xfrm>
                  <a:custGeom>
                    <a:avLst/>
                    <a:gdLst/>
                    <a:ahLst/>
                    <a:cxnLst>
                      <a:cxn ang="0">
                        <a:pos x="465" y="25"/>
                      </a:cxn>
                      <a:cxn ang="0">
                        <a:pos x="397" y="67"/>
                      </a:cxn>
                      <a:cxn ang="0">
                        <a:pos x="319" y="114"/>
                      </a:cxn>
                      <a:cxn ang="0">
                        <a:pos x="209" y="149"/>
                      </a:cxn>
                      <a:cxn ang="0">
                        <a:pos x="106" y="178"/>
                      </a:cxn>
                      <a:cxn ang="0">
                        <a:pos x="68" y="194"/>
                      </a:cxn>
                      <a:cxn ang="0">
                        <a:pos x="36" y="213"/>
                      </a:cxn>
                      <a:cxn ang="0">
                        <a:pos x="21" y="227"/>
                      </a:cxn>
                      <a:cxn ang="0">
                        <a:pos x="10" y="241"/>
                      </a:cxn>
                      <a:cxn ang="0">
                        <a:pos x="3" y="267"/>
                      </a:cxn>
                      <a:cxn ang="0">
                        <a:pos x="0" y="285"/>
                      </a:cxn>
                      <a:cxn ang="0">
                        <a:pos x="3" y="306"/>
                      </a:cxn>
                      <a:cxn ang="0">
                        <a:pos x="7" y="334"/>
                      </a:cxn>
                      <a:cxn ang="0">
                        <a:pos x="17" y="363"/>
                      </a:cxn>
                      <a:cxn ang="0">
                        <a:pos x="33" y="379"/>
                      </a:cxn>
                      <a:cxn ang="0">
                        <a:pos x="61" y="393"/>
                      </a:cxn>
                      <a:cxn ang="0">
                        <a:pos x="139" y="423"/>
                      </a:cxn>
                      <a:cxn ang="0">
                        <a:pos x="214" y="438"/>
                      </a:cxn>
                      <a:cxn ang="0">
                        <a:pos x="284" y="445"/>
                      </a:cxn>
                      <a:cxn ang="0">
                        <a:pos x="354" y="443"/>
                      </a:cxn>
                      <a:cxn ang="0">
                        <a:pos x="455" y="428"/>
                      </a:cxn>
                      <a:cxn ang="0">
                        <a:pos x="570" y="409"/>
                      </a:cxn>
                      <a:cxn ang="0">
                        <a:pos x="725" y="368"/>
                      </a:cxn>
                      <a:cxn ang="0">
                        <a:pos x="877" y="320"/>
                      </a:cxn>
                      <a:cxn ang="0">
                        <a:pos x="896" y="335"/>
                      </a:cxn>
                      <a:cxn ang="0">
                        <a:pos x="968" y="332"/>
                      </a:cxn>
                      <a:cxn ang="0">
                        <a:pos x="1027" y="323"/>
                      </a:cxn>
                      <a:cxn ang="0">
                        <a:pos x="1081" y="318"/>
                      </a:cxn>
                      <a:cxn ang="0">
                        <a:pos x="1137" y="302"/>
                      </a:cxn>
                      <a:cxn ang="0">
                        <a:pos x="1181" y="285"/>
                      </a:cxn>
                      <a:cxn ang="0">
                        <a:pos x="1214" y="255"/>
                      </a:cxn>
                      <a:cxn ang="0">
                        <a:pos x="1214" y="217"/>
                      </a:cxn>
                      <a:cxn ang="0">
                        <a:pos x="1209" y="114"/>
                      </a:cxn>
                      <a:cxn ang="0">
                        <a:pos x="1198" y="6"/>
                      </a:cxn>
                      <a:cxn ang="0">
                        <a:pos x="553" y="0"/>
                      </a:cxn>
                      <a:cxn ang="0">
                        <a:pos x="465" y="25"/>
                      </a:cxn>
                    </a:cxnLst>
                    <a:rect l="0" t="0" r="r" b="b"/>
                    <a:pathLst>
                      <a:path w="1214" h="445">
                        <a:moveTo>
                          <a:pt x="465" y="25"/>
                        </a:moveTo>
                        <a:lnTo>
                          <a:pt x="397" y="67"/>
                        </a:lnTo>
                        <a:lnTo>
                          <a:pt x="319" y="114"/>
                        </a:lnTo>
                        <a:lnTo>
                          <a:pt x="209" y="149"/>
                        </a:lnTo>
                        <a:lnTo>
                          <a:pt x="106" y="178"/>
                        </a:lnTo>
                        <a:lnTo>
                          <a:pt x="68" y="194"/>
                        </a:lnTo>
                        <a:lnTo>
                          <a:pt x="36" y="213"/>
                        </a:lnTo>
                        <a:lnTo>
                          <a:pt x="21" y="227"/>
                        </a:lnTo>
                        <a:lnTo>
                          <a:pt x="10" y="241"/>
                        </a:lnTo>
                        <a:lnTo>
                          <a:pt x="3" y="267"/>
                        </a:lnTo>
                        <a:lnTo>
                          <a:pt x="0" y="285"/>
                        </a:lnTo>
                        <a:lnTo>
                          <a:pt x="3" y="306"/>
                        </a:lnTo>
                        <a:lnTo>
                          <a:pt x="7" y="334"/>
                        </a:lnTo>
                        <a:lnTo>
                          <a:pt x="17" y="363"/>
                        </a:lnTo>
                        <a:lnTo>
                          <a:pt x="33" y="379"/>
                        </a:lnTo>
                        <a:lnTo>
                          <a:pt x="61" y="393"/>
                        </a:lnTo>
                        <a:lnTo>
                          <a:pt x="139" y="423"/>
                        </a:lnTo>
                        <a:lnTo>
                          <a:pt x="214" y="438"/>
                        </a:lnTo>
                        <a:lnTo>
                          <a:pt x="284" y="445"/>
                        </a:lnTo>
                        <a:lnTo>
                          <a:pt x="354" y="443"/>
                        </a:lnTo>
                        <a:lnTo>
                          <a:pt x="455" y="428"/>
                        </a:lnTo>
                        <a:lnTo>
                          <a:pt x="570" y="409"/>
                        </a:lnTo>
                        <a:lnTo>
                          <a:pt x="725" y="368"/>
                        </a:lnTo>
                        <a:lnTo>
                          <a:pt x="877" y="320"/>
                        </a:lnTo>
                        <a:lnTo>
                          <a:pt x="896" y="335"/>
                        </a:lnTo>
                        <a:lnTo>
                          <a:pt x="968" y="332"/>
                        </a:lnTo>
                        <a:lnTo>
                          <a:pt x="1027" y="323"/>
                        </a:lnTo>
                        <a:lnTo>
                          <a:pt x="1081" y="318"/>
                        </a:lnTo>
                        <a:lnTo>
                          <a:pt x="1137" y="302"/>
                        </a:lnTo>
                        <a:lnTo>
                          <a:pt x="1181" y="285"/>
                        </a:lnTo>
                        <a:lnTo>
                          <a:pt x="1214" y="255"/>
                        </a:lnTo>
                        <a:lnTo>
                          <a:pt x="1214" y="217"/>
                        </a:lnTo>
                        <a:lnTo>
                          <a:pt x="1209" y="114"/>
                        </a:lnTo>
                        <a:lnTo>
                          <a:pt x="1198" y="6"/>
                        </a:lnTo>
                        <a:lnTo>
                          <a:pt x="553" y="0"/>
                        </a:lnTo>
                        <a:lnTo>
                          <a:pt x="465" y="25"/>
                        </a:lnTo>
                        <a:close/>
                      </a:path>
                    </a:pathLst>
                  </a:custGeom>
                  <a:solidFill>
                    <a:srgbClr val="000000"/>
                  </a:solidFill>
                  <a:ln w="9525">
                    <a:noFill/>
                    <a:round/>
                    <a:headEnd/>
                    <a:tailEnd/>
                  </a:ln>
                </p:spPr>
                <p:txBody>
                  <a:bodyPr/>
                  <a:lstStyle/>
                  <a:p>
                    <a:endParaRPr lang="en-GB"/>
                  </a:p>
                </p:txBody>
              </p:sp>
            </p:grpSp>
            <p:sp>
              <p:nvSpPr>
                <p:cNvPr id="306" name="Freeform 84"/>
                <p:cNvSpPr>
                  <a:spLocks/>
                </p:cNvSpPr>
                <p:nvPr/>
              </p:nvSpPr>
              <p:spPr bwMode="auto">
                <a:xfrm>
                  <a:off x="3571" y="2596"/>
                  <a:ext cx="855" cy="1242"/>
                </a:xfrm>
                <a:custGeom>
                  <a:avLst/>
                  <a:gdLst/>
                  <a:ahLst/>
                  <a:cxnLst>
                    <a:cxn ang="0">
                      <a:pos x="125" y="629"/>
                    </a:cxn>
                    <a:cxn ang="0">
                      <a:pos x="120" y="1025"/>
                    </a:cxn>
                    <a:cxn ang="0">
                      <a:pos x="120" y="1327"/>
                    </a:cxn>
                    <a:cxn ang="0">
                      <a:pos x="94" y="1615"/>
                    </a:cxn>
                    <a:cxn ang="0">
                      <a:pos x="68" y="1861"/>
                    </a:cxn>
                    <a:cxn ang="0">
                      <a:pos x="80" y="2044"/>
                    </a:cxn>
                    <a:cxn ang="0">
                      <a:pos x="31" y="2243"/>
                    </a:cxn>
                    <a:cxn ang="0">
                      <a:pos x="21" y="2283"/>
                    </a:cxn>
                    <a:cxn ang="0">
                      <a:pos x="12" y="2321"/>
                    </a:cxn>
                    <a:cxn ang="0">
                      <a:pos x="0" y="2386"/>
                    </a:cxn>
                    <a:cxn ang="0">
                      <a:pos x="104" y="2440"/>
                    </a:cxn>
                    <a:cxn ang="0">
                      <a:pos x="150" y="2454"/>
                    </a:cxn>
                    <a:cxn ang="0">
                      <a:pos x="209" y="2464"/>
                    </a:cxn>
                    <a:cxn ang="0">
                      <a:pos x="301" y="2471"/>
                    </a:cxn>
                    <a:cxn ang="0">
                      <a:pos x="369" y="2471"/>
                    </a:cxn>
                    <a:cxn ang="0">
                      <a:pos x="455" y="2462"/>
                    </a:cxn>
                    <a:cxn ang="0">
                      <a:pos x="546" y="2447"/>
                    </a:cxn>
                    <a:cxn ang="0">
                      <a:pos x="619" y="2431"/>
                    </a:cxn>
                    <a:cxn ang="0">
                      <a:pos x="678" y="2412"/>
                    </a:cxn>
                    <a:cxn ang="0">
                      <a:pos x="722" y="2387"/>
                    </a:cxn>
                    <a:cxn ang="0">
                      <a:pos x="804" y="1648"/>
                    </a:cxn>
                    <a:cxn ang="0">
                      <a:pos x="851" y="1052"/>
                    </a:cxn>
                    <a:cxn ang="0">
                      <a:pos x="928" y="1432"/>
                    </a:cxn>
                    <a:cxn ang="0">
                      <a:pos x="950" y="1653"/>
                    </a:cxn>
                    <a:cxn ang="0">
                      <a:pos x="996" y="2391"/>
                    </a:cxn>
                    <a:cxn ang="0">
                      <a:pos x="1046" y="2407"/>
                    </a:cxn>
                    <a:cxn ang="0">
                      <a:pos x="1099" y="2421"/>
                    </a:cxn>
                    <a:cxn ang="0">
                      <a:pos x="1163" y="2436"/>
                    </a:cxn>
                    <a:cxn ang="0">
                      <a:pos x="1242" y="2450"/>
                    </a:cxn>
                    <a:cxn ang="0">
                      <a:pos x="1369" y="2471"/>
                    </a:cxn>
                    <a:cxn ang="0">
                      <a:pos x="1463" y="2482"/>
                    </a:cxn>
                    <a:cxn ang="0">
                      <a:pos x="1552" y="2483"/>
                    </a:cxn>
                    <a:cxn ang="0">
                      <a:pos x="1620" y="2475"/>
                    </a:cxn>
                    <a:cxn ang="0">
                      <a:pos x="1709" y="2455"/>
                    </a:cxn>
                    <a:cxn ang="0">
                      <a:pos x="1641" y="2201"/>
                    </a:cxn>
                    <a:cxn ang="0">
                      <a:pos x="1631" y="1903"/>
                    </a:cxn>
                    <a:cxn ang="0">
                      <a:pos x="1634" y="1601"/>
                    </a:cxn>
                    <a:cxn ang="0">
                      <a:pos x="1596" y="1170"/>
                    </a:cxn>
                    <a:cxn ang="0">
                      <a:pos x="1570" y="806"/>
                    </a:cxn>
                    <a:cxn ang="0">
                      <a:pos x="1519" y="534"/>
                    </a:cxn>
                    <a:cxn ang="0">
                      <a:pos x="1507" y="0"/>
                    </a:cxn>
                    <a:cxn ang="0">
                      <a:pos x="1214" y="63"/>
                    </a:cxn>
                    <a:cxn ang="0">
                      <a:pos x="881" y="124"/>
                    </a:cxn>
                    <a:cxn ang="0">
                      <a:pos x="441" y="124"/>
                    </a:cxn>
                    <a:cxn ang="0">
                      <a:pos x="68" y="63"/>
                    </a:cxn>
                    <a:cxn ang="0">
                      <a:pos x="125" y="629"/>
                    </a:cxn>
                  </a:cxnLst>
                  <a:rect l="0" t="0" r="r" b="b"/>
                  <a:pathLst>
                    <a:path w="1709" h="2483">
                      <a:moveTo>
                        <a:pt x="125" y="629"/>
                      </a:moveTo>
                      <a:lnTo>
                        <a:pt x="120" y="1025"/>
                      </a:lnTo>
                      <a:lnTo>
                        <a:pt x="120" y="1327"/>
                      </a:lnTo>
                      <a:lnTo>
                        <a:pt x="94" y="1615"/>
                      </a:lnTo>
                      <a:lnTo>
                        <a:pt x="68" y="1861"/>
                      </a:lnTo>
                      <a:lnTo>
                        <a:pt x="80" y="2044"/>
                      </a:lnTo>
                      <a:lnTo>
                        <a:pt x="31" y="2243"/>
                      </a:lnTo>
                      <a:lnTo>
                        <a:pt x="21" y="2283"/>
                      </a:lnTo>
                      <a:lnTo>
                        <a:pt x="12" y="2321"/>
                      </a:lnTo>
                      <a:lnTo>
                        <a:pt x="0" y="2386"/>
                      </a:lnTo>
                      <a:lnTo>
                        <a:pt x="104" y="2440"/>
                      </a:lnTo>
                      <a:lnTo>
                        <a:pt x="150" y="2454"/>
                      </a:lnTo>
                      <a:lnTo>
                        <a:pt x="209" y="2464"/>
                      </a:lnTo>
                      <a:lnTo>
                        <a:pt x="301" y="2471"/>
                      </a:lnTo>
                      <a:lnTo>
                        <a:pt x="369" y="2471"/>
                      </a:lnTo>
                      <a:lnTo>
                        <a:pt x="455" y="2462"/>
                      </a:lnTo>
                      <a:lnTo>
                        <a:pt x="546" y="2447"/>
                      </a:lnTo>
                      <a:lnTo>
                        <a:pt x="619" y="2431"/>
                      </a:lnTo>
                      <a:lnTo>
                        <a:pt x="678" y="2412"/>
                      </a:lnTo>
                      <a:lnTo>
                        <a:pt x="722" y="2387"/>
                      </a:lnTo>
                      <a:lnTo>
                        <a:pt x="804" y="1648"/>
                      </a:lnTo>
                      <a:lnTo>
                        <a:pt x="851" y="1052"/>
                      </a:lnTo>
                      <a:lnTo>
                        <a:pt x="928" y="1432"/>
                      </a:lnTo>
                      <a:lnTo>
                        <a:pt x="950" y="1653"/>
                      </a:lnTo>
                      <a:lnTo>
                        <a:pt x="996" y="2391"/>
                      </a:lnTo>
                      <a:lnTo>
                        <a:pt x="1046" y="2407"/>
                      </a:lnTo>
                      <a:lnTo>
                        <a:pt x="1099" y="2421"/>
                      </a:lnTo>
                      <a:lnTo>
                        <a:pt x="1163" y="2436"/>
                      </a:lnTo>
                      <a:lnTo>
                        <a:pt x="1242" y="2450"/>
                      </a:lnTo>
                      <a:lnTo>
                        <a:pt x="1369" y="2471"/>
                      </a:lnTo>
                      <a:lnTo>
                        <a:pt x="1463" y="2482"/>
                      </a:lnTo>
                      <a:lnTo>
                        <a:pt x="1552" y="2483"/>
                      </a:lnTo>
                      <a:lnTo>
                        <a:pt x="1620" y="2475"/>
                      </a:lnTo>
                      <a:lnTo>
                        <a:pt x="1709" y="2455"/>
                      </a:lnTo>
                      <a:lnTo>
                        <a:pt x="1641" y="2201"/>
                      </a:lnTo>
                      <a:lnTo>
                        <a:pt x="1631" y="1903"/>
                      </a:lnTo>
                      <a:lnTo>
                        <a:pt x="1634" y="1601"/>
                      </a:lnTo>
                      <a:lnTo>
                        <a:pt x="1596" y="1170"/>
                      </a:lnTo>
                      <a:lnTo>
                        <a:pt x="1570" y="806"/>
                      </a:lnTo>
                      <a:lnTo>
                        <a:pt x="1519" y="534"/>
                      </a:lnTo>
                      <a:lnTo>
                        <a:pt x="1507" y="0"/>
                      </a:lnTo>
                      <a:lnTo>
                        <a:pt x="1214" y="63"/>
                      </a:lnTo>
                      <a:lnTo>
                        <a:pt x="881" y="124"/>
                      </a:lnTo>
                      <a:lnTo>
                        <a:pt x="441" y="124"/>
                      </a:lnTo>
                      <a:lnTo>
                        <a:pt x="68" y="63"/>
                      </a:lnTo>
                      <a:lnTo>
                        <a:pt x="125" y="629"/>
                      </a:lnTo>
                      <a:close/>
                    </a:path>
                  </a:pathLst>
                </a:custGeom>
                <a:solidFill>
                  <a:srgbClr val="404040"/>
                </a:solidFill>
                <a:ln w="11113">
                  <a:solidFill>
                    <a:srgbClr val="000000"/>
                  </a:solidFill>
                  <a:prstDash val="solid"/>
                  <a:round/>
                  <a:headEnd/>
                  <a:tailEnd/>
                </a:ln>
              </p:spPr>
              <p:txBody>
                <a:bodyPr/>
                <a:lstStyle/>
                <a:p>
                  <a:endParaRPr lang="en-GB"/>
                </a:p>
              </p:txBody>
            </p:sp>
          </p:grpSp>
          <p:grpSp>
            <p:nvGrpSpPr>
              <p:cNvPr id="266" name="Group 85"/>
              <p:cNvGrpSpPr>
                <a:grpSpLocks/>
              </p:cNvGrpSpPr>
              <p:nvPr/>
            </p:nvGrpSpPr>
            <p:grpSpPr bwMode="auto">
              <a:xfrm>
                <a:off x="3285" y="1835"/>
                <a:ext cx="1264" cy="887"/>
                <a:chOff x="3285" y="1835"/>
                <a:chExt cx="1264" cy="887"/>
              </a:xfrm>
            </p:grpSpPr>
            <p:sp>
              <p:nvSpPr>
                <p:cNvPr id="302" name="Freeform 86"/>
                <p:cNvSpPr>
                  <a:spLocks/>
                </p:cNvSpPr>
                <p:nvPr/>
              </p:nvSpPr>
              <p:spPr bwMode="auto">
                <a:xfrm>
                  <a:off x="3285" y="1849"/>
                  <a:ext cx="1264" cy="873"/>
                </a:xfrm>
                <a:custGeom>
                  <a:avLst/>
                  <a:gdLst/>
                  <a:ahLst/>
                  <a:cxnLst>
                    <a:cxn ang="0">
                      <a:pos x="980" y="16"/>
                    </a:cxn>
                    <a:cxn ang="0">
                      <a:pos x="818" y="11"/>
                    </a:cxn>
                    <a:cxn ang="0">
                      <a:pos x="718" y="26"/>
                    </a:cxn>
                    <a:cxn ang="0">
                      <a:pos x="532" y="16"/>
                    </a:cxn>
                    <a:cxn ang="0">
                      <a:pos x="397" y="0"/>
                    </a:cxn>
                    <a:cxn ang="0">
                      <a:pos x="251" y="53"/>
                    </a:cxn>
                    <a:cxn ang="0">
                      <a:pos x="151" y="105"/>
                    </a:cxn>
                    <a:cxn ang="0">
                      <a:pos x="0" y="100"/>
                    </a:cxn>
                    <a:cxn ang="0">
                      <a:pos x="12" y="541"/>
                    </a:cxn>
                    <a:cxn ang="0">
                      <a:pos x="136" y="560"/>
                    </a:cxn>
                    <a:cxn ang="0">
                      <a:pos x="261" y="605"/>
                    </a:cxn>
                    <a:cxn ang="0">
                      <a:pos x="303" y="632"/>
                    </a:cxn>
                    <a:cxn ang="0">
                      <a:pos x="345" y="705"/>
                    </a:cxn>
                    <a:cxn ang="0">
                      <a:pos x="392" y="965"/>
                    </a:cxn>
                    <a:cxn ang="0">
                      <a:pos x="392" y="1284"/>
                    </a:cxn>
                    <a:cxn ang="0">
                      <a:pos x="403" y="1486"/>
                    </a:cxn>
                    <a:cxn ang="0">
                      <a:pos x="408" y="1615"/>
                    </a:cxn>
                    <a:cxn ang="0">
                      <a:pos x="413" y="1678"/>
                    </a:cxn>
                    <a:cxn ang="0">
                      <a:pos x="526" y="1730"/>
                    </a:cxn>
                    <a:cxn ang="0">
                      <a:pos x="807" y="1730"/>
                    </a:cxn>
                    <a:cxn ang="0">
                      <a:pos x="1074" y="1746"/>
                    </a:cxn>
                    <a:cxn ang="0">
                      <a:pos x="1398" y="1730"/>
                    </a:cxn>
                    <a:cxn ang="0">
                      <a:pos x="1716" y="1704"/>
                    </a:cxn>
                    <a:cxn ang="0">
                      <a:pos x="1889" y="1690"/>
                    </a:cxn>
                    <a:cxn ang="0">
                      <a:pos x="2012" y="1680"/>
                    </a:cxn>
                    <a:cxn ang="0">
                      <a:pos x="2075" y="1617"/>
                    </a:cxn>
                    <a:cxn ang="0">
                      <a:pos x="2075" y="1357"/>
                    </a:cxn>
                    <a:cxn ang="0">
                      <a:pos x="2117" y="1014"/>
                    </a:cxn>
                    <a:cxn ang="0">
                      <a:pos x="2148" y="803"/>
                    </a:cxn>
                    <a:cxn ang="0">
                      <a:pos x="2175" y="813"/>
                    </a:cxn>
                    <a:cxn ang="0">
                      <a:pos x="2243" y="939"/>
                    </a:cxn>
                    <a:cxn ang="0">
                      <a:pos x="2363" y="813"/>
                    </a:cxn>
                    <a:cxn ang="0">
                      <a:pos x="2529" y="569"/>
                    </a:cxn>
                    <a:cxn ang="0">
                      <a:pos x="2379" y="351"/>
                    </a:cxn>
                    <a:cxn ang="0">
                      <a:pos x="2258" y="199"/>
                    </a:cxn>
                    <a:cxn ang="0">
                      <a:pos x="2169" y="121"/>
                    </a:cxn>
                    <a:cxn ang="0">
                      <a:pos x="2044" y="68"/>
                    </a:cxn>
                    <a:cxn ang="0">
                      <a:pos x="1847" y="47"/>
                    </a:cxn>
                    <a:cxn ang="0">
                      <a:pos x="1653" y="47"/>
                    </a:cxn>
                    <a:cxn ang="0">
                      <a:pos x="1622" y="53"/>
                    </a:cxn>
                    <a:cxn ang="0">
                      <a:pos x="1486" y="147"/>
                    </a:cxn>
                    <a:cxn ang="0">
                      <a:pos x="1294" y="257"/>
                    </a:cxn>
                    <a:cxn ang="0">
                      <a:pos x="980" y="16"/>
                    </a:cxn>
                  </a:cxnLst>
                  <a:rect l="0" t="0" r="r" b="b"/>
                  <a:pathLst>
                    <a:path w="2529" h="1746">
                      <a:moveTo>
                        <a:pt x="980" y="16"/>
                      </a:moveTo>
                      <a:lnTo>
                        <a:pt x="818" y="11"/>
                      </a:lnTo>
                      <a:lnTo>
                        <a:pt x="718" y="26"/>
                      </a:lnTo>
                      <a:lnTo>
                        <a:pt x="532" y="16"/>
                      </a:lnTo>
                      <a:lnTo>
                        <a:pt x="397" y="0"/>
                      </a:lnTo>
                      <a:lnTo>
                        <a:pt x="251" y="53"/>
                      </a:lnTo>
                      <a:lnTo>
                        <a:pt x="151" y="105"/>
                      </a:lnTo>
                      <a:lnTo>
                        <a:pt x="0" y="100"/>
                      </a:lnTo>
                      <a:lnTo>
                        <a:pt x="12" y="541"/>
                      </a:lnTo>
                      <a:lnTo>
                        <a:pt x="136" y="560"/>
                      </a:lnTo>
                      <a:lnTo>
                        <a:pt x="261" y="605"/>
                      </a:lnTo>
                      <a:lnTo>
                        <a:pt x="303" y="632"/>
                      </a:lnTo>
                      <a:lnTo>
                        <a:pt x="345" y="705"/>
                      </a:lnTo>
                      <a:lnTo>
                        <a:pt x="392" y="965"/>
                      </a:lnTo>
                      <a:lnTo>
                        <a:pt x="392" y="1284"/>
                      </a:lnTo>
                      <a:lnTo>
                        <a:pt x="403" y="1486"/>
                      </a:lnTo>
                      <a:lnTo>
                        <a:pt x="408" y="1615"/>
                      </a:lnTo>
                      <a:lnTo>
                        <a:pt x="413" y="1678"/>
                      </a:lnTo>
                      <a:lnTo>
                        <a:pt x="526" y="1730"/>
                      </a:lnTo>
                      <a:lnTo>
                        <a:pt x="807" y="1730"/>
                      </a:lnTo>
                      <a:lnTo>
                        <a:pt x="1074" y="1746"/>
                      </a:lnTo>
                      <a:lnTo>
                        <a:pt x="1398" y="1730"/>
                      </a:lnTo>
                      <a:lnTo>
                        <a:pt x="1716" y="1704"/>
                      </a:lnTo>
                      <a:lnTo>
                        <a:pt x="1889" y="1690"/>
                      </a:lnTo>
                      <a:lnTo>
                        <a:pt x="2012" y="1680"/>
                      </a:lnTo>
                      <a:lnTo>
                        <a:pt x="2075" y="1617"/>
                      </a:lnTo>
                      <a:lnTo>
                        <a:pt x="2075" y="1357"/>
                      </a:lnTo>
                      <a:lnTo>
                        <a:pt x="2117" y="1014"/>
                      </a:lnTo>
                      <a:lnTo>
                        <a:pt x="2148" y="803"/>
                      </a:lnTo>
                      <a:lnTo>
                        <a:pt x="2175" y="813"/>
                      </a:lnTo>
                      <a:lnTo>
                        <a:pt x="2243" y="939"/>
                      </a:lnTo>
                      <a:lnTo>
                        <a:pt x="2363" y="813"/>
                      </a:lnTo>
                      <a:lnTo>
                        <a:pt x="2529" y="569"/>
                      </a:lnTo>
                      <a:lnTo>
                        <a:pt x="2379" y="351"/>
                      </a:lnTo>
                      <a:lnTo>
                        <a:pt x="2258" y="199"/>
                      </a:lnTo>
                      <a:lnTo>
                        <a:pt x="2169" y="121"/>
                      </a:lnTo>
                      <a:lnTo>
                        <a:pt x="2044" y="68"/>
                      </a:lnTo>
                      <a:lnTo>
                        <a:pt x="1847" y="47"/>
                      </a:lnTo>
                      <a:lnTo>
                        <a:pt x="1653" y="47"/>
                      </a:lnTo>
                      <a:lnTo>
                        <a:pt x="1622" y="53"/>
                      </a:lnTo>
                      <a:lnTo>
                        <a:pt x="1486" y="147"/>
                      </a:lnTo>
                      <a:lnTo>
                        <a:pt x="1294" y="257"/>
                      </a:lnTo>
                      <a:lnTo>
                        <a:pt x="980" y="16"/>
                      </a:lnTo>
                      <a:close/>
                    </a:path>
                  </a:pathLst>
                </a:custGeom>
                <a:solidFill>
                  <a:srgbClr val="E0E0E0"/>
                </a:solidFill>
                <a:ln w="9525">
                  <a:noFill/>
                  <a:round/>
                  <a:headEnd/>
                  <a:tailEnd/>
                </a:ln>
              </p:spPr>
              <p:txBody>
                <a:bodyPr/>
                <a:lstStyle/>
                <a:p>
                  <a:endParaRPr lang="en-GB"/>
                </a:p>
              </p:txBody>
            </p:sp>
            <p:sp>
              <p:nvSpPr>
                <p:cNvPr id="303" name="Arc 87"/>
                <p:cNvSpPr>
                  <a:spLocks/>
                </p:cNvSpPr>
                <p:nvPr/>
              </p:nvSpPr>
              <p:spPr bwMode="auto">
                <a:xfrm>
                  <a:off x="3887" y="1921"/>
                  <a:ext cx="96" cy="82"/>
                </a:xfrm>
                <a:custGeom>
                  <a:avLst/>
                  <a:gdLst>
                    <a:gd name="G0" fmla="+- 19122 0 0"/>
                    <a:gd name="G1" fmla="+- 0 0 0"/>
                    <a:gd name="G2" fmla="+- 21600 0 0"/>
                    <a:gd name="T0" fmla="*/ 37195 w 37195"/>
                    <a:gd name="T1" fmla="*/ 11829 h 21600"/>
                    <a:gd name="T2" fmla="*/ 0 w 37195"/>
                    <a:gd name="T3" fmla="*/ 10045 h 21600"/>
                    <a:gd name="T4" fmla="*/ 19122 w 37195"/>
                    <a:gd name="T5" fmla="*/ 0 h 21600"/>
                  </a:gdLst>
                  <a:ahLst/>
                  <a:cxnLst>
                    <a:cxn ang="0">
                      <a:pos x="T0" y="T1"/>
                    </a:cxn>
                    <a:cxn ang="0">
                      <a:pos x="T2" y="T3"/>
                    </a:cxn>
                    <a:cxn ang="0">
                      <a:pos x="T4" y="T5"/>
                    </a:cxn>
                  </a:cxnLst>
                  <a:rect l="0" t="0" r="r" b="b"/>
                  <a:pathLst>
                    <a:path w="37195" h="21600" fill="none" extrusionOk="0">
                      <a:moveTo>
                        <a:pt x="37195" y="11829"/>
                      </a:moveTo>
                      <a:cubicBezTo>
                        <a:pt x="33204" y="17926"/>
                        <a:pt x="26408" y="21599"/>
                        <a:pt x="19122" y="21600"/>
                      </a:cubicBezTo>
                      <a:cubicBezTo>
                        <a:pt x="11096" y="21600"/>
                        <a:pt x="3732" y="17150"/>
                        <a:pt x="-1" y="10045"/>
                      </a:cubicBezTo>
                    </a:path>
                    <a:path w="37195" h="21600" stroke="0" extrusionOk="0">
                      <a:moveTo>
                        <a:pt x="37195" y="11829"/>
                      </a:moveTo>
                      <a:cubicBezTo>
                        <a:pt x="33204" y="17926"/>
                        <a:pt x="26408" y="21599"/>
                        <a:pt x="19122" y="21600"/>
                      </a:cubicBezTo>
                      <a:cubicBezTo>
                        <a:pt x="11096" y="21600"/>
                        <a:pt x="3732" y="17150"/>
                        <a:pt x="-1" y="10045"/>
                      </a:cubicBezTo>
                      <a:lnTo>
                        <a:pt x="19122" y="0"/>
                      </a:lnTo>
                      <a:close/>
                    </a:path>
                  </a:pathLst>
                </a:custGeom>
                <a:solidFill>
                  <a:srgbClr val="C0C000"/>
                </a:solidFill>
                <a:ln w="11113">
                  <a:solidFill>
                    <a:srgbClr val="000000"/>
                  </a:solidFill>
                  <a:round/>
                  <a:headEnd/>
                  <a:tailEnd/>
                </a:ln>
              </p:spPr>
              <p:txBody>
                <a:bodyPr/>
                <a:lstStyle/>
                <a:p>
                  <a:endParaRPr lang="en-GB"/>
                </a:p>
              </p:txBody>
            </p:sp>
            <p:sp>
              <p:nvSpPr>
                <p:cNvPr id="304" name="Freeform 88"/>
                <p:cNvSpPr>
                  <a:spLocks/>
                </p:cNvSpPr>
                <p:nvPr/>
              </p:nvSpPr>
              <p:spPr bwMode="auto">
                <a:xfrm>
                  <a:off x="3766" y="1835"/>
                  <a:ext cx="331" cy="218"/>
                </a:xfrm>
                <a:custGeom>
                  <a:avLst/>
                  <a:gdLst/>
                  <a:ahLst/>
                  <a:cxnLst>
                    <a:cxn ang="0">
                      <a:pos x="60" y="0"/>
                    </a:cxn>
                    <a:cxn ang="0">
                      <a:pos x="0" y="82"/>
                    </a:cxn>
                    <a:cxn ang="0">
                      <a:pos x="198" y="436"/>
                    </a:cxn>
                    <a:cxn ang="0">
                      <a:pos x="339" y="166"/>
                    </a:cxn>
                    <a:cxn ang="0">
                      <a:pos x="508" y="417"/>
                    </a:cxn>
                    <a:cxn ang="0">
                      <a:pos x="661" y="67"/>
                    </a:cxn>
                    <a:cxn ang="0">
                      <a:pos x="607" y="11"/>
                    </a:cxn>
                    <a:cxn ang="0">
                      <a:pos x="339" y="170"/>
                    </a:cxn>
                    <a:cxn ang="0">
                      <a:pos x="60" y="0"/>
                    </a:cxn>
                  </a:cxnLst>
                  <a:rect l="0" t="0" r="r" b="b"/>
                  <a:pathLst>
                    <a:path w="661" h="436">
                      <a:moveTo>
                        <a:pt x="60" y="0"/>
                      </a:moveTo>
                      <a:lnTo>
                        <a:pt x="0" y="82"/>
                      </a:lnTo>
                      <a:lnTo>
                        <a:pt x="198" y="436"/>
                      </a:lnTo>
                      <a:lnTo>
                        <a:pt x="339" y="166"/>
                      </a:lnTo>
                      <a:lnTo>
                        <a:pt x="508" y="417"/>
                      </a:lnTo>
                      <a:lnTo>
                        <a:pt x="661" y="67"/>
                      </a:lnTo>
                      <a:lnTo>
                        <a:pt x="607" y="11"/>
                      </a:lnTo>
                      <a:lnTo>
                        <a:pt x="339" y="170"/>
                      </a:lnTo>
                      <a:lnTo>
                        <a:pt x="60" y="0"/>
                      </a:lnTo>
                      <a:close/>
                    </a:path>
                  </a:pathLst>
                </a:custGeom>
                <a:solidFill>
                  <a:srgbClr val="E0E0E0"/>
                </a:solidFill>
                <a:ln w="11113">
                  <a:solidFill>
                    <a:srgbClr val="000000"/>
                  </a:solidFill>
                  <a:prstDash val="solid"/>
                  <a:round/>
                  <a:headEnd/>
                  <a:tailEnd/>
                </a:ln>
              </p:spPr>
              <p:txBody>
                <a:bodyPr/>
                <a:lstStyle/>
                <a:p>
                  <a:endParaRPr lang="en-GB"/>
                </a:p>
              </p:txBody>
            </p:sp>
          </p:grpSp>
          <p:sp>
            <p:nvSpPr>
              <p:cNvPr id="267" name="Freeform 89"/>
              <p:cNvSpPr>
                <a:spLocks/>
              </p:cNvSpPr>
              <p:nvPr/>
            </p:nvSpPr>
            <p:spPr bwMode="auto">
              <a:xfrm>
                <a:off x="3875" y="1993"/>
                <a:ext cx="172" cy="821"/>
              </a:xfrm>
              <a:custGeom>
                <a:avLst/>
                <a:gdLst/>
                <a:ahLst/>
                <a:cxnLst>
                  <a:cxn ang="0">
                    <a:pos x="75" y="0"/>
                  </a:cxn>
                  <a:cxn ang="0">
                    <a:pos x="27" y="378"/>
                  </a:cxn>
                  <a:cxn ang="0">
                    <a:pos x="0" y="858"/>
                  </a:cxn>
                  <a:cxn ang="0">
                    <a:pos x="2" y="1255"/>
                  </a:cxn>
                  <a:cxn ang="0">
                    <a:pos x="178" y="1641"/>
                  </a:cxn>
                  <a:cxn ang="0">
                    <a:pos x="344" y="1266"/>
                  </a:cxn>
                  <a:cxn ang="0">
                    <a:pos x="318" y="811"/>
                  </a:cxn>
                  <a:cxn ang="0">
                    <a:pos x="257" y="368"/>
                  </a:cxn>
                  <a:cxn ang="0">
                    <a:pos x="170" y="0"/>
                  </a:cxn>
                  <a:cxn ang="0">
                    <a:pos x="75" y="0"/>
                  </a:cxn>
                </a:cxnLst>
                <a:rect l="0" t="0" r="r" b="b"/>
                <a:pathLst>
                  <a:path w="344" h="1641">
                    <a:moveTo>
                      <a:pt x="75" y="0"/>
                    </a:moveTo>
                    <a:lnTo>
                      <a:pt x="27" y="378"/>
                    </a:lnTo>
                    <a:lnTo>
                      <a:pt x="0" y="858"/>
                    </a:lnTo>
                    <a:lnTo>
                      <a:pt x="2" y="1255"/>
                    </a:lnTo>
                    <a:lnTo>
                      <a:pt x="178" y="1641"/>
                    </a:lnTo>
                    <a:lnTo>
                      <a:pt x="344" y="1266"/>
                    </a:lnTo>
                    <a:lnTo>
                      <a:pt x="318" y="811"/>
                    </a:lnTo>
                    <a:lnTo>
                      <a:pt x="257" y="368"/>
                    </a:lnTo>
                    <a:lnTo>
                      <a:pt x="170" y="0"/>
                    </a:lnTo>
                    <a:lnTo>
                      <a:pt x="75" y="0"/>
                    </a:lnTo>
                    <a:close/>
                  </a:path>
                </a:pathLst>
              </a:custGeom>
              <a:solidFill>
                <a:srgbClr val="C0C000"/>
              </a:solidFill>
              <a:ln w="11113">
                <a:solidFill>
                  <a:srgbClr val="000000"/>
                </a:solidFill>
                <a:prstDash val="solid"/>
                <a:round/>
                <a:headEnd/>
                <a:tailEnd/>
              </a:ln>
            </p:spPr>
            <p:txBody>
              <a:bodyPr/>
              <a:lstStyle/>
              <a:p>
                <a:endParaRPr lang="en-GB"/>
              </a:p>
            </p:txBody>
          </p:sp>
          <p:grpSp>
            <p:nvGrpSpPr>
              <p:cNvPr id="268" name="Group 90"/>
              <p:cNvGrpSpPr>
                <a:grpSpLocks/>
              </p:cNvGrpSpPr>
              <p:nvPr/>
            </p:nvGrpSpPr>
            <p:grpSpPr bwMode="auto">
              <a:xfrm>
                <a:off x="3699" y="1248"/>
                <a:ext cx="471" cy="674"/>
                <a:chOff x="3699" y="1248"/>
                <a:chExt cx="471" cy="674"/>
              </a:xfrm>
            </p:grpSpPr>
            <p:grpSp>
              <p:nvGrpSpPr>
                <p:cNvPr id="288" name="Group 91"/>
                <p:cNvGrpSpPr>
                  <a:grpSpLocks/>
                </p:cNvGrpSpPr>
                <p:nvPr/>
              </p:nvGrpSpPr>
              <p:grpSpPr bwMode="auto">
                <a:xfrm>
                  <a:off x="3699" y="1248"/>
                  <a:ext cx="471" cy="674"/>
                  <a:chOff x="3699" y="1248"/>
                  <a:chExt cx="471" cy="674"/>
                </a:xfrm>
              </p:grpSpPr>
              <p:grpSp>
                <p:nvGrpSpPr>
                  <p:cNvPr id="296" name="Group 92"/>
                  <p:cNvGrpSpPr>
                    <a:grpSpLocks/>
                  </p:cNvGrpSpPr>
                  <p:nvPr/>
                </p:nvGrpSpPr>
                <p:grpSpPr bwMode="auto">
                  <a:xfrm>
                    <a:off x="3699" y="1270"/>
                    <a:ext cx="471" cy="652"/>
                    <a:chOff x="3699" y="1270"/>
                    <a:chExt cx="471" cy="652"/>
                  </a:xfrm>
                </p:grpSpPr>
                <p:sp>
                  <p:nvSpPr>
                    <p:cNvPr id="298" name="Arc 93"/>
                    <p:cNvSpPr>
                      <a:spLocks/>
                    </p:cNvSpPr>
                    <p:nvPr/>
                  </p:nvSpPr>
                  <p:spPr bwMode="auto">
                    <a:xfrm>
                      <a:off x="4105" y="1525"/>
                      <a:ext cx="65" cy="161"/>
                    </a:xfrm>
                    <a:custGeom>
                      <a:avLst/>
                      <a:gdLst>
                        <a:gd name="G0" fmla="+- 13192 0 0"/>
                        <a:gd name="G1" fmla="+- 21600 0 0"/>
                        <a:gd name="G2" fmla="+- 21600 0 0"/>
                        <a:gd name="T0" fmla="*/ 12681 w 34792"/>
                        <a:gd name="T1" fmla="*/ 6 h 43200"/>
                        <a:gd name="T2" fmla="*/ 0 w 34792"/>
                        <a:gd name="T3" fmla="*/ 38703 h 43200"/>
                        <a:gd name="T4" fmla="*/ 13192 w 34792"/>
                        <a:gd name="T5" fmla="*/ 21600 h 43200"/>
                      </a:gdLst>
                      <a:ahLst/>
                      <a:cxnLst>
                        <a:cxn ang="0">
                          <a:pos x="T0" y="T1"/>
                        </a:cxn>
                        <a:cxn ang="0">
                          <a:pos x="T2" y="T3"/>
                        </a:cxn>
                        <a:cxn ang="0">
                          <a:pos x="T4" y="T5"/>
                        </a:cxn>
                      </a:cxnLst>
                      <a:rect l="0" t="0" r="r" b="b"/>
                      <a:pathLst>
                        <a:path w="34792" h="43200" fill="none" extrusionOk="0">
                          <a:moveTo>
                            <a:pt x="12681" y="6"/>
                          </a:moveTo>
                          <a:cubicBezTo>
                            <a:pt x="12851" y="2"/>
                            <a:pt x="13021" y="-1"/>
                            <a:pt x="13192" y="0"/>
                          </a:cubicBezTo>
                          <a:cubicBezTo>
                            <a:pt x="25121" y="0"/>
                            <a:pt x="34792" y="9670"/>
                            <a:pt x="34792" y="21600"/>
                          </a:cubicBezTo>
                          <a:cubicBezTo>
                            <a:pt x="34792" y="33529"/>
                            <a:pt x="25121" y="43200"/>
                            <a:pt x="13192" y="43200"/>
                          </a:cubicBezTo>
                          <a:cubicBezTo>
                            <a:pt x="8418" y="43200"/>
                            <a:pt x="3779" y="41618"/>
                            <a:pt x="-1" y="38703"/>
                          </a:cubicBezTo>
                        </a:path>
                        <a:path w="34792" h="43200" stroke="0" extrusionOk="0">
                          <a:moveTo>
                            <a:pt x="12681" y="6"/>
                          </a:moveTo>
                          <a:cubicBezTo>
                            <a:pt x="12851" y="2"/>
                            <a:pt x="13021" y="-1"/>
                            <a:pt x="13192" y="0"/>
                          </a:cubicBezTo>
                          <a:cubicBezTo>
                            <a:pt x="25121" y="0"/>
                            <a:pt x="34792" y="9670"/>
                            <a:pt x="34792" y="21600"/>
                          </a:cubicBezTo>
                          <a:cubicBezTo>
                            <a:pt x="34792" y="33529"/>
                            <a:pt x="25121" y="43200"/>
                            <a:pt x="13192" y="43200"/>
                          </a:cubicBezTo>
                          <a:cubicBezTo>
                            <a:pt x="8418" y="43200"/>
                            <a:pt x="3779" y="41618"/>
                            <a:pt x="-1" y="38703"/>
                          </a:cubicBezTo>
                          <a:lnTo>
                            <a:pt x="13192" y="21600"/>
                          </a:lnTo>
                          <a:close/>
                        </a:path>
                      </a:pathLst>
                    </a:custGeom>
                    <a:solidFill>
                      <a:srgbClr val="FFC080"/>
                    </a:solidFill>
                    <a:ln w="11113">
                      <a:solidFill>
                        <a:srgbClr val="201000"/>
                      </a:solidFill>
                      <a:round/>
                      <a:headEnd/>
                      <a:tailEnd/>
                    </a:ln>
                  </p:spPr>
                  <p:txBody>
                    <a:bodyPr/>
                    <a:lstStyle/>
                    <a:p>
                      <a:endParaRPr lang="en-GB"/>
                    </a:p>
                  </p:txBody>
                </p:sp>
                <p:sp>
                  <p:nvSpPr>
                    <p:cNvPr id="299" name="Arc 94"/>
                    <p:cNvSpPr>
                      <a:spLocks/>
                    </p:cNvSpPr>
                    <p:nvPr/>
                  </p:nvSpPr>
                  <p:spPr bwMode="auto">
                    <a:xfrm>
                      <a:off x="3699" y="1515"/>
                      <a:ext cx="65" cy="162"/>
                    </a:xfrm>
                    <a:custGeom>
                      <a:avLst/>
                      <a:gdLst>
                        <a:gd name="G0" fmla="+- 21600 0 0"/>
                        <a:gd name="G1" fmla="+- 21594 0 0"/>
                        <a:gd name="G2" fmla="+- 21600 0 0"/>
                        <a:gd name="T0" fmla="*/ 34872 w 34872"/>
                        <a:gd name="T1" fmla="*/ 38635 h 43194"/>
                        <a:gd name="T2" fmla="*/ 21079 w 34872"/>
                        <a:gd name="T3" fmla="*/ 0 h 43194"/>
                        <a:gd name="T4" fmla="*/ 21600 w 34872"/>
                        <a:gd name="T5" fmla="*/ 21594 h 43194"/>
                      </a:gdLst>
                      <a:ahLst/>
                      <a:cxnLst>
                        <a:cxn ang="0">
                          <a:pos x="T0" y="T1"/>
                        </a:cxn>
                        <a:cxn ang="0">
                          <a:pos x="T2" y="T3"/>
                        </a:cxn>
                        <a:cxn ang="0">
                          <a:pos x="T4" y="T5"/>
                        </a:cxn>
                      </a:cxnLst>
                      <a:rect l="0" t="0" r="r" b="b"/>
                      <a:pathLst>
                        <a:path w="34872" h="43194" fill="none" extrusionOk="0">
                          <a:moveTo>
                            <a:pt x="34872" y="38635"/>
                          </a:moveTo>
                          <a:cubicBezTo>
                            <a:pt x="31078" y="41589"/>
                            <a:pt x="26408" y="43193"/>
                            <a:pt x="21600" y="43194"/>
                          </a:cubicBezTo>
                          <a:cubicBezTo>
                            <a:pt x="9670" y="43194"/>
                            <a:pt x="0" y="33523"/>
                            <a:pt x="0" y="21594"/>
                          </a:cubicBezTo>
                          <a:cubicBezTo>
                            <a:pt x="-1" y="9867"/>
                            <a:pt x="9356" y="283"/>
                            <a:pt x="21079" y="0"/>
                          </a:cubicBezTo>
                        </a:path>
                        <a:path w="34872" h="43194" stroke="0" extrusionOk="0">
                          <a:moveTo>
                            <a:pt x="34872" y="38635"/>
                          </a:moveTo>
                          <a:cubicBezTo>
                            <a:pt x="31078" y="41589"/>
                            <a:pt x="26408" y="43193"/>
                            <a:pt x="21600" y="43194"/>
                          </a:cubicBezTo>
                          <a:cubicBezTo>
                            <a:pt x="9670" y="43194"/>
                            <a:pt x="0" y="33523"/>
                            <a:pt x="0" y="21594"/>
                          </a:cubicBezTo>
                          <a:cubicBezTo>
                            <a:pt x="-1" y="9867"/>
                            <a:pt x="9356" y="283"/>
                            <a:pt x="21079" y="0"/>
                          </a:cubicBezTo>
                          <a:lnTo>
                            <a:pt x="21600" y="21594"/>
                          </a:lnTo>
                          <a:close/>
                        </a:path>
                      </a:pathLst>
                    </a:custGeom>
                    <a:solidFill>
                      <a:srgbClr val="FFC080"/>
                    </a:solidFill>
                    <a:ln w="11113">
                      <a:solidFill>
                        <a:srgbClr val="201000"/>
                      </a:solidFill>
                      <a:round/>
                      <a:headEnd/>
                      <a:tailEnd/>
                    </a:ln>
                  </p:spPr>
                  <p:txBody>
                    <a:bodyPr/>
                    <a:lstStyle/>
                    <a:p>
                      <a:endParaRPr lang="en-GB"/>
                    </a:p>
                  </p:txBody>
                </p:sp>
                <p:sp>
                  <p:nvSpPr>
                    <p:cNvPr id="300" name="Oval 95"/>
                    <p:cNvSpPr>
                      <a:spLocks noChangeArrowheads="1"/>
                    </p:cNvSpPr>
                    <p:nvPr/>
                  </p:nvSpPr>
                  <p:spPr bwMode="auto">
                    <a:xfrm>
                      <a:off x="3732" y="1317"/>
                      <a:ext cx="409" cy="605"/>
                    </a:xfrm>
                    <a:prstGeom prst="ellipse">
                      <a:avLst/>
                    </a:prstGeom>
                    <a:solidFill>
                      <a:srgbClr val="FFC080"/>
                    </a:solidFill>
                    <a:ln w="11113">
                      <a:solidFill>
                        <a:srgbClr val="201000"/>
                      </a:solidFill>
                      <a:round/>
                      <a:headEnd/>
                      <a:tailEnd/>
                    </a:ln>
                  </p:spPr>
                  <p:txBody>
                    <a:bodyPr/>
                    <a:lstStyle/>
                    <a:p>
                      <a:endParaRPr lang="en-GB"/>
                    </a:p>
                  </p:txBody>
                </p:sp>
                <p:sp>
                  <p:nvSpPr>
                    <p:cNvPr id="301" name="Arc 96"/>
                    <p:cNvSpPr>
                      <a:spLocks/>
                    </p:cNvSpPr>
                    <p:nvPr/>
                  </p:nvSpPr>
                  <p:spPr bwMode="auto">
                    <a:xfrm>
                      <a:off x="3737" y="1270"/>
                      <a:ext cx="404" cy="274"/>
                    </a:xfrm>
                    <a:custGeom>
                      <a:avLst/>
                      <a:gdLst>
                        <a:gd name="G0" fmla="+- 21600 0 0"/>
                        <a:gd name="G1" fmla="+- 21600 0 0"/>
                        <a:gd name="G2" fmla="+- 21600 0 0"/>
                        <a:gd name="T0" fmla="*/ 0 w 43191"/>
                        <a:gd name="T1" fmla="*/ 21521 h 21600"/>
                        <a:gd name="T2" fmla="*/ 43191 w 43191"/>
                        <a:gd name="T3" fmla="*/ 20963 h 21600"/>
                        <a:gd name="T4" fmla="*/ 21600 w 43191"/>
                        <a:gd name="T5" fmla="*/ 21600 h 21600"/>
                      </a:gdLst>
                      <a:ahLst/>
                      <a:cxnLst>
                        <a:cxn ang="0">
                          <a:pos x="T0" y="T1"/>
                        </a:cxn>
                        <a:cxn ang="0">
                          <a:pos x="T2" y="T3"/>
                        </a:cxn>
                        <a:cxn ang="0">
                          <a:pos x="T4" y="T5"/>
                        </a:cxn>
                      </a:cxnLst>
                      <a:rect l="0" t="0" r="r" b="b"/>
                      <a:pathLst>
                        <a:path w="43191" h="21600" fill="none" extrusionOk="0">
                          <a:moveTo>
                            <a:pt x="0" y="21521"/>
                          </a:moveTo>
                          <a:cubicBezTo>
                            <a:pt x="43" y="9622"/>
                            <a:pt x="9701" y="-1"/>
                            <a:pt x="21600" y="0"/>
                          </a:cubicBezTo>
                          <a:cubicBezTo>
                            <a:pt x="33281" y="0"/>
                            <a:pt x="42846" y="9286"/>
                            <a:pt x="43190" y="20963"/>
                          </a:cubicBezTo>
                        </a:path>
                        <a:path w="43191" h="21600" stroke="0" extrusionOk="0">
                          <a:moveTo>
                            <a:pt x="0" y="21521"/>
                          </a:moveTo>
                          <a:cubicBezTo>
                            <a:pt x="43" y="9622"/>
                            <a:pt x="9701" y="-1"/>
                            <a:pt x="21600" y="0"/>
                          </a:cubicBezTo>
                          <a:cubicBezTo>
                            <a:pt x="33281" y="0"/>
                            <a:pt x="42846" y="9286"/>
                            <a:pt x="43190" y="20963"/>
                          </a:cubicBezTo>
                          <a:lnTo>
                            <a:pt x="21600" y="21600"/>
                          </a:lnTo>
                          <a:close/>
                        </a:path>
                      </a:pathLst>
                    </a:custGeom>
                    <a:solidFill>
                      <a:srgbClr val="FFC080"/>
                    </a:solidFill>
                    <a:ln w="9525">
                      <a:noFill/>
                      <a:round/>
                      <a:headEnd/>
                      <a:tailEnd/>
                    </a:ln>
                  </p:spPr>
                  <p:txBody>
                    <a:bodyPr/>
                    <a:lstStyle/>
                    <a:p>
                      <a:endParaRPr lang="en-GB"/>
                    </a:p>
                  </p:txBody>
                </p:sp>
              </p:grpSp>
              <p:sp>
                <p:nvSpPr>
                  <p:cNvPr id="297" name="Freeform 97"/>
                  <p:cNvSpPr>
                    <a:spLocks/>
                  </p:cNvSpPr>
                  <p:nvPr/>
                </p:nvSpPr>
                <p:spPr bwMode="auto">
                  <a:xfrm>
                    <a:off x="3716" y="1248"/>
                    <a:ext cx="442" cy="355"/>
                  </a:xfrm>
                  <a:custGeom>
                    <a:avLst/>
                    <a:gdLst/>
                    <a:ahLst/>
                    <a:cxnLst>
                      <a:cxn ang="0">
                        <a:pos x="21" y="598"/>
                      </a:cxn>
                      <a:cxn ang="0">
                        <a:pos x="3" y="544"/>
                      </a:cxn>
                      <a:cxn ang="0">
                        <a:pos x="3" y="485"/>
                      </a:cxn>
                      <a:cxn ang="0">
                        <a:pos x="19" y="394"/>
                      </a:cxn>
                      <a:cxn ang="0">
                        <a:pos x="19" y="326"/>
                      </a:cxn>
                      <a:cxn ang="0">
                        <a:pos x="35" y="206"/>
                      </a:cxn>
                      <a:cxn ang="0">
                        <a:pos x="59" y="151"/>
                      </a:cxn>
                      <a:cxn ang="0">
                        <a:pos x="94" y="106"/>
                      </a:cxn>
                      <a:cxn ang="0">
                        <a:pos x="150" y="64"/>
                      </a:cxn>
                      <a:cxn ang="0">
                        <a:pos x="216" y="40"/>
                      </a:cxn>
                      <a:cxn ang="0">
                        <a:pos x="363" y="5"/>
                      </a:cxn>
                      <a:cxn ang="0">
                        <a:pos x="399" y="0"/>
                      </a:cxn>
                      <a:cxn ang="0">
                        <a:pos x="508" y="8"/>
                      </a:cxn>
                      <a:cxn ang="0">
                        <a:pos x="553" y="3"/>
                      </a:cxn>
                      <a:cxn ang="0">
                        <a:pos x="633" y="8"/>
                      </a:cxn>
                      <a:cxn ang="0">
                        <a:pos x="734" y="52"/>
                      </a:cxn>
                      <a:cxn ang="0">
                        <a:pos x="759" y="76"/>
                      </a:cxn>
                      <a:cxn ang="0">
                        <a:pos x="829" y="117"/>
                      </a:cxn>
                      <a:cxn ang="0">
                        <a:pos x="849" y="150"/>
                      </a:cxn>
                      <a:cxn ang="0">
                        <a:pos x="865" y="274"/>
                      </a:cxn>
                      <a:cxn ang="0">
                        <a:pos x="872" y="457"/>
                      </a:cxn>
                      <a:cxn ang="0">
                        <a:pos x="837" y="710"/>
                      </a:cxn>
                      <a:cxn ang="0">
                        <a:pos x="785" y="375"/>
                      </a:cxn>
                      <a:cxn ang="0">
                        <a:pos x="750" y="263"/>
                      </a:cxn>
                      <a:cxn ang="0">
                        <a:pos x="726" y="242"/>
                      </a:cxn>
                      <a:cxn ang="0">
                        <a:pos x="692" y="232"/>
                      </a:cxn>
                      <a:cxn ang="0">
                        <a:pos x="576" y="235"/>
                      </a:cxn>
                      <a:cxn ang="0">
                        <a:pos x="508" y="249"/>
                      </a:cxn>
                      <a:cxn ang="0">
                        <a:pos x="473" y="261"/>
                      </a:cxn>
                      <a:cxn ang="0">
                        <a:pos x="429" y="284"/>
                      </a:cxn>
                      <a:cxn ang="0">
                        <a:pos x="422" y="254"/>
                      </a:cxn>
                      <a:cxn ang="0">
                        <a:pos x="382" y="240"/>
                      </a:cxn>
                      <a:cxn ang="0">
                        <a:pos x="342" y="239"/>
                      </a:cxn>
                      <a:cxn ang="0">
                        <a:pos x="253" y="256"/>
                      </a:cxn>
                      <a:cxn ang="0">
                        <a:pos x="171" y="253"/>
                      </a:cxn>
                      <a:cxn ang="0">
                        <a:pos x="138" y="258"/>
                      </a:cxn>
                      <a:cxn ang="0">
                        <a:pos x="115" y="298"/>
                      </a:cxn>
                      <a:cxn ang="0">
                        <a:pos x="103" y="396"/>
                      </a:cxn>
                      <a:cxn ang="0">
                        <a:pos x="78" y="507"/>
                      </a:cxn>
                      <a:cxn ang="0">
                        <a:pos x="59" y="570"/>
                      </a:cxn>
                      <a:cxn ang="0">
                        <a:pos x="40" y="685"/>
                      </a:cxn>
                    </a:cxnLst>
                    <a:rect l="0" t="0" r="r" b="b"/>
                    <a:pathLst>
                      <a:path w="883" h="710">
                        <a:moveTo>
                          <a:pt x="40" y="685"/>
                        </a:moveTo>
                        <a:lnTo>
                          <a:pt x="21" y="598"/>
                        </a:lnTo>
                        <a:lnTo>
                          <a:pt x="10" y="574"/>
                        </a:lnTo>
                        <a:lnTo>
                          <a:pt x="3" y="544"/>
                        </a:lnTo>
                        <a:lnTo>
                          <a:pt x="0" y="516"/>
                        </a:lnTo>
                        <a:lnTo>
                          <a:pt x="3" y="485"/>
                        </a:lnTo>
                        <a:lnTo>
                          <a:pt x="10" y="451"/>
                        </a:lnTo>
                        <a:lnTo>
                          <a:pt x="19" y="394"/>
                        </a:lnTo>
                        <a:lnTo>
                          <a:pt x="19" y="357"/>
                        </a:lnTo>
                        <a:lnTo>
                          <a:pt x="19" y="326"/>
                        </a:lnTo>
                        <a:lnTo>
                          <a:pt x="30" y="228"/>
                        </a:lnTo>
                        <a:lnTo>
                          <a:pt x="35" y="206"/>
                        </a:lnTo>
                        <a:lnTo>
                          <a:pt x="45" y="172"/>
                        </a:lnTo>
                        <a:lnTo>
                          <a:pt x="59" y="151"/>
                        </a:lnTo>
                        <a:lnTo>
                          <a:pt x="73" y="131"/>
                        </a:lnTo>
                        <a:lnTo>
                          <a:pt x="94" y="106"/>
                        </a:lnTo>
                        <a:lnTo>
                          <a:pt x="127" y="78"/>
                        </a:lnTo>
                        <a:lnTo>
                          <a:pt x="150" y="64"/>
                        </a:lnTo>
                        <a:lnTo>
                          <a:pt x="178" y="50"/>
                        </a:lnTo>
                        <a:lnTo>
                          <a:pt x="216" y="40"/>
                        </a:lnTo>
                        <a:lnTo>
                          <a:pt x="269" y="28"/>
                        </a:lnTo>
                        <a:lnTo>
                          <a:pt x="363" y="5"/>
                        </a:lnTo>
                        <a:lnTo>
                          <a:pt x="385" y="0"/>
                        </a:lnTo>
                        <a:lnTo>
                          <a:pt x="399" y="0"/>
                        </a:lnTo>
                        <a:lnTo>
                          <a:pt x="433" y="0"/>
                        </a:lnTo>
                        <a:lnTo>
                          <a:pt x="508" y="8"/>
                        </a:lnTo>
                        <a:lnTo>
                          <a:pt x="527" y="8"/>
                        </a:lnTo>
                        <a:lnTo>
                          <a:pt x="553" y="3"/>
                        </a:lnTo>
                        <a:lnTo>
                          <a:pt x="574" y="1"/>
                        </a:lnTo>
                        <a:lnTo>
                          <a:pt x="633" y="8"/>
                        </a:lnTo>
                        <a:lnTo>
                          <a:pt x="720" y="43"/>
                        </a:lnTo>
                        <a:lnTo>
                          <a:pt x="734" y="52"/>
                        </a:lnTo>
                        <a:lnTo>
                          <a:pt x="747" y="64"/>
                        </a:lnTo>
                        <a:lnTo>
                          <a:pt x="759" y="76"/>
                        </a:lnTo>
                        <a:lnTo>
                          <a:pt x="815" y="104"/>
                        </a:lnTo>
                        <a:lnTo>
                          <a:pt x="829" y="117"/>
                        </a:lnTo>
                        <a:lnTo>
                          <a:pt x="837" y="129"/>
                        </a:lnTo>
                        <a:lnTo>
                          <a:pt x="849" y="150"/>
                        </a:lnTo>
                        <a:lnTo>
                          <a:pt x="858" y="204"/>
                        </a:lnTo>
                        <a:lnTo>
                          <a:pt x="865" y="274"/>
                        </a:lnTo>
                        <a:lnTo>
                          <a:pt x="872" y="321"/>
                        </a:lnTo>
                        <a:lnTo>
                          <a:pt x="872" y="457"/>
                        </a:lnTo>
                        <a:lnTo>
                          <a:pt x="883" y="563"/>
                        </a:lnTo>
                        <a:lnTo>
                          <a:pt x="837" y="710"/>
                        </a:lnTo>
                        <a:lnTo>
                          <a:pt x="818" y="596"/>
                        </a:lnTo>
                        <a:lnTo>
                          <a:pt x="785" y="375"/>
                        </a:lnTo>
                        <a:lnTo>
                          <a:pt x="769" y="298"/>
                        </a:lnTo>
                        <a:lnTo>
                          <a:pt x="750" y="263"/>
                        </a:lnTo>
                        <a:lnTo>
                          <a:pt x="740" y="251"/>
                        </a:lnTo>
                        <a:lnTo>
                          <a:pt x="726" y="242"/>
                        </a:lnTo>
                        <a:lnTo>
                          <a:pt x="710" y="237"/>
                        </a:lnTo>
                        <a:lnTo>
                          <a:pt x="692" y="232"/>
                        </a:lnTo>
                        <a:lnTo>
                          <a:pt x="609" y="237"/>
                        </a:lnTo>
                        <a:lnTo>
                          <a:pt x="576" y="235"/>
                        </a:lnTo>
                        <a:lnTo>
                          <a:pt x="532" y="244"/>
                        </a:lnTo>
                        <a:lnTo>
                          <a:pt x="508" y="249"/>
                        </a:lnTo>
                        <a:lnTo>
                          <a:pt x="488" y="256"/>
                        </a:lnTo>
                        <a:lnTo>
                          <a:pt x="473" y="261"/>
                        </a:lnTo>
                        <a:lnTo>
                          <a:pt x="452" y="274"/>
                        </a:lnTo>
                        <a:lnTo>
                          <a:pt x="429" y="284"/>
                        </a:lnTo>
                        <a:lnTo>
                          <a:pt x="433" y="268"/>
                        </a:lnTo>
                        <a:lnTo>
                          <a:pt x="422" y="254"/>
                        </a:lnTo>
                        <a:lnTo>
                          <a:pt x="412" y="249"/>
                        </a:lnTo>
                        <a:lnTo>
                          <a:pt x="382" y="240"/>
                        </a:lnTo>
                        <a:lnTo>
                          <a:pt x="358" y="239"/>
                        </a:lnTo>
                        <a:lnTo>
                          <a:pt x="342" y="239"/>
                        </a:lnTo>
                        <a:lnTo>
                          <a:pt x="321" y="242"/>
                        </a:lnTo>
                        <a:lnTo>
                          <a:pt x="253" y="256"/>
                        </a:lnTo>
                        <a:lnTo>
                          <a:pt x="232" y="260"/>
                        </a:lnTo>
                        <a:lnTo>
                          <a:pt x="171" y="253"/>
                        </a:lnTo>
                        <a:lnTo>
                          <a:pt x="152" y="253"/>
                        </a:lnTo>
                        <a:lnTo>
                          <a:pt x="138" y="258"/>
                        </a:lnTo>
                        <a:lnTo>
                          <a:pt x="122" y="275"/>
                        </a:lnTo>
                        <a:lnTo>
                          <a:pt x="115" y="298"/>
                        </a:lnTo>
                        <a:lnTo>
                          <a:pt x="112" y="336"/>
                        </a:lnTo>
                        <a:lnTo>
                          <a:pt x="103" y="396"/>
                        </a:lnTo>
                        <a:lnTo>
                          <a:pt x="98" y="471"/>
                        </a:lnTo>
                        <a:lnTo>
                          <a:pt x="78" y="507"/>
                        </a:lnTo>
                        <a:lnTo>
                          <a:pt x="68" y="535"/>
                        </a:lnTo>
                        <a:lnTo>
                          <a:pt x="59" y="570"/>
                        </a:lnTo>
                        <a:lnTo>
                          <a:pt x="54" y="600"/>
                        </a:lnTo>
                        <a:lnTo>
                          <a:pt x="40" y="685"/>
                        </a:lnTo>
                        <a:close/>
                      </a:path>
                    </a:pathLst>
                  </a:custGeom>
                  <a:solidFill>
                    <a:srgbClr val="201000"/>
                  </a:solidFill>
                  <a:ln w="9525">
                    <a:noFill/>
                    <a:round/>
                    <a:headEnd/>
                    <a:tailEnd/>
                  </a:ln>
                </p:spPr>
                <p:txBody>
                  <a:bodyPr/>
                  <a:lstStyle/>
                  <a:p>
                    <a:endParaRPr lang="en-GB"/>
                  </a:p>
                </p:txBody>
              </p:sp>
            </p:grpSp>
            <p:grpSp>
              <p:nvGrpSpPr>
                <p:cNvPr id="289" name="Group 98"/>
                <p:cNvGrpSpPr>
                  <a:grpSpLocks/>
                </p:cNvGrpSpPr>
                <p:nvPr/>
              </p:nvGrpSpPr>
              <p:grpSpPr bwMode="auto">
                <a:xfrm>
                  <a:off x="3796" y="1457"/>
                  <a:ext cx="288" cy="341"/>
                  <a:chOff x="3796" y="1457"/>
                  <a:chExt cx="288" cy="341"/>
                </a:xfrm>
              </p:grpSpPr>
              <p:sp>
                <p:nvSpPr>
                  <p:cNvPr id="290" name="Freeform 99"/>
                  <p:cNvSpPr>
                    <a:spLocks/>
                  </p:cNvSpPr>
                  <p:nvPr/>
                </p:nvSpPr>
                <p:spPr bwMode="auto">
                  <a:xfrm>
                    <a:off x="3895" y="1579"/>
                    <a:ext cx="95" cy="146"/>
                  </a:xfrm>
                  <a:custGeom>
                    <a:avLst/>
                    <a:gdLst/>
                    <a:ahLst/>
                    <a:cxnLst>
                      <a:cxn ang="0">
                        <a:pos x="150" y="0"/>
                      </a:cxn>
                      <a:cxn ang="0">
                        <a:pos x="160" y="89"/>
                      </a:cxn>
                      <a:cxn ang="0">
                        <a:pos x="170" y="133"/>
                      </a:cxn>
                      <a:cxn ang="0">
                        <a:pos x="179" y="152"/>
                      </a:cxn>
                      <a:cxn ang="0">
                        <a:pos x="184" y="168"/>
                      </a:cxn>
                      <a:cxn ang="0">
                        <a:pos x="190" y="191"/>
                      </a:cxn>
                      <a:cxn ang="0">
                        <a:pos x="190" y="215"/>
                      </a:cxn>
                      <a:cxn ang="0">
                        <a:pos x="184" y="241"/>
                      </a:cxn>
                      <a:cxn ang="0">
                        <a:pos x="176" y="257"/>
                      </a:cxn>
                      <a:cxn ang="0">
                        <a:pos x="165" y="269"/>
                      </a:cxn>
                      <a:cxn ang="0">
                        <a:pos x="143" y="281"/>
                      </a:cxn>
                      <a:cxn ang="0">
                        <a:pos x="116" y="290"/>
                      </a:cxn>
                      <a:cxn ang="0">
                        <a:pos x="94" y="292"/>
                      </a:cxn>
                      <a:cxn ang="0">
                        <a:pos x="62" y="290"/>
                      </a:cxn>
                      <a:cxn ang="0">
                        <a:pos x="41" y="283"/>
                      </a:cxn>
                      <a:cxn ang="0">
                        <a:pos x="24" y="273"/>
                      </a:cxn>
                      <a:cxn ang="0">
                        <a:pos x="14" y="264"/>
                      </a:cxn>
                      <a:cxn ang="0">
                        <a:pos x="5" y="250"/>
                      </a:cxn>
                      <a:cxn ang="0">
                        <a:pos x="0" y="232"/>
                      </a:cxn>
                      <a:cxn ang="0">
                        <a:pos x="3" y="213"/>
                      </a:cxn>
                      <a:cxn ang="0">
                        <a:pos x="10" y="187"/>
                      </a:cxn>
                      <a:cxn ang="0">
                        <a:pos x="15" y="164"/>
                      </a:cxn>
                    </a:cxnLst>
                    <a:rect l="0" t="0" r="r" b="b"/>
                    <a:pathLst>
                      <a:path w="190" h="292">
                        <a:moveTo>
                          <a:pt x="150" y="0"/>
                        </a:moveTo>
                        <a:lnTo>
                          <a:pt x="160" y="89"/>
                        </a:lnTo>
                        <a:lnTo>
                          <a:pt x="170" y="133"/>
                        </a:lnTo>
                        <a:lnTo>
                          <a:pt x="179" y="152"/>
                        </a:lnTo>
                        <a:lnTo>
                          <a:pt x="184" y="168"/>
                        </a:lnTo>
                        <a:lnTo>
                          <a:pt x="190" y="191"/>
                        </a:lnTo>
                        <a:lnTo>
                          <a:pt x="190" y="215"/>
                        </a:lnTo>
                        <a:lnTo>
                          <a:pt x="184" y="241"/>
                        </a:lnTo>
                        <a:lnTo>
                          <a:pt x="176" y="257"/>
                        </a:lnTo>
                        <a:lnTo>
                          <a:pt x="165" y="269"/>
                        </a:lnTo>
                        <a:lnTo>
                          <a:pt x="143" y="281"/>
                        </a:lnTo>
                        <a:lnTo>
                          <a:pt x="116" y="290"/>
                        </a:lnTo>
                        <a:lnTo>
                          <a:pt x="94" y="292"/>
                        </a:lnTo>
                        <a:lnTo>
                          <a:pt x="62" y="290"/>
                        </a:lnTo>
                        <a:lnTo>
                          <a:pt x="41" y="283"/>
                        </a:lnTo>
                        <a:lnTo>
                          <a:pt x="24" y="273"/>
                        </a:lnTo>
                        <a:lnTo>
                          <a:pt x="14" y="264"/>
                        </a:lnTo>
                        <a:lnTo>
                          <a:pt x="5" y="250"/>
                        </a:lnTo>
                        <a:lnTo>
                          <a:pt x="0" y="232"/>
                        </a:lnTo>
                        <a:lnTo>
                          <a:pt x="3" y="213"/>
                        </a:lnTo>
                        <a:lnTo>
                          <a:pt x="10" y="187"/>
                        </a:lnTo>
                        <a:lnTo>
                          <a:pt x="15" y="164"/>
                        </a:lnTo>
                      </a:path>
                    </a:pathLst>
                  </a:custGeom>
                  <a:noFill/>
                  <a:ln w="11113">
                    <a:solidFill>
                      <a:srgbClr val="201000"/>
                    </a:solidFill>
                    <a:prstDash val="solid"/>
                    <a:round/>
                    <a:headEnd/>
                    <a:tailEnd/>
                  </a:ln>
                </p:spPr>
                <p:txBody>
                  <a:bodyPr/>
                  <a:lstStyle/>
                  <a:p>
                    <a:endParaRPr lang="en-GB"/>
                  </a:p>
                </p:txBody>
              </p:sp>
              <p:sp>
                <p:nvSpPr>
                  <p:cNvPr id="291" name="Arc 100"/>
                  <p:cNvSpPr>
                    <a:spLocks/>
                  </p:cNvSpPr>
                  <p:nvPr/>
                </p:nvSpPr>
                <p:spPr bwMode="auto">
                  <a:xfrm>
                    <a:off x="3855" y="1756"/>
                    <a:ext cx="172" cy="42"/>
                  </a:xfrm>
                  <a:custGeom>
                    <a:avLst/>
                    <a:gdLst>
                      <a:gd name="G0" fmla="+- 21600 0 0"/>
                      <a:gd name="G1" fmla="+- 503 0 0"/>
                      <a:gd name="G2" fmla="+- 21600 0 0"/>
                      <a:gd name="T0" fmla="*/ 43194 w 43200"/>
                      <a:gd name="T1" fmla="*/ 0 h 22103"/>
                      <a:gd name="T2" fmla="*/ 6 w 43200"/>
                      <a:gd name="T3" fmla="*/ 0 h 22103"/>
                      <a:gd name="T4" fmla="*/ 21600 w 43200"/>
                      <a:gd name="T5" fmla="*/ 503 h 22103"/>
                    </a:gdLst>
                    <a:ahLst/>
                    <a:cxnLst>
                      <a:cxn ang="0">
                        <a:pos x="T0" y="T1"/>
                      </a:cxn>
                      <a:cxn ang="0">
                        <a:pos x="T2" y="T3"/>
                      </a:cxn>
                      <a:cxn ang="0">
                        <a:pos x="T4" y="T5"/>
                      </a:cxn>
                    </a:cxnLst>
                    <a:rect l="0" t="0" r="r" b="b"/>
                    <a:pathLst>
                      <a:path w="43200" h="22103" fill="none" extrusionOk="0">
                        <a:moveTo>
                          <a:pt x="43194" y="-1"/>
                        </a:moveTo>
                        <a:cubicBezTo>
                          <a:pt x="43198" y="167"/>
                          <a:pt x="43200" y="335"/>
                          <a:pt x="43200" y="503"/>
                        </a:cubicBezTo>
                        <a:cubicBezTo>
                          <a:pt x="43200" y="12432"/>
                          <a:pt x="33529" y="22103"/>
                          <a:pt x="21600" y="22103"/>
                        </a:cubicBezTo>
                        <a:cubicBezTo>
                          <a:pt x="9670" y="22103"/>
                          <a:pt x="0" y="12432"/>
                          <a:pt x="0" y="503"/>
                        </a:cubicBezTo>
                        <a:cubicBezTo>
                          <a:pt x="-1" y="335"/>
                          <a:pt x="1" y="167"/>
                          <a:pt x="5" y="-1"/>
                        </a:cubicBezTo>
                      </a:path>
                      <a:path w="43200" h="22103" stroke="0" extrusionOk="0">
                        <a:moveTo>
                          <a:pt x="43194" y="-1"/>
                        </a:moveTo>
                        <a:cubicBezTo>
                          <a:pt x="43198" y="167"/>
                          <a:pt x="43200" y="335"/>
                          <a:pt x="43200" y="503"/>
                        </a:cubicBezTo>
                        <a:cubicBezTo>
                          <a:pt x="43200" y="12432"/>
                          <a:pt x="33529" y="22103"/>
                          <a:pt x="21600" y="22103"/>
                        </a:cubicBezTo>
                        <a:cubicBezTo>
                          <a:pt x="9670" y="22103"/>
                          <a:pt x="0" y="12432"/>
                          <a:pt x="0" y="503"/>
                        </a:cubicBezTo>
                        <a:cubicBezTo>
                          <a:pt x="-1" y="335"/>
                          <a:pt x="1" y="167"/>
                          <a:pt x="5" y="-1"/>
                        </a:cubicBezTo>
                        <a:lnTo>
                          <a:pt x="21600" y="503"/>
                        </a:lnTo>
                        <a:close/>
                      </a:path>
                    </a:pathLst>
                  </a:custGeom>
                  <a:noFill/>
                  <a:ln w="11113">
                    <a:solidFill>
                      <a:srgbClr val="201000"/>
                    </a:solidFill>
                    <a:round/>
                    <a:headEnd/>
                    <a:tailEnd/>
                  </a:ln>
                </p:spPr>
                <p:txBody>
                  <a:bodyPr/>
                  <a:lstStyle/>
                  <a:p>
                    <a:endParaRPr lang="en-GB"/>
                  </a:p>
                </p:txBody>
              </p:sp>
              <p:sp>
                <p:nvSpPr>
                  <p:cNvPr id="292" name="Arc 101"/>
                  <p:cNvSpPr>
                    <a:spLocks/>
                  </p:cNvSpPr>
                  <p:nvPr/>
                </p:nvSpPr>
                <p:spPr bwMode="auto">
                  <a:xfrm>
                    <a:off x="3796" y="1481"/>
                    <a:ext cx="88" cy="47"/>
                  </a:xfrm>
                  <a:custGeom>
                    <a:avLst/>
                    <a:gdLst>
                      <a:gd name="G0" fmla="+- 21595 0 0"/>
                      <a:gd name="G1" fmla="+- 21600 0 0"/>
                      <a:gd name="G2" fmla="+- 21600 0 0"/>
                      <a:gd name="T0" fmla="*/ 0 w 21595"/>
                      <a:gd name="T1" fmla="*/ 21151 h 21600"/>
                      <a:gd name="T2" fmla="*/ 21595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1" y="21150"/>
                        </a:moveTo>
                        <a:cubicBezTo>
                          <a:pt x="244" y="9399"/>
                          <a:pt x="9840" y="0"/>
                          <a:pt x="21594" y="0"/>
                        </a:cubicBezTo>
                      </a:path>
                      <a:path w="21595" h="21600" stroke="0" extrusionOk="0">
                        <a:moveTo>
                          <a:pt x="-1" y="21150"/>
                        </a:moveTo>
                        <a:cubicBezTo>
                          <a:pt x="244" y="9399"/>
                          <a:pt x="9840" y="0"/>
                          <a:pt x="21594" y="0"/>
                        </a:cubicBezTo>
                        <a:lnTo>
                          <a:pt x="21595" y="21600"/>
                        </a:lnTo>
                        <a:close/>
                      </a:path>
                    </a:pathLst>
                  </a:custGeom>
                  <a:noFill/>
                  <a:ln w="11113">
                    <a:solidFill>
                      <a:srgbClr val="201000"/>
                    </a:solidFill>
                    <a:round/>
                    <a:headEnd/>
                    <a:tailEnd/>
                  </a:ln>
                </p:spPr>
                <p:txBody>
                  <a:bodyPr/>
                  <a:lstStyle/>
                  <a:p>
                    <a:endParaRPr lang="en-GB"/>
                  </a:p>
                </p:txBody>
              </p:sp>
              <p:sp>
                <p:nvSpPr>
                  <p:cNvPr id="293" name="Arc 102"/>
                  <p:cNvSpPr>
                    <a:spLocks/>
                  </p:cNvSpPr>
                  <p:nvPr/>
                </p:nvSpPr>
                <p:spPr bwMode="auto">
                  <a:xfrm>
                    <a:off x="3987" y="1457"/>
                    <a:ext cx="97" cy="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1113">
                    <a:solidFill>
                      <a:srgbClr val="201000"/>
                    </a:solidFill>
                    <a:round/>
                    <a:headEnd/>
                    <a:tailEnd/>
                  </a:ln>
                </p:spPr>
                <p:txBody>
                  <a:bodyPr/>
                  <a:lstStyle/>
                  <a:p>
                    <a:endParaRPr lang="en-GB"/>
                  </a:p>
                </p:txBody>
              </p:sp>
              <p:sp>
                <p:nvSpPr>
                  <p:cNvPr id="294" name="Line 103"/>
                  <p:cNvSpPr>
                    <a:spLocks noChangeShapeType="1"/>
                  </p:cNvSpPr>
                  <p:nvPr/>
                </p:nvSpPr>
                <p:spPr bwMode="auto">
                  <a:xfrm>
                    <a:off x="3995" y="1541"/>
                    <a:ext cx="87" cy="16"/>
                  </a:xfrm>
                  <a:prstGeom prst="line">
                    <a:avLst/>
                  </a:prstGeom>
                  <a:noFill/>
                  <a:ln w="11113">
                    <a:solidFill>
                      <a:srgbClr val="201000"/>
                    </a:solidFill>
                    <a:round/>
                    <a:headEnd/>
                    <a:tailEnd/>
                  </a:ln>
                </p:spPr>
                <p:txBody>
                  <a:bodyPr/>
                  <a:lstStyle/>
                  <a:p>
                    <a:endParaRPr lang="en-GB"/>
                  </a:p>
                </p:txBody>
              </p:sp>
              <p:sp>
                <p:nvSpPr>
                  <p:cNvPr id="295" name="Line 104"/>
                  <p:cNvSpPr>
                    <a:spLocks noChangeShapeType="1"/>
                  </p:cNvSpPr>
                  <p:nvPr/>
                </p:nvSpPr>
                <p:spPr bwMode="auto">
                  <a:xfrm flipH="1">
                    <a:off x="3811" y="1539"/>
                    <a:ext cx="88" cy="16"/>
                  </a:xfrm>
                  <a:prstGeom prst="line">
                    <a:avLst/>
                  </a:prstGeom>
                  <a:noFill/>
                  <a:ln w="11113">
                    <a:solidFill>
                      <a:srgbClr val="201000"/>
                    </a:solidFill>
                    <a:round/>
                    <a:headEnd/>
                    <a:tailEnd/>
                  </a:ln>
                </p:spPr>
                <p:txBody>
                  <a:bodyPr/>
                  <a:lstStyle/>
                  <a:p>
                    <a:endParaRPr lang="en-GB"/>
                  </a:p>
                </p:txBody>
              </p:sp>
            </p:grpSp>
          </p:grpSp>
          <p:grpSp>
            <p:nvGrpSpPr>
              <p:cNvPr id="269" name="Group 105"/>
              <p:cNvGrpSpPr>
                <a:grpSpLocks/>
              </p:cNvGrpSpPr>
              <p:nvPr/>
            </p:nvGrpSpPr>
            <p:grpSpPr bwMode="auto">
              <a:xfrm>
                <a:off x="4068" y="2726"/>
                <a:ext cx="256" cy="309"/>
                <a:chOff x="4068" y="2726"/>
                <a:chExt cx="256" cy="309"/>
              </a:xfrm>
            </p:grpSpPr>
            <p:sp>
              <p:nvSpPr>
                <p:cNvPr id="286" name="Arc 106"/>
                <p:cNvSpPr>
                  <a:spLocks/>
                </p:cNvSpPr>
                <p:nvPr/>
              </p:nvSpPr>
              <p:spPr bwMode="auto">
                <a:xfrm>
                  <a:off x="4068" y="2726"/>
                  <a:ext cx="232" cy="309"/>
                </a:xfrm>
                <a:custGeom>
                  <a:avLst/>
                  <a:gdLst>
                    <a:gd name="G0" fmla="+- 21600 0 0"/>
                    <a:gd name="G1" fmla="+- 10083 0 0"/>
                    <a:gd name="G2" fmla="+- 21600 0 0"/>
                    <a:gd name="T0" fmla="*/ 41187 w 41187"/>
                    <a:gd name="T1" fmla="*/ 19189 h 31683"/>
                    <a:gd name="T2" fmla="*/ 2498 w 41187"/>
                    <a:gd name="T3" fmla="*/ 0 h 31683"/>
                    <a:gd name="T4" fmla="*/ 21600 w 41187"/>
                    <a:gd name="T5" fmla="*/ 10083 h 31683"/>
                  </a:gdLst>
                  <a:ahLst/>
                  <a:cxnLst>
                    <a:cxn ang="0">
                      <a:pos x="T0" y="T1"/>
                    </a:cxn>
                    <a:cxn ang="0">
                      <a:pos x="T2" y="T3"/>
                    </a:cxn>
                    <a:cxn ang="0">
                      <a:pos x="T4" y="T5"/>
                    </a:cxn>
                  </a:cxnLst>
                  <a:rect l="0" t="0" r="r" b="b"/>
                  <a:pathLst>
                    <a:path w="41187" h="31683" fill="none" extrusionOk="0">
                      <a:moveTo>
                        <a:pt x="41186" y="19188"/>
                      </a:moveTo>
                      <a:cubicBezTo>
                        <a:pt x="37644" y="26809"/>
                        <a:pt x="30003" y="31682"/>
                        <a:pt x="21600" y="31683"/>
                      </a:cubicBezTo>
                      <a:cubicBezTo>
                        <a:pt x="9670" y="31683"/>
                        <a:pt x="0" y="22012"/>
                        <a:pt x="0" y="10083"/>
                      </a:cubicBezTo>
                      <a:cubicBezTo>
                        <a:pt x="-1" y="6568"/>
                        <a:pt x="857" y="3107"/>
                        <a:pt x="2497" y="-1"/>
                      </a:cubicBezTo>
                    </a:path>
                    <a:path w="41187" h="31683" stroke="0" extrusionOk="0">
                      <a:moveTo>
                        <a:pt x="41186" y="19188"/>
                      </a:moveTo>
                      <a:cubicBezTo>
                        <a:pt x="37644" y="26809"/>
                        <a:pt x="30003" y="31682"/>
                        <a:pt x="21600" y="31683"/>
                      </a:cubicBezTo>
                      <a:cubicBezTo>
                        <a:pt x="9670" y="31683"/>
                        <a:pt x="0" y="22012"/>
                        <a:pt x="0" y="10083"/>
                      </a:cubicBezTo>
                      <a:cubicBezTo>
                        <a:pt x="-1" y="6568"/>
                        <a:pt x="857" y="3107"/>
                        <a:pt x="2497" y="-1"/>
                      </a:cubicBezTo>
                      <a:lnTo>
                        <a:pt x="21600" y="10083"/>
                      </a:lnTo>
                      <a:close/>
                    </a:path>
                  </a:pathLst>
                </a:custGeom>
                <a:solidFill>
                  <a:srgbClr val="404040"/>
                </a:solidFill>
                <a:ln w="9525">
                  <a:noFill/>
                  <a:round/>
                  <a:headEnd/>
                  <a:tailEnd/>
                </a:ln>
              </p:spPr>
              <p:txBody>
                <a:bodyPr/>
                <a:lstStyle/>
                <a:p>
                  <a:endParaRPr lang="en-GB"/>
                </a:p>
              </p:txBody>
            </p:sp>
            <p:sp>
              <p:nvSpPr>
                <p:cNvPr id="287" name="Line 107"/>
                <p:cNvSpPr>
                  <a:spLocks noChangeShapeType="1"/>
                </p:cNvSpPr>
                <p:nvPr/>
              </p:nvSpPr>
              <p:spPr bwMode="auto">
                <a:xfrm>
                  <a:off x="4078" y="2726"/>
                  <a:ext cx="246" cy="209"/>
                </a:xfrm>
                <a:prstGeom prst="line">
                  <a:avLst/>
                </a:prstGeom>
                <a:noFill/>
                <a:ln w="11113">
                  <a:solidFill>
                    <a:srgbClr val="000000"/>
                  </a:solidFill>
                  <a:round/>
                  <a:headEnd/>
                  <a:tailEnd/>
                </a:ln>
              </p:spPr>
              <p:txBody>
                <a:bodyPr/>
                <a:lstStyle/>
                <a:p>
                  <a:endParaRPr lang="en-GB"/>
                </a:p>
              </p:txBody>
            </p:sp>
          </p:grpSp>
          <p:grpSp>
            <p:nvGrpSpPr>
              <p:cNvPr id="270" name="Group 108"/>
              <p:cNvGrpSpPr>
                <a:grpSpLocks/>
              </p:cNvGrpSpPr>
              <p:nvPr/>
            </p:nvGrpSpPr>
            <p:grpSpPr bwMode="auto">
              <a:xfrm>
                <a:off x="2331" y="1763"/>
                <a:ext cx="1545" cy="1265"/>
                <a:chOff x="2331" y="1763"/>
                <a:chExt cx="1545" cy="1265"/>
              </a:xfrm>
            </p:grpSpPr>
            <p:grpSp>
              <p:nvGrpSpPr>
                <p:cNvPr id="278" name="Group 109"/>
                <p:cNvGrpSpPr>
                  <a:grpSpLocks/>
                </p:cNvGrpSpPr>
                <p:nvPr/>
              </p:nvGrpSpPr>
              <p:grpSpPr bwMode="auto">
                <a:xfrm>
                  <a:off x="2331" y="1763"/>
                  <a:ext cx="309" cy="407"/>
                  <a:chOff x="2331" y="1763"/>
                  <a:chExt cx="309" cy="407"/>
                </a:xfrm>
              </p:grpSpPr>
              <p:grpSp>
                <p:nvGrpSpPr>
                  <p:cNvPr id="282" name="Group 110"/>
                  <p:cNvGrpSpPr>
                    <a:grpSpLocks/>
                  </p:cNvGrpSpPr>
                  <p:nvPr/>
                </p:nvGrpSpPr>
                <p:grpSpPr bwMode="auto">
                  <a:xfrm>
                    <a:off x="2331" y="1763"/>
                    <a:ext cx="287" cy="407"/>
                    <a:chOff x="2331" y="1763"/>
                    <a:chExt cx="287" cy="407"/>
                  </a:xfrm>
                </p:grpSpPr>
                <p:sp>
                  <p:nvSpPr>
                    <p:cNvPr id="284" name="Freeform 111"/>
                    <p:cNvSpPr>
                      <a:spLocks/>
                    </p:cNvSpPr>
                    <p:nvPr/>
                  </p:nvSpPr>
                  <p:spPr bwMode="auto">
                    <a:xfrm>
                      <a:off x="2331" y="1763"/>
                      <a:ext cx="287" cy="407"/>
                    </a:xfrm>
                    <a:custGeom>
                      <a:avLst/>
                      <a:gdLst/>
                      <a:ahLst/>
                      <a:cxnLst>
                        <a:cxn ang="0">
                          <a:pos x="574" y="325"/>
                        </a:cxn>
                        <a:cxn ang="0">
                          <a:pos x="471" y="316"/>
                        </a:cxn>
                        <a:cxn ang="0">
                          <a:pos x="426" y="286"/>
                        </a:cxn>
                        <a:cxn ang="0">
                          <a:pos x="398" y="259"/>
                        </a:cxn>
                        <a:cxn ang="0">
                          <a:pos x="341" y="191"/>
                        </a:cxn>
                        <a:cxn ang="0">
                          <a:pos x="309" y="129"/>
                        </a:cxn>
                        <a:cxn ang="0">
                          <a:pos x="225" y="72"/>
                        </a:cxn>
                        <a:cxn ang="0">
                          <a:pos x="147" y="30"/>
                        </a:cxn>
                        <a:cxn ang="0">
                          <a:pos x="102" y="11"/>
                        </a:cxn>
                        <a:cxn ang="0">
                          <a:pos x="41" y="0"/>
                        </a:cxn>
                        <a:cxn ang="0">
                          <a:pos x="14" y="7"/>
                        </a:cxn>
                        <a:cxn ang="0">
                          <a:pos x="6" y="16"/>
                        </a:cxn>
                        <a:cxn ang="0">
                          <a:pos x="0" y="30"/>
                        </a:cxn>
                        <a:cxn ang="0">
                          <a:pos x="0" y="42"/>
                        </a:cxn>
                        <a:cxn ang="0">
                          <a:pos x="4" y="54"/>
                        </a:cxn>
                        <a:cxn ang="0">
                          <a:pos x="25" y="61"/>
                        </a:cxn>
                        <a:cxn ang="0">
                          <a:pos x="54" y="77"/>
                        </a:cxn>
                        <a:cxn ang="0">
                          <a:pos x="82" y="95"/>
                        </a:cxn>
                        <a:cxn ang="0">
                          <a:pos x="136" y="145"/>
                        </a:cxn>
                        <a:cxn ang="0">
                          <a:pos x="225" y="269"/>
                        </a:cxn>
                        <a:cxn ang="0">
                          <a:pos x="273" y="379"/>
                        </a:cxn>
                        <a:cxn ang="0">
                          <a:pos x="273" y="457"/>
                        </a:cxn>
                        <a:cxn ang="0">
                          <a:pos x="288" y="546"/>
                        </a:cxn>
                        <a:cxn ang="0">
                          <a:pos x="252" y="625"/>
                        </a:cxn>
                        <a:cxn ang="0">
                          <a:pos x="199" y="693"/>
                        </a:cxn>
                        <a:cxn ang="0">
                          <a:pos x="159" y="722"/>
                        </a:cxn>
                        <a:cxn ang="0">
                          <a:pos x="124" y="736"/>
                        </a:cxn>
                        <a:cxn ang="0">
                          <a:pos x="63" y="735"/>
                        </a:cxn>
                        <a:cxn ang="0">
                          <a:pos x="49" y="742"/>
                        </a:cxn>
                        <a:cxn ang="0">
                          <a:pos x="41" y="752"/>
                        </a:cxn>
                        <a:cxn ang="0">
                          <a:pos x="39" y="770"/>
                        </a:cxn>
                        <a:cxn ang="0">
                          <a:pos x="47" y="787"/>
                        </a:cxn>
                        <a:cxn ang="0">
                          <a:pos x="143" y="813"/>
                        </a:cxn>
                        <a:cxn ang="0">
                          <a:pos x="210" y="803"/>
                        </a:cxn>
                        <a:cxn ang="0">
                          <a:pos x="276" y="789"/>
                        </a:cxn>
                        <a:cxn ang="0">
                          <a:pos x="293" y="782"/>
                        </a:cxn>
                        <a:cxn ang="0">
                          <a:pos x="311" y="770"/>
                        </a:cxn>
                        <a:cxn ang="0">
                          <a:pos x="372" y="724"/>
                        </a:cxn>
                        <a:cxn ang="0">
                          <a:pos x="426" y="679"/>
                        </a:cxn>
                        <a:cxn ang="0">
                          <a:pos x="482" y="625"/>
                        </a:cxn>
                        <a:cxn ang="0">
                          <a:pos x="494" y="616"/>
                        </a:cxn>
                        <a:cxn ang="0">
                          <a:pos x="508" y="611"/>
                        </a:cxn>
                        <a:cxn ang="0">
                          <a:pos x="569" y="604"/>
                        </a:cxn>
                        <a:cxn ang="0">
                          <a:pos x="574" y="325"/>
                        </a:cxn>
                      </a:cxnLst>
                      <a:rect l="0" t="0" r="r" b="b"/>
                      <a:pathLst>
                        <a:path w="574" h="813">
                          <a:moveTo>
                            <a:pt x="574" y="325"/>
                          </a:moveTo>
                          <a:lnTo>
                            <a:pt x="471" y="316"/>
                          </a:lnTo>
                          <a:lnTo>
                            <a:pt x="426" y="286"/>
                          </a:lnTo>
                          <a:lnTo>
                            <a:pt x="398" y="259"/>
                          </a:lnTo>
                          <a:lnTo>
                            <a:pt x="341" y="191"/>
                          </a:lnTo>
                          <a:lnTo>
                            <a:pt x="309" y="129"/>
                          </a:lnTo>
                          <a:lnTo>
                            <a:pt x="225" y="72"/>
                          </a:lnTo>
                          <a:lnTo>
                            <a:pt x="147" y="30"/>
                          </a:lnTo>
                          <a:lnTo>
                            <a:pt x="102" y="11"/>
                          </a:lnTo>
                          <a:lnTo>
                            <a:pt x="41" y="0"/>
                          </a:lnTo>
                          <a:lnTo>
                            <a:pt x="14" y="7"/>
                          </a:lnTo>
                          <a:lnTo>
                            <a:pt x="6" y="16"/>
                          </a:lnTo>
                          <a:lnTo>
                            <a:pt x="0" y="30"/>
                          </a:lnTo>
                          <a:lnTo>
                            <a:pt x="0" y="42"/>
                          </a:lnTo>
                          <a:lnTo>
                            <a:pt x="4" y="54"/>
                          </a:lnTo>
                          <a:lnTo>
                            <a:pt x="25" y="61"/>
                          </a:lnTo>
                          <a:lnTo>
                            <a:pt x="54" y="77"/>
                          </a:lnTo>
                          <a:lnTo>
                            <a:pt x="82" y="95"/>
                          </a:lnTo>
                          <a:lnTo>
                            <a:pt x="136" y="145"/>
                          </a:lnTo>
                          <a:lnTo>
                            <a:pt x="225" y="269"/>
                          </a:lnTo>
                          <a:lnTo>
                            <a:pt x="273" y="379"/>
                          </a:lnTo>
                          <a:lnTo>
                            <a:pt x="273" y="457"/>
                          </a:lnTo>
                          <a:lnTo>
                            <a:pt x="288" y="546"/>
                          </a:lnTo>
                          <a:lnTo>
                            <a:pt x="252" y="625"/>
                          </a:lnTo>
                          <a:lnTo>
                            <a:pt x="199" y="693"/>
                          </a:lnTo>
                          <a:lnTo>
                            <a:pt x="159" y="722"/>
                          </a:lnTo>
                          <a:lnTo>
                            <a:pt x="124" y="736"/>
                          </a:lnTo>
                          <a:lnTo>
                            <a:pt x="63" y="735"/>
                          </a:lnTo>
                          <a:lnTo>
                            <a:pt x="49" y="742"/>
                          </a:lnTo>
                          <a:lnTo>
                            <a:pt x="41" y="752"/>
                          </a:lnTo>
                          <a:lnTo>
                            <a:pt x="39" y="770"/>
                          </a:lnTo>
                          <a:lnTo>
                            <a:pt x="47" y="787"/>
                          </a:lnTo>
                          <a:lnTo>
                            <a:pt x="143" y="813"/>
                          </a:lnTo>
                          <a:lnTo>
                            <a:pt x="210" y="803"/>
                          </a:lnTo>
                          <a:lnTo>
                            <a:pt x="276" y="789"/>
                          </a:lnTo>
                          <a:lnTo>
                            <a:pt x="293" y="782"/>
                          </a:lnTo>
                          <a:lnTo>
                            <a:pt x="311" y="770"/>
                          </a:lnTo>
                          <a:lnTo>
                            <a:pt x="372" y="724"/>
                          </a:lnTo>
                          <a:lnTo>
                            <a:pt x="426" y="679"/>
                          </a:lnTo>
                          <a:lnTo>
                            <a:pt x="482" y="625"/>
                          </a:lnTo>
                          <a:lnTo>
                            <a:pt x="494" y="616"/>
                          </a:lnTo>
                          <a:lnTo>
                            <a:pt x="508" y="611"/>
                          </a:lnTo>
                          <a:lnTo>
                            <a:pt x="569" y="604"/>
                          </a:lnTo>
                          <a:lnTo>
                            <a:pt x="574" y="325"/>
                          </a:lnTo>
                          <a:close/>
                        </a:path>
                      </a:pathLst>
                    </a:custGeom>
                    <a:solidFill>
                      <a:srgbClr val="FFC080"/>
                    </a:solidFill>
                    <a:ln w="11113">
                      <a:solidFill>
                        <a:srgbClr val="201000"/>
                      </a:solidFill>
                      <a:prstDash val="solid"/>
                      <a:round/>
                      <a:headEnd/>
                      <a:tailEnd/>
                    </a:ln>
                  </p:spPr>
                  <p:txBody>
                    <a:bodyPr/>
                    <a:lstStyle/>
                    <a:p>
                      <a:endParaRPr lang="en-GB"/>
                    </a:p>
                  </p:txBody>
                </p:sp>
                <p:sp>
                  <p:nvSpPr>
                    <p:cNvPr id="285" name="Freeform 112"/>
                    <p:cNvSpPr>
                      <a:spLocks/>
                    </p:cNvSpPr>
                    <p:nvPr/>
                  </p:nvSpPr>
                  <p:spPr bwMode="auto">
                    <a:xfrm>
                      <a:off x="2400" y="1775"/>
                      <a:ext cx="100" cy="112"/>
                    </a:xfrm>
                    <a:custGeom>
                      <a:avLst/>
                      <a:gdLst/>
                      <a:ahLst/>
                      <a:cxnLst>
                        <a:cxn ang="0">
                          <a:pos x="0" y="0"/>
                        </a:cxn>
                        <a:cxn ang="0">
                          <a:pos x="91" y="71"/>
                        </a:cxn>
                        <a:cxn ang="0">
                          <a:pos x="126" y="113"/>
                        </a:cxn>
                        <a:cxn ang="0">
                          <a:pos x="164" y="162"/>
                        </a:cxn>
                        <a:cxn ang="0">
                          <a:pos x="190" y="193"/>
                        </a:cxn>
                        <a:cxn ang="0">
                          <a:pos x="201" y="223"/>
                        </a:cxn>
                      </a:cxnLst>
                      <a:rect l="0" t="0" r="r" b="b"/>
                      <a:pathLst>
                        <a:path w="201" h="223">
                          <a:moveTo>
                            <a:pt x="0" y="0"/>
                          </a:moveTo>
                          <a:lnTo>
                            <a:pt x="91" y="71"/>
                          </a:lnTo>
                          <a:lnTo>
                            <a:pt x="126" y="113"/>
                          </a:lnTo>
                          <a:lnTo>
                            <a:pt x="164" y="162"/>
                          </a:lnTo>
                          <a:lnTo>
                            <a:pt x="190" y="193"/>
                          </a:lnTo>
                          <a:lnTo>
                            <a:pt x="201" y="223"/>
                          </a:lnTo>
                        </a:path>
                      </a:pathLst>
                    </a:custGeom>
                    <a:noFill/>
                    <a:ln w="11113">
                      <a:solidFill>
                        <a:srgbClr val="201000"/>
                      </a:solidFill>
                      <a:prstDash val="solid"/>
                      <a:round/>
                      <a:headEnd/>
                      <a:tailEnd/>
                    </a:ln>
                  </p:spPr>
                  <p:txBody>
                    <a:bodyPr/>
                    <a:lstStyle/>
                    <a:p>
                      <a:endParaRPr lang="en-GB"/>
                    </a:p>
                  </p:txBody>
                </p:sp>
              </p:grpSp>
              <p:sp>
                <p:nvSpPr>
                  <p:cNvPr id="283" name="Rectangle 113"/>
                  <p:cNvSpPr>
                    <a:spLocks noChangeArrowheads="1"/>
                  </p:cNvSpPr>
                  <p:nvPr/>
                </p:nvSpPr>
                <p:spPr bwMode="auto">
                  <a:xfrm>
                    <a:off x="2599" y="1923"/>
                    <a:ext cx="41" cy="156"/>
                  </a:xfrm>
                  <a:prstGeom prst="rect">
                    <a:avLst/>
                  </a:prstGeom>
                  <a:solidFill>
                    <a:srgbClr val="FFFFFF"/>
                  </a:solidFill>
                  <a:ln w="11113">
                    <a:solidFill>
                      <a:srgbClr val="000000"/>
                    </a:solidFill>
                    <a:miter lim="800000"/>
                    <a:headEnd/>
                    <a:tailEnd/>
                  </a:ln>
                </p:spPr>
                <p:txBody>
                  <a:bodyPr/>
                  <a:lstStyle/>
                  <a:p>
                    <a:endParaRPr lang="en-GB"/>
                  </a:p>
                </p:txBody>
              </p:sp>
            </p:grpSp>
            <p:grpSp>
              <p:nvGrpSpPr>
                <p:cNvPr id="279" name="Group 114"/>
                <p:cNvGrpSpPr>
                  <a:grpSpLocks/>
                </p:cNvGrpSpPr>
                <p:nvPr/>
              </p:nvGrpSpPr>
              <p:grpSpPr bwMode="auto">
                <a:xfrm>
                  <a:off x="2629" y="1846"/>
                  <a:ext cx="1247" cy="1182"/>
                  <a:chOff x="2629" y="1846"/>
                  <a:chExt cx="1247" cy="1182"/>
                </a:xfrm>
              </p:grpSpPr>
              <p:sp>
                <p:nvSpPr>
                  <p:cNvPr id="280" name="Freeform 115"/>
                  <p:cNvSpPr>
                    <a:spLocks/>
                  </p:cNvSpPr>
                  <p:nvPr/>
                </p:nvSpPr>
                <p:spPr bwMode="auto">
                  <a:xfrm>
                    <a:off x="2629" y="1846"/>
                    <a:ext cx="1247" cy="1182"/>
                  </a:xfrm>
                  <a:custGeom>
                    <a:avLst/>
                    <a:gdLst/>
                    <a:ahLst/>
                    <a:cxnLst>
                      <a:cxn ang="0">
                        <a:pos x="3" y="129"/>
                      </a:cxn>
                      <a:cxn ang="0">
                        <a:pos x="553" y="120"/>
                      </a:cxn>
                      <a:cxn ang="0">
                        <a:pos x="1083" y="103"/>
                      </a:cxn>
                      <a:cxn ang="0">
                        <a:pos x="1476" y="103"/>
                      </a:cxn>
                      <a:cxn ang="0">
                        <a:pos x="1517" y="79"/>
                      </a:cxn>
                      <a:cxn ang="0">
                        <a:pos x="1559" y="56"/>
                      </a:cxn>
                      <a:cxn ang="0">
                        <a:pos x="1596" y="37"/>
                      </a:cxn>
                      <a:cxn ang="0">
                        <a:pos x="1633" y="23"/>
                      </a:cxn>
                      <a:cxn ang="0">
                        <a:pos x="1673" y="12"/>
                      </a:cxn>
                      <a:cxn ang="0">
                        <a:pos x="1720" y="2"/>
                      </a:cxn>
                      <a:cxn ang="0">
                        <a:pos x="1776" y="0"/>
                      </a:cxn>
                      <a:cxn ang="0">
                        <a:pos x="1817" y="4"/>
                      </a:cxn>
                      <a:cxn ang="0">
                        <a:pos x="2023" y="25"/>
                      </a:cxn>
                      <a:cxn ang="0">
                        <a:pos x="2294" y="12"/>
                      </a:cxn>
                      <a:cxn ang="0">
                        <a:pos x="2433" y="522"/>
                      </a:cxn>
                      <a:cxn ang="0">
                        <a:pos x="2454" y="623"/>
                      </a:cxn>
                      <a:cxn ang="0">
                        <a:pos x="2470" y="750"/>
                      </a:cxn>
                      <a:cxn ang="0">
                        <a:pos x="2482" y="872"/>
                      </a:cxn>
                      <a:cxn ang="0">
                        <a:pos x="2492" y="985"/>
                      </a:cxn>
                      <a:cxn ang="0">
                        <a:pos x="2494" y="1095"/>
                      </a:cxn>
                      <a:cxn ang="0">
                        <a:pos x="2466" y="1592"/>
                      </a:cxn>
                      <a:cxn ang="0">
                        <a:pos x="2458" y="1693"/>
                      </a:cxn>
                      <a:cxn ang="0">
                        <a:pos x="2444" y="1774"/>
                      </a:cxn>
                      <a:cxn ang="0">
                        <a:pos x="2431" y="1830"/>
                      </a:cxn>
                      <a:cxn ang="0">
                        <a:pos x="2409" y="1894"/>
                      </a:cxn>
                      <a:cxn ang="0">
                        <a:pos x="2388" y="1953"/>
                      </a:cxn>
                      <a:cxn ang="0">
                        <a:pos x="2365" y="2004"/>
                      </a:cxn>
                      <a:cxn ang="0">
                        <a:pos x="2330" y="2061"/>
                      </a:cxn>
                      <a:cxn ang="0">
                        <a:pos x="2184" y="2311"/>
                      </a:cxn>
                      <a:cxn ang="0">
                        <a:pos x="2110" y="2363"/>
                      </a:cxn>
                      <a:cxn ang="0">
                        <a:pos x="1953" y="2353"/>
                      </a:cxn>
                      <a:cxn ang="0">
                        <a:pos x="1849" y="2321"/>
                      </a:cxn>
                      <a:cxn ang="0">
                        <a:pos x="1725" y="2279"/>
                      </a:cxn>
                      <a:cxn ang="0">
                        <a:pos x="1641" y="2259"/>
                      </a:cxn>
                      <a:cxn ang="0">
                        <a:pos x="1516" y="2217"/>
                      </a:cxn>
                      <a:cxn ang="0">
                        <a:pos x="1421" y="2164"/>
                      </a:cxn>
                      <a:cxn ang="0">
                        <a:pos x="1472" y="2027"/>
                      </a:cxn>
                      <a:cxn ang="0">
                        <a:pos x="1512" y="1910"/>
                      </a:cxn>
                      <a:cxn ang="0">
                        <a:pos x="1568" y="1809"/>
                      </a:cxn>
                      <a:cxn ang="0">
                        <a:pos x="1610" y="1704"/>
                      </a:cxn>
                      <a:cxn ang="0">
                        <a:pos x="1631" y="1610"/>
                      </a:cxn>
                      <a:cxn ang="0">
                        <a:pos x="1652" y="1475"/>
                      </a:cxn>
                      <a:cxn ang="0">
                        <a:pos x="1667" y="1369"/>
                      </a:cxn>
                      <a:cxn ang="0">
                        <a:pos x="1683" y="1228"/>
                      </a:cxn>
                      <a:cxn ang="0">
                        <a:pos x="1688" y="1087"/>
                      </a:cxn>
                      <a:cxn ang="0">
                        <a:pos x="1678" y="951"/>
                      </a:cxn>
                      <a:cxn ang="0">
                        <a:pos x="1652" y="759"/>
                      </a:cxn>
                      <a:cxn ang="0">
                        <a:pos x="1631" y="696"/>
                      </a:cxn>
                      <a:cxn ang="0">
                        <a:pos x="1615" y="654"/>
                      </a:cxn>
                      <a:cxn ang="0">
                        <a:pos x="1568" y="617"/>
                      </a:cxn>
                      <a:cxn ang="0">
                        <a:pos x="1535" y="595"/>
                      </a:cxn>
                      <a:cxn ang="0">
                        <a:pos x="1484" y="581"/>
                      </a:cxn>
                      <a:cxn ang="0">
                        <a:pos x="1432" y="569"/>
                      </a:cxn>
                      <a:cxn ang="0">
                        <a:pos x="1381" y="560"/>
                      </a:cxn>
                      <a:cxn ang="0">
                        <a:pos x="1319" y="549"/>
                      </a:cxn>
                      <a:cxn ang="0">
                        <a:pos x="1237" y="541"/>
                      </a:cxn>
                      <a:cxn ang="0">
                        <a:pos x="797" y="522"/>
                      </a:cxn>
                      <a:cxn ang="0">
                        <a:pos x="328" y="495"/>
                      </a:cxn>
                      <a:cxn ang="0">
                        <a:pos x="0" y="495"/>
                      </a:cxn>
                      <a:cxn ang="0">
                        <a:pos x="3" y="129"/>
                      </a:cxn>
                    </a:cxnLst>
                    <a:rect l="0" t="0" r="r" b="b"/>
                    <a:pathLst>
                      <a:path w="2494" h="2363">
                        <a:moveTo>
                          <a:pt x="3" y="129"/>
                        </a:moveTo>
                        <a:lnTo>
                          <a:pt x="553" y="120"/>
                        </a:lnTo>
                        <a:lnTo>
                          <a:pt x="1083" y="103"/>
                        </a:lnTo>
                        <a:lnTo>
                          <a:pt x="1476" y="103"/>
                        </a:lnTo>
                        <a:lnTo>
                          <a:pt x="1517" y="79"/>
                        </a:lnTo>
                        <a:lnTo>
                          <a:pt x="1559" y="56"/>
                        </a:lnTo>
                        <a:lnTo>
                          <a:pt x="1596" y="37"/>
                        </a:lnTo>
                        <a:lnTo>
                          <a:pt x="1633" y="23"/>
                        </a:lnTo>
                        <a:lnTo>
                          <a:pt x="1673" y="12"/>
                        </a:lnTo>
                        <a:lnTo>
                          <a:pt x="1720" y="2"/>
                        </a:lnTo>
                        <a:lnTo>
                          <a:pt x="1776" y="0"/>
                        </a:lnTo>
                        <a:lnTo>
                          <a:pt x="1817" y="4"/>
                        </a:lnTo>
                        <a:lnTo>
                          <a:pt x="2023" y="25"/>
                        </a:lnTo>
                        <a:lnTo>
                          <a:pt x="2294" y="12"/>
                        </a:lnTo>
                        <a:lnTo>
                          <a:pt x="2433" y="522"/>
                        </a:lnTo>
                        <a:lnTo>
                          <a:pt x="2454" y="623"/>
                        </a:lnTo>
                        <a:lnTo>
                          <a:pt x="2470" y="750"/>
                        </a:lnTo>
                        <a:lnTo>
                          <a:pt x="2482" y="872"/>
                        </a:lnTo>
                        <a:lnTo>
                          <a:pt x="2492" y="985"/>
                        </a:lnTo>
                        <a:lnTo>
                          <a:pt x="2494" y="1095"/>
                        </a:lnTo>
                        <a:lnTo>
                          <a:pt x="2466" y="1592"/>
                        </a:lnTo>
                        <a:lnTo>
                          <a:pt x="2458" y="1693"/>
                        </a:lnTo>
                        <a:lnTo>
                          <a:pt x="2444" y="1774"/>
                        </a:lnTo>
                        <a:lnTo>
                          <a:pt x="2431" y="1830"/>
                        </a:lnTo>
                        <a:lnTo>
                          <a:pt x="2409" y="1894"/>
                        </a:lnTo>
                        <a:lnTo>
                          <a:pt x="2388" y="1953"/>
                        </a:lnTo>
                        <a:lnTo>
                          <a:pt x="2365" y="2004"/>
                        </a:lnTo>
                        <a:lnTo>
                          <a:pt x="2330" y="2061"/>
                        </a:lnTo>
                        <a:lnTo>
                          <a:pt x="2184" y="2311"/>
                        </a:lnTo>
                        <a:lnTo>
                          <a:pt x="2110" y="2363"/>
                        </a:lnTo>
                        <a:lnTo>
                          <a:pt x="1953" y="2353"/>
                        </a:lnTo>
                        <a:lnTo>
                          <a:pt x="1849" y="2321"/>
                        </a:lnTo>
                        <a:lnTo>
                          <a:pt x="1725" y="2279"/>
                        </a:lnTo>
                        <a:lnTo>
                          <a:pt x="1641" y="2259"/>
                        </a:lnTo>
                        <a:lnTo>
                          <a:pt x="1516" y="2217"/>
                        </a:lnTo>
                        <a:lnTo>
                          <a:pt x="1421" y="2164"/>
                        </a:lnTo>
                        <a:lnTo>
                          <a:pt x="1472" y="2027"/>
                        </a:lnTo>
                        <a:lnTo>
                          <a:pt x="1512" y="1910"/>
                        </a:lnTo>
                        <a:lnTo>
                          <a:pt x="1568" y="1809"/>
                        </a:lnTo>
                        <a:lnTo>
                          <a:pt x="1610" y="1704"/>
                        </a:lnTo>
                        <a:lnTo>
                          <a:pt x="1631" y="1610"/>
                        </a:lnTo>
                        <a:lnTo>
                          <a:pt x="1652" y="1475"/>
                        </a:lnTo>
                        <a:lnTo>
                          <a:pt x="1667" y="1369"/>
                        </a:lnTo>
                        <a:lnTo>
                          <a:pt x="1683" y="1228"/>
                        </a:lnTo>
                        <a:lnTo>
                          <a:pt x="1688" y="1087"/>
                        </a:lnTo>
                        <a:lnTo>
                          <a:pt x="1678" y="951"/>
                        </a:lnTo>
                        <a:lnTo>
                          <a:pt x="1652" y="759"/>
                        </a:lnTo>
                        <a:lnTo>
                          <a:pt x="1631" y="696"/>
                        </a:lnTo>
                        <a:lnTo>
                          <a:pt x="1615" y="654"/>
                        </a:lnTo>
                        <a:lnTo>
                          <a:pt x="1568" y="617"/>
                        </a:lnTo>
                        <a:lnTo>
                          <a:pt x="1535" y="595"/>
                        </a:lnTo>
                        <a:lnTo>
                          <a:pt x="1484" y="581"/>
                        </a:lnTo>
                        <a:lnTo>
                          <a:pt x="1432" y="569"/>
                        </a:lnTo>
                        <a:lnTo>
                          <a:pt x="1381" y="560"/>
                        </a:lnTo>
                        <a:lnTo>
                          <a:pt x="1319" y="549"/>
                        </a:lnTo>
                        <a:lnTo>
                          <a:pt x="1237" y="541"/>
                        </a:lnTo>
                        <a:lnTo>
                          <a:pt x="797" y="522"/>
                        </a:lnTo>
                        <a:lnTo>
                          <a:pt x="328" y="495"/>
                        </a:lnTo>
                        <a:lnTo>
                          <a:pt x="0" y="495"/>
                        </a:lnTo>
                        <a:lnTo>
                          <a:pt x="3" y="129"/>
                        </a:lnTo>
                        <a:close/>
                      </a:path>
                    </a:pathLst>
                  </a:custGeom>
                  <a:solidFill>
                    <a:srgbClr val="808080"/>
                  </a:solidFill>
                  <a:ln w="11113">
                    <a:solidFill>
                      <a:srgbClr val="000000"/>
                    </a:solidFill>
                    <a:prstDash val="solid"/>
                    <a:round/>
                    <a:headEnd/>
                    <a:tailEnd/>
                  </a:ln>
                </p:spPr>
                <p:txBody>
                  <a:bodyPr/>
                  <a:lstStyle/>
                  <a:p>
                    <a:endParaRPr lang="en-GB"/>
                  </a:p>
                </p:txBody>
              </p:sp>
              <p:sp>
                <p:nvSpPr>
                  <p:cNvPr id="281" name="Freeform 116"/>
                  <p:cNvSpPr>
                    <a:spLocks/>
                  </p:cNvSpPr>
                  <p:nvPr/>
                </p:nvSpPr>
                <p:spPr bwMode="auto">
                  <a:xfrm>
                    <a:off x="3642" y="1859"/>
                    <a:ext cx="223" cy="700"/>
                  </a:xfrm>
                  <a:custGeom>
                    <a:avLst/>
                    <a:gdLst/>
                    <a:ahLst/>
                    <a:cxnLst>
                      <a:cxn ang="0">
                        <a:pos x="120" y="0"/>
                      </a:cxn>
                      <a:cxn ang="0">
                        <a:pos x="83" y="110"/>
                      </a:cxn>
                      <a:cxn ang="0">
                        <a:pos x="36" y="210"/>
                      </a:cxn>
                      <a:cxn ang="0">
                        <a:pos x="0" y="278"/>
                      </a:cxn>
                      <a:cxn ang="0">
                        <a:pos x="151" y="356"/>
                      </a:cxn>
                      <a:cxn ang="0">
                        <a:pos x="68" y="518"/>
                      </a:cxn>
                      <a:cxn ang="0">
                        <a:pos x="131" y="618"/>
                      </a:cxn>
                      <a:cxn ang="0">
                        <a:pos x="188" y="727"/>
                      </a:cxn>
                      <a:cxn ang="0">
                        <a:pos x="293" y="925"/>
                      </a:cxn>
                      <a:cxn ang="0">
                        <a:pos x="340" y="1040"/>
                      </a:cxn>
                      <a:cxn ang="0">
                        <a:pos x="392" y="1170"/>
                      </a:cxn>
                      <a:cxn ang="0">
                        <a:pos x="424" y="1280"/>
                      </a:cxn>
                      <a:cxn ang="0">
                        <a:pos x="445" y="1401"/>
                      </a:cxn>
                    </a:cxnLst>
                    <a:rect l="0" t="0" r="r" b="b"/>
                    <a:pathLst>
                      <a:path w="445" h="1401">
                        <a:moveTo>
                          <a:pt x="120" y="0"/>
                        </a:moveTo>
                        <a:lnTo>
                          <a:pt x="83" y="110"/>
                        </a:lnTo>
                        <a:lnTo>
                          <a:pt x="36" y="210"/>
                        </a:lnTo>
                        <a:lnTo>
                          <a:pt x="0" y="278"/>
                        </a:lnTo>
                        <a:lnTo>
                          <a:pt x="151" y="356"/>
                        </a:lnTo>
                        <a:lnTo>
                          <a:pt x="68" y="518"/>
                        </a:lnTo>
                        <a:lnTo>
                          <a:pt x="131" y="618"/>
                        </a:lnTo>
                        <a:lnTo>
                          <a:pt x="188" y="727"/>
                        </a:lnTo>
                        <a:lnTo>
                          <a:pt x="293" y="925"/>
                        </a:lnTo>
                        <a:lnTo>
                          <a:pt x="340" y="1040"/>
                        </a:lnTo>
                        <a:lnTo>
                          <a:pt x="392" y="1170"/>
                        </a:lnTo>
                        <a:lnTo>
                          <a:pt x="424" y="1280"/>
                        </a:lnTo>
                        <a:lnTo>
                          <a:pt x="445" y="1401"/>
                        </a:lnTo>
                      </a:path>
                    </a:pathLst>
                  </a:custGeom>
                  <a:noFill/>
                  <a:ln w="11113">
                    <a:solidFill>
                      <a:srgbClr val="000000"/>
                    </a:solidFill>
                    <a:prstDash val="solid"/>
                    <a:round/>
                    <a:headEnd/>
                    <a:tailEnd/>
                  </a:ln>
                </p:spPr>
                <p:txBody>
                  <a:bodyPr/>
                  <a:lstStyle/>
                  <a:p>
                    <a:endParaRPr lang="en-GB"/>
                  </a:p>
                </p:txBody>
              </p:sp>
            </p:grpSp>
          </p:grpSp>
          <p:grpSp>
            <p:nvGrpSpPr>
              <p:cNvPr id="271" name="Group 117"/>
              <p:cNvGrpSpPr>
                <a:grpSpLocks/>
              </p:cNvGrpSpPr>
              <p:nvPr/>
            </p:nvGrpSpPr>
            <p:grpSpPr bwMode="auto">
              <a:xfrm>
                <a:off x="4040" y="1867"/>
                <a:ext cx="679" cy="1165"/>
                <a:chOff x="4040" y="1867"/>
                <a:chExt cx="679" cy="1165"/>
              </a:xfrm>
            </p:grpSpPr>
            <p:sp>
              <p:nvSpPr>
                <p:cNvPr id="273" name="Freeform 118"/>
                <p:cNvSpPr>
                  <a:spLocks/>
                </p:cNvSpPr>
                <p:nvPr/>
              </p:nvSpPr>
              <p:spPr bwMode="auto">
                <a:xfrm>
                  <a:off x="4232" y="2630"/>
                  <a:ext cx="342" cy="402"/>
                </a:xfrm>
                <a:custGeom>
                  <a:avLst/>
                  <a:gdLst/>
                  <a:ahLst/>
                  <a:cxnLst>
                    <a:cxn ang="0">
                      <a:pos x="486" y="0"/>
                    </a:cxn>
                    <a:cxn ang="0">
                      <a:pos x="673" y="234"/>
                    </a:cxn>
                    <a:cxn ang="0">
                      <a:pos x="684" y="312"/>
                    </a:cxn>
                    <a:cxn ang="0">
                      <a:pos x="668" y="401"/>
                    </a:cxn>
                    <a:cxn ang="0">
                      <a:pos x="631" y="511"/>
                    </a:cxn>
                    <a:cxn ang="0">
                      <a:pos x="579" y="636"/>
                    </a:cxn>
                    <a:cxn ang="0">
                      <a:pos x="532" y="720"/>
                    </a:cxn>
                    <a:cxn ang="0">
                      <a:pos x="481" y="804"/>
                    </a:cxn>
                    <a:cxn ang="0">
                      <a:pos x="241" y="600"/>
                    </a:cxn>
                    <a:cxn ang="0">
                      <a:pos x="115" y="474"/>
                    </a:cxn>
                    <a:cxn ang="0">
                      <a:pos x="0" y="364"/>
                    </a:cxn>
                    <a:cxn ang="0">
                      <a:pos x="486" y="0"/>
                    </a:cxn>
                  </a:cxnLst>
                  <a:rect l="0" t="0" r="r" b="b"/>
                  <a:pathLst>
                    <a:path w="684" h="804">
                      <a:moveTo>
                        <a:pt x="486" y="0"/>
                      </a:moveTo>
                      <a:lnTo>
                        <a:pt x="673" y="234"/>
                      </a:lnTo>
                      <a:lnTo>
                        <a:pt x="684" y="312"/>
                      </a:lnTo>
                      <a:lnTo>
                        <a:pt x="668" y="401"/>
                      </a:lnTo>
                      <a:lnTo>
                        <a:pt x="631" y="511"/>
                      </a:lnTo>
                      <a:lnTo>
                        <a:pt x="579" y="636"/>
                      </a:lnTo>
                      <a:lnTo>
                        <a:pt x="532" y="720"/>
                      </a:lnTo>
                      <a:lnTo>
                        <a:pt x="481" y="804"/>
                      </a:lnTo>
                      <a:lnTo>
                        <a:pt x="241" y="600"/>
                      </a:lnTo>
                      <a:lnTo>
                        <a:pt x="115" y="474"/>
                      </a:lnTo>
                      <a:lnTo>
                        <a:pt x="0" y="364"/>
                      </a:lnTo>
                      <a:lnTo>
                        <a:pt x="486" y="0"/>
                      </a:lnTo>
                      <a:close/>
                    </a:path>
                  </a:pathLst>
                </a:custGeom>
                <a:solidFill>
                  <a:srgbClr val="808080"/>
                </a:solidFill>
                <a:ln w="11113">
                  <a:solidFill>
                    <a:srgbClr val="000000"/>
                  </a:solidFill>
                  <a:prstDash val="solid"/>
                  <a:round/>
                  <a:headEnd/>
                  <a:tailEnd/>
                </a:ln>
              </p:spPr>
              <p:txBody>
                <a:bodyPr/>
                <a:lstStyle/>
                <a:p>
                  <a:endParaRPr lang="en-GB"/>
                </a:p>
              </p:txBody>
            </p:sp>
            <p:grpSp>
              <p:nvGrpSpPr>
                <p:cNvPr id="274" name="Group 119"/>
                <p:cNvGrpSpPr>
                  <a:grpSpLocks/>
                </p:cNvGrpSpPr>
                <p:nvPr/>
              </p:nvGrpSpPr>
              <p:grpSpPr bwMode="auto">
                <a:xfrm>
                  <a:off x="4040" y="1867"/>
                  <a:ext cx="679" cy="891"/>
                  <a:chOff x="4040" y="1867"/>
                  <a:chExt cx="679" cy="891"/>
                </a:xfrm>
              </p:grpSpPr>
              <p:sp>
                <p:nvSpPr>
                  <p:cNvPr id="276" name="Freeform 120"/>
                  <p:cNvSpPr>
                    <a:spLocks/>
                  </p:cNvSpPr>
                  <p:nvPr/>
                </p:nvSpPr>
                <p:spPr bwMode="auto">
                  <a:xfrm>
                    <a:off x="4040" y="1867"/>
                    <a:ext cx="679" cy="891"/>
                  </a:xfrm>
                  <a:custGeom>
                    <a:avLst/>
                    <a:gdLst/>
                    <a:ahLst/>
                    <a:cxnLst>
                      <a:cxn ang="0">
                        <a:pos x="108" y="0"/>
                      </a:cxn>
                      <a:cxn ang="0">
                        <a:pos x="499" y="17"/>
                      </a:cxn>
                      <a:cxn ang="0">
                        <a:pos x="532" y="23"/>
                      </a:cxn>
                      <a:cxn ang="0">
                        <a:pos x="562" y="28"/>
                      </a:cxn>
                      <a:cxn ang="0">
                        <a:pos x="591" y="38"/>
                      </a:cxn>
                      <a:cxn ang="0">
                        <a:pos x="618" y="51"/>
                      </a:cxn>
                      <a:cxn ang="0">
                        <a:pos x="656" y="71"/>
                      </a:cxn>
                      <a:cxn ang="0">
                        <a:pos x="686" y="91"/>
                      </a:cxn>
                      <a:cxn ang="0">
                        <a:pos x="710" y="113"/>
                      </a:cxn>
                      <a:cxn ang="0">
                        <a:pos x="736" y="143"/>
                      </a:cxn>
                      <a:cxn ang="0">
                        <a:pos x="785" y="195"/>
                      </a:cxn>
                      <a:cxn ang="0">
                        <a:pos x="853" y="284"/>
                      </a:cxn>
                      <a:cxn ang="0">
                        <a:pos x="987" y="462"/>
                      </a:cxn>
                      <a:cxn ang="0">
                        <a:pos x="1150" y="703"/>
                      </a:cxn>
                      <a:cxn ang="0">
                        <a:pos x="1239" y="827"/>
                      </a:cxn>
                      <a:cxn ang="0">
                        <a:pos x="1322" y="952"/>
                      </a:cxn>
                      <a:cxn ang="0">
                        <a:pos x="1359" y="1015"/>
                      </a:cxn>
                      <a:cxn ang="0">
                        <a:pos x="1348" y="1067"/>
                      </a:cxn>
                      <a:cxn ang="0">
                        <a:pos x="1307" y="1141"/>
                      </a:cxn>
                      <a:cxn ang="0">
                        <a:pos x="1223" y="1235"/>
                      </a:cxn>
                      <a:cxn ang="0">
                        <a:pos x="1139" y="1339"/>
                      </a:cxn>
                      <a:cxn ang="0">
                        <a:pos x="1061" y="1428"/>
                      </a:cxn>
                      <a:cxn ang="0">
                        <a:pos x="977" y="1522"/>
                      </a:cxn>
                      <a:cxn ang="0">
                        <a:pos x="930" y="1568"/>
                      </a:cxn>
                      <a:cxn ang="0">
                        <a:pos x="724" y="1768"/>
                      </a:cxn>
                      <a:cxn ang="0">
                        <a:pos x="426" y="1491"/>
                      </a:cxn>
                      <a:cxn ang="0">
                        <a:pos x="743" y="1057"/>
                      </a:cxn>
                      <a:cxn ang="0">
                        <a:pos x="785" y="973"/>
                      </a:cxn>
                      <a:cxn ang="0">
                        <a:pos x="731" y="909"/>
                      </a:cxn>
                      <a:cxn ang="0">
                        <a:pos x="658" y="783"/>
                      </a:cxn>
                      <a:cxn ang="0">
                        <a:pos x="658" y="914"/>
                      </a:cxn>
                      <a:cxn ang="0">
                        <a:pos x="665" y="1022"/>
                      </a:cxn>
                      <a:cxn ang="0">
                        <a:pos x="677" y="1151"/>
                      </a:cxn>
                      <a:cxn ang="0">
                        <a:pos x="422" y="1493"/>
                      </a:cxn>
                      <a:cxn ang="0">
                        <a:pos x="488" y="1543"/>
                      </a:cxn>
                      <a:cxn ang="0">
                        <a:pos x="269" y="1782"/>
                      </a:cxn>
                      <a:cxn ang="0">
                        <a:pos x="161" y="1695"/>
                      </a:cxn>
                      <a:cxn ang="0">
                        <a:pos x="127" y="1643"/>
                      </a:cxn>
                      <a:cxn ang="0">
                        <a:pos x="101" y="1585"/>
                      </a:cxn>
                      <a:cxn ang="0">
                        <a:pos x="82" y="1521"/>
                      </a:cxn>
                      <a:cxn ang="0">
                        <a:pos x="70" y="1454"/>
                      </a:cxn>
                      <a:cxn ang="0">
                        <a:pos x="30" y="1233"/>
                      </a:cxn>
                      <a:cxn ang="0">
                        <a:pos x="0" y="1057"/>
                      </a:cxn>
                      <a:cxn ang="0">
                        <a:pos x="0" y="851"/>
                      </a:cxn>
                      <a:cxn ang="0">
                        <a:pos x="11" y="675"/>
                      </a:cxn>
                      <a:cxn ang="0">
                        <a:pos x="30" y="499"/>
                      </a:cxn>
                      <a:cxn ang="0">
                        <a:pos x="59" y="312"/>
                      </a:cxn>
                      <a:cxn ang="0">
                        <a:pos x="108" y="0"/>
                      </a:cxn>
                    </a:cxnLst>
                    <a:rect l="0" t="0" r="r" b="b"/>
                    <a:pathLst>
                      <a:path w="1359" h="1782">
                        <a:moveTo>
                          <a:pt x="108" y="0"/>
                        </a:moveTo>
                        <a:lnTo>
                          <a:pt x="499" y="17"/>
                        </a:lnTo>
                        <a:lnTo>
                          <a:pt x="532" y="23"/>
                        </a:lnTo>
                        <a:lnTo>
                          <a:pt x="562" y="28"/>
                        </a:lnTo>
                        <a:lnTo>
                          <a:pt x="591" y="38"/>
                        </a:lnTo>
                        <a:lnTo>
                          <a:pt x="618" y="51"/>
                        </a:lnTo>
                        <a:lnTo>
                          <a:pt x="656" y="71"/>
                        </a:lnTo>
                        <a:lnTo>
                          <a:pt x="686" y="91"/>
                        </a:lnTo>
                        <a:lnTo>
                          <a:pt x="710" y="113"/>
                        </a:lnTo>
                        <a:lnTo>
                          <a:pt x="736" y="143"/>
                        </a:lnTo>
                        <a:lnTo>
                          <a:pt x="785" y="195"/>
                        </a:lnTo>
                        <a:lnTo>
                          <a:pt x="853" y="284"/>
                        </a:lnTo>
                        <a:lnTo>
                          <a:pt x="987" y="462"/>
                        </a:lnTo>
                        <a:lnTo>
                          <a:pt x="1150" y="703"/>
                        </a:lnTo>
                        <a:lnTo>
                          <a:pt x="1239" y="827"/>
                        </a:lnTo>
                        <a:lnTo>
                          <a:pt x="1322" y="952"/>
                        </a:lnTo>
                        <a:lnTo>
                          <a:pt x="1359" y="1015"/>
                        </a:lnTo>
                        <a:lnTo>
                          <a:pt x="1348" y="1067"/>
                        </a:lnTo>
                        <a:lnTo>
                          <a:pt x="1307" y="1141"/>
                        </a:lnTo>
                        <a:lnTo>
                          <a:pt x="1223" y="1235"/>
                        </a:lnTo>
                        <a:lnTo>
                          <a:pt x="1139" y="1339"/>
                        </a:lnTo>
                        <a:lnTo>
                          <a:pt x="1061" y="1428"/>
                        </a:lnTo>
                        <a:lnTo>
                          <a:pt x="977" y="1522"/>
                        </a:lnTo>
                        <a:lnTo>
                          <a:pt x="930" y="1568"/>
                        </a:lnTo>
                        <a:lnTo>
                          <a:pt x="724" y="1768"/>
                        </a:lnTo>
                        <a:lnTo>
                          <a:pt x="426" y="1491"/>
                        </a:lnTo>
                        <a:lnTo>
                          <a:pt x="743" y="1057"/>
                        </a:lnTo>
                        <a:lnTo>
                          <a:pt x="785" y="973"/>
                        </a:lnTo>
                        <a:lnTo>
                          <a:pt x="731" y="909"/>
                        </a:lnTo>
                        <a:lnTo>
                          <a:pt x="658" y="783"/>
                        </a:lnTo>
                        <a:lnTo>
                          <a:pt x="658" y="914"/>
                        </a:lnTo>
                        <a:lnTo>
                          <a:pt x="665" y="1022"/>
                        </a:lnTo>
                        <a:lnTo>
                          <a:pt x="677" y="1151"/>
                        </a:lnTo>
                        <a:lnTo>
                          <a:pt x="422" y="1493"/>
                        </a:lnTo>
                        <a:lnTo>
                          <a:pt x="488" y="1543"/>
                        </a:lnTo>
                        <a:lnTo>
                          <a:pt x="269" y="1782"/>
                        </a:lnTo>
                        <a:lnTo>
                          <a:pt x="161" y="1695"/>
                        </a:lnTo>
                        <a:lnTo>
                          <a:pt x="127" y="1643"/>
                        </a:lnTo>
                        <a:lnTo>
                          <a:pt x="101" y="1585"/>
                        </a:lnTo>
                        <a:lnTo>
                          <a:pt x="82" y="1521"/>
                        </a:lnTo>
                        <a:lnTo>
                          <a:pt x="70" y="1454"/>
                        </a:lnTo>
                        <a:lnTo>
                          <a:pt x="30" y="1233"/>
                        </a:lnTo>
                        <a:lnTo>
                          <a:pt x="0" y="1057"/>
                        </a:lnTo>
                        <a:lnTo>
                          <a:pt x="0" y="851"/>
                        </a:lnTo>
                        <a:lnTo>
                          <a:pt x="11" y="675"/>
                        </a:lnTo>
                        <a:lnTo>
                          <a:pt x="30" y="499"/>
                        </a:lnTo>
                        <a:lnTo>
                          <a:pt x="59" y="312"/>
                        </a:lnTo>
                        <a:lnTo>
                          <a:pt x="108" y="0"/>
                        </a:lnTo>
                        <a:close/>
                      </a:path>
                    </a:pathLst>
                  </a:custGeom>
                  <a:solidFill>
                    <a:srgbClr val="808080"/>
                  </a:solidFill>
                  <a:ln w="11113">
                    <a:solidFill>
                      <a:srgbClr val="000000"/>
                    </a:solidFill>
                    <a:prstDash val="solid"/>
                    <a:round/>
                    <a:headEnd/>
                    <a:tailEnd/>
                  </a:ln>
                </p:spPr>
                <p:txBody>
                  <a:bodyPr/>
                  <a:lstStyle/>
                  <a:p>
                    <a:endParaRPr lang="en-GB"/>
                  </a:p>
                </p:txBody>
              </p:sp>
              <p:sp>
                <p:nvSpPr>
                  <p:cNvPr id="277" name="Freeform 121"/>
                  <p:cNvSpPr>
                    <a:spLocks/>
                  </p:cNvSpPr>
                  <p:nvPr/>
                </p:nvSpPr>
                <p:spPr bwMode="auto">
                  <a:xfrm>
                    <a:off x="4086" y="1870"/>
                    <a:ext cx="157" cy="770"/>
                  </a:xfrm>
                  <a:custGeom>
                    <a:avLst/>
                    <a:gdLst/>
                    <a:ahLst/>
                    <a:cxnLst>
                      <a:cxn ang="0">
                        <a:pos x="209" y="0"/>
                      </a:cxn>
                      <a:cxn ang="0">
                        <a:pos x="314" y="209"/>
                      </a:cxn>
                      <a:cxn ang="0">
                        <a:pos x="183" y="298"/>
                      </a:cxn>
                      <a:cxn ang="0">
                        <a:pos x="277" y="445"/>
                      </a:cxn>
                      <a:cxn ang="0">
                        <a:pos x="188" y="638"/>
                      </a:cxn>
                      <a:cxn ang="0">
                        <a:pos x="120" y="825"/>
                      </a:cxn>
                      <a:cxn ang="0">
                        <a:pos x="62" y="1008"/>
                      </a:cxn>
                      <a:cxn ang="0">
                        <a:pos x="41" y="1149"/>
                      </a:cxn>
                      <a:cxn ang="0">
                        <a:pos x="20" y="1275"/>
                      </a:cxn>
                      <a:cxn ang="0">
                        <a:pos x="10" y="1380"/>
                      </a:cxn>
                      <a:cxn ang="0">
                        <a:pos x="0" y="1540"/>
                      </a:cxn>
                    </a:cxnLst>
                    <a:rect l="0" t="0" r="r" b="b"/>
                    <a:pathLst>
                      <a:path w="314" h="1540">
                        <a:moveTo>
                          <a:pt x="209" y="0"/>
                        </a:moveTo>
                        <a:lnTo>
                          <a:pt x="314" y="209"/>
                        </a:lnTo>
                        <a:lnTo>
                          <a:pt x="183" y="298"/>
                        </a:lnTo>
                        <a:lnTo>
                          <a:pt x="277" y="445"/>
                        </a:lnTo>
                        <a:lnTo>
                          <a:pt x="188" y="638"/>
                        </a:lnTo>
                        <a:lnTo>
                          <a:pt x="120" y="825"/>
                        </a:lnTo>
                        <a:lnTo>
                          <a:pt x="62" y="1008"/>
                        </a:lnTo>
                        <a:lnTo>
                          <a:pt x="41" y="1149"/>
                        </a:lnTo>
                        <a:lnTo>
                          <a:pt x="20" y="1275"/>
                        </a:lnTo>
                        <a:lnTo>
                          <a:pt x="10" y="1380"/>
                        </a:lnTo>
                        <a:lnTo>
                          <a:pt x="0" y="1540"/>
                        </a:lnTo>
                      </a:path>
                    </a:pathLst>
                  </a:custGeom>
                  <a:noFill/>
                  <a:ln w="11113">
                    <a:solidFill>
                      <a:srgbClr val="000000"/>
                    </a:solidFill>
                    <a:prstDash val="solid"/>
                    <a:round/>
                    <a:headEnd/>
                    <a:tailEnd/>
                  </a:ln>
                </p:spPr>
                <p:txBody>
                  <a:bodyPr/>
                  <a:lstStyle/>
                  <a:p>
                    <a:endParaRPr lang="en-GB"/>
                  </a:p>
                </p:txBody>
              </p:sp>
            </p:grpSp>
            <p:sp>
              <p:nvSpPr>
                <p:cNvPr id="275" name="Freeform 122"/>
                <p:cNvSpPr>
                  <a:spLocks/>
                </p:cNvSpPr>
                <p:nvPr/>
              </p:nvSpPr>
              <p:spPr bwMode="auto">
                <a:xfrm>
                  <a:off x="4103" y="2630"/>
                  <a:ext cx="275" cy="275"/>
                </a:xfrm>
                <a:custGeom>
                  <a:avLst/>
                  <a:gdLst/>
                  <a:ahLst/>
                  <a:cxnLst>
                    <a:cxn ang="0">
                      <a:pos x="336" y="0"/>
                    </a:cxn>
                    <a:cxn ang="0">
                      <a:pos x="287" y="47"/>
                    </a:cxn>
                    <a:cxn ang="0">
                      <a:pos x="244" y="54"/>
                    </a:cxn>
                    <a:cxn ang="0">
                      <a:pos x="214" y="59"/>
                    </a:cxn>
                    <a:cxn ang="0">
                      <a:pos x="174" y="75"/>
                    </a:cxn>
                    <a:cxn ang="0">
                      <a:pos x="137" y="94"/>
                    </a:cxn>
                    <a:cxn ang="0">
                      <a:pos x="101" y="120"/>
                    </a:cxn>
                    <a:cxn ang="0">
                      <a:pos x="0" y="241"/>
                    </a:cxn>
                    <a:cxn ang="0">
                      <a:pos x="369" y="549"/>
                    </a:cxn>
                    <a:cxn ang="0">
                      <a:pos x="425" y="488"/>
                    </a:cxn>
                    <a:cxn ang="0">
                      <a:pos x="450" y="446"/>
                    </a:cxn>
                    <a:cxn ang="0">
                      <a:pos x="469" y="394"/>
                    </a:cxn>
                    <a:cxn ang="0">
                      <a:pos x="490" y="310"/>
                    </a:cxn>
                    <a:cxn ang="0">
                      <a:pos x="500" y="260"/>
                    </a:cxn>
                    <a:cxn ang="0">
                      <a:pos x="551" y="202"/>
                    </a:cxn>
                    <a:cxn ang="0">
                      <a:pos x="336" y="0"/>
                    </a:cxn>
                  </a:cxnLst>
                  <a:rect l="0" t="0" r="r" b="b"/>
                  <a:pathLst>
                    <a:path w="551" h="549">
                      <a:moveTo>
                        <a:pt x="336" y="0"/>
                      </a:moveTo>
                      <a:lnTo>
                        <a:pt x="287" y="47"/>
                      </a:lnTo>
                      <a:lnTo>
                        <a:pt x="244" y="54"/>
                      </a:lnTo>
                      <a:lnTo>
                        <a:pt x="214" y="59"/>
                      </a:lnTo>
                      <a:lnTo>
                        <a:pt x="174" y="75"/>
                      </a:lnTo>
                      <a:lnTo>
                        <a:pt x="137" y="94"/>
                      </a:lnTo>
                      <a:lnTo>
                        <a:pt x="101" y="120"/>
                      </a:lnTo>
                      <a:lnTo>
                        <a:pt x="0" y="241"/>
                      </a:lnTo>
                      <a:lnTo>
                        <a:pt x="369" y="549"/>
                      </a:lnTo>
                      <a:lnTo>
                        <a:pt x="425" y="488"/>
                      </a:lnTo>
                      <a:lnTo>
                        <a:pt x="450" y="446"/>
                      </a:lnTo>
                      <a:lnTo>
                        <a:pt x="469" y="394"/>
                      </a:lnTo>
                      <a:lnTo>
                        <a:pt x="490" y="310"/>
                      </a:lnTo>
                      <a:lnTo>
                        <a:pt x="500" y="260"/>
                      </a:lnTo>
                      <a:lnTo>
                        <a:pt x="551" y="202"/>
                      </a:lnTo>
                      <a:lnTo>
                        <a:pt x="336" y="0"/>
                      </a:lnTo>
                      <a:close/>
                    </a:path>
                  </a:pathLst>
                </a:custGeom>
                <a:solidFill>
                  <a:srgbClr val="FFC080"/>
                </a:solidFill>
                <a:ln w="11113">
                  <a:solidFill>
                    <a:srgbClr val="000000"/>
                  </a:solidFill>
                  <a:prstDash val="solid"/>
                  <a:round/>
                  <a:headEnd/>
                  <a:tailEnd/>
                </a:ln>
              </p:spPr>
              <p:txBody>
                <a:bodyPr/>
                <a:lstStyle/>
                <a:p>
                  <a:endParaRPr lang="en-GB"/>
                </a:p>
              </p:txBody>
            </p:sp>
          </p:grpSp>
          <p:sp>
            <p:nvSpPr>
              <p:cNvPr id="272" name="Freeform 123"/>
              <p:cNvSpPr>
                <a:spLocks/>
              </p:cNvSpPr>
              <p:nvPr/>
            </p:nvSpPr>
            <p:spPr bwMode="auto">
              <a:xfrm>
                <a:off x="4248" y="2624"/>
                <a:ext cx="148" cy="140"/>
              </a:xfrm>
              <a:custGeom>
                <a:avLst/>
                <a:gdLst/>
                <a:ahLst/>
                <a:cxnLst>
                  <a:cxn ang="0">
                    <a:pos x="33" y="0"/>
                  </a:cxn>
                  <a:cxn ang="0">
                    <a:pos x="0" y="29"/>
                  </a:cxn>
                  <a:cxn ang="0">
                    <a:pos x="272" y="280"/>
                  </a:cxn>
                  <a:cxn ang="0">
                    <a:pos x="297" y="242"/>
                  </a:cxn>
                  <a:cxn ang="0">
                    <a:pos x="169" y="124"/>
                  </a:cxn>
                  <a:cxn ang="0">
                    <a:pos x="33" y="0"/>
                  </a:cxn>
                </a:cxnLst>
                <a:rect l="0" t="0" r="r" b="b"/>
                <a:pathLst>
                  <a:path w="297" h="280">
                    <a:moveTo>
                      <a:pt x="33" y="0"/>
                    </a:moveTo>
                    <a:lnTo>
                      <a:pt x="0" y="29"/>
                    </a:lnTo>
                    <a:lnTo>
                      <a:pt x="272" y="280"/>
                    </a:lnTo>
                    <a:lnTo>
                      <a:pt x="297" y="242"/>
                    </a:lnTo>
                    <a:lnTo>
                      <a:pt x="169" y="124"/>
                    </a:lnTo>
                    <a:lnTo>
                      <a:pt x="33" y="0"/>
                    </a:lnTo>
                    <a:close/>
                  </a:path>
                </a:pathLst>
              </a:custGeom>
              <a:solidFill>
                <a:srgbClr val="E0E0E0"/>
              </a:solidFill>
              <a:ln w="11113">
                <a:solidFill>
                  <a:srgbClr val="000000"/>
                </a:solidFill>
                <a:prstDash val="solid"/>
                <a:round/>
                <a:headEnd/>
                <a:tailEnd/>
              </a:ln>
            </p:spPr>
            <p:txBody>
              <a:bodyPr/>
              <a:lstStyle/>
              <a:p>
                <a:endParaRPr lang="en-GB"/>
              </a:p>
            </p:txBody>
          </p:sp>
        </p:grpSp>
        <p:sp>
          <p:nvSpPr>
            <p:cNvPr id="252" name="AutoShape 124"/>
            <p:cNvSpPr>
              <a:spLocks noChangeArrowheads="1"/>
            </p:cNvSpPr>
            <p:nvPr/>
          </p:nvSpPr>
          <p:spPr bwMode="auto">
            <a:xfrm>
              <a:off x="2568" y="2576"/>
              <a:ext cx="536" cy="736"/>
            </a:xfrm>
            <a:prstGeom prst="parallelogram">
              <a:avLst>
                <a:gd name="adj" fmla="val 25000"/>
              </a:avLst>
            </a:prstGeom>
            <a:solidFill>
              <a:schemeClr val="bg1"/>
            </a:solidFill>
            <a:ln w="12700">
              <a:solidFill>
                <a:schemeClr val="tx1"/>
              </a:solidFill>
              <a:miter lim="800000"/>
              <a:headEnd type="none" w="sm" len="sm"/>
              <a:tailEnd type="none" w="sm" len="sm"/>
            </a:ln>
            <a:effectLst/>
          </p:spPr>
          <p:txBody>
            <a:bodyPr wrap="none" anchor="ctr"/>
            <a:lstStyle/>
            <a:p>
              <a:endParaRPr lang="en-GB"/>
            </a:p>
          </p:txBody>
        </p:sp>
        <p:graphicFrame>
          <p:nvGraphicFramePr>
            <p:cNvPr id="253" name="Object 125"/>
            <p:cNvGraphicFramePr>
              <a:graphicFrameLocks noChangeAspect="1"/>
            </p:cNvGraphicFramePr>
            <p:nvPr/>
          </p:nvGraphicFramePr>
          <p:xfrm>
            <a:off x="2609" y="2583"/>
            <a:ext cx="526" cy="473"/>
          </p:xfrm>
          <a:graphic>
            <a:graphicData uri="http://schemas.openxmlformats.org/presentationml/2006/ole">
              <p:oleObj spid="_x0000_s1028" name="Chart" r:id="rId5" imgW="1523835" imgH="1104980" progId="MSGraph.Chart.8">
                <p:embed followColorScheme="full"/>
              </p:oleObj>
            </a:graphicData>
          </a:graphic>
        </p:graphicFrame>
        <p:grpSp>
          <p:nvGrpSpPr>
            <p:cNvPr id="254" name="Group 126"/>
            <p:cNvGrpSpPr>
              <a:grpSpLocks/>
            </p:cNvGrpSpPr>
            <p:nvPr/>
          </p:nvGrpSpPr>
          <p:grpSpPr bwMode="auto">
            <a:xfrm rot="-5400000">
              <a:off x="2210" y="2191"/>
              <a:ext cx="298" cy="976"/>
              <a:chOff x="1858" y="2487"/>
              <a:chExt cx="298" cy="976"/>
            </a:xfrm>
          </p:grpSpPr>
          <p:grpSp>
            <p:nvGrpSpPr>
              <p:cNvPr id="259" name="Group 127"/>
              <p:cNvGrpSpPr>
                <a:grpSpLocks/>
              </p:cNvGrpSpPr>
              <p:nvPr/>
            </p:nvGrpSpPr>
            <p:grpSpPr bwMode="auto">
              <a:xfrm>
                <a:off x="1858" y="3206"/>
                <a:ext cx="287" cy="257"/>
                <a:chOff x="1858" y="3206"/>
                <a:chExt cx="287" cy="257"/>
              </a:xfrm>
            </p:grpSpPr>
            <p:sp>
              <p:nvSpPr>
                <p:cNvPr id="263" name="Freeform 128"/>
                <p:cNvSpPr>
                  <a:spLocks/>
                </p:cNvSpPr>
                <p:nvPr/>
              </p:nvSpPr>
              <p:spPr bwMode="auto">
                <a:xfrm>
                  <a:off x="1858" y="3206"/>
                  <a:ext cx="287" cy="257"/>
                </a:xfrm>
                <a:custGeom>
                  <a:avLst/>
                  <a:gdLst/>
                  <a:ahLst/>
                  <a:cxnLst>
                    <a:cxn ang="0">
                      <a:pos x="89" y="66"/>
                    </a:cxn>
                    <a:cxn ang="0">
                      <a:pos x="52" y="132"/>
                    </a:cxn>
                    <a:cxn ang="0">
                      <a:pos x="38" y="157"/>
                    </a:cxn>
                    <a:cxn ang="0">
                      <a:pos x="31" y="186"/>
                    </a:cxn>
                    <a:cxn ang="0">
                      <a:pos x="24" y="228"/>
                    </a:cxn>
                    <a:cxn ang="0">
                      <a:pos x="24" y="267"/>
                    </a:cxn>
                    <a:cxn ang="0">
                      <a:pos x="30" y="305"/>
                    </a:cxn>
                    <a:cxn ang="0">
                      <a:pos x="45" y="340"/>
                    </a:cxn>
                    <a:cxn ang="0">
                      <a:pos x="79" y="364"/>
                    </a:cxn>
                    <a:cxn ang="0">
                      <a:pos x="44" y="343"/>
                    </a:cxn>
                    <a:cxn ang="0">
                      <a:pos x="30" y="341"/>
                    </a:cxn>
                    <a:cxn ang="0">
                      <a:pos x="12" y="348"/>
                    </a:cxn>
                    <a:cxn ang="0">
                      <a:pos x="4" y="359"/>
                    </a:cxn>
                    <a:cxn ang="0">
                      <a:pos x="0" y="376"/>
                    </a:cxn>
                    <a:cxn ang="0">
                      <a:pos x="5" y="390"/>
                    </a:cxn>
                    <a:cxn ang="0">
                      <a:pos x="17" y="408"/>
                    </a:cxn>
                    <a:cxn ang="0">
                      <a:pos x="61" y="439"/>
                    </a:cxn>
                    <a:cxn ang="0">
                      <a:pos x="129" y="465"/>
                    </a:cxn>
                    <a:cxn ang="0">
                      <a:pos x="159" y="474"/>
                    </a:cxn>
                    <a:cxn ang="0">
                      <a:pos x="192" y="479"/>
                    </a:cxn>
                    <a:cxn ang="0">
                      <a:pos x="222" y="479"/>
                    </a:cxn>
                    <a:cxn ang="0">
                      <a:pos x="251" y="490"/>
                    </a:cxn>
                    <a:cxn ang="0">
                      <a:pos x="288" y="502"/>
                    </a:cxn>
                    <a:cxn ang="0">
                      <a:pos x="370" y="512"/>
                    </a:cxn>
                    <a:cxn ang="0">
                      <a:pos x="467" y="491"/>
                    </a:cxn>
                    <a:cxn ang="0">
                      <a:pos x="530" y="491"/>
                    </a:cxn>
                    <a:cxn ang="0">
                      <a:pos x="546" y="486"/>
                    </a:cxn>
                    <a:cxn ang="0">
                      <a:pos x="562" y="471"/>
                    </a:cxn>
                    <a:cxn ang="0">
                      <a:pos x="567" y="450"/>
                    </a:cxn>
                    <a:cxn ang="0">
                      <a:pos x="574" y="368"/>
                    </a:cxn>
                    <a:cxn ang="0">
                      <a:pos x="574" y="300"/>
                    </a:cxn>
                    <a:cxn ang="0">
                      <a:pos x="570" y="265"/>
                    </a:cxn>
                    <a:cxn ang="0">
                      <a:pos x="567" y="240"/>
                    </a:cxn>
                    <a:cxn ang="0">
                      <a:pos x="562" y="218"/>
                    </a:cxn>
                    <a:cxn ang="0">
                      <a:pos x="556" y="193"/>
                    </a:cxn>
                    <a:cxn ang="0">
                      <a:pos x="525" y="101"/>
                    </a:cxn>
                    <a:cxn ang="0">
                      <a:pos x="494" y="0"/>
                    </a:cxn>
                    <a:cxn ang="0">
                      <a:pos x="89" y="66"/>
                    </a:cxn>
                  </a:cxnLst>
                  <a:rect l="0" t="0" r="r" b="b"/>
                  <a:pathLst>
                    <a:path w="574" h="512">
                      <a:moveTo>
                        <a:pt x="89" y="66"/>
                      </a:moveTo>
                      <a:lnTo>
                        <a:pt x="52" y="132"/>
                      </a:lnTo>
                      <a:lnTo>
                        <a:pt x="38" y="157"/>
                      </a:lnTo>
                      <a:lnTo>
                        <a:pt x="31" y="186"/>
                      </a:lnTo>
                      <a:lnTo>
                        <a:pt x="24" y="228"/>
                      </a:lnTo>
                      <a:lnTo>
                        <a:pt x="24" y="267"/>
                      </a:lnTo>
                      <a:lnTo>
                        <a:pt x="30" y="305"/>
                      </a:lnTo>
                      <a:lnTo>
                        <a:pt x="45" y="340"/>
                      </a:lnTo>
                      <a:lnTo>
                        <a:pt x="79" y="364"/>
                      </a:lnTo>
                      <a:lnTo>
                        <a:pt x="44" y="343"/>
                      </a:lnTo>
                      <a:lnTo>
                        <a:pt x="30" y="341"/>
                      </a:lnTo>
                      <a:lnTo>
                        <a:pt x="12" y="348"/>
                      </a:lnTo>
                      <a:lnTo>
                        <a:pt x="4" y="359"/>
                      </a:lnTo>
                      <a:lnTo>
                        <a:pt x="0" y="376"/>
                      </a:lnTo>
                      <a:lnTo>
                        <a:pt x="5" y="390"/>
                      </a:lnTo>
                      <a:lnTo>
                        <a:pt x="17" y="408"/>
                      </a:lnTo>
                      <a:lnTo>
                        <a:pt x="61" y="439"/>
                      </a:lnTo>
                      <a:lnTo>
                        <a:pt x="129" y="465"/>
                      </a:lnTo>
                      <a:lnTo>
                        <a:pt x="159" y="474"/>
                      </a:lnTo>
                      <a:lnTo>
                        <a:pt x="192" y="479"/>
                      </a:lnTo>
                      <a:lnTo>
                        <a:pt x="222" y="479"/>
                      </a:lnTo>
                      <a:lnTo>
                        <a:pt x="251" y="490"/>
                      </a:lnTo>
                      <a:lnTo>
                        <a:pt x="288" y="502"/>
                      </a:lnTo>
                      <a:lnTo>
                        <a:pt x="370" y="512"/>
                      </a:lnTo>
                      <a:lnTo>
                        <a:pt x="467" y="491"/>
                      </a:lnTo>
                      <a:lnTo>
                        <a:pt x="530" y="491"/>
                      </a:lnTo>
                      <a:lnTo>
                        <a:pt x="546" y="486"/>
                      </a:lnTo>
                      <a:lnTo>
                        <a:pt x="562" y="471"/>
                      </a:lnTo>
                      <a:lnTo>
                        <a:pt x="567" y="450"/>
                      </a:lnTo>
                      <a:lnTo>
                        <a:pt x="574" y="368"/>
                      </a:lnTo>
                      <a:lnTo>
                        <a:pt x="574" y="300"/>
                      </a:lnTo>
                      <a:lnTo>
                        <a:pt x="570" y="265"/>
                      </a:lnTo>
                      <a:lnTo>
                        <a:pt x="567" y="240"/>
                      </a:lnTo>
                      <a:lnTo>
                        <a:pt x="562" y="218"/>
                      </a:lnTo>
                      <a:lnTo>
                        <a:pt x="556" y="193"/>
                      </a:lnTo>
                      <a:lnTo>
                        <a:pt x="525" y="101"/>
                      </a:lnTo>
                      <a:lnTo>
                        <a:pt x="494" y="0"/>
                      </a:lnTo>
                      <a:lnTo>
                        <a:pt x="89" y="66"/>
                      </a:lnTo>
                      <a:close/>
                    </a:path>
                  </a:pathLst>
                </a:custGeom>
                <a:solidFill>
                  <a:srgbClr val="FFE0C0"/>
                </a:solidFill>
                <a:ln w="11113">
                  <a:solidFill>
                    <a:srgbClr val="000000"/>
                  </a:solidFill>
                  <a:prstDash val="solid"/>
                  <a:round/>
                  <a:headEnd/>
                  <a:tailEnd/>
                </a:ln>
              </p:spPr>
              <p:txBody>
                <a:bodyPr/>
                <a:lstStyle/>
                <a:p>
                  <a:endParaRPr lang="en-GB"/>
                </a:p>
              </p:txBody>
            </p:sp>
            <p:sp>
              <p:nvSpPr>
                <p:cNvPr id="264" name="Arc 129"/>
                <p:cNvSpPr>
                  <a:spLocks/>
                </p:cNvSpPr>
                <p:nvPr/>
              </p:nvSpPr>
              <p:spPr bwMode="auto">
                <a:xfrm>
                  <a:off x="1900" y="3380"/>
                  <a:ext cx="8" cy="18"/>
                </a:xfrm>
                <a:custGeom>
                  <a:avLst/>
                  <a:gdLst>
                    <a:gd name="G0" fmla="+- 21600 0 0"/>
                    <a:gd name="G1" fmla="+- 21600 0 0"/>
                    <a:gd name="G2"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close/>
                    </a:path>
                  </a:pathLst>
                </a:custGeom>
                <a:noFill/>
                <a:ln w="11113">
                  <a:solidFill>
                    <a:srgbClr val="000000"/>
                  </a:solidFill>
                  <a:round/>
                  <a:headEnd/>
                  <a:tailEnd/>
                </a:ln>
              </p:spPr>
              <p:txBody>
                <a:bodyPr/>
                <a:lstStyle/>
                <a:p>
                  <a:endParaRPr lang="en-GB"/>
                </a:p>
              </p:txBody>
            </p:sp>
          </p:grpSp>
          <p:grpSp>
            <p:nvGrpSpPr>
              <p:cNvPr id="260" name="Group 130"/>
              <p:cNvGrpSpPr>
                <a:grpSpLocks/>
              </p:cNvGrpSpPr>
              <p:nvPr/>
            </p:nvGrpSpPr>
            <p:grpSpPr bwMode="auto">
              <a:xfrm>
                <a:off x="1872" y="2487"/>
                <a:ext cx="284" cy="760"/>
                <a:chOff x="1872" y="2487"/>
                <a:chExt cx="284" cy="760"/>
              </a:xfrm>
            </p:grpSpPr>
            <p:sp>
              <p:nvSpPr>
                <p:cNvPr id="261" name="Rectangle 131"/>
                <p:cNvSpPr>
                  <a:spLocks noChangeArrowheads="1"/>
                </p:cNvSpPr>
                <p:nvPr/>
              </p:nvSpPr>
              <p:spPr bwMode="auto">
                <a:xfrm>
                  <a:off x="1889" y="3201"/>
                  <a:ext cx="240" cy="46"/>
                </a:xfrm>
                <a:prstGeom prst="rect">
                  <a:avLst/>
                </a:prstGeom>
                <a:solidFill>
                  <a:srgbClr val="FFFFFF"/>
                </a:solidFill>
                <a:ln w="11113">
                  <a:solidFill>
                    <a:srgbClr val="000000"/>
                  </a:solidFill>
                  <a:miter lim="800000"/>
                  <a:headEnd/>
                  <a:tailEnd/>
                </a:ln>
              </p:spPr>
              <p:txBody>
                <a:bodyPr/>
                <a:lstStyle/>
                <a:p>
                  <a:endParaRPr lang="en-GB"/>
                </a:p>
              </p:txBody>
            </p:sp>
            <p:sp>
              <p:nvSpPr>
                <p:cNvPr id="262" name="Freeform 132"/>
                <p:cNvSpPr>
                  <a:spLocks/>
                </p:cNvSpPr>
                <p:nvPr/>
              </p:nvSpPr>
              <p:spPr bwMode="auto">
                <a:xfrm>
                  <a:off x="1872" y="2487"/>
                  <a:ext cx="284" cy="732"/>
                </a:xfrm>
                <a:custGeom>
                  <a:avLst/>
                  <a:gdLst/>
                  <a:ahLst/>
                  <a:cxnLst>
                    <a:cxn ang="0">
                      <a:pos x="28" y="488"/>
                    </a:cxn>
                    <a:cxn ang="0">
                      <a:pos x="16" y="909"/>
                    </a:cxn>
                    <a:cxn ang="0">
                      <a:pos x="0" y="1460"/>
                    </a:cxn>
                    <a:cxn ang="0">
                      <a:pos x="546" y="1465"/>
                    </a:cxn>
                    <a:cxn ang="0">
                      <a:pos x="553" y="877"/>
                    </a:cxn>
                    <a:cxn ang="0">
                      <a:pos x="551" y="603"/>
                    </a:cxn>
                    <a:cxn ang="0">
                      <a:pos x="569" y="314"/>
                    </a:cxn>
                    <a:cxn ang="0">
                      <a:pos x="563" y="249"/>
                    </a:cxn>
                    <a:cxn ang="0">
                      <a:pos x="558" y="200"/>
                    </a:cxn>
                    <a:cxn ang="0">
                      <a:pos x="548" y="153"/>
                    </a:cxn>
                    <a:cxn ang="0">
                      <a:pos x="537" y="120"/>
                    </a:cxn>
                    <a:cxn ang="0">
                      <a:pos x="518" y="87"/>
                    </a:cxn>
                    <a:cxn ang="0">
                      <a:pos x="499" y="64"/>
                    </a:cxn>
                    <a:cxn ang="0">
                      <a:pos x="467" y="40"/>
                    </a:cxn>
                    <a:cxn ang="0">
                      <a:pos x="427" y="21"/>
                    </a:cxn>
                    <a:cxn ang="0">
                      <a:pos x="384" y="9"/>
                    </a:cxn>
                    <a:cxn ang="0">
                      <a:pos x="335" y="3"/>
                    </a:cxn>
                    <a:cxn ang="0">
                      <a:pos x="295" y="0"/>
                    </a:cxn>
                    <a:cxn ang="0">
                      <a:pos x="246" y="10"/>
                    </a:cxn>
                    <a:cxn ang="0">
                      <a:pos x="199" y="26"/>
                    </a:cxn>
                    <a:cxn ang="0">
                      <a:pos x="171" y="44"/>
                    </a:cxn>
                    <a:cxn ang="0">
                      <a:pos x="136" y="68"/>
                    </a:cxn>
                    <a:cxn ang="0">
                      <a:pos x="112" y="98"/>
                    </a:cxn>
                    <a:cxn ang="0">
                      <a:pos x="85" y="141"/>
                    </a:cxn>
                    <a:cxn ang="0">
                      <a:pos x="68" y="190"/>
                    </a:cxn>
                    <a:cxn ang="0">
                      <a:pos x="49" y="270"/>
                    </a:cxn>
                    <a:cxn ang="0">
                      <a:pos x="28" y="488"/>
                    </a:cxn>
                  </a:cxnLst>
                  <a:rect l="0" t="0" r="r" b="b"/>
                  <a:pathLst>
                    <a:path w="569" h="1465">
                      <a:moveTo>
                        <a:pt x="28" y="488"/>
                      </a:moveTo>
                      <a:lnTo>
                        <a:pt x="16" y="909"/>
                      </a:lnTo>
                      <a:lnTo>
                        <a:pt x="0" y="1460"/>
                      </a:lnTo>
                      <a:lnTo>
                        <a:pt x="546" y="1465"/>
                      </a:lnTo>
                      <a:lnTo>
                        <a:pt x="553" y="877"/>
                      </a:lnTo>
                      <a:lnTo>
                        <a:pt x="551" y="603"/>
                      </a:lnTo>
                      <a:lnTo>
                        <a:pt x="569" y="314"/>
                      </a:lnTo>
                      <a:lnTo>
                        <a:pt x="563" y="249"/>
                      </a:lnTo>
                      <a:lnTo>
                        <a:pt x="558" y="200"/>
                      </a:lnTo>
                      <a:lnTo>
                        <a:pt x="548" y="153"/>
                      </a:lnTo>
                      <a:lnTo>
                        <a:pt x="537" y="120"/>
                      </a:lnTo>
                      <a:lnTo>
                        <a:pt x="518" y="87"/>
                      </a:lnTo>
                      <a:lnTo>
                        <a:pt x="499" y="64"/>
                      </a:lnTo>
                      <a:lnTo>
                        <a:pt x="467" y="40"/>
                      </a:lnTo>
                      <a:lnTo>
                        <a:pt x="427" y="21"/>
                      </a:lnTo>
                      <a:lnTo>
                        <a:pt x="384" y="9"/>
                      </a:lnTo>
                      <a:lnTo>
                        <a:pt x="335" y="3"/>
                      </a:lnTo>
                      <a:lnTo>
                        <a:pt x="295" y="0"/>
                      </a:lnTo>
                      <a:lnTo>
                        <a:pt x="246" y="10"/>
                      </a:lnTo>
                      <a:lnTo>
                        <a:pt x="199" y="26"/>
                      </a:lnTo>
                      <a:lnTo>
                        <a:pt x="171" y="44"/>
                      </a:lnTo>
                      <a:lnTo>
                        <a:pt x="136" y="68"/>
                      </a:lnTo>
                      <a:lnTo>
                        <a:pt x="112" y="98"/>
                      </a:lnTo>
                      <a:lnTo>
                        <a:pt x="85" y="141"/>
                      </a:lnTo>
                      <a:lnTo>
                        <a:pt x="68" y="190"/>
                      </a:lnTo>
                      <a:lnTo>
                        <a:pt x="49" y="270"/>
                      </a:lnTo>
                      <a:lnTo>
                        <a:pt x="28" y="488"/>
                      </a:lnTo>
                      <a:close/>
                    </a:path>
                  </a:pathLst>
                </a:custGeom>
                <a:solidFill>
                  <a:srgbClr val="804000"/>
                </a:solidFill>
                <a:ln w="11113">
                  <a:solidFill>
                    <a:srgbClr val="000000"/>
                  </a:solidFill>
                  <a:prstDash val="solid"/>
                  <a:round/>
                  <a:headEnd/>
                  <a:tailEnd/>
                </a:ln>
              </p:spPr>
              <p:txBody>
                <a:bodyPr/>
                <a:lstStyle/>
                <a:p>
                  <a:endParaRPr lang="en-GB"/>
                </a:p>
              </p:txBody>
            </p:sp>
          </p:grpSp>
        </p:grpSp>
        <p:sp>
          <p:nvSpPr>
            <p:cNvPr id="255" name="Line 133"/>
            <p:cNvSpPr>
              <a:spLocks noChangeShapeType="1"/>
            </p:cNvSpPr>
            <p:nvPr/>
          </p:nvSpPr>
          <p:spPr bwMode="auto">
            <a:xfrm flipV="1">
              <a:off x="2696" y="3008"/>
              <a:ext cx="248" cy="8"/>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256" name="Line 134"/>
            <p:cNvSpPr>
              <a:spLocks noChangeShapeType="1"/>
            </p:cNvSpPr>
            <p:nvPr/>
          </p:nvSpPr>
          <p:spPr bwMode="auto">
            <a:xfrm flipV="1">
              <a:off x="2696" y="3082"/>
              <a:ext cx="248" cy="8"/>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257" name="Line 135"/>
            <p:cNvSpPr>
              <a:spLocks noChangeShapeType="1"/>
            </p:cNvSpPr>
            <p:nvPr/>
          </p:nvSpPr>
          <p:spPr bwMode="auto">
            <a:xfrm flipV="1">
              <a:off x="2696" y="3157"/>
              <a:ext cx="248" cy="8"/>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258" name="Line 136"/>
            <p:cNvSpPr>
              <a:spLocks noChangeShapeType="1"/>
            </p:cNvSpPr>
            <p:nvPr/>
          </p:nvSpPr>
          <p:spPr bwMode="auto">
            <a:xfrm flipV="1">
              <a:off x="2688" y="3232"/>
              <a:ext cx="248" cy="8"/>
            </a:xfrm>
            <a:prstGeom prst="line">
              <a:avLst/>
            </a:prstGeom>
            <a:noFill/>
            <a:ln w="12700">
              <a:solidFill>
                <a:schemeClr val="tx1"/>
              </a:solidFill>
              <a:round/>
              <a:headEnd type="none" w="sm" len="sm"/>
              <a:tailEnd type="none" w="sm" len="sm"/>
            </a:ln>
            <a:effec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Do’s</a:t>
            </a:r>
            <a:endParaRPr lang="en-GB" dirty="0"/>
          </a:p>
        </p:txBody>
      </p:sp>
      <p:sp>
        <p:nvSpPr>
          <p:cNvPr id="3" name="TextBox 2"/>
          <p:cNvSpPr txBox="1"/>
          <p:nvPr/>
        </p:nvSpPr>
        <p:spPr>
          <a:xfrm>
            <a:off x="611560" y="1491630"/>
            <a:ext cx="8064896" cy="723275"/>
          </a:xfrm>
          <a:prstGeom prst="rect">
            <a:avLst/>
          </a:prstGeom>
          <a:noFill/>
        </p:spPr>
        <p:txBody>
          <a:bodyPr wrap="square" rtlCol="0">
            <a:spAutoFit/>
          </a:bodyPr>
          <a:lstStyle/>
          <a:p>
            <a:pPr marL="457200" indent="-457200">
              <a:lnSpc>
                <a:spcPct val="90000"/>
              </a:lnSpc>
              <a:spcBef>
                <a:spcPct val="25000"/>
              </a:spcBef>
              <a:buFont typeface="+mj-lt"/>
              <a:buAutoNum type="arabicPeriod"/>
            </a:pPr>
            <a:r>
              <a:rPr lang="en-GB" sz="2000" dirty="0" smtClean="0"/>
              <a:t>Select metrics based on goals</a:t>
            </a:r>
          </a:p>
          <a:p>
            <a:pPr marL="457200" indent="-457200">
              <a:lnSpc>
                <a:spcPct val="90000"/>
              </a:lnSpc>
              <a:spcBef>
                <a:spcPct val="25000"/>
              </a:spcBef>
              <a:buFont typeface="+mj-lt"/>
              <a:buAutoNum type="arabicPeriod"/>
            </a:pPr>
            <a:endParaRPr lang="en-GB"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Categories of metrics</a:t>
            </a:r>
            <a:endParaRPr lang="en-GB" dirty="0"/>
          </a:p>
        </p:txBody>
      </p:sp>
      <p:sp>
        <p:nvSpPr>
          <p:cNvPr id="3" name="TextBox 2"/>
          <p:cNvSpPr txBox="1"/>
          <p:nvPr/>
        </p:nvSpPr>
        <p:spPr>
          <a:xfrm>
            <a:off x="611560" y="1491630"/>
            <a:ext cx="8064896" cy="3139321"/>
          </a:xfrm>
          <a:prstGeom prst="rect">
            <a:avLst/>
          </a:prstGeom>
          <a:noFill/>
        </p:spPr>
        <p:txBody>
          <a:bodyPr wrap="square" rtlCol="0">
            <a:spAutoFit/>
          </a:bodyPr>
          <a:lstStyle/>
          <a:p>
            <a:pPr marL="457200" indent="-457200">
              <a:lnSpc>
                <a:spcPct val="90000"/>
              </a:lnSpc>
              <a:spcBef>
                <a:spcPct val="25000"/>
              </a:spcBef>
            </a:pPr>
            <a:r>
              <a:rPr lang="en-GB" sz="3600" dirty="0" smtClean="0"/>
              <a:t>3 categories of SM which are given below:</a:t>
            </a:r>
          </a:p>
          <a:p>
            <a:pPr marL="457200" indent="-457200">
              <a:lnSpc>
                <a:spcPct val="90000"/>
              </a:lnSpc>
              <a:spcBef>
                <a:spcPct val="25000"/>
              </a:spcBef>
              <a:buFont typeface="Arial" pitchFamily="34" charset="0"/>
              <a:buChar char="•"/>
            </a:pPr>
            <a:r>
              <a:rPr lang="en-GB" sz="3600" u="sng" dirty="0" smtClean="0">
                <a:solidFill>
                  <a:srgbClr val="0070C0"/>
                </a:solidFill>
              </a:rPr>
              <a:t>Product metrics</a:t>
            </a:r>
            <a:endParaRPr lang="en-GB" sz="3600" dirty="0" smtClean="0"/>
          </a:p>
          <a:p>
            <a:pPr marL="457200" indent="-457200">
              <a:lnSpc>
                <a:spcPct val="90000"/>
              </a:lnSpc>
              <a:spcBef>
                <a:spcPct val="25000"/>
              </a:spcBef>
              <a:buFont typeface="Arial" pitchFamily="34" charset="0"/>
              <a:buChar char="•"/>
            </a:pPr>
            <a:r>
              <a:rPr lang="en-GB" sz="3600" u="sng" dirty="0" smtClean="0">
                <a:solidFill>
                  <a:srgbClr val="0070C0"/>
                </a:solidFill>
              </a:rPr>
              <a:t>Process metrics</a:t>
            </a:r>
            <a:endParaRPr lang="en-GB" sz="3600" dirty="0" smtClean="0"/>
          </a:p>
          <a:p>
            <a:pPr marL="457200" indent="-457200">
              <a:lnSpc>
                <a:spcPct val="90000"/>
              </a:lnSpc>
              <a:spcBef>
                <a:spcPct val="25000"/>
              </a:spcBef>
              <a:buFont typeface="Arial" pitchFamily="34" charset="0"/>
              <a:buChar char="•"/>
            </a:pPr>
            <a:r>
              <a:rPr lang="en-GB" sz="3600" u="sng" dirty="0" smtClean="0">
                <a:solidFill>
                  <a:srgbClr val="0070C0"/>
                </a:solidFill>
              </a:rPr>
              <a:t>Project metrics</a:t>
            </a:r>
            <a:endParaRPr lang="en-GB" sz="3600" dirty="0" smtClean="0"/>
          </a:p>
          <a:p>
            <a:pPr marL="457200" indent="-457200">
              <a:lnSpc>
                <a:spcPct val="90000"/>
              </a:lnSpc>
              <a:spcBef>
                <a:spcPct val="25000"/>
              </a:spcBef>
              <a:buFont typeface="Arial" pitchFamily="34" charset="0"/>
              <a:buChar char="•"/>
            </a:pPr>
            <a:endParaRPr lang="en-GB"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metrics</a:t>
            </a:r>
            <a:endParaRPr lang="en-GB" dirty="0"/>
          </a:p>
        </p:txBody>
      </p:sp>
      <p:sp>
        <p:nvSpPr>
          <p:cNvPr id="3" name="TextBox 2"/>
          <p:cNvSpPr txBox="1"/>
          <p:nvPr/>
        </p:nvSpPr>
        <p:spPr>
          <a:xfrm>
            <a:off x="611560" y="1491630"/>
            <a:ext cx="8064896" cy="646331"/>
          </a:xfrm>
          <a:prstGeom prst="rect">
            <a:avLst/>
          </a:prstGeom>
          <a:noFill/>
        </p:spPr>
        <p:txBody>
          <a:bodyPr wrap="square" rtlCol="0">
            <a:spAutoFit/>
          </a:bodyPr>
          <a:lstStyle/>
          <a:p>
            <a:pPr>
              <a:lnSpc>
                <a:spcPct val="90000"/>
              </a:lnSpc>
              <a:spcBef>
                <a:spcPct val="25000"/>
              </a:spcBef>
            </a:pPr>
            <a:r>
              <a:rPr lang="en-GB" sz="2000" dirty="0" smtClean="0"/>
              <a:t>Describes the characteristics of the product such as </a:t>
            </a:r>
            <a:r>
              <a:rPr lang="en-GB" sz="2000" b="1" dirty="0" smtClean="0"/>
              <a:t>size, complexity, design features, performance, efficiency, reliability, portability </a:t>
            </a:r>
            <a:r>
              <a:rPr lang="en-GB" sz="2000" dirty="0" smtClean="0"/>
              <a:t>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metrics</a:t>
            </a:r>
            <a:endParaRPr lang="en-GB" dirty="0"/>
          </a:p>
        </p:txBody>
      </p:sp>
      <p:sp>
        <p:nvSpPr>
          <p:cNvPr id="3" name="TextBox 2"/>
          <p:cNvSpPr txBox="1"/>
          <p:nvPr/>
        </p:nvSpPr>
        <p:spPr>
          <a:xfrm>
            <a:off x="611560" y="1491630"/>
            <a:ext cx="8064896" cy="2880789"/>
          </a:xfrm>
          <a:prstGeom prst="rect">
            <a:avLst/>
          </a:prstGeom>
          <a:noFill/>
        </p:spPr>
        <p:txBody>
          <a:bodyPr wrap="square" rtlCol="0">
            <a:spAutoFit/>
          </a:bodyPr>
          <a:lstStyle/>
          <a:p>
            <a:pPr>
              <a:lnSpc>
                <a:spcPct val="90000"/>
              </a:lnSpc>
              <a:spcBef>
                <a:spcPct val="25000"/>
              </a:spcBef>
            </a:pPr>
            <a:r>
              <a:rPr lang="en-GB" sz="2400" dirty="0" smtClean="0"/>
              <a:t>describes the effectiveness and quality of the processes that produce the software product such as:</a:t>
            </a:r>
          </a:p>
          <a:p>
            <a:pPr marL="914400" lvl="1" indent="-457200">
              <a:lnSpc>
                <a:spcPct val="90000"/>
              </a:lnSpc>
              <a:spcBef>
                <a:spcPct val="25000"/>
              </a:spcBef>
              <a:buFont typeface="Arial" pitchFamily="34" charset="0"/>
              <a:buChar char="•"/>
            </a:pPr>
            <a:r>
              <a:rPr lang="en-GB" sz="2400" dirty="0" smtClean="0"/>
              <a:t>Effort required in the process</a:t>
            </a:r>
          </a:p>
          <a:p>
            <a:pPr marL="914400" lvl="1" indent="-457200">
              <a:lnSpc>
                <a:spcPct val="90000"/>
              </a:lnSpc>
              <a:spcBef>
                <a:spcPct val="25000"/>
              </a:spcBef>
              <a:buFont typeface="Arial" pitchFamily="34" charset="0"/>
              <a:buChar char="•"/>
            </a:pPr>
            <a:r>
              <a:rPr lang="en-GB" sz="2400" dirty="0" smtClean="0"/>
              <a:t>Time to produce the product</a:t>
            </a:r>
          </a:p>
          <a:p>
            <a:pPr marL="914400" lvl="1" indent="-457200">
              <a:lnSpc>
                <a:spcPct val="90000"/>
              </a:lnSpc>
              <a:spcBef>
                <a:spcPct val="25000"/>
              </a:spcBef>
              <a:buFont typeface="Arial" pitchFamily="34" charset="0"/>
              <a:buChar char="•"/>
            </a:pPr>
            <a:r>
              <a:rPr lang="en-GB" sz="2400" dirty="0" smtClean="0"/>
              <a:t>Effectiveness of defect removal during development</a:t>
            </a:r>
          </a:p>
          <a:p>
            <a:pPr marL="914400" lvl="1" indent="-457200">
              <a:lnSpc>
                <a:spcPct val="90000"/>
              </a:lnSpc>
              <a:spcBef>
                <a:spcPct val="25000"/>
              </a:spcBef>
              <a:buFont typeface="Arial" pitchFamily="34" charset="0"/>
              <a:buChar char="•"/>
            </a:pPr>
            <a:r>
              <a:rPr lang="en-GB" sz="2400" dirty="0" smtClean="0"/>
              <a:t>Number of defects found during testing</a:t>
            </a:r>
          </a:p>
          <a:p>
            <a:pPr marL="914400" lvl="1" indent="-457200">
              <a:lnSpc>
                <a:spcPct val="90000"/>
              </a:lnSpc>
              <a:spcBef>
                <a:spcPct val="25000"/>
              </a:spcBef>
              <a:buFont typeface="Arial" pitchFamily="34" charset="0"/>
              <a:buChar char="•"/>
            </a:pPr>
            <a:r>
              <a:rPr lang="en-GB" sz="2400" dirty="0" smtClean="0"/>
              <a:t>Maturity of the process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metrics</a:t>
            </a:r>
            <a:endParaRPr lang="en-GB" dirty="0"/>
          </a:p>
        </p:txBody>
      </p:sp>
      <p:sp>
        <p:nvSpPr>
          <p:cNvPr id="3" name="TextBox 2"/>
          <p:cNvSpPr txBox="1"/>
          <p:nvPr/>
        </p:nvSpPr>
        <p:spPr>
          <a:xfrm>
            <a:off x="611560" y="1491630"/>
            <a:ext cx="8064896" cy="2123658"/>
          </a:xfrm>
          <a:prstGeom prst="rect">
            <a:avLst/>
          </a:prstGeom>
          <a:noFill/>
        </p:spPr>
        <p:txBody>
          <a:bodyPr wrap="square" rtlCol="0">
            <a:spAutoFit/>
          </a:bodyPr>
          <a:lstStyle/>
          <a:p>
            <a:pPr>
              <a:lnSpc>
                <a:spcPct val="90000"/>
              </a:lnSpc>
              <a:spcBef>
                <a:spcPct val="25000"/>
              </a:spcBef>
            </a:pPr>
            <a:r>
              <a:rPr lang="en-GB" sz="2400" dirty="0" smtClean="0"/>
              <a:t>describes the project characteristics &amp; execution, such as:</a:t>
            </a:r>
          </a:p>
          <a:p>
            <a:pPr marL="914400" lvl="1" indent="-457200">
              <a:lnSpc>
                <a:spcPct val="90000"/>
              </a:lnSpc>
              <a:spcBef>
                <a:spcPct val="25000"/>
              </a:spcBef>
              <a:buFont typeface="Arial" pitchFamily="34" charset="0"/>
              <a:buChar char="•"/>
            </a:pPr>
            <a:r>
              <a:rPr lang="en-GB" sz="2400" dirty="0" smtClean="0"/>
              <a:t>Number of software developers</a:t>
            </a:r>
          </a:p>
          <a:p>
            <a:pPr marL="914400" lvl="1" indent="-457200">
              <a:lnSpc>
                <a:spcPct val="90000"/>
              </a:lnSpc>
              <a:spcBef>
                <a:spcPct val="25000"/>
              </a:spcBef>
              <a:buFont typeface="Arial" pitchFamily="34" charset="0"/>
              <a:buChar char="•"/>
            </a:pPr>
            <a:r>
              <a:rPr lang="en-GB" sz="2400" dirty="0" smtClean="0"/>
              <a:t>Staffing pattern over the life cycle of the software</a:t>
            </a:r>
          </a:p>
          <a:p>
            <a:pPr marL="914400" lvl="1" indent="-457200">
              <a:lnSpc>
                <a:spcPct val="90000"/>
              </a:lnSpc>
              <a:spcBef>
                <a:spcPct val="25000"/>
              </a:spcBef>
              <a:buFont typeface="Arial" pitchFamily="34" charset="0"/>
              <a:buChar char="•"/>
            </a:pPr>
            <a:r>
              <a:rPr lang="en-GB" sz="2400" dirty="0" smtClean="0"/>
              <a:t>Cost &amp; schedule</a:t>
            </a:r>
          </a:p>
          <a:p>
            <a:pPr marL="914400" lvl="1" indent="-457200">
              <a:lnSpc>
                <a:spcPct val="90000"/>
              </a:lnSpc>
              <a:spcBef>
                <a:spcPct val="25000"/>
              </a:spcBef>
              <a:buFont typeface="Arial" pitchFamily="34" charset="0"/>
              <a:buChar char="•"/>
            </a:pPr>
            <a:r>
              <a:rPr lang="en-GB" sz="2400" dirty="0" smtClean="0"/>
              <a:t>Productivity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with LOC metrics</a:t>
            </a:r>
            <a:endParaRPr lang="en-GB" dirty="0"/>
          </a:p>
        </p:txBody>
      </p:sp>
      <p:sp>
        <p:nvSpPr>
          <p:cNvPr id="3" name="TextBox 2"/>
          <p:cNvSpPr txBox="1"/>
          <p:nvPr/>
        </p:nvSpPr>
        <p:spPr>
          <a:xfrm>
            <a:off x="611560" y="1491630"/>
            <a:ext cx="8064896" cy="1181862"/>
          </a:xfrm>
          <a:prstGeom prst="rect">
            <a:avLst/>
          </a:prstGeom>
          <a:noFill/>
        </p:spPr>
        <p:txBody>
          <a:bodyPr wrap="square" rtlCol="0">
            <a:spAutoFit/>
          </a:bodyPr>
          <a:lstStyle/>
          <a:p>
            <a:pPr>
              <a:lnSpc>
                <a:spcPct val="90000"/>
              </a:lnSpc>
              <a:spcBef>
                <a:spcPct val="25000"/>
              </a:spcBef>
            </a:pPr>
            <a:r>
              <a:rPr lang="en-GB" sz="2400" dirty="0" smtClean="0"/>
              <a:t>Problem with LOC measure:</a:t>
            </a:r>
          </a:p>
          <a:p>
            <a:pPr>
              <a:lnSpc>
                <a:spcPct val="90000"/>
              </a:lnSpc>
              <a:spcBef>
                <a:spcPct val="25000"/>
              </a:spcBef>
            </a:pPr>
            <a:r>
              <a:rPr lang="en-GB" sz="2400" b="1" dirty="0" smtClean="0"/>
              <a:t>As it is not consistent because some lines are more difficult to code than others.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Let’s Measure…</a:t>
            </a:r>
            <a:endParaRPr lang="en-GB" dirty="0"/>
          </a:p>
        </p:txBody>
      </p:sp>
      <p:sp>
        <p:nvSpPr>
          <p:cNvPr id="6" name="TextBox 5"/>
          <p:cNvSpPr txBox="1"/>
          <p:nvPr/>
        </p:nvSpPr>
        <p:spPr>
          <a:xfrm>
            <a:off x="611560" y="1563638"/>
            <a:ext cx="8136904" cy="1384995"/>
          </a:xfrm>
          <a:prstGeom prst="rect">
            <a:avLst/>
          </a:prstGeom>
          <a:noFill/>
        </p:spPr>
        <p:txBody>
          <a:bodyPr wrap="square" rtlCol="0">
            <a:spAutoFit/>
          </a:bodyPr>
          <a:lstStyle/>
          <a:p>
            <a:r>
              <a:rPr lang="en-GB" sz="2800" dirty="0" smtClean="0">
                <a:solidFill>
                  <a:srgbClr val="FF0000"/>
                </a:solidFill>
              </a:rPr>
              <a:t>When we </a:t>
            </a:r>
            <a:r>
              <a:rPr lang="en-GB" sz="2800" b="1" dirty="0" smtClean="0">
                <a:solidFill>
                  <a:srgbClr val="FF0000"/>
                </a:solidFill>
              </a:rPr>
              <a:t>can measure</a:t>
            </a:r>
            <a:r>
              <a:rPr lang="en-GB" sz="2800" dirty="0" smtClean="0">
                <a:solidFill>
                  <a:srgbClr val="FF0000"/>
                </a:solidFill>
              </a:rPr>
              <a:t>, can express it in numbers…</a:t>
            </a:r>
          </a:p>
          <a:p>
            <a:r>
              <a:rPr lang="en-GB" sz="2800" dirty="0" smtClean="0">
                <a:solidFill>
                  <a:srgbClr val="002060"/>
                </a:solidFill>
              </a:rPr>
              <a:t>When we </a:t>
            </a:r>
            <a:r>
              <a:rPr lang="en-GB" sz="2800" b="1" dirty="0" smtClean="0">
                <a:solidFill>
                  <a:srgbClr val="002060"/>
                </a:solidFill>
              </a:rPr>
              <a:t>cannot measure</a:t>
            </a:r>
            <a:r>
              <a:rPr lang="en-GB" sz="2800" dirty="0" smtClean="0">
                <a:solidFill>
                  <a:srgbClr val="002060"/>
                </a:solidFill>
              </a:rPr>
              <a:t>, it is very difficult to express and feeling very unsatisfactory…</a:t>
            </a:r>
            <a:endParaRPr lang="en-GB" sz="2800"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 Count</a:t>
            </a:r>
            <a:endParaRPr lang="en-GB" dirty="0"/>
          </a:p>
        </p:txBody>
      </p:sp>
      <p:sp>
        <p:nvSpPr>
          <p:cNvPr id="3" name="TextBox 2"/>
          <p:cNvSpPr txBox="1"/>
          <p:nvPr/>
        </p:nvSpPr>
        <p:spPr>
          <a:xfrm>
            <a:off x="611560" y="1491630"/>
            <a:ext cx="8064896" cy="2031325"/>
          </a:xfrm>
          <a:prstGeom prst="rect">
            <a:avLst/>
          </a:prstGeom>
          <a:noFill/>
        </p:spPr>
        <p:txBody>
          <a:bodyPr wrap="square" rtlCol="0">
            <a:spAutoFit/>
          </a:bodyPr>
          <a:lstStyle/>
          <a:p>
            <a:pPr algn="just">
              <a:lnSpc>
                <a:spcPct val="90000"/>
              </a:lnSpc>
              <a:spcBef>
                <a:spcPct val="25000"/>
              </a:spcBef>
            </a:pPr>
            <a:r>
              <a:rPr lang="en-GB" sz="2400" dirty="0" smtClean="0"/>
              <a:t>Program is considered as a series of tokens and they are classified into two categories:</a:t>
            </a:r>
          </a:p>
          <a:p>
            <a:pPr>
              <a:lnSpc>
                <a:spcPct val="90000"/>
              </a:lnSpc>
              <a:spcBef>
                <a:spcPct val="25000"/>
              </a:spcBef>
            </a:pPr>
            <a:r>
              <a:rPr lang="en-GB" sz="2400" dirty="0" smtClean="0"/>
              <a:t>	</a:t>
            </a:r>
            <a:r>
              <a:rPr lang="en-GB" sz="3600" dirty="0" smtClean="0">
                <a:solidFill>
                  <a:srgbClr val="0070C0"/>
                </a:solidFill>
              </a:rPr>
              <a:t>Operators</a:t>
            </a:r>
            <a:r>
              <a:rPr lang="en-GB" sz="3600" dirty="0" smtClean="0"/>
              <a:t> </a:t>
            </a:r>
            <a:r>
              <a:rPr lang="en-GB" sz="2400" dirty="0" smtClean="0"/>
              <a:t>[+, -, /, *, while, for, </a:t>
            </a:r>
            <a:r>
              <a:rPr lang="en-GB" sz="2400" dirty="0" err="1" smtClean="0"/>
              <a:t>printf</a:t>
            </a:r>
            <a:r>
              <a:rPr lang="en-GB" sz="2400" dirty="0" smtClean="0"/>
              <a:t>, </a:t>
            </a:r>
            <a:r>
              <a:rPr lang="en-GB" sz="2400" dirty="0" err="1" smtClean="0"/>
              <a:t>eof</a:t>
            </a:r>
            <a:r>
              <a:rPr lang="en-GB" sz="2400" dirty="0" smtClean="0"/>
              <a:t> etc.]</a:t>
            </a:r>
          </a:p>
          <a:p>
            <a:pPr>
              <a:lnSpc>
                <a:spcPct val="90000"/>
              </a:lnSpc>
              <a:spcBef>
                <a:spcPct val="25000"/>
              </a:spcBef>
            </a:pPr>
            <a:r>
              <a:rPr lang="en-GB" sz="2400" dirty="0" smtClean="0"/>
              <a:t>	</a:t>
            </a:r>
            <a:r>
              <a:rPr lang="en-GB" sz="3600" dirty="0" smtClean="0">
                <a:solidFill>
                  <a:srgbClr val="0070C0"/>
                </a:solidFill>
              </a:rPr>
              <a:t>Operands</a:t>
            </a:r>
            <a:r>
              <a:rPr lang="en-GB" sz="3600" dirty="0" smtClean="0"/>
              <a:t> </a:t>
            </a:r>
            <a:r>
              <a:rPr lang="en-GB" sz="2400" dirty="0" smtClean="0"/>
              <a:t>[variables, constants, labels etc.]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 Count </a:t>
            </a:r>
            <a:r>
              <a:rPr lang="en-GB" sz="2400" dirty="0" err="1" smtClean="0"/>
              <a:t>contd</a:t>
            </a:r>
            <a:r>
              <a:rPr lang="en-GB" sz="2400" dirty="0" smtClean="0"/>
              <a:t>…</a:t>
            </a:r>
            <a:endParaRPr lang="en-GB" dirty="0"/>
          </a:p>
        </p:txBody>
      </p:sp>
      <p:sp>
        <p:nvSpPr>
          <p:cNvPr id="4" name="Content Placeholder 3"/>
          <p:cNvSpPr>
            <a:spLocks noGrp="1"/>
          </p:cNvSpPr>
          <p:nvPr>
            <p:ph sz="quarter" idx="13"/>
          </p:nvPr>
        </p:nvSpPr>
        <p:spPr>
          <a:xfrm>
            <a:off x="609600" y="2067696"/>
            <a:ext cx="3886200" cy="2697496"/>
          </a:xfrm>
        </p:spPr>
        <p:txBody>
          <a:bodyPr/>
          <a:lstStyle/>
          <a:p>
            <a:pPr>
              <a:buNone/>
            </a:pPr>
            <a:r>
              <a:rPr lang="en-GB" dirty="0" smtClean="0"/>
              <a:t>ɳ = ɳ</a:t>
            </a:r>
            <a:r>
              <a:rPr lang="en-GB" baseline="-25000" dirty="0" smtClean="0"/>
              <a:t>1</a:t>
            </a:r>
            <a:r>
              <a:rPr lang="en-GB" dirty="0" smtClean="0"/>
              <a:t> + ɳ</a:t>
            </a:r>
            <a:r>
              <a:rPr lang="en-GB" baseline="-25000" dirty="0" smtClean="0"/>
              <a:t>2</a:t>
            </a:r>
          </a:p>
          <a:p>
            <a:pPr>
              <a:buNone/>
            </a:pPr>
            <a:r>
              <a:rPr lang="en-GB" dirty="0" smtClean="0"/>
              <a:t>ɳ = </a:t>
            </a:r>
            <a:r>
              <a:rPr lang="en-GB" sz="2000" dirty="0" smtClean="0"/>
              <a:t>vocabulary of a program</a:t>
            </a:r>
          </a:p>
          <a:p>
            <a:pPr>
              <a:buNone/>
            </a:pPr>
            <a:r>
              <a:rPr lang="en-GB" dirty="0" smtClean="0"/>
              <a:t>ɳ</a:t>
            </a:r>
            <a:r>
              <a:rPr lang="en-GB" baseline="-25000" dirty="0" smtClean="0"/>
              <a:t>1</a:t>
            </a:r>
            <a:r>
              <a:rPr lang="en-GB" dirty="0" smtClean="0"/>
              <a:t> = </a:t>
            </a:r>
            <a:r>
              <a:rPr lang="en-GB" sz="2000" dirty="0" smtClean="0"/>
              <a:t>number of unique operators</a:t>
            </a:r>
            <a:endParaRPr lang="en-GB" dirty="0" smtClean="0"/>
          </a:p>
          <a:p>
            <a:pPr>
              <a:buNone/>
            </a:pPr>
            <a:r>
              <a:rPr lang="en-GB" dirty="0" smtClean="0"/>
              <a:t>ɳ</a:t>
            </a:r>
            <a:r>
              <a:rPr lang="en-GB" baseline="-25000" dirty="0" smtClean="0"/>
              <a:t>2</a:t>
            </a:r>
            <a:r>
              <a:rPr lang="en-GB" dirty="0" smtClean="0"/>
              <a:t> = </a:t>
            </a:r>
            <a:r>
              <a:rPr lang="en-GB" sz="2000" dirty="0" smtClean="0"/>
              <a:t>number of unique operands</a:t>
            </a:r>
            <a:endParaRPr lang="en-GB" dirty="0" smtClean="0"/>
          </a:p>
        </p:txBody>
      </p:sp>
      <p:sp>
        <p:nvSpPr>
          <p:cNvPr id="5" name="Content Placeholder 4"/>
          <p:cNvSpPr>
            <a:spLocks noGrp="1"/>
          </p:cNvSpPr>
          <p:nvPr>
            <p:ph sz="quarter" idx="14"/>
          </p:nvPr>
        </p:nvSpPr>
        <p:spPr>
          <a:xfrm>
            <a:off x="4644008" y="2067694"/>
            <a:ext cx="4087093" cy="2697497"/>
          </a:xfrm>
        </p:spPr>
        <p:txBody>
          <a:bodyPr/>
          <a:lstStyle/>
          <a:p>
            <a:pPr>
              <a:buNone/>
            </a:pPr>
            <a:r>
              <a:rPr lang="en-GB" dirty="0" smtClean="0"/>
              <a:t>N  = N</a:t>
            </a:r>
            <a:r>
              <a:rPr lang="en-GB" baseline="-25000" dirty="0" smtClean="0"/>
              <a:t>1</a:t>
            </a:r>
            <a:r>
              <a:rPr lang="en-GB" dirty="0" smtClean="0"/>
              <a:t> + N</a:t>
            </a:r>
            <a:r>
              <a:rPr lang="en-GB" baseline="-25000" dirty="0" smtClean="0"/>
              <a:t>2</a:t>
            </a:r>
          </a:p>
          <a:p>
            <a:pPr>
              <a:buNone/>
            </a:pPr>
            <a:r>
              <a:rPr lang="en-GB" dirty="0" smtClean="0"/>
              <a:t>N  = </a:t>
            </a:r>
            <a:r>
              <a:rPr lang="en-GB" sz="2000" dirty="0" smtClean="0"/>
              <a:t>program length</a:t>
            </a:r>
            <a:endParaRPr lang="en-GB" dirty="0" smtClean="0"/>
          </a:p>
          <a:p>
            <a:pPr>
              <a:buNone/>
            </a:pPr>
            <a:r>
              <a:rPr lang="en-GB" dirty="0" smtClean="0"/>
              <a:t>N</a:t>
            </a:r>
            <a:r>
              <a:rPr lang="en-GB" baseline="-25000" dirty="0" smtClean="0"/>
              <a:t>1</a:t>
            </a:r>
            <a:r>
              <a:rPr lang="en-GB" dirty="0" smtClean="0"/>
              <a:t> = </a:t>
            </a:r>
            <a:r>
              <a:rPr lang="en-GB" sz="2000" dirty="0" smtClean="0"/>
              <a:t>total occurrence of operators</a:t>
            </a:r>
          </a:p>
          <a:p>
            <a:pPr>
              <a:buNone/>
            </a:pPr>
            <a:r>
              <a:rPr lang="en-GB" dirty="0" smtClean="0"/>
              <a:t>N</a:t>
            </a:r>
            <a:r>
              <a:rPr lang="en-GB" baseline="-25000" dirty="0" smtClean="0"/>
              <a:t>2</a:t>
            </a:r>
            <a:r>
              <a:rPr lang="en-GB" dirty="0" smtClean="0"/>
              <a:t> = </a:t>
            </a:r>
            <a:r>
              <a:rPr lang="en-GB" sz="2000" dirty="0" smtClean="0"/>
              <a:t>total occurrence of operands</a:t>
            </a:r>
            <a:endParaRPr lang="en-GB" baseline="-25000" dirty="0"/>
          </a:p>
        </p:txBody>
      </p:sp>
      <p:sp>
        <p:nvSpPr>
          <p:cNvPr id="3" name="TextBox 2"/>
          <p:cNvSpPr txBox="1"/>
          <p:nvPr/>
        </p:nvSpPr>
        <p:spPr>
          <a:xfrm>
            <a:off x="611560" y="1491630"/>
            <a:ext cx="3744416" cy="590931"/>
          </a:xfrm>
          <a:prstGeom prst="rect">
            <a:avLst/>
          </a:prstGeom>
          <a:noFill/>
        </p:spPr>
        <p:txBody>
          <a:bodyPr wrap="square" rtlCol="0">
            <a:spAutoFit/>
          </a:bodyPr>
          <a:lstStyle/>
          <a:p>
            <a:pPr algn="just">
              <a:lnSpc>
                <a:spcPct val="90000"/>
              </a:lnSpc>
              <a:spcBef>
                <a:spcPct val="25000"/>
              </a:spcBef>
            </a:pPr>
            <a:r>
              <a:rPr lang="en-GB" b="1" dirty="0" smtClean="0"/>
              <a:t>The size of vocabulary  of a program:</a:t>
            </a:r>
          </a:p>
        </p:txBody>
      </p:sp>
      <p:sp>
        <p:nvSpPr>
          <p:cNvPr id="6" name="TextBox 5"/>
          <p:cNvSpPr txBox="1"/>
          <p:nvPr/>
        </p:nvSpPr>
        <p:spPr>
          <a:xfrm>
            <a:off x="4644008" y="1491630"/>
            <a:ext cx="3744416" cy="590931"/>
          </a:xfrm>
          <a:prstGeom prst="rect">
            <a:avLst/>
          </a:prstGeom>
          <a:noFill/>
        </p:spPr>
        <p:txBody>
          <a:bodyPr wrap="square" rtlCol="0">
            <a:spAutoFit/>
          </a:bodyPr>
          <a:lstStyle/>
          <a:p>
            <a:pPr algn="just">
              <a:lnSpc>
                <a:spcPct val="90000"/>
              </a:lnSpc>
              <a:spcBef>
                <a:spcPct val="25000"/>
              </a:spcBef>
            </a:pPr>
            <a:r>
              <a:rPr lang="en-GB" b="1" dirty="0" smtClean="0"/>
              <a:t>The length of a program in terms total number of tokens:</a:t>
            </a:r>
          </a:p>
        </p:txBody>
      </p:sp>
      <p:cxnSp>
        <p:nvCxnSpPr>
          <p:cNvPr id="11" name="Straight Connector 10"/>
          <p:cNvCxnSpPr/>
          <p:nvPr/>
        </p:nvCxnSpPr>
        <p:spPr>
          <a:xfrm>
            <a:off x="4499992" y="1491630"/>
            <a:ext cx="0" cy="295232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 Count </a:t>
            </a:r>
            <a:r>
              <a:rPr lang="en-GB" sz="2400" dirty="0" err="1" smtClean="0"/>
              <a:t>contd</a:t>
            </a:r>
            <a:r>
              <a:rPr lang="en-GB" sz="2400" dirty="0" smtClean="0"/>
              <a:t>…</a:t>
            </a:r>
            <a:endParaRPr lang="en-GB" dirty="0"/>
          </a:p>
        </p:txBody>
      </p:sp>
      <p:sp>
        <p:nvSpPr>
          <p:cNvPr id="5" name="Text Placeholder 4"/>
          <p:cNvSpPr>
            <a:spLocks noGrp="1"/>
          </p:cNvSpPr>
          <p:nvPr>
            <p:ph type="body" idx="1"/>
          </p:nvPr>
        </p:nvSpPr>
        <p:spPr/>
        <p:txBody>
          <a:bodyPr>
            <a:normAutofit lnSpcReduction="10000"/>
          </a:bodyPr>
          <a:lstStyle/>
          <a:p>
            <a:pPr marL="0" indent="0"/>
            <a:r>
              <a:rPr lang="en-GB" dirty="0" smtClean="0"/>
              <a:t>Additional metrics to evaluate volume, which also means size of a program</a:t>
            </a:r>
          </a:p>
          <a:p>
            <a:pPr marL="0" indent="0"/>
            <a:r>
              <a:rPr lang="en-GB" dirty="0" smtClean="0"/>
              <a:t>			V = N * log</a:t>
            </a:r>
            <a:r>
              <a:rPr lang="en-GB" baseline="-25000" dirty="0" smtClean="0"/>
              <a:t>2</a:t>
            </a:r>
            <a:r>
              <a:rPr lang="en-GB" dirty="0" smtClean="0"/>
              <a:t>ɳ</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Oriented metrics</a:t>
            </a:r>
            <a:endParaRPr lang="en-GB" dirty="0"/>
          </a:p>
        </p:txBody>
      </p:sp>
      <p:sp>
        <p:nvSpPr>
          <p:cNvPr id="3" name="Text Placeholder 2"/>
          <p:cNvSpPr>
            <a:spLocks noGrp="1"/>
          </p:cNvSpPr>
          <p:nvPr>
            <p:ph type="body" idx="1"/>
          </p:nvPr>
        </p:nvSpPr>
        <p:spPr>
          <a:xfrm>
            <a:off x="611560" y="1491630"/>
            <a:ext cx="7123113" cy="3384376"/>
          </a:xfrm>
        </p:spPr>
        <p:txBody>
          <a:bodyPr>
            <a:normAutofit/>
          </a:bodyPr>
          <a:lstStyle/>
          <a:p>
            <a:pPr marL="0" indent="0" algn="just"/>
            <a:r>
              <a:rPr lang="en-GB" dirty="0" smtClean="0"/>
              <a:t>Traditional metrics may not directly applicable in this area. Hence, a new set of metrics has been developed to fulfil the needs of developers, </a:t>
            </a:r>
            <a:r>
              <a:rPr lang="en-GB" dirty="0" err="1" smtClean="0"/>
              <a:t>practioners</a:t>
            </a:r>
            <a:r>
              <a:rPr lang="en-GB" dirty="0" smtClean="0"/>
              <a:t>, researchers and quality controllers.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Terminologies used OO metrics</a:t>
            </a:r>
            <a:endParaRPr lang="en-GB" dirty="0"/>
          </a:p>
        </p:txBody>
      </p:sp>
      <p:sp>
        <p:nvSpPr>
          <p:cNvPr id="3" name="Text Placeholder 2"/>
          <p:cNvSpPr>
            <a:spLocks noGrp="1"/>
          </p:cNvSpPr>
          <p:nvPr>
            <p:ph type="body" idx="1"/>
          </p:nvPr>
        </p:nvSpPr>
        <p:spPr>
          <a:xfrm>
            <a:off x="611560" y="1491630"/>
            <a:ext cx="7123113" cy="3651870"/>
          </a:xfrm>
        </p:spPr>
        <p:txBody>
          <a:bodyPr>
            <a:normAutofit/>
          </a:bodyPr>
          <a:lstStyle/>
          <a:p>
            <a:pPr marL="0" indent="0" algn="just"/>
            <a:r>
              <a:rPr lang="en-GB" sz="2000" b="1" dirty="0" smtClean="0">
                <a:solidFill>
                  <a:srgbClr val="0070C0"/>
                </a:solidFill>
              </a:rPr>
              <a:t>Object</a:t>
            </a:r>
            <a:r>
              <a:rPr lang="en-GB" sz="2000" dirty="0" smtClean="0"/>
              <a:t>:  An entity able to save a state (information) and offers a number of operations (behaviour).</a:t>
            </a:r>
          </a:p>
          <a:p>
            <a:pPr marL="0" indent="0" algn="just"/>
            <a:r>
              <a:rPr lang="en-GB" sz="2000" b="1" dirty="0" smtClean="0">
                <a:solidFill>
                  <a:srgbClr val="0070C0"/>
                </a:solidFill>
              </a:rPr>
              <a:t>Message</a:t>
            </a:r>
            <a:r>
              <a:rPr lang="en-GB" sz="2000" dirty="0" smtClean="0"/>
              <a:t>: Request that an object makes of another object to perform an operation.</a:t>
            </a:r>
          </a:p>
          <a:p>
            <a:pPr marL="0" indent="0" algn="just"/>
            <a:r>
              <a:rPr lang="en-GB" sz="2000" b="1" dirty="0" smtClean="0">
                <a:solidFill>
                  <a:srgbClr val="0070C0"/>
                </a:solidFill>
              </a:rPr>
              <a:t>Class</a:t>
            </a:r>
            <a:r>
              <a:rPr lang="en-GB" sz="2000" dirty="0" smtClean="0"/>
              <a:t>: A collection of objects &amp; methods that serves as a template from which object can be created.</a:t>
            </a:r>
          </a:p>
          <a:p>
            <a:pPr marL="0" indent="0" algn="just"/>
            <a:r>
              <a:rPr lang="en-GB" sz="2000" b="1" dirty="0" smtClean="0">
                <a:solidFill>
                  <a:srgbClr val="0070C0"/>
                </a:solidFill>
              </a:rPr>
              <a:t>Method</a:t>
            </a:r>
            <a:r>
              <a:rPr lang="en-GB" sz="2000" dirty="0" smtClean="0"/>
              <a:t>: An operation upon an object, defined as part of the declaration of a class.</a:t>
            </a:r>
          </a:p>
          <a:p>
            <a:pPr marL="0" indent="0" algn="just"/>
            <a:r>
              <a:rPr lang="en-GB" sz="2000" b="1" dirty="0" smtClean="0">
                <a:solidFill>
                  <a:srgbClr val="0070C0"/>
                </a:solidFill>
              </a:rPr>
              <a:t>Attribute</a:t>
            </a:r>
            <a:r>
              <a:rPr lang="en-GB" sz="2000" dirty="0" smtClean="0"/>
              <a:t>: Defines the structural properties of a class and unique within a class.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Terminologies used OO metrics </a:t>
            </a:r>
            <a:r>
              <a:rPr lang="en-GB" dirty="0" smtClean="0">
                <a:solidFill>
                  <a:srgbClr val="FF0000"/>
                </a:solidFill>
              </a:rPr>
              <a:t>contd..</a:t>
            </a:r>
            <a:endParaRPr lang="en-GB" dirty="0">
              <a:solidFill>
                <a:srgbClr val="FF0000"/>
              </a:solidFill>
            </a:endParaRPr>
          </a:p>
        </p:txBody>
      </p:sp>
      <p:sp>
        <p:nvSpPr>
          <p:cNvPr id="3" name="Text Placeholder 2"/>
          <p:cNvSpPr>
            <a:spLocks noGrp="1"/>
          </p:cNvSpPr>
          <p:nvPr>
            <p:ph type="body" idx="1"/>
          </p:nvPr>
        </p:nvSpPr>
        <p:spPr>
          <a:xfrm>
            <a:off x="611560" y="1491630"/>
            <a:ext cx="7123113" cy="3312368"/>
          </a:xfrm>
        </p:spPr>
        <p:txBody>
          <a:bodyPr>
            <a:normAutofit lnSpcReduction="10000"/>
          </a:bodyPr>
          <a:lstStyle/>
          <a:p>
            <a:pPr marL="0" indent="0" algn="just"/>
            <a:r>
              <a:rPr lang="en-GB" sz="2000" b="1" dirty="0" smtClean="0">
                <a:solidFill>
                  <a:srgbClr val="0070C0"/>
                </a:solidFill>
              </a:rPr>
              <a:t>Operation</a:t>
            </a:r>
            <a:r>
              <a:rPr lang="en-GB" sz="2000" dirty="0" smtClean="0"/>
              <a:t>: An action performed by or on an object, available to all instances of class, need not be unique.</a:t>
            </a:r>
          </a:p>
          <a:p>
            <a:pPr marL="0" indent="0" algn="just"/>
            <a:r>
              <a:rPr lang="en-GB" sz="2000" b="1" dirty="0" smtClean="0">
                <a:solidFill>
                  <a:srgbClr val="0070C0"/>
                </a:solidFill>
              </a:rPr>
              <a:t>Instantiation</a:t>
            </a:r>
            <a:r>
              <a:rPr lang="en-GB" sz="2000" dirty="0" smtClean="0"/>
              <a:t>: The process of creating an instance of the object and binding or adding the specific data.</a:t>
            </a:r>
          </a:p>
          <a:p>
            <a:pPr marL="0" indent="0" algn="just"/>
            <a:r>
              <a:rPr lang="en-GB" sz="2000" b="1" dirty="0" smtClean="0">
                <a:solidFill>
                  <a:srgbClr val="0070C0"/>
                </a:solidFill>
              </a:rPr>
              <a:t>Inheritance</a:t>
            </a:r>
            <a:r>
              <a:rPr lang="en-GB" sz="2000" dirty="0" smtClean="0"/>
              <a:t>: A relationship among classes, wherein an object in a class acquires characteristics from one or more other classes.</a:t>
            </a:r>
          </a:p>
          <a:p>
            <a:pPr marL="0" indent="0" algn="just"/>
            <a:r>
              <a:rPr lang="en-GB" sz="2000" b="1" dirty="0" smtClean="0">
                <a:solidFill>
                  <a:srgbClr val="0070C0"/>
                </a:solidFill>
              </a:rPr>
              <a:t>Cohesion</a:t>
            </a:r>
            <a:r>
              <a:rPr lang="en-GB" sz="2000" dirty="0" smtClean="0"/>
              <a:t>: The degree to which the methods within a class are related to one another.</a:t>
            </a:r>
          </a:p>
          <a:p>
            <a:pPr marL="0" indent="0" algn="just"/>
            <a:r>
              <a:rPr lang="en-GB" sz="2000" b="1" dirty="0" smtClean="0">
                <a:solidFill>
                  <a:srgbClr val="0070C0"/>
                </a:solidFill>
              </a:rPr>
              <a:t>Coupling</a:t>
            </a:r>
            <a:r>
              <a:rPr lang="en-GB" sz="2000" dirty="0" smtClean="0"/>
              <a:t>: Object </a:t>
            </a:r>
            <a:r>
              <a:rPr lang="en-GB" sz="2000" b="1" dirty="0" smtClean="0"/>
              <a:t>A</a:t>
            </a:r>
            <a:r>
              <a:rPr lang="en-GB" sz="2000" dirty="0" smtClean="0"/>
              <a:t> is coupled to object </a:t>
            </a:r>
            <a:r>
              <a:rPr lang="en-GB" sz="2000" b="1" dirty="0" smtClean="0"/>
              <a:t>B</a:t>
            </a:r>
            <a:r>
              <a:rPr lang="en-GB" sz="2000" dirty="0" smtClean="0"/>
              <a:t>, if and only if </a:t>
            </a:r>
            <a:r>
              <a:rPr lang="en-GB" sz="2000" b="1" dirty="0" smtClean="0"/>
              <a:t>A</a:t>
            </a:r>
            <a:r>
              <a:rPr lang="en-GB" sz="2000" dirty="0" smtClean="0"/>
              <a:t> sends a message to </a:t>
            </a:r>
            <a:r>
              <a:rPr lang="en-GB" sz="2000" b="1" dirty="0" smtClean="0"/>
              <a:t>B</a:t>
            </a:r>
            <a:r>
              <a:rPr lang="en-GB" sz="2000" dirty="0" smtClean="0"/>
              <a:t>.</a:t>
            </a:r>
          </a:p>
          <a:p>
            <a:pPr marL="0" indent="0" algn="just"/>
            <a:endParaRPr lang="en-GB"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Size metrics</a:t>
            </a:r>
            <a:endParaRPr lang="en-GB" dirty="0"/>
          </a:p>
        </p:txBody>
      </p:sp>
      <p:sp>
        <p:nvSpPr>
          <p:cNvPr id="3" name="Text Placeholder 2"/>
          <p:cNvSpPr>
            <a:spLocks noGrp="1"/>
          </p:cNvSpPr>
          <p:nvPr>
            <p:ph type="body" idx="1"/>
          </p:nvPr>
        </p:nvSpPr>
        <p:spPr>
          <a:xfrm>
            <a:off x="611560" y="1491630"/>
            <a:ext cx="7123113" cy="3312368"/>
          </a:xfrm>
        </p:spPr>
        <p:txBody>
          <a:bodyPr>
            <a:normAutofit/>
          </a:bodyPr>
          <a:lstStyle/>
          <a:p>
            <a:pPr marL="0" indent="0"/>
            <a:r>
              <a:rPr lang="en-GB" dirty="0" smtClean="0"/>
              <a:t>Size metrics in terms of attributes and methods  included in the class and capture the complexity of the class:</a:t>
            </a:r>
          </a:p>
          <a:p>
            <a:pPr marL="457200" indent="-457200">
              <a:buClr>
                <a:schemeClr val="tx1"/>
              </a:buClr>
              <a:buSzPct val="75000"/>
              <a:buFont typeface="+mj-lt"/>
              <a:buAutoNum type="arabicParenR"/>
            </a:pPr>
            <a:r>
              <a:rPr lang="en-GB" b="1" dirty="0" smtClean="0"/>
              <a:t>Number of attributes per class (NOA)</a:t>
            </a:r>
            <a:r>
              <a:rPr lang="en-GB" dirty="0" smtClean="0"/>
              <a:t>: It counts the number of attributes in a class. </a:t>
            </a:r>
          </a:p>
          <a:p>
            <a:pPr marL="457200" indent="-457200">
              <a:buClr>
                <a:schemeClr val="tx1"/>
              </a:buClr>
              <a:buSzPct val="75000"/>
              <a:buFont typeface="+mj-lt"/>
              <a:buAutoNum type="arabicParenR"/>
            </a:pPr>
            <a:r>
              <a:rPr lang="en-GB" b="1" dirty="0" smtClean="0"/>
              <a:t>Number of methods per class (NOM)</a:t>
            </a:r>
            <a:r>
              <a:rPr lang="en-GB" dirty="0" smtClean="0"/>
              <a:t>: It counts the number of methods defined in the class</a:t>
            </a:r>
            <a:r>
              <a:rPr lang="en-GB" dirty="0" smtClean="0"/>
              <a:t>.</a:t>
            </a:r>
            <a:endParaRPr lang="en-GB"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Size </a:t>
            </a:r>
            <a:r>
              <a:rPr lang="en-GB" dirty="0" smtClean="0"/>
              <a:t>metrics </a:t>
            </a:r>
            <a:r>
              <a:rPr lang="en-GB" dirty="0" smtClean="0">
                <a:solidFill>
                  <a:srgbClr val="FF0000"/>
                </a:solidFill>
              </a:rPr>
              <a:t>contd.</a:t>
            </a:r>
            <a:endParaRPr lang="en-GB" dirty="0">
              <a:solidFill>
                <a:srgbClr val="FF0000"/>
              </a:solidFill>
            </a:endParaRPr>
          </a:p>
        </p:txBody>
      </p:sp>
      <p:sp>
        <p:nvSpPr>
          <p:cNvPr id="3" name="Text Placeholder 2"/>
          <p:cNvSpPr>
            <a:spLocks noGrp="1"/>
          </p:cNvSpPr>
          <p:nvPr>
            <p:ph type="body" idx="1"/>
          </p:nvPr>
        </p:nvSpPr>
        <p:spPr>
          <a:xfrm>
            <a:off x="611560" y="1491630"/>
            <a:ext cx="7123113" cy="3456384"/>
          </a:xfrm>
        </p:spPr>
        <p:txBody>
          <a:bodyPr>
            <a:normAutofit/>
          </a:bodyPr>
          <a:lstStyle/>
          <a:p>
            <a:pPr marL="457200" indent="-457200" algn="just">
              <a:buClr>
                <a:schemeClr val="tx1"/>
              </a:buClr>
              <a:buSzPct val="75000"/>
              <a:buFont typeface="+mj-lt"/>
              <a:buAutoNum type="arabicPeriod" startAt="3"/>
            </a:pPr>
            <a:r>
              <a:rPr lang="en-GB" b="1" dirty="0" smtClean="0"/>
              <a:t>Weighted methods per class (WMC)</a:t>
            </a:r>
            <a:r>
              <a:rPr lang="en-GB" dirty="0" smtClean="0"/>
              <a:t>: It counts the sum of all complexities of all methods in a class</a:t>
            </a:r>
            <a:r>
              <a:rPr lang="en-GB" dirty="0" smtClean="0"/>
              <a:t>. The method complexity is measured using </a:t>
            </a:r>
            <a:br>
              <a:rPr lang="en-GB" dirty="0" smtClean="0"/>
            </a:br>
            <a:r>
              <a:rPr lang="en-GB" dirty="0" smtClean="0">
                <a:hlinkClick r:id="rId2" action="ppaction://hlinkpres?slideindex=1&amp;slidetitle="/>
              </a:rPr>
              <a:t>cyclomatic complexity</a:t>
            </a:r>
            <a:r>
              <a:rPr lang="en-GB" dirty="0" smtClean="0"/>
              <a:t>. Consider a class </a:t>
            </a:r>
            <a:r>
              <a:rPr lang="en-GB" b="1" dirty="0" smtClean="0"/>
              <a:t>K</a:t>
            </a:r>
            <a:r>
              <a:rPr lang="en-GB" b="1" baseline="-25000" dirty="0" smtClean="0"/>
              <a:t>1</a:t>
            </a:r>
            <a:r>
              <a:rPr lang="en-GB" b="1" dirty="0" smtClean="0"/>
              <a:t>, </a:t>
            </a:r>
            <a:r>
              <a:rPr lang="en-GB" dirty="0" smtClean="0"/>
              <a:t>with methods M</a:t>
            </a:r>
            <a:r>
              <a:rPr lang="en-GB" baseline="-25000" dirty="0" smtClean="0"/>
              <a:t>1</a:t>
            </a:r>
            <a:r>
              <a:rPr lang="en-GB" dirty="0" smtClean="0"/>
              <a:t>, M</a:t>
            </a:r>
            <a:r>
              <a:rPr lang="en-GB" baseline="-25000" dirty="0" smtClean="0"/>
              <a:t>2</a:t>
            </a:r>
            <a:r>
              <a:rPr lang="en-GB" dirty="0" smtClean="0"/>
              <a:t>, M</a:t>
            </a:r>
            <a:r>
              <a:rPr lang="en-GB" baseline="-25000" dirty="0" smtClean="0"/>
              <a:t>3</a:t>
            </a:r>
            <a:r>
              <a:rPr lang="en-GB" dirty="0" smtClean="0"/>
              <a:t>,….</a:t>
            </a:r>
            <a:r>
              <a:rPr lang="en-GB" dirty="0" err="1" smtClean="0"/>
              <a:t>M</a:t>
            </a:r>
            <a:r>
              <a:rPr lang="en-GB" baseline="-25000" dirty="0" err="1" smtClean="0"/>
              <a:t>n</a:t>
            </a:r>
            <a:r>
              <a:rPr lang="en-GB" dirty="0" smtClean="0"/>
              <a:t> that are given in the class. Let C</a:t>
            </a:r>
            <a:r>
              <a:rPr lang="en-GB" baseline="-25000" dirty="0" smtClean="0"/>
              <a:t>1</a:t>
            </a:r>
            <a:r>
              <a:rPr lang="en-GB" dirty="0" smtClean="0"/>
              <a:t>, C</a:t>
            </a:r>
            <a:r>
              <a:rPr lang="en-GB" baseline="-25000" dirty="0" smtClean="0"/>
              <a:t>2</a:t>
            </a:r>
            <a:r>
              <a:rPr lang="en-GB" dirty="0" smtClean="0"/>
              <a:t>, ….</a:t>
            </a:r>
            <a:r>
              <a:rPr lang="en-GB" dirty="0" err="1" smtClean="0"/>
              <a:t>C</a:t>
            </a:r>
            <a:r>
              <a:rPr lang="en-GB" baseline="-25000" dirty="0" err="1" smtClean="0"/>
              <a:t>n</a:t>
            </a:r>
            <a:r>
              <a:rPr lang="en-GB" dirty="0" smtClean="0"/>
              <a:t> be the complexities of the methods. WMC is defined as:</a:t>
            </a:r>
          </a:p>
          <a:p>
            <a:pPr marL="457200" indent="-457200">
              <a:buClr>
                <a:schemeClr val="tx1"/>
              </a:buClr>
              <a:buSzPct val="75000"/>
            </a:pPr>
            <a:r>
              <a:rPr lang="en-GB" dirty="0" smtClean="0"/>
              <a:t>				WMC = ∑ </a:t>
            </a:r>
            <a:r>
              <a:rPr lang="en-GB" dirty="0" err="1" smtClean="0"/>
              <a:t>C</a:t>
            </a:r>
            <a:r>
              <a:rPr lang="en-GB" baseline="-25000" dirty="0" err="1" smtClean="0"/>
              <a:t>i</a:t>
            </a:r>
            <a:endParaRPr lang="en-GB" baseline="-25000" dirty="0" smtClean="0"/>
          </a:p>
        </p:txBody>
      </p:sp>
      <p:grpSp>
        <p:nvGrpSpPr>
          <p:cNvPr id="6" name="Group 5"/>
          <p:cNvGrpSpPr/>
          <p:nvPr/>
        </p:nvGrpSpPr>
        <p:grpSpPr>
          <a:xfrm>
            <a:off x="4404234" y="3970185"/>
            <a:ext cx="504056" cy="796388"/>
            <a:chOff x="3491880" y="3970185"/>
            <a:chExt cx="504056" cy="796388"/>
          </a:xfrm>
        </p:grpSpPr>
        <p:sp>
          <p:nvSpPr>
            <p:cNvPr id="4" name="TextBox 3"/>
            <p:cNvSpPr txBox="1"/>
            <p:nvPr/>
          </p:nvSpPr>
          <p:spPr>
            <a:xfrm>
              <a:off x="3575763" y="3970185"/>
              <a:ext cx="288032" cy="341632"/>
            </a:xfrm>
            <a:prstGeom prst="rect">
              <a:avLst/>
            </a:prstGeom>
            <a:noFill/>
          </p:spPr>
          <p:txBody>
            <a:bodyPr wrap="square" rtlCol="0">
              <a:spAutoFit/>
            </a:bodyPr>
            <a:lstStyle/>
            <a:p>
              <a:pPr>
                <a:lnSpc>
                  <a:spcPct val="90000"/>
                </a:lnSpc>
                <a:spcBef>
                  <a:spcPct val="25000"/>
                </a:spcBef>
              </a:pPr>
              <a:r>
                <a:rPr lang="en-GB" b="0" dirty="0" smtClean="0"/>
                <a:t>n</a:t>
              </a:r>
              <a:endParaRPr lang="en-GB" b="0" dirty="0" smtClean="0"/>
            </a:p>
          </p:txBody>
        </p:sp>
        <p:sp>
          <p:nvSpPr>
            <p:cNvPr id="5" name="TextBox 4"/>
            <p:cNvSpPr txBox="1"/>
            <p:nvPr/>
          </p:nvSpPr>
          <p:spPr>
            <a:xfrm>
              <a:off x="3491880" y="4480341"/>
              <a:ext cx="504056" cy="286232"/>
            </a:xfrm>
            <a:prstGeom prst="rect">
              <a:avLst/>
            </a:prstGeom>
            <a:noFill/>
          </p:spPr>
          <p:txBody>
            <a:bodyPr wrap="square" rtlCol="0">
              <a:spAutoFit/>
            </a:bodyPr>
            <a:lstStyle/>
            <a:p>
              <a:pPr algn="ctr">
                <a:lnSpc>
                  <a:spcPct val="90000"/>
                </a:lnSpc>
                <a:spcBef>
                  <a:spcPct val="25000"/>
                </a:spcBef>
              </a:pPr>
              <a:r>
                <a:rPr lang="en-GB" sz="1400" dirty="0" err="1" smtClean="0"/>
                <a:t>i</a:t>
              </a:r>
              <a:r>
                <a:rPr lang="en-GB" sz="1400" dirty="0" smtClean="0"/>
                <a:t>=1</a:t>
              </a:r>
              <a:endParaRPr lang="en-GB" sz="1400" b="0" dirty="0" smtClean="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Size metrics </a:t>
            </a:r>
            <a:r>
              <a:rPr lang="en-GB" dirty="0" smtClean="0">
                <a:solidFill>
                  <a:srgbClr val="FF0000"/>
                </a:solidFill>
              </a:rPr>
              <a:t>contd.</a:t>
            </a:r>
            <a:endParaRPr lang="en-GB" dirty="0">
              <a:solidFill>
                <a:srgbClr val="FF0000"/>
              </a:solidFill>
            </a:endParaRPr>
          </a:p>
        </p:txBody>
      </p:sp>
      <p:sp>
        <p:nvSpPr>
          <p:cNvPr id="3" name="Text Placeholder 2"/>
          <p:cNvSpPr>
            <a:spLocks noGrp="1"/>
          </p:cNvSpPr>
          <p:nvPr>
            <p:ph type="body" idx="1"/>
          </p:nvPr>
        </p:nvSpPr>
        <p:spPr>
          <a:xfrm>
            <a:off x="611560" y="1491630"/>
            <a:ext cx="7123113" cy="3312368"/>
          </a:xfrm>
        </p:spPr>
        <p:txBody>
          <a:bodyPr>
            <a:normAutofit/>
          </a:bodyPr>
          <a:lstStyle/>
          <a:p>
            <a:pPr marL="457200" indent="-457200">
              <a:buClr>
                <a:schemeClr val="tx1"/>
              </a:buClr>
              <a:buSzPct val="75000"/>
              <a:buFont typeface="+mj-lt"/>
              <a:buAutoNum type="arabicParenR" startAt="4"/>
            </a:pPr>
            <a:r>
              <a:rPr lang="en-GB" b="1" dirty="0" smtClean="0"/>
              <a:t>Response for a class (RFC)</a:t>
            </a:r>
            <a:r>
              <a:rPr lang="en-GB" dirty="0" smtClean="0"/>
              <a:t>: It is the count of all methods that can be invoked in response to a message to an object of the class or by some methods in the class.</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4559" y="1004992"/>
            <a:ext cx="7774885" cy="31547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99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Thanks</a:t>
            </a:r>
            <a:endParaRPr lang="en-US" sz="19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Science begins with quantification…</a:t>
            </a:r>
            <a:endParaRPr lang="en-GB" dirty="0"/>
          </a:p>
        </p:txBody>
      </p:sp>
      <p:sp>
        <p:nvSpPr>
          <p:cNvPr id="3" name="TextBox 2"/>
          <p:cNvSpPr txBox="1"/>
          <p:nvPr/>
        </p:nvSpPr>
        <p:spPr>
          <a:xfrm>
            <a:off x="467544" y="1563638"/>
            <a:ext cx="8352928" cy="1200329"/>
          </a:xfrm>
          <a:prstGeom prst="rect">
            <a:avLst/>
          </a:prstGeom>
          <a:noFill/>
        </p:spPr>
        <p:txBody>
          <a:bodyPr wrap="square" rtlCol="0">
            <a:spAutoFit/>
          </a:bodyPr>
          <a:lstStyle/>
          <a:p>
            <a:r>
              <a:rPr lang="en-GB" sz="3600" dirty="0" smtClean="0">
                <a:solidFill>
                  <a:srgbClr val="FF0000"/>
                </a:solidFill>
              </a:rPr>
              <a:t>We cannot do physics without a notion of length &amp; time…</a:t>
            </a:r>
            <a:endParaRPr lang="en-GB" sz="3600" dirty="0">
              <a:solidFill>
                <a:srgbClr val="002060"/>
              </a:solidFill>
            </a:endParaRPr>
          </a:p>
        </p:txBody>
      </p:sp>
      <p:sp>
        <p:nvSpPr>
          <p:cNvPr id="4" name="TextBox 3"/>
          <p:cNvSpPr txBox="1"/>
          <p:nvPr/>
        </p:nvSpPr>
        <p:spPr>
          <a:xfrm>
            <a:off x="467544" y="2985795"/>
            <a:ext cx="8352928" cy="1200329"/>
          </a:xfrm>
          <a:prstGeom prst="rect">
            <a:avLst/>
          </a:prstGeom>
          <a:noFill/>
        </p:spPr>
        <p:txBody>
          <a:bodyPr wrap="square" rtlCol="0">
            <a:spAutoFit/>
          </a:bodyPr>
          <a:lstStyle/>
          <a:p>
            <a:r>
              <a:rPr lang="en-GB" sz="3600" dirty="0" smtClean="0">
                <a:solidFill>
                  <a:srgbClr val="002060"/>
                </a:solidFill>
              </a:rPr>
              <a:t>We cannot do thermodynamics until we measure temperature…</a:t>
            </a:r>
            <a:endParaRPr lang="en-GB" sz="3600"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ular Callout 6"/>
          <p:cNvSpPr/>
          <p:nvPr/>
        </p:nvSpPr>
        <p:spPr>
          <a:xfrm>
            <a:off x="755576" y="4083918"/>
            <a:ext cx="7488832" cy="792088"/>
          </a:xfrm>
          <a:prstGeom prst="wedgeRectCallout">
            <a:avLst>
              <a:gd name="adj1" fmla="val -22359"/>
              <a:gd name="adj2" fmla="val -818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Metrics</a:t>
            </a:r>
            <a:endParaRPr lang="en-GB" dirty="0"/>
          </a:p>
        </p:txBody>
      </p:sp>
      <p:sp>
        <p:nvSpPr>
          <p:cNvPr id="3" name="TextBox 2"/>
          <p:cNvSpPr txBox="1"/>
          <p:nvPr/>
        </p:nvSpPr>
        <p:spPr>
          <a:xfrm>
            <a:off x="486594" y="1275606"/>
            <a:ext cx="8136904" cy="2800767"/>
          </a:xfrm>
          <a:prstGeom prst="rect">
            <a:avLst/>
          </a:prstGeom>
          <a:noFill/>
        </p:spPr>
        <p:txBody>
          <a:bodyPr wrap="square" rtlCol="0">
            <a:spAutoFit/>
          </a:bodyPr>
          <a:lstStyle/>
          <a:p>
            <a:pPr algn="ctr"/>
            <a:r>
              <a:rPr lang="en-GB" sz="2800" dirty="0" smtClean="0"/>
              <a:t>Standards of </a:t>
            </a:r>
            <a:br>
              <a:rPr lang="en-GB" sz="2800" dirty="0" smtClean="0"/>
            </a:br>
            <a:r>
              <a:rPr lang="en-GB" sz="3600" u="sng" dirty="0" smtClean="0">
                <a:solidFill>
                  <a:srgbClr val="FF0000"/>
                </a:solidFill>
              </a:rPr>
              <a:t>measurement</a:t>
            </a:r>
            <a:r>
              <a:rPr lang="en-GB" sz="2800" dirty="0" smtClean="0"/>
              <a:t> </a:t>
            </a:r>
            <a:br>
              <a:rPr lang="en-GB" sz="2800" dirty="0" smtClean="0"/>
            </a:br>
            <a:r>
              <a:rPr lang="en-GB" sz="2800" dirty="0" smtClean="0"/>
              <a:t>by which </a:t>
            </a:r>
            <a:br>
              <a:rPr lang="en-GB" sz="2800" dirty="0" smtClean="0"/>
            </a:br>
            <a:r>
              <a:rPr lang="en-GB" sz="2000" u="sng" dirty="0" smtClean="0">
                <a:solidFill>
                  <a:srgbClr val="FF0000"/>
                </a:solidFill>
              </a:rPr>
              <a:t>efficiency</a:t>
            </a:r>
            <a:r>
              <a:rPr lang="en-GB" sz="2000" dirty="0" smtClean="0"/>
              <a:t>, </a:t>
            </a:r>
            <a:r>
              <a:rPr lang="en-GB" sz="2000" u="sng" dirty="0" smtClean="0">
                <a:solidFill>
                  <a:srgbClr val="FF0000"/>
                </a:solidFill>
              </a:rPr>
              <a:t>performance</a:t>
            </a:r>
            <a:r>
              <a:rPr lang="en-GB" sz="2000" dirty="0" smtClean="0"/>
              <a:t>, </a:t>
            </a:r>
            <a:r>
              <a:rPr lang="en-GB" sz="2000" u="sng" dirty="0" smtClean="0">
                <a:solidFill>
                  <a:srgbClr val="FF0000"/>
                </a:solidFill>
              </a:rPr>
              <a:t>progress</a:t>
            </a:r>
            <a:r>
              <a:rPr lang="en-GB" sz="2000" dirty="0" smtClean="0"/>
              <a:t>, or </a:t>
            </a:r>
            <a:r>
              <a:rPr lang="en-GB" sz="2000" u="sng" dirty="0" smtClean="0">
                <a:solidFill>
                  <a:srgbClr val="FF0000"/>
                </a:solidFill>
              </a:rPr>
              <a:t>quality of a plan</a:t>
            </a:r>
            <a:r>
              <a:rPr lang="en-GB" sz="2000" dirty="0" smtClean="0"/>
              <a:t>, </a:t>
            </a:r>
            <a:r>
              <a:rPr lang="en-GB" sz="2000" u="sng" dirty="0" smtClean="0">
                <a:solidFill>
                  <a:srgbClr val="FF0000"/>
                </a:solidFill>
              </a:rPr>
              <a:t>process</a:t>
            </a:r>
            <a:r>
              <a:rPr lang="en-GB" sz="2000" dirty="0" smtClean="0"/>
              <a:t>, or </a:t>
            </a:r>
            <a:r>
              <a:rPr lang="en-GB" sz="2000" u="sng" dirty="0" smtClean="0">
                <a:solidFill>
                  <a:srgbClr val="FF0000"/>
                </a:solidFill>
              </a:rPr>
              <a:t>product</a:t>
            </a:r>
            <a:r>
              <a:rPr lang="en-GB" sz="2800" dirty="0" smtClean="0"/>
              <a:t> </a:t>
            </a:r>
            <a:br>
              <a:rPr lang="en-GB" sz="2800" dirty="0" smtClean="0"/>
            </a:br>
            <a:r>
              <a:rPr lang="en-GB" sz="2800" dirty="0" smtClean="0"/>
              <a:t>can be assessed.</a:t>
            </a:r>
          </a:p>
          <a:p>
            <a:pPr algn="ctr"/>
            <a:r>
              <a:rPr lang="en-GB" sz="2800" dirty="0" smtClean="0">
                <a:solidFill>
                  <a:srgbClr val="002060"/>
                </a:solidFill>
              </a:rPr>
              <a:t>OR</a:t>
            </a:r>
            <a:endParaRPr lang="en-GB" sz="2800" dirty="0">
              <a:solidFill>
                <a:srgbClr val="002060"/>
              </a:solidFill>
            </a:endParaRPr>
          </a:p>
        </p:txBody>
      </p:sp>
      <p:sp>
        <p:nvSpPr>
          <p:cNvPr id="5" name="Rectangle 4"/>
          <p:cNvSpPr/>
          <p:nvPr/>
        </p:nvSpPr>
        <p:spPr>
          <a:xfrm>
            <a:off x="755576" y="3738394"/>
            <a:ext cx="8064896" cy="1323439"/>
          </a:xfrm>
          <a:prstGeom prst="rect">
            <a:avLst/>
          </a:prstGeom>
        </p:spPr>
        <p:txBody>
          <a:bodyPr wrap="square">
            <a:spAutoFit/>
          </a:bodyPr>
          <a:lstStyle/>
          <a:p>
            <a:pPr algn="ctr"/>
            <a:r>
              <a:rPr lang="en-GB" sz="6000" dirty="0" smtClean="0">
                <a:solidFill>
                  <a:srgbClr val="7030A0"/>
                </a:solidFill>
              </a:rPr>
              <a:t>Measurements</a:t>
            </a:r>
            <a:r>
              <a:rPr lang="en-GB" sz="8000" dirty="0" smtClean="0">
                <a:solidFill>
                  <a:srgbClr val="7030A0"/>
                </a:solidFill>
              </a:rPr>
              <a:t> </a:t>
            </a:r>
            <a:endParaRPr lang="en-GB" sz="9600" dirty="0">
              <a:solidFill>
                <a:srgbClr val="7030A0"/>
              </a:solidFill>
            </a:endParaRPr>
          </a:p>
        </p:txBody>
      </p:sp>
      <p:sp>
        <p:nvSpPr>
          <p:cNvPr id="6" name="TextBox 5"/>
          <p:cNvSpPr txBox="1"/>
          <p:nvPr/>
        </p:nvSpPr>
        <p:spPr>
          <a:xfrm>
            <a:off x="3491880" y="3997052"/>
            <a:ext cx="2190023" cy="523220"/>
          </a:xfrm>
          <a:prstGeom prst="rect">
            <a:avLst/>
          </a:prstGeom>
          <a:noFill/>
        </p:spPr>
        <p:txBody>
          <a:bodyPr wrap="none" rtlCol="0">
            <a:spAutoFit/>
          </a:bodyPr>
          <a:lstStyle/>
          <a:p>
            <a:r>
              <a:rPr lang="en-GB" sz="2800" dirty="0" smtClean="0"/>
              <a:t>Metrics means</a:t>
            </a:r>
            <a:endParaRPr lang="en-GB"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Metrics continues…</a:t>
            </a:r>
            <a:endParaRPr lang="en-GB" dirty="0"/>
          </a:p>
        </p:txBody>
      </p:sp>
      <p:sp>
        <p:nvSpPr>
          <p:cNvPr id="3" name="Rectangle 2"/>
          <p:cNvSpPr/>
          <p:nvPr/>
        </p:nvSpPr>
        <p:spPr>
          <a:xfrm>
            <a:off x="611560" y="1347614"/>
            <a:ext cx="8064896" cy="830997"/>
          </a:xfrm>
          <a:prstGeom prst="rect">
            <a:avLst/>
          </a:prstGeom>
        </p:spPr>
        <p:txBody>
          <a:bodyPr wrap="square">
            <a:spAutoFit/>
          </a:bodyPr>
          <a:lstStyle/>
          <a:p>
            <a:r>
              <a:rPr lang="en-GB" sz="3600" dirty="0" smtClean="0">
                <a:solidFill>
                  <a:srgbClr val="0070C0"/>
                </a:solidFill>
              </a:rPr>
              <a:t>Measurements like…</a:t>
            </a:r>
            <a:r>
              <a:rPr lang="en-GB" sz="4800" dirty="0" smtClean="0">
                <a:solidFill>
                  <a:srgbClr val="0070C0"/>
                </a:solidFill>
              </a:rPr>
              <a:t> </a:t>
            </a:r>
            <a:endParaRPr lang="en-GB" sz="6000" dirty="0">
              <a:solidFill>
                <a:srgbClr val="0070C0"/>
              </a:solidFill>
            </a:endParaRPr>
          </a:p>
        </p:txBody>
      </p:sp>
      <p:sp>
        <p:nvSpPr>
          <p:cNvPr id="4" name="TextBox 3"/>
          <p:cNvSpPr txBox="1"/>
          <p:nvPr/>
        </p:nvSpPr>
        <p:spPr>
          <a:xfrm>
            <a:off x="611560" y="2033429"/>
            <a:ext cx="8136904" cy="2523768"/>
          </a:xfrm>
          <a:prstGeom prst="rect">
            <a:avLst/>
          </a:prstGeom>
          <a:noFill/>
        </p:spPr>
        <p:txBody>
          <a:bodyPr wrap="square" rtlCol="0">
            <a:spAutoFit/>
          </a:bodyPr>
          <a:lstStyle/>
          <a:p>
            <a:pPr marL="514350" indent="-514350"/>
            <a:r>
              <a:rPr lang="en-GB" dirty="0" smtClean="0">
                <a:solidFill>
                  <a:srgbClr val="C00000"/>
                </a:solidFill>
              </a:rPr>
              <a:t>For e.g. in any company/ firm/ organization want to be reported periodically…</a:t>
            </a:r>
          </a:p>
          <a:p>
            <a:pPr marL="514350" indent="-514350">
              <a:buFont typeface="+mj-lt"/>
              <a:buAutoNum type="arabicPeriod"/>
            </a:pPr>
            <a:r>
              <a:rPr lang="en-GB" sz="2000" dirty="0" smtClean="0"/>
              <a:t>Number of </a:t>
            </a:r>
            <a:r>
              <a:rPr lang="en-GB" sz="2000" dirty="0" smtClean="0">
                <a:solidFill>
                  <a:srgbClr val="00B0F0"/>
                </a:solidFill>
              </a:rPr>
              <a:t>paper clips </a:t>
            </a:r>
            <a:r>
              <a:rPr lang="en-GB" sz="2000" dirty="0" smtClean="0"/>
              <a:t>used </a:t>
            </a:r>
            <a:r>
              <a:rPr lang="en-GB" sz="2000" dirty="0" smtClean="0">
                <a:solidFill>
                  <a:srgbClr val="00B0F0"/>
                </a:solidFill>
              </a:rPr>
              <a:t>per person per month</a:t>
            </a:r>
            <a:r>
              <a:rPr lang="en-GB" sz="2000" dirty="0" smtClean="0"/>
              <a:t>. </a:t>
            </a:r>
          </a:p>
          <a:p>
            <a:pPr marL="514350" indent="-514350">
              <a:buFont typeface="+mj-lt"/>
              <a:buAutoNum type="arabicPeriod"/>
            </a:pPr>
            <a:r>
              <a:rPr lang="en-GB" sz="2000" dirty="0" smtClean="0"/>
              <a:t>Number of minutes a </a:t>
            </a:r>
            <a:r>
              <a:rPr lang="en-GB" sz="2000" dirty="0" smtClean="0">
                <a:solidFill>
                  <a:srgbClr val="00B0F0"/>
                </a:solidFill>
              </a:rPr>
              <a:t>computer</a:t>
            </a:r>
            <a:r>
              <a:rPr lang="en-GB" sz="2000" dirty="0" smtClean="0"/>
              <a:t> was </a:t>
            </a:r>
            <a:r>
              <a:rPr lang="en-GB" sz="2000" dirty="0" smtClean="0">
                <a:solidFill>
                  <a:srgbClr val="00B0F0"/>
                </a:solidFill>
              </a:rPr>
              <a:t>down</a:t>
            </a:r>
            <a:r>
              <a:rPr lang="en-GB" sz="2000" dirty="0" smtClean="0"/>
              <a:t> for </a:t>
            </a:r>
            <a:r>
              <a:rPr lang="en-GB" sz="2000" dirty="0" smtClean="0">
                <a:solidFill>
                  <a:srgbClr val="00B0F0"/>
                </a:solidFill>
              </a:rPr>
              <a:t>maintenance</a:t>
            </a:r>
            <a:r>
              <a:rPr lang="en-GB" sz="2000" dirty="0" smtClean="0"/>
              <a:t> or </a:t>
            </a:r>
            <a:r>
              <a:rPr lang="en-GB" sz="2000" dirty="0" smtClean="0">
                <a:solidFill>
                  <a:srgbClr val="00B0F0"/>
                </a:solidFill>
              </a:rPr>
              <a:t>repair</a:t>
            </a:r>
            <a:r>
              <a:rPr lang="en-GB" sz="2000" dirty="0" smtClean="0"/>
              <a:t> </a:t>
            </a:r>
            <a:r>
              <a:rPr lang="en-GB" sz="2000" dirty="0" smtClean="0">
                <a:solidFill>
                  <a:srgbClr val="00B0F0"/>
                </a:solidFill>
              </a:rPr>
              <a:t>per week</a:t>
            </a:r>
            <a:r>
              <a:rPr lang="en-GB" sz="2000" dirty="0" smtClean="0"/>
              <a:t>. </a:t>
            </a:r>
          </a:p>
          <a:p>
            <a:pPr marL="514350" indent="-514350">
              <a:buFont typeface="+mj-lt"/>
              <a:buAutoNum type="arabicPeriod"/>
            </a:pPr>
            <a:r>
              <a:rPr lang="en-GB" sz="2000" dirty="0" smtClean="0"/>
              <a:t>Number of </a:t>
            </a:r>
            <a:r>
              <a:rPr lang="en-GB" sz="2000" dirty="0" smtClean="0">
                <a:solidFill>
                  <a:srgbClr val="00B0F0"/>
                </a:solidFill>
              </a:rPr>
              <a:t>employees</a:t>
            </a:r>
            <a:r>
              <a:rPr lang="en-GB" sz="2000" dirty="0" smtClean="0"/>
              <a:t> </a:t>
            </a:r>
            <a:r>
              <a:rPr lang="en-GB" sz="2000" dirty="0" smtClean="0">
                <a:solidFill>
                  <a:srgbClr val="00B0F0"/>
                </a:solidFill>
              </a:rPr>
              <a:t>late</a:t>
            </a:r>
            <a:r>
              <a:rPr lang="en-GB" sz="2000" dirty="0" smtClean="0"/>
              <a:t> to </a:t>
            </a:r>
            <a:r>
              <a:rPr lang="en-GB" sz="2000" dirty="0" smtClean="0">
                <a:solidFill>
                  <a:srgbClr val="00B0F0"/>
                </a:solidFill>
              </a:rPr>
              <a:t>work each day</a:t>
            </a:r>
            <a:r>
              <a:rPr lang="en-GB" sz="2000" dirty="0" smtClean="0"/>
              <a:t>. </a:t>
            </a:r>
          </a:p>
          <a:p>
            <a:pPr marL="514350" indent="-514350">
              <a:buFont typeface="+mj-lt"/>
              <a:buAutoNum type="arabicPeriod"/>
            </a:pPr>
            <a:r>
              <a:rPr lang="en-GB" sz="2000" dirty="0" smtClean="0"/>
              <a:t>Number of </a:t>
            </a:r>
            <a:r>
              <a:rPr lang="en-GB" sz="2000" dirty="0" smtClean="0">
                <a:solidFill>
                  <a:srgbClr val="00B0F0"/>
                </a:solidFill>
              </a:rPr>
              <a:t>phone calls per employee each day</a:t>
            </a:r>
            <a:r>
              <a:rPr lang="en-GB" sz="2000" dirty="0" smtClean="0"/>
              <a:t>. </a:t>
            </a:r>
          </a:p>
          <a:p>
            <a:pPr marL="514350" indent="-514350">
              <a:buFont typeface="+mj-lt"/>
              <a:buAutoNum type="arabicPeriod"/>
            </a:pPr>
            <a:r>
              <a:rPr lang="en-GB" sz="2000" dirty="0" smtClean="0"/>
              <a:t>Total amount in </a:t>
            </a:r>
            <a:r>
              <a:rPr lang="en-GB" sz="2000" dirty="0" smtClean="0">
                <a:solidFill>
                  <a:srgbClr val="00B0F0"/>
                </a:solidFill>
              </a:rPr>
              <a:t>Rupees of invoices each day</a:t>
            </a:r>
            <a:r>
              <a:rPr lang="en-GB" sz="2000" dirty="0" smtClean="0"/>
              <a:t>. </a:t>
            </a:r>
          </a:p>
          <a:p>
            <a:pPr marL="514350" indent="-514350">
              <a:buFont typeface="+mj-lt"/>
              <a:buAutoNum type="arabicPeriod"/>
            </a:pPr>
            <a:r>
              <a:rPr lang="en-GB" sz="2000" dirty="0" smtClean="0"/>
              <a:t>Total </a:t>
            </a:r>
            <a:r>
              <a:rPr lang="en-GB" sz="2000" dirty="0" smtClean="0">
                <a:solidFill>
                  <a:srgbClr val="00B0F0"/>
                </a:solidFill>
              </a:rPr>
              <a:t>sales tax incurred per month</a:t>
            </a:r>
            <a:r>
              <a:rPr lang="en-GB" sz="2000" dirty="0" smtClean="0"/>
              <a:t>. </a:t>
            </a:r>
            <a:endParaRPr lang="en-GB" sz="2000"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267744" y="2343150"/>
            <a:ext cx="6571456" cy="2038350"/>
          </a:xfrm>
        </p:spPr>
        <p:txBody>
          <a:bodyPr/>
          <a:lstStyle>
            <a:extLst/>
          </a:lstStyle>
          <a:p>
            <a:pPr algn="r"/>
            <a:r>
              <a:rPr lang="en-US" dirty="0" smtClean="0"/>
              <a:t>SOFTWARE METRICS</a:t>
            </a:r>
            <a:endParaRPr lang="en-US" dirty="0"/>
          </a:p>
        </p:txBody>
      </p:sp>
      <p:sp>
        <p:nvSpPr>
          <p:cNvPr id="5" name="Rectangle 4"/>
          <p:cNvSpPr>
            <a:spLocks noGrp="1"/>
          </p:cNvSpPr>
          <p:nvPr>
            <p:ph type="subTitle" idx="1"/>
          </p:nvPr>
        </p:nvSpPr>
        <p:spPr/>
        <p:txBody>
          <a:bodyPr>
            <a:normAutofit lnSpcReduction="10000"/>
          </a:bodyPr>
          <a:lstStyle>
            <a:extLst/>
          </a:lstStyle>
          <a:p>
            <a:pPr algn="r"/>
            <a:r>
              <a:rPr lang="en-US" dirty="0" smtClean="0"/>
              <a:t>Let’s Measure…</a:t>
            </a:r>
            <a:endParaRPr lang="en-US" dirty="0"/>
          </a:p>
        </p:txBody>
      </p:sp>
      <p:sp>
        <p:nvSpPr>
          <p:cNvPr id="6" name="Rectangle 4"/>
          <p:cNvSpPr txBox="1">
            <a:spLocks/>
          </p:cNvSpPr>
          <p:nvPr/>
        </p:nvSpPr>
        <p:spPr>
          <a:xfrm>
            <a:off x="-36512" y="4707482"/>
            <a:ext cx="2376264" cy="348165"/>
          </a:xfrm>
          <a:prstGeom prst="rect">
            <a:avLst/>
          </a:prstGeom>
        </p:spPr>
        <p:txBody>
          <a:bodyPr vert="horz" anchor="ctr">
            <a:normAutofit fontScale="77500" lnSpcReduction="20000"/>
          </a:bodyPr>
          <a:lstStyle>
            <a:extLst/>
          </a:lstStyle>
          <a:p>
            <a:pPr marL="0" marR="0" lvl="0" indent="0"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600" i="1" u="none" kern="1200" cap="none" spc="0" normalizeH="0" baseline="0" noProof="0" dirty="0" smtClean="0">
                <a:ln>
                  <a:noFill/>
                </a:ln>
                <a:solidFill>
                  <a:srgbClr val="FFC000"/>
                </a:solidFill>
                <a:uLnTx/>
                <a:uFillTx/>
                <a:latin typeface="Times New Roman" pitchFamily="18" charset="0"/>
                <a:cs typeface="Times New Roman" pitchFamily="18" charset="0"/>
              </a:rPr>
              <a:t>Via</a:t>
            </a:r>
            <a:r>
              <a:rPr kumimoji="0" lang="en-US" sz="1400" i="0" u="none" kern="1200" cap="none" spc="0" normalizeH="0" baseline="0" noProof="0" dirty="0" smtClean="0">
                <a:ln>
                  <a:noFill/>
                </a:ln>
                <a:solidFill>
                  <a:schemeClr val="tx2">
                    <a:lumMod val="75000"/>
                  </a:schemeClr>
                </a:solidFill>
                <a:uLnTx/>
                <a:uFillTx/>
                <a:latin typeface="Times New Roman" pitchFamily="18" charset="0"/>
                <a:cs typeface="Times New Roman" pitchFamily="18" charset="0"/>
              </a:rPr>
              <a:t> </a:t>
            </a:r>
            <a:r>
              <a:rPr kumimoji="0" lang="en-US" i="0" u="none" kern="1200" cap="none" spc="0" normalizeH="0" baseline="0" noProof="0" dirty="0" err="1" smtClean="0">
                <a:ln>
                  <a:noFill/>
                </a:ln>
                <a:solidFill>
                  <a:srgbClr val="FFFFFF"/>
                </a:solidFill>
                <a:uLnTx/>
                <a:uFillTx/>
                <a:latin typeface="Arial" pitchFamily="34" charset="0"/>
                <a:cs typeface="Arial" pitchFamily="34" charset="0"/>
              </a:rPr>
              <a:t>Nitin</a:t>
            </a:r>
            <a:r>
              <a:rPr kumimoji="0" lang="en-US" i="0" u="none" kern="1200" cap="none" spc="0" normalizeH="0" baseline="0" noProof="0" dirty="0" smtClean="0">
                <a:ln>
                  <a:noFill/>
                </a:ln>
                <a:solidFill>
                  <a:srgbClr val="FFFFFF"/>
                </a:solidFill>
                <a:uLnTx/>
                <a:uFillTx/>
                <a:latin typeface="Arial" pitchFamily="34" charset="0"/>
                <a:cs typeface="Arial" pitchFamily="34" charset="0"/>
              </a:rPr>
              <a:t> Deepak</a:t>
            </a:r>
            <a:endParaRPr kumimoji="0" lang="en-US" sz="1400" i="0" u="none" kern="1200" cap="none" spc="0" normalizeH="0" baseline="0" noProof="0" dirty="0">
              <a:ln>
                <a:noFill/>
              </a:ln>
              <a:solidFill>
                <a:srgbClr val="FFFFFF"/>
              </a:solidFill>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What is Software metrics?</a:t>
            </a:r>
            <a:endParaRPr lang="en-US" dirty="0"/>
          </a:p>
        </p:txBody>
      </p:sp>
      <p:sp>
        <p:nvSpPr>
          <p:cNvPr id="12" name="Rounded Rectangular Callout 11"/>
          <p:cNvSpPr/>
          <p:nvPr/>
        </p:nvSpPr>
        <p:spPr>
          <a:xfrm>
            <a:off x="323528" y="1491630"/>
            <a:ext cx="2448272" cy="1440160"/>
          </a:xfrm>
          <a:prstGeom prst="wedgeRoundRectCallout">
            <a:avLst>
              <a:gd name="adj1" fmla="val -19531"/>
              <a:gd name="adj2" fmla="val 67447"/>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2400" dirty="0" smtClean="0">
                <a:latin typeface="Arial" pitchFamily="34" charset="0"/>
                <a:cs typeface="Arial" pitchFamily="34" charset="0"/>
              </a:rPr>
              <a:t>Measurement based Techniques</a:t>
            </a:r>
            <a:endParaRPr lang="en-GB" sz="2400" dirty="0">
              <a:latin typeface="Arial" pitchFamily="34" charset="0"/>
              <a:cs typeface="Arial" pitchFamily="34" charset="0"/>
            </a:endParaRPr>
          </a:p>
        </p:txBody>
      </p:sp>
      <p:sp>
        <p:nvSpPr>
          <p:cNvPr id="13" name="TextBox 12"/>
          <p:cNvSpPr txBox="1"/>
          <p:nvPr/>
        </p:nvSpPr>
        <p:spPr>
          <a:xfrm>
            <a:off x="1211373" y="3051298"/>
            <a:ext cx="1416411" cy="369332"/>
          </a:xfrm>
          <a:prstGeom prst="rect">
            <a:avLst/>
          </a:prstGeom>
          <a:noFill/>
        </p:spPr>
        <p:txBody>
          <a:bodyPr wrap="square" rtlCol="0">
            <a:spAutoFit/>
          </a:bodyPr>
          <a:lstStyle/>
          <a:p>
            <a:r>
              <a:rPr lang="en-GB" b="1" dirty="0" smtClean="0">
                <a:latin typeface="Arial" pitchFamily="34" charset="0"/>
                <a:cs typeface="Arial" pitchFamily="34" charset="0"/>
              </a:rPr>
              <a:t>Applied to</a:t>
            </a:r>
            <a:endParaRPr lang="en-GB" b="1" dirty="0">
              <a:latin typeface="Arial" pitchFamily="34" charset="0"/>
              <a:cs typeface="Arial" pitchFamily="34" charset="0"/>
            </a:endParaRPr>
          </a:p>
        </p:txBody>
      </p:sp>
      <p:sp>
        <p:nvSpPr>
          <p:cNvPr id="14" name="Rounded Rectangle 13"/>
          <p:cNvSpPr/>
          <p:nvPr/>
        </p:nvSpPr>
        <p:spPr>
          <a:xfrm>
            <a:off x="241161" y="3507854"/>
            <a:ext cx="3384376" cy="129614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2400" dirty="0" smtClean="0">
                <a:latin typeface="Arial" pitchFamily="34" charset="0"/>
                <a:cs typeface="Arial" pitchFamily="34" charset="0"/>
              </a:rPr>
              <a:t>Software </a:t>
            </a:r>
            <a:r>
              <a:rPr lang="en-GB" sz="2400" u="sng"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Processes</a:t>
            </a:r>
            <a:r>
              <a:rPr lang="en-GB" sz="2400" dirty="0" smtClean="0">
                <a:latin typeface="Arial" pitchFamily="34" charset="0"/>
                <a:cs typeface="Arial" pitchFamily="34" charset="0"/>
              </a:rPr>
              <a:t>, </a:t>
            </a:r>
            <a:r>
              <a:rPr lang="en-GB" sz="2400" u="sng"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Products</a:t>
            </a:r>
            <a:r>
              <a:rPr lang="en-GB" sz="2400" dirty="0" smtClean="0">
                <a:effectLst>
                  <a:outerShdw blurRad="38100" dist="38100" dir="2700000" algn="tl">
                    <a:srgbClr val="000000">
                      <a:alpha val="43137"/>
                    </a:srgbClr>
                  </a:outerShdw>
                </a:effectLst>
                <a:latin typeface="Arial" pitchFamily="34" charset="0"/>
                <a:cs typeface="Arial" pitchFamily="34" charset="0"/>
              </a:rPr>
              <a:t> </a:t>
            </a:r>
            <a:r>
              <a:rPr lang="en-GB" sz="2400" dirty="0" smtClean="0">
                <a:latin typeface="Arial" pitchFamily="34" charset="0"/>
                <a:cs typeface="Arial" pitchFamily="34" charset="0"/>
              </a:rPr>
              <a:t>&amp; </a:t>
            </a:r>
            <a:r>
              <a:rPr lang="en-GB" sz="2400" u="sng"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Services</a:t>
            </a:r>
            <a:r>
              <a:rPr lang="en-GB" sz="2400" dirty="0" smtClean="0">
                <a:latin typeface="Arial" pitchFamily="34" charset="0"/>
                <a:cs typeface="Arial" pitchFamily="34" charset="0"/>
              </a:rPr>
              <a:t>.</a:t>
            </a:r>
            <a:endParaRPr lang="en-GB" sz="2400" dirty="0">
              <a:latin typeface="Arial" pitchFamily="34" charset="0"/>
              <a:cs typeface="Arial" pitchFamily="34" charset="0"/>
            </a:endParaRPr>
          </a:p>
        </p:txBody>
      </p:sp>
      <p:sp>
        <p:nvSpPr>
          <p:cNvPr id="15" name="Striped Right Arrow 14"/>
          <p:cNvSpPr/>
          <p:nvPr/>
        </p:nvSpPr>
        <p:spPr>
          <a:xfrm rot="20482042">
            <a:off x="3770098" y="2874971"/>
            <a:ext cx="2016224" cy="720080"/>
          </a:xfrm>
          <a:prstGeom prst="stripedRightArrow">
            <a:avLst>
              <a:gd name="adj1" fmla="val 43403"/>
              <a:gd name="adj2" fmla="val 15151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effectLst>
                  <a:outerShdw blurRad="38100" dist="38100" dir="2700000" algn="tl">
                    <a:srgbClr val="000000">
                      <a:alpha val="43137"/>
                    </a:srgbClr>
                  </a:outerShdw>
                </a:effectLst>
                <a:latin typeface="Arial" pitchFamily="34" charset="0"/>
                <a:cs typeface="Arial" pitchFamily="34" charset="0"/>
              </a:rPr>
              <a:t>To Supply</a:t>
            </a:r>
            <a:endParaRPr lang="en-GB" dirty="0">
              <a:effectLst>
                <a:outerShdw blurRad="38100" dist="38100" dir="2700000" algn="tl">
                  <a:srgbClr val="000000">
                    <a:alpha val="43137"/>
                  </a:srgbClr>
                </a:outerShdw>
              </a:effectLst>
              <a:latin typeface="Arial" pitchFamily="34" charset="0"/>
              <a:cs typeface="Arial" pitchFamily="34" charset="0"/>
            </a:endParaRPr>
          </a:p>
        </p:txBody>
      </p:sp>
      <p:sp>
        <p:nvSpPr>
          <p:cNvPr id="16" name="Rounded Rectangle 15"/>
          <p:cNvSpPr/>
          <p:nvPr/>
        </p:nvSpPr>
        <p:spPr>
          <a:xfrm>
            <a:off x="5940152" y="1563638"/>
            <a:ext cx="3024336" cy="2880320"/>
          </a:xfrm>
          <a:prstGeom prst="roundRect">
            <a:avLst>
              <a:gd name="adj" fmla="val 2135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sz="2400" dirty="0" smtClean="0">
                <a:latin typeface="Arial" pitchFamily="34" charset="0"/>
                <a:cs typeface="Arial" pitchFamily="34" charset="0"/>
              </a:rPr>
              <a:t>Engineering &amp; Management Information</a:t>
            </a:r>
            <a:endParaRPr lang="en-GB" sz="2400" dirty="0">
              <a:latin typeface="Arial" pitchFamily="34" charset="0"/>
              <a:cs typeface="Arial" pitchFamily="34" charset="0"/>
            </a:endParaRPr>
          </a:p>
        </p:txBody>
      </p:sp>
      <p:sp>
        <p:nvSpPr>
          <p:cNvPr id="17" name="Striped Right Arrow 16"/>
          <p:cNvSpPr/>
          <p:nvPr/>
        </p:nvSpPr>
        <p:spPr>
          <a:xfrm rot="9637086" flipV="1">
            <a:off x="3770255" y="3822004"/>
            <a:ext cx="2016224" cy="720080"/>
          </a:xfrm>
          <a:prstGeom prst="stripedRightArrow">
            <a:avLst>
              <a:gd name="adj1" fmla="val 43403"/>
              <a:gd name="adj2" fmla="val 10863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effectLst>
                  <a:outerShdw blurRad="38100" dist="38100" dir="2700000" algn="tl">
                    <a:srgbClr val="000000">
                      <a:alpha val="43137"/>
                    </a:srgbClr>
                  </a:outerShdw>
                </a:effectLst>
                <a:latin typeface="Arial" pitchFamily="34" charset="0"/>
                <a:cs typeface="Arial" pitchFamily="34" charset="0"/>
              </a:rPr>
              <a:t>To improve</a:t>
            </a:r>
            <a:endParaRPr lang="en-GB" dirty="0">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Software metrics?...contd.</a:t>
            </a:r>
            <a:endParaRPr lang="en-GB" dirty="0"/>
          </a:p>
        </p:txBody>
      </p:sp>
      <p:sp>
        <p:nvSpPr>
          <p:cNvPr id="5" name="TextBox 4"/>
          <p:cNvSpPr txBox="1"/>
          <p:nvPr/>
        </p:nvSpPr>
        <p:spPr>
          <a:xfrm>
            <a:off x="611560" y="1563638"/>
            <a:ext cx="8136904" cy="2677656"/>
          </a:xfrm>
          <a:prstGeom prst="rect">
            <a:avLst/>
          </a:prstGeom>
          <a:noFill/>
        </p:spPr>
        <p:txBody>
          <a:bodyPr wrap="square" rtlCol="0">
            <a:spAutoFit/>
          </a:bodyPr>
          <a:lstStyle/>
          <a:p>
            <a:r>
              <a:rPr lang="en-GB" sz="2800" b="1" dirty="0" smtClean="0"/>
              <a:t>Definition</a:t>
            </a:r>
          </a:p>
          <a:p>
            <a:pPr algn="just"/>
            <a:r>
              <a:rPr lang="en-GB" sz="2800" dirty="0" smtClean="0"/>
              <a:t>The continuous applications of measurement based techniques to the software development process and its products to supply meaningful and timely management information, together with the use of those techniques to improve that process and its products.</a:t>
            </a:r>
            <a:endParaRPr lang="en-GB"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What kind of metrics we need…? </a:t>
            </a:r>
            <a:endParaRPr lang="en-US" dirty="0"/>
          </a:p>
        </p:txBody>
      </p:sp>
      <p:pic>
        <p:nvPicPr>
          <p:cNvPr id="5" name="j0314068.jpg"/>
          <p:cNvPicPr>
            <a:picLocks noGrp="1" noChangeAspect="1"/>
          </p:cNvPicPr>
          <p:nvPr>
            <p:ph sz="quarter" idx="14"/>
          </p:nvPr>
        </p:nvPicPr>
        <p:blipFill>
          <a:blip r:embed="rId3" cstate="print"/>
          <a:stretch>
            <a:fillRect/>
          </a:stretch>
        </p:blipFill>
        <p:spPr>
          <a:xfrm rot="1715890">
            <a:off x="7867412" y="280630"/>
            <a:ext cx="835799" cy="702978"/>
          </a:xfrm>
        </p:spPr>
      </p:pic>
      <p:sp>
        <p:nvSpPr>
          <p:cNvPr id="7" name="TextBox 6"/>
          <p:cNvSpPr txBox="1"/>
          <p:nvPr/>
        </p:nvSpPr>
        <p:spPr>
          <a:xfrm>
            <a:off x="611560" y="1416134"/>
            <a:ext cx="8136904" cy="3477875"/>
          </a:xfrm>
          <a:prstGeom prst="rect">
            <a:avLst/>
          </a:prstGeom>
          <a:noFill/>
        </p:spPr>
        <p:txBody>
          <a:bodyPr wrap="square" rtlCol="0">
            <a:spAutoFit/>
          </a:bodyPr>
          <a:lstStyle/>
          <a:p>
            <a:pPr marL="514350" indent="-514350"/>
            <a:r>
              <a:rPr lang="en-GB" sz="2000" dirty="0" smtClean="0">
                <a:solidFill>
                  <a:srgbClr val="C00000"/>
                </a:solidFill>
              </a:rPr>
              <a:t>Let’s ask some questions…</a:t>
            </a:r>
          </a:p>
          <a:p>
            <a:pPr marL="514350" indent="-514350">
              <a:buFont typeface="+mj-lt"/>
              <a:buAutoNum type="arabicParenR"/>
            </a:pPr>
            <a:r>
              <a:rPr lang="en-GB" sz="2000" dirty="0" smtClean="0"/>
              <a:t>How to measure the size of a software?</a:t>
            </a:r>
          </a:p>
          <a:p>
            <a:pPr marL="514350" indent="-514350">
              <a:buFont typeface="+mj-lt"/>
              <a:buAutoNum type="arabicParenR"/>
            </a:pPr>
            <a:r>
              <a:rPr lang="en-GB" sz="2000" dirty="0" smtClean="0"/>
              <a:t>How much will it cost to develop a software?</a:t>
            </a:r>
          </a:p>
          <a:p>
            <a:pPr marL="514350" indent="-514350">
              <a:buFont typeface="+mj-lt"/>
              <a:buAutoNum type="arabicParenR"/>
            </a:pPr>
            <a:r>
              <a:rPr lang="en-GB" sz="2000" dirty="0" smtClean="0"/>
              <a:t>How many bugs can we expect?</a:t>
            </a:r>
          </a:p>
          <a:p>
            <a:pPr marL="514350" indent="-514350">
              <a:buFont typeface="+mj-lt"/>
              <a:buAutoNum type="arabicParenR"/>
            </a:pPr>
            <a:r>
              <a:rPr lang="en-GB" sz="2000" dirty="0" smtClean="0"/>
              <a:t>When can we stop testing?</a:t>
            </a:r>
          </a:p>
          <a:p>
            <a:pPr marL="514350" indent="-514350">
              <a:buFont typeface="+mj-lt"/>
              <a:buAutoNum type="arabicParenR"/>
            </a:pPr>
            <a:r>
              <a:rPr lang="en-GB" sz="2000" dirty="0" smtClean="0"/>
              <a:t>When can we release the software?</a:t>
            </a:r>
          </a:p>
          <a:p>
            <a:pPr marL="514350" indent="-514350">
              <a:buFont typeface="+mj-lt"/>
              <a:buAutoNum type="arabicParenR"/>
            </a:pPr>
            <a:r>
              <a:rPr lang="en-GB" sz="2000" dirty="0" smtClean="0"/>
              <a:t>What is the complexity of a module?</a:t>
            </a:r>
          </a:p>
          <a:p>
            <a:pPr marL="514350" indent="-514350">
              <a:buFont typeface="+mj-lt"/>
              <a:buAutoNum type="arabicParenR"/>
            </a:pPr>
            <a:r>
              <a:rPr lang="en-GB" sz="2000" dirty="0" smtClean="0"/>
              <a:t>What is the module strength and coupling?</a:t>
            </a:r>
          </a:p>
          <a:p>
            <a:pPr marL="514350" indent="-514350">
              <a:buFont typeface="+mj-lt"/>
              <a:buAutoNum type="arabicParenR"/>
            </a:pPr>
            <a:r>
              <a:rPr lang="en-GB" sz="2000" dirty="0" smtClean="0"/>
              <a:t>What is the reliability at the time of release?</a:t>
            </a:r>
          </a:p>
          <a:p>
            <a:pPr marL="514350" indent="-514350">
              <a:buFont typeface="+mj-lt"/>
              <a:buAutoNum type="arabicParenR"/>
            </a:pPr>
            <a:r>
              <a:rPr lang="en-GB" sz="2000" dirty="0" smtClean="0"/>
              <a:t>Are we testing hard or are we testing smart?</a:t>
            </a:r>
          </a:p>
          <a:p>
            <a:pPr marL="514350" indent="-514350">
              <a:buFont typeface="+mj-lt"/>
              <a:buAutoNum type="arabicParenR"/>
            </a:pPr>
            <a:r>
              <a:rPr lang="en-GB" sz="2000" dirty="0" smtClean="0"/>
              <a:t>Do we have a strong program or a weak test suite?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txDef>
      <a:spPr>
        <a:noFill/>
      </a:spPr>
      <a:bodyPr wrap="square" rtlCol="0">
        <a:spAutoFit/>
      </a:bodyPr>
      <a:lstStyle>
        <a:defPPr>
          <a:lnSpc>
            <a:spcPct val="90000"/>
          </a:lnSpc>
          <a:spcBef>
            <a:spcPct val="25000"/>
          </a:spcBef>
          <a:defRPr sz="2400" b="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1110</Words>
  <Application>Microsoft Office PowerPoint</Application>
  <PresentationFormat>On-screen Show (16:9)</PresentationFormat>
  <Paragraphs>161</Paragraphs>
  <Slides>29</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WidescreenPresentation</vt:lpstr>
      <vt:lpstr>Clip</vt:lpstr>
      <vt:lpstr>Chart</vt:lpstr>
      <vt:lpstr>Slide 1</vt:lpstr>
      <vt:lpstr>Let’s Measure…</vt:lpstr>
      <vt:lpstr>Science begins with quantification…</vt:lpstr>
      <vt:lpstr>Metrics</vt:lpstr>
      <vt:lpstr>Metrics continues…</vt:lpstr>
      <vt:lpstr>SOFTWARE METRICS</vt:lpstr>
      <vt:lpstr>What is Software metrics?</vt:lpstr>
      <vt:lpstr>What is Software metrics?...contd.</vt:lpstr>
      <vt:lpstr>What kind of metrics we need…? </vt:lpstr>
      <vt:lpstr>Metrics defined</vt:lpstr>
      <vt:lpstr>12 steps to useful software metrics</vt:lpstr>
      <vt:lpstr>Areas of Applications</vt:lpstr>
      <vt:lpstr>Don’t</vt:lpstr>
      <vt:lpstr>Do’s</vt:lpstr>
      <vt:lpstr>Categories of metrics</vt:lpstr>
      <vt:lpstr>Product metrics</vt:lpstr>
      <vt:lpstr>Process metrics</vt:lpstr>
      <vt:lpstr>Project metrics</vt:lpstr>
      <vt:lpstr>Problem with LOC metrics</vt:lpstr>
      <vt:lpstr>Token Count</vt:lpstr>
      <vt:lpstr>Token Count contd…</vt:lpstr>
      <vt:lpstr>Token Count contd…</vt:lpstr>
      <vt:lpstr>Object Oriented metrics</vt:lpstr>
      <vt:lpstr>Terminologies used OO metrics</vt:lpstr>
      <vt:lpstr>Terminologies used OO metrics contd..</vt:lpstr>
      <vt:lpstr>Size metrics</vt:lpstr>
      <vt:lpstr>Size metrics contd.</vt:lpstr>
      <vt:lpstr>Size metrics contd.</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2013-04-04T13:40:29Z</dcterms:created>
  <dcterms:modified xsi:type="dcterms:W3CDTF">2013-04-25T18:20:49Z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