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70" r:id="rId2"/>
    <p:sldId id="285" r:id="rId3"/>
    <p:sldId id="284" r:id="rId4"/>
    <p:sldId id="286" r:id="rId5"/>
    <p:sldId id="266" r:id="rId6"/>
    <p:sldId id="287" r:id="rId7"/>
    <p:sldId id="288" r:id="rId8"/>
    <p:sldId id="290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89606" autoAdjust="0"/>
  </p:normalViewPr>
  <p:slideViewPr>
    <p:cSldViewPr>
      <p:cViewPr varScale="1">
        <p:scale>
          <a:sx n="82" d="100"/>
          <a:sy n="82" d="100"/>
        </p:scale>
        <p:origin x="-92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3/31/2014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3/31/2014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3/31/2014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27784" y="2154218"/>
            <a:ext cx="533691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Reliability</a:t>
            </a:r>
            <a:endParaRPr lang="en-US" sz="96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1241921"/>
            <a:ext cx="40054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Hardware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Conformance to requirements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en-GB" sz="2800" dirty="0" smtClean="0"/>
              <a:t>If a product is meeting its requirements, we may say it is a good quality product.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Fitness for the purpose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1800200"/>
          </a:xfrm>
        </p:spPr>
        <p:txBody>
          <a:bodyPr>
            <a:noAutofit/>
          </a:bodyPr>
          <a:lstStyle/>
          <a:p>
            <a:pPr marL="0" indent="0" algn="just"/>
            <a:r>
              <a:rPr lang="en-GB" sz="2800" dirty="0" smtClean="0"/>
              <a:t>When user uses the product and finds the product fit for its purpose, he/she feels that product is of good quality.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Level of satisfaction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240360"/>
          </a:xfrm>
        </p:spPr>
        <p:txBody>
          <a:bodyPr>
            <a:normAutofit lnSpcReduction="10000"/>
          </a:bodyPr>
          <a:lstStyle/>
          <a:p>
            <a:pPr marL="0" indent="0" algn="just"/>
            <a:r>
              <a:rPr lang="en-GB" sz="2800" dirty="0" smtClean="0"/>
              <a:t>If product is meeting user requirements, a feeling of satisfaction may emerge and this satisfaction is actually for quality.</a:t>
            </a:r>
          </a:p>
          <a:p>
            <a:pPr marL="0" indent="0" algn="just"/>
            <a:endParaRPr lang="en-GB" sz="1200" dirty="0" smtClean="0"/>
          </a:p>
          <a:p>
            <a:pPr marL="0" indent="0" algn="just"/>
            <a:r>
              <a:rPr lang="en-GB" sz="2800" dirty="0" smtClean="0"/>
              <a:t>If the product is easy to handle and customer comfortably remember how to use it, then customer feels satisfied, which again a quality check.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ways of quality check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312368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GB" dirty="0" smtClean="0"/>
              <a:t>If a software has </a:t>
            </a:r>
            <a:r>
              <a:rPr lang="en-GB" dirty="0" smtClean="0"/>
              <a:t>too </a:t>
            </a:r>
            <a:r>
              <a:rPr lang="en-GB" dirty="0" smtClean="0"/>
              <a:t>many functional defects, then, it is not meeting its basic requirement of functionality. This is usually expressed in two ways:</a:t>
            </a:r>
          </a:p>
          <a:p>
            <a:pPr marL="895350" indent="-45720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GB" u="sng" dirty="0" smtClean="0"/>
              <a:t>Defect rate</a:t>
            </a:r>
            <a:r>
              <a:rPr lang="en-GB" dirty="0" smtClean="0"/>
              <a:t>: No. of defects per million lines of source code, per function point or any other unit.</a:t>
            </a:r>
          </a:p>
          <a:p>
            <a:pPr marL="895350" indent="-45720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GB" u="sng" dirty="0" smtClean="0"/>
              <a:t>Reliability</a:t>
            </a:r>
            <a:r>
              <a:rPr lang="en-GB" dirty="0" smtClean="0"/>
              <a:t>: Generally measured as number of failures per </a:t>
            </a:r>
            <a:r>
              <a:rPr lang="en-GB" i="1" dirty="0" smtClean="0"/>
              <a:t>‘t’</a:t>
            </a:r>
            <a:r>
              <a:rPr lang="en-GB" dirty="0" smtClean="0"/>
              <a:t> hrs of operation, probability of failure free operation in a specified time under specified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Quality Attributes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347614"/>
            <a:ext cx="7123113" cy="3651870"/>
          </a:xfrm>
        </p:spPr>
        <p:txBody>
          <a:bodyPr>
            <a:noAutofit/>
          </a:bodyPr>
          <a:lstStyle/>
          <a:p>
            <a:pPr marL="457200" indent="-457200">
              <a:buClrTx/>
              <a:buSzPct val="75000"/>
              <a:buFont typeface="+mj-lt"/>
              <a:buAutoNum type="arabicPeriod"/>
            </a:pPr>
            <a:r>
              <a:rPr lang="en-GB" sz="1800" b="1" dirty="0" smtClean="0"/>
              <a:t>Reliability</a:t>
            </a:r>
            <a:r>
              <a:rPr lang="en-GB" sz="1800" dirty="0" smtClean="0"/>
              <a:t> </a:t>
            </a:r>
            <a:br>
              <a:rPr lang="en-GB" sz="1800" dirty="0" smtClean="0"/>
            </a:br>
            <a:r>
              <a:rPr lang="en-GB" sz="1800" dirty="0" smtClean="0"/>
              <a:t>The extent to which a software performs its intended functions without failure and within specified time.</a:t>
            </a:r>
          </a:p>
          <a:p>
            <a:pPr marL="457200" indent="-457200">
              <a:buClrTx/>
              <a:buSzPct val="75000"/>
              <a:buFont typeface="+mj-lt"/>
              <a:buAutoNum type="arabicPeriod"/>
            </a:pPr>
            <a:r>
              <a:rPr lang="en-GB" sz="1800" b="1" dirty="0" smtClean="0"/>
              <a:t>Usability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of effort required to learn, operate and understand the functions of the software.</a:t>
            </a:r>
          </a:p>
          <a:p>
            <a:pPr marL="457200" indent="-457200">
              <a:buClrTx/>
              <a:buSzPct val="75000"/>
              <a:buFont typeface="+mj-lt"/>
              <a:buAutoNum type="arabicPeriod"/>
            </a:pPr>
            <a:r>
              <a:rPr lang="en-GB" sz="1800" b="1" dirty="0" smtClean="0"/>
              <a:t>Maintainability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effort required to locate and fix an error during maintenance phase.</a:t>
            </a:r>
          </a:p>
          <a:p>
            <a:pPr marL="457200" indent="-457200">
              <a:buClrTx/>
              <a:buSzPct val="75000"/>
              <a:buFont typeface="+mj-lt"/>
              <a:buAutoNum type="arabicPeriod"/>
            </a:pPr>
            <a:r>
              <a:rPr lang="en-GB" sz="1800" b="1" dirty="0" smtClean="0"/>
              <a:t>Adaptability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to which a software is adaptable to new platforms &amp; technologies.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Reliability attributes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347614"/>
            <a:ext cx="7123113" cy="3168352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Correctness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to which a software meets its specifications.</a:t>
            </a: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Consistency &amp; precision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to which a software is consistent and give results with precision.</a:t>
            </a: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Robustness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to which a software tolerates the unexpected problems.</a:t>
            </a: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Simplicity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to which a software is simple in its operations.</a:t>
            </a: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Traceability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to which a an error is traceable in order to fix it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Usability attributes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347614"/>
            <a:ext cx="7123113" cy="365187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lrTx/>
              <a:buSzPct val="75000"/>
              <a:buFont typeface="+mj-lt"/>
              <a:buAutoNum type="arabicPeriod"/>
            </a:pPr>
            <a:r>
              <a:rPr lang="en-GB" sz="1800" b="1" dirty="0" smtClean="0"/>
              <a:t>Accuracy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Meeting specifications with precision.</a:t>
            </a:r>
          </a:p>
          <a:p>
            <a:pPr marL="342900" indent="-342900">
              <a:buClrTx/>
              <a:buSzPct val="75000"/>
              <a:buFont typeface="+mj-lt"/>
              <a:buAutoNum type="arabicPeriod"/>
            </a:pPr>
            <a:r>
              <a:rPr lang="en-GB" sz="1800" b="1" dirty="0" smtClean="0"/>
              <a:t>Clarity &amp; accuracy of documentation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to which documents are clearly and accurately written.</a:t>
            </a:r>
          </a:p>
          <a:p>
            <a:pPr marL="342900" indent="-342900">
              <a:buClrTx/>
              <a:buSzPct val="75000"/>
              <a:buFont typeface="+mj-lt"/>
              <a:buAutoNum type="arabicPeriod"/>
            </a:pPr>
            <a:r>
              <a:rPr lang="en-GB" sz="1800" b="1" dirty="0" smtClean="0"/>
              <a:t>Conformity of operational environment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to which a software is in conformity of operational environment.</a:t>
            </a:r>
          </a:p>
          <a:p>
            <a:pPr marL="342900" indent="-342900">
              <a:buClrTx/>
              <a:buSzPct val="75000"/>
              <a:buFont typeface="+mj-lt"/>
              <a:buAutoNum type="arabicPeriod"/>
            </a:pPr>
            <a:r>
              <a:rPr lang="en-GB" sz="1800" b="1" dirty="0" smtClean="0"/>
              <a:t>Completeness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to which a software has specified functions.</a:t>
            </a:r>
          </a:p>
          <a:p>
            <a:pPr marL="342900" indent="-342900">
              <a:buClrTx/>
              <a:buSzPct val="75000"/>
              <a:buFont typeface="+mj-lt"/>
              <a:buAutoNum type="arabicPeriod"/>
            </a:pPr>
            <a:r>
              <a:rPr lang="en-GB" sz="1800" b="1" dirty="0" smtClean="0"/>
              <a:t>Efficiency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amount of computing resources and code required by software to perform a function.</a:t>
            </a:r>
          </a:p>
          <a:p>
            <a:pPr marL="342900" indent="-342900">
              <a:buClrTx/>
              <a:buSzPct val="75000"/>
              <a:buFont typeface="+mj-lt"/>
              <a:buAutoNum type="arabicPeriod"/>
            </a:pPr>
            <a:r>
              <a:rPr lang="en-GB" sz="1800" b="1" dirty="0" smtClean="0"/>
              <a:t>Testability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effort required to test a software to ensure that it performs its intended functions.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Maintainability attributes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11560" y="1347614"/>
            <a:ext cx="7123113" cy="316835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Accuracy &amp; Clarity of documentation</a:t>
            </a:r>
            <a:br>
              <a:rPr lang="en-GB" sz="1800" b="1" dirty="0" smtClean="0"/>
            </a:br>
            <a:r>
              <a:rPr lang="en-GB" sz="1800" dirty="0" smtClean="0"/>
              <a:t>The extent to which documents are clearly and accurately written.</a:t>
            </a:r>
            <a:endParaRPr lang="en-GB" sz="1800" b="1" dirty="0" smtClean="0"/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Modularity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It is the extent of ease to implement, test, debug and maintain the software.</a:t>
            </a: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Readability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to which a software is readable in order to understand.</a:t>
            </a: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Simplicity</a:t>
            </a:r>
            <a:br>
              <a:rPr lang="en-GB" sz="1800" b="1" dirty="0" smtClean="0"/>
            </a:br>
            <a:r>
              <a:rPr lang="en-GB" sz="1800" dirty="0" smtClean="0"/>
              <a:t>The extent to which a software is simple in its operations.</a:t>
            </a:r>
            <a:endParaRPr lang="en-GB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Adaptability attributes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11560" y="1347614"/>
            <a:ext cx="7123113" cy="3168352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Modifiability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effort required to modify a software during maintenance phase.</a:t>
            </a: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Expandability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extent to which a software is expandable without undesirable side effects.</a:t>
            </a: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  <a:tabLst>
                <a:tab pos="450850" algn="l"/>
              </a:tabLst>
            </a:pPr>
            <a:r>
              <a:rPr lang="en-GB" sz="1800" b="1" dirty="0" smtClean="0"/>
              <a:t>Portability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The effort required to transfer a program from one platform to another platform.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Capability Maturity Model (CMM)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384376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CMM is a strategy for improving the software process.</a:t>
            </a:r>
          </a:p>
          <a:p>
            <a:endParaRPr lang="en-GB" dirty="0" smtClean="0"/>
          </a:p>
          <a:p>
            <a:pPr marL="0" indent="0" algn="just"/>
            <a:r>
              <a:rPr lang="en-GB" dirty="0" smtClean="0"/>
              <a:t>CMM is used to judge the maturity of the software processes of an organization and to identify the key practices that are required to increase the maturity of these processes.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There are three phases</a:t>
            </a:r>
          </a:p>
          <a:p>
            <a:r>
              <a:rPr lang="en-GB" sz="2400" dirty="0" smtClean="0"/>
              <a:t>In the </a:t>
            </a:r>
            <a:r>
              <a:rPr lang="en-GB" sz="2400" b="1" dirty="0" smtClean="0"/>
              <a:t>life of hardware</a:t>
            </a:r>
          </a:p>
          <a:p>
            <a:r>
              <a:rPr lang="en-GB" sz="2400" b="1" dirty="0" smtClean="0"/>
              <a:t>component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708215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Burn in phase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Useful life phase &amp;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Wear out phase</a:t>
            </a:r>
            <a:endParaRPr lang="en-GB" sz="20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3536029" y="1491630"/>
            <a:ext cx="5356451" cy="3143844"/>
            <a:chOff x="3464021" y="1804170"/>
            <a:chExt cx="5356451" cy="3143844"/>
          </a:xfrm>
        </p:grpSpPr>
        <p:sp>
          <p:nvSpPr>
            <p:cNvPr id="39" name="TextBox 38"/>
            <p:cNvSpPr txBox="1"/>
            <p:nvPr/>
          </p:nvSpPr>
          <p:spPr>
            <a:xfrm>
              <a:off x="3464021" y="3075806"/>
              <a:ext cx="805990" cy="660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Failure</a:t>
              </a:r>
            </a:p>
            <a:p>
              <a:pPr algn="ctr"/>
              <a:r>
                <a:rPr lang="en-GB" dirty="0" smtClean="0"/>
                <a:t>Rate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851920" y="1804170"/>
              <a:ext cx="4968552" cy="3143844"/>
              <a:chOff x="3851920" y="1779662"/>
              <a:chExt cx="4968552" cy="314384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211960" y="1779662"/>
                <a:ext cx="4608512" cy="2808312"/>
                <a:chOff x="4211960" y="1779662"/>
                <a:chExt cx="4608512" cy="280831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4211960" y="1779662"/>
                  <a:ext cx="0" cy="280831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4211960" y="4587974"/>
                  <a:ext cx="460851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/>
              <p:nvPr/>
            </p:nvCxnSpPr>
            <p:spPr>
              <a:xfrm>
                <a:off x="5076056" y="2283718"/>
                <a:ext cx="0" cy="2304256"/>
              </a:xfrm>
              <a:prstGeom prst="line">
                <a:avLst/>
              </a:prstGeom>
              <a:ln cmpd="sng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524328" y="2283718"/>
                <a:ext cx="0" cy="2304256"/>
              </a:xfrm>
              <a:prstGeom prst="line">
                <a:avLst/>
              </a:prstGeom>
              <a:ln cmpd="sng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4215741" y="2427735"/>
                <a:ext cx="4100675" cy="1579982"/>
              </a:xfrm>
              <a:custGeom>
                <a:avLst/>
                <a:gdLst>
                  <a:gd name="connsiteX0" fmla="*/ 0 w 3895107"/>
                  <a:gd name="connsiteY0" fmla="*/ 0 h 1826821"/>
                  <a:gd name="connsiteX1" fmla="*/ 855024 w 3895107"/>
                  <a:gd name="connsiteY1" fmla="*/ 1377538 h 1826821"/>
                  <a:gd name="connsiteX2" fmla="*/ 2173185 w 3895107"/>
                  <a:gd name="connsiteY2" fmla="*/ 1626920 h 1826821"/>
                  <a:gd name="connsiteX3" fmla="*/ 3325091 w 3895107"/>
                  <a:gd name="connsiteY3" fmla="*/ 1579418 h 1826821"/>
                  <a:gd name="connsiteX4" fmla="*/ 3895107 w 3895107"/>
                  <a:gd name="connsiteY4" fmla="*/ 142504 h 1826821"/>
                  <a:gd name="connsiteX0" fmla="*/ 0 w 3895107"/>
                  <a:gd name="connsiteY0" fmla="*/ 0 h 1838623"/>
                  <a:gd name="connsiteX1" fmla="*/ 855024 w 3895107"/>
                  <a:gd name="connsiteY1" fmla="*/ 1377538 h 1838623"/>
                  <a:gd name="connsiteX2" fmla="*/ 2084452 w 3895107"/>
                  <a:gd name="connsiteY2" fmla="*/ 1697734 h 1838623"/>
                  <a:gd name="connsiteX3" fmla="*/ 3325091 w 3895107"/>
                  <a:gd name="connsiteY3" fmla="*/ 1579418 h 1838623"/>
                  <a:gd name="connsiteX4" fmla="*/ 3895107 w 3895107"/>
                  <a:gd name="connsiteY4" fmla="*/ 142504 h 1838623"/>
                  <a:gd name="connsiteX0" fmla="*/ 0 w 3895107"/>
                  <a:gd name="connsiteY0" fmla="*/ 0 h 1703095"/>
                  <a:gd name="connsiteX1" fmla="*/ 855024 w 3895107"/>
                  <a:gd name="connsiteY1" fmla="*/ 1377538 h 1703095"/>
                  <a:gd name="connsiteX2" fmla="*/ 2084452 w 3895107"/>
                  <a:gd name="connsiteY2" fmla="*/ 1697734 h 1703095"/>
                  <a:gd name="connsiteX3" fmla="*/ 3308588 w 3895107"/>
                  <a:gd name="connsiteY3" fmla="*/ 1409702 h 1703095"/>
                  <a:gd name="connsiteX4" fmla="*/ 3895107 w 3895107"/>
                  <a:gd name="connsiteY4" fmla="*/ 142504 h 1703095"/>
                  <a:gd name="connsiteX0" fmla="*/ 0 w 3895107"/>
                  <a:gd name="connsiteY0" fmla="*/ 0 h 1644904"/>
                  <a:gd name="connsiteX1" fmla="*/ 855024 w 3895107"/>
                  <a:gd name="connsiteY1" fmla="*/ 1377538 h 1644904"/>
                  <a:gd name="connsiteX2" fmla="*/ 2156460 w 3895107"/>
                  <a:gd name="connsiteY2" fmla="*/ 1553718 h 1644904"/>
                  <a:gd name="connsiteX3" fmla="*/ 3308588 w 3895107"/>
                  <a:gd name="connsiteY3" fmla="*/ 1409702 h 1644904"/>
                  <a:gd name="connsiteX4" fmla="*/ 3895107 w 3895107"/>
                  <a:gd name="connsiteY4" fmla="*/ 142504 h 1644904"/>
                  <a:gd name="connsiteX0" fmla="*/ 0 w 3895107"/>
                  <a:gd name="connsiteY0" fmla="*/ 0 h 1656906"/>
                  <a:gd name="connsiteX1" fmla="*/ 855024 w 3895107"/>
                  <a:gd name="connsiteY1" fmla="*/ 1377538 h 1656906"/>
                  <a:gd name="connsiteX2" fmla="*/ 2156460 w 3895107"/>
                  <a:gd name="connsiteY2" fmla="*/ 1625726 h 1656906"/>
                  <a:gd name="connsiteX3" fmla="*/ 3308588 w 3895107"/>
                  <a:gd name="connsiteY3" fmla="*/ 1409702 h 1656906"/>
                  <a:gd name="connsiteX4" fmla="*/ 3895107 w 3895107"/>
                  <a:gd name="connsiteY4" fmla="*/ 142504 h 1656906"/>
                  <a:gd name="connsiteX0" fmla="*/ 0 w 3895107"/>
                  <a:gd name="connsiteY0" fmla="*/ 0 h 1648492"/>
                  <a:gd name="connsiteX1" fmla="*/ 855024 w 3895107"/>
                  <a:gd name="connsiteY1" fmla="*/ 1377538 h 1648492"/>
                  <a:gd name="connsiteX2" fmla="*/ 2156460 w 3895107"/>
                  <a:gd name="connsiteY2" fmla="*/ 1625726 h 1648492"/>
                  <a:gd name="connsiteX3" fmla="*/ 3308588 w 3895107"/>
                  <a:gd name="connsiteY3" fmla="*/ 1337694 h 1648492"/>
                  <a:gd name="connsiteX4" fmla="*/ 3895107 w 3895107"/>
                  <a:gd name="connsiteY4" fmla="*/ 142504 h 1648492"/>
                  <a:gd name="connsiteX0" fmla="*/ 0 w 3895107"/>
                  <a:gd name="connsiteY0" fmla="*/ 0 h 1656906"/>
                  <a:gd name="connsiteX1" fmla="*/ 855024 w 3895107"/>
                  <a:gd name="connsiteY1" fmla="*/ 1377538 h 1656906"/>
                  <a:gd name="connsiteX2" fmla="*/ 2156460 w 3895107"/>
                  <a:gd name="connsiteY2" fmla="*/ 1625726 h 1656906"/>
                  <a:gd name="connsiteX3" fmla="*/ 3308588 w 3895107"/>
                  <a:gd name="connsiteY3" fmla="*/ 1409702 h 1656906"/>
                  <a:gd name="connsiteX4" fmla="*/ 3895107 w 3895107"/>
                  <a:gd name="connsiteY4" fmla="*/ 142504 h 1656906"/>
                  <a:gd name="connsiteX0" fmla="*/ 0 w 3895107"/>
                  <a:gd name="connsiteY0" fmla="*/ 0 h 1704408"/>
                  <a:gd name="connsiteX1" fmla="*/ 860316 w 3895107"/>
                  <a:gd name="connsiteY1" fmla="*/ 1433454 h 1704408"/>
                  <a:gd name="connsiteX2" fmla="*/ 2156460 w 3895107"/>
                  <a:gd name="connsiteY2" fmla="*/ 1625726 h 1704408"/>
                  <a:gd name="connsiteX3" fmla="*/ 3308588 w 3895107"/>
                  <a:gd name="connsiteY3" fmla="*/ 1409702 h 1704408"/>
                  <a:gd name="connsiteX4" fmla="*/ 3895107 w 3895107"/>
                  <a:gd name="connsiteY4" fmla="*/ 142504 h 1704408"/>
                  <a:gd name="connsiteX0" fmla="*/ 0 w 3895107"/>
                  <a:gd name="connsiteY0" fmla="*/ 0 h 1680657"/>
                  <a:gd name="connsiteX1" fmla="*/ 878129 w 3895107"/>
                  <a:gd name="connsiteY1" fmla="*/ 1409703 h 1680657"/>
                  <a:gd name="connsiteX2" fmla="*/ 2156460 w 3895107"/>
                  <a:gd name="connsiteY2" fmla="*/ 1625726 h 1680657"/>
                  <a:gd name="connsiteX3" fmla="*/ 3308588 w 3895107"/>
                  <a:gd name="connsiteY3" fmla="*/ 1409702 h 1680657"/>
                  <a:gd name="connsiteX4" fmla="*/ 3895107 w 3895107"/>
                  <a:gd name="connsiteY4" fmla="*/ 142504 h 1680657"/>
                  <a:gd name="connsiteX0" fmla="*/ 0 w 3895107"/>
                  <a:gd name="connsiteY0" fmla="*/ 0 h 1698470"/>
                  <a:gd name="connsiteX1" fmla="*/ 866254 w 3895107"/>
                  <a:gd name="connsiteY1" fmla="*/ 1427516 h 1698470"/>
                  <a:gd name="connsiteX2" fmla="*/ 2156460 w 3895107"/>
                  <a:gd name="connsiteY2" fmla="*/ 1625726 h 1698470"/>
                  <a:gd name="connsiteX3" fmla="*/ 3308588 w 3895107"/>
                  <a:gd name="connsiteY3" fmla="*/ 1409702 h 1698470"/>
                  <a:gd name="connsiteX4" fmla="*/ 3895107 w 3895107"/>
                  <a:gd name="connsiteY4" fmla="*/ 142504 h 1698470"/>
                  <a:gd name="connsiteX0" fmla="*/ 0 w 3895107"/>
                  <a:gd name="connsiteY0" fmla="*/ 0 h 1674720"/>
                  <a:gd name="connsiteX1" fmla="*/ 860316 w 3895107"/>
                  <a:gd name="connsiteY1" fmla="*/ 1403766 h 1674720"/>
                  <a:gd name="connsiteX2" fmla="*/ 2156460 w 3895107"/>
                  <a:gd name="connsiteY2" fmla="*/ 1625726 h 1674720"/>
                  <a:gd name="connsiteX3" fmla="*/ 3308588 w 3895107"/>
                  <a:gd name="connsiteY3" fmla="*/ 1409702 h 1674720"/>
                  <a:gd name="connsiteX4" fmla="*/ 3895107 w 3895107"/>
                  <a:gd name="connsiteY4" fmla="*/ 142504 h 1674720"/>
                  <a:gd name="connsiteX0" fmla="*/ 0 w 3895107"/>
                  <a:gd name="connsiteY0" fmla="*/ 0 h 1678679"/>
                  <a:gd name="connsiteX1" fmla="*/ 860316 w 3895107"/>
                  <a:gd name="connsiteY1" fmla="*/ 1403766 h 1678679"/>
                  <a:gd name="connsiteX2" fmla="*/ 2012444 w 3895107"/>
                  <a:gd name="connsiteY2" fmla="*/ 1649478 h 1678679"/>
                  <a:gd name="connsiteX3" fmla="*/ 3308588 w 3895107"/>
                  <a:gd name="connsiteY3" fmla="*/ 1409702 h 1678679"/>
                  <a:gd name="connsiteX4" fmla="*/ 3895107 w 3895107"/>
                  <a:gd name="connsiteY4" fmla="*/ 142504 h 1678679"/>
                  <a:gd name="connsiteX0" fmla="*/ 0 w 3895107"/>
                  <a:gd name="connsiteY0" fmla="*/ 0 h 1677689"/>
                  <a:gd name="connsiteX1" fmla="*/ 860316 w 3895107"/>
                  <a:gd name="connsiteY1" fmla="*/ 1403766 h 1677689"/>
                  <a:gd name="connsiteX2" fmla="*/ 2054007 w 3895107"/>
                  <a:gd name="connsiteY2" fmla="*/ 1643540 h 1677689"/>
                  <a:gd name="connsiteX3" fmla="*/ 3308588 w 3895107"/>
                  <a:gd name="connsiteY3" fmla="*/ 1409702 h 1677689"/>
                  <a:gd name="connsiteX4" fmla="*/ 3895107 w 3895107"/>
                  <a:gd name="connsiteY4" fmla="*/ 142504 h 1677689"/>
                  <a:gd name="connsiteX0" fmla="*/ 0 w 3895107"/>
                  <a:gd name="connsiteY0" fmla="*/ 0 h 1697968"/>
                  <a:gd name="connsiteX1" fmla="*/ 860316 w 3895107"/>
                  <a:gd name="connsiteY1" fmla="*/ 1403766 h 1697968"/>
                  <a:gd name="connsiteX2" fmla="*/ 2042132 w 3895107"/>
                  <a:gd name="connsiteY2" fmla="*/ 1696979 h 1697968"/>
                  <a:gd name="connsiteX3" fmla="*/ 3308588 w 3895107"/>
                  <a:gd name="connsiteY3" fmla="*/ 1409702 h 1697968"/>
                  <a:gd name="connsiteX4" fmla="*/ 3895107 w 3895107"/>
                  <a:gd name="connsiteY4" fmla="*/ 142504 h 1697968"/>
                  <a:gd name="connsiteX0" fmla="*/ 0 w 3895107"/>
                  <a:gd name="connsiteY0" fmla="*/ 0 h 1655918"/>
                  <a:gd name="connsiteX1" fmla="*/ 860316 w 3895107"/>
                  <a:gd name="connsiteY1" fmla="*/ 1403766 h 1655918"/>
                  <a:gd name="connsiteX2" fmla="*/ 2048070 w 3895107"/>
                  <a:gd name="connsiteY2" fmla="*/ 1512911 h 1655918"/>
                  <a:gd name="connsiteX3" fmla="*/ 3308588 w 3895107"/>
                  <a:gd name="connsiteY3" fmla="*/ 1409702 h 1655918"/>
                  <a:gd name="connsiteX4" fmla="*/ 3895107 w 3895107"/>
                  <a:gd name="connsiteY4" fmla="*/ 142504 h 1655918"/>
                  <a:gd name="connsiteX0" fmla="*/ 0 w 3895107"/>
                  <a:gd name="connsiteY0" fmla="*/ 0 h 1638103"/>
                  <a:gd name="connsiteX1" fmla="*/ 860316 w 3895107"/>
                  <a:gd name="connsiteY1" fmla="*/ 1403766 h 1638103"/>
                  <a:gd name="connsiteX2" fmla="*/ 2048070 w 3895107"/>
                  <a:gd name="connsiteY2" fmla="*/ 1512911 h 1638103"/>
                  <a:gd name="connsiteX3" fmla="*/ 3308588 w 3895107"/>
                  <a:gd name="connsiteY3" fmla="*/ 1409702 h 1638103"/>
                  <a:gd name="connsiteX4" fmla="*/ 3895107 w 3895107"/>
                  <a:gd name="connsiteY4" fmla="*/ 142504 h 1638103"/>
                  <a:gd name="connsiteX0" fmla="*/ 0 w 3895107"/>
                  <a:gd name="connsiteY0" fmla="*/ 0 h 1566853"/>
                  <a:gd name="connsiteX1" fmla="*/ 860316 w 3895107"/>
                  <a:gd name="connsiteY1" fmla="*/ 1403766 h 1566853"/>
                  <a:gd name="connsiteX2" fmla="*/ 2048070 w 3895107"/>
                  <a:gd name="connsiteY2" fmla="*/ 1512911 h 1566853"/>
                  <a:gd name="connsiteX3" fmla="*/ 3308588 w 3895107"/>
                  <a:gd name="connsiteY3" fmla="*/ 1409702 h 1566853"/>
                  <a:gd name="connsiteX4" fmla="*/ 3895107 w 3895107"/>
                  <a:gd name="connsiteY4" fmla="*/ 142504 h 1566853"/>
                  <a:gd name="connsiteX0" fmla="*/ 0 w 3895107"/>
                  <a:gd name="connsiteY0" fmla="*/ 0 h 1549040"/>
                  <a:gd name="connsiteX1" fmla="*/ 860316 w 3895107"/>
                  <a:gd name="connsiteY1" fmla="*/ 1403766 h 1549040"/>
                  <a:gd name="connsiteX2" fmla="*/ 2048070 w 3895107"/>
                  <a:gd name="connsiteY2" fmla="*/ 1512911 h 1549040"/>
                  <a:gd name="connsiteX3" fmla="*/ 3308588 w 3895107"/>
                  <a:gd name="connsiteY3" fmla="*/ 1409702 h 1549040"/>
                  <a:gd name="connsiteX4" fmla="*/ 3895107 w 3895107"/>
                  <a:gd name="connsiteY4" fmla="*/ 142504 h 1549040"/>
                  <a:gd name="connsiteX0" fmla="*/ 0 w 3895107"/>
                  <a:gd name="connsiteY0" fmla="*/ 0 h 1566853"/>
                  <a:gd name="connsiteX1" fmla="*/ 860316 w 3895107"/>
                  <a:gd name="connsiteY1" fmla="*/ 1403766 h 1566853"/>
                  <a:gd name="connsiteX2" fmla="*/ 2048070 w 3895107"/>
                  <a:gd name="connsiteY2" fmla="*/ 1512911 h 1566853"/>
                  <a:gd name="connsiteX3" fmla="*/ 3308588 w 3895107"/>
                  <a:gd name="connsiteY3" fmla="*/ 1409702 h 1566853"/>
                  <a:gd name="connsiteX4" fmla="*/ 3895107 w 3895107"/>
                  <a:gd name="connsiteY4" fmla="*/ 142504 h 1566853"/>
                  <a:gd name="connsiteX0" fmla="*/ 0 w 3895107"/>
                  <a:gd name="connsiteY0" fmla="*/ 0 h 1572789"/>
                  <a:gd name="connsiteX1" fmla="*/ 860316 w 3895107"/>
                  <a:gd name="connsiteY1" fmla="*/ 1403766 h 1572789"/>
                  <a:gd name="connsiteX2" fmla="*/ 2048070 w 3895107"/>
                  <a:gd name="connsiteY2" fmla="*/ 1512911 h 1572789"/>
                  <a:gd name="connsiteX3" fmla="*/ 3308588 w 3895107"/>
                  <a:gd name="connsiteY3" fmla="*/ 1409702 h 1572789"/>
                  <a:gd name="connsiteX4" fmla="*/ 3895107 w 3895107"/>
                  <a:gd name="connsiteY4" fmla="*/ 142504 h 1572789"/>
                  <a:gd name="connsiteX0" fmla="*/ 0 w 3895107"/>
                  <a:gd name="connsiteY0" fmla="*/ 0 h 1572789"/>
                  <a:gd name="connsiteX1" fmla="*/ 860316 w 3895107"/>
                  <a:gd name="connsiteY1" fmla="*/ 1403766 h 1572789"/>
                  <a:gd name="connsiteX2" fmla="*/ 2077758 w 3895107"/>
                  <a:gd name="connsiteY2" fmla="*/ 1566350 h 1572789"/>
                  <a:gd name="connsiteX3" fmla="*/ 3308588 w 3895107"/>
                  <a:gd name="connsiteY3" fmla="*/ 1409702 h 1572789"/>
                  <a:gd name="connsiteX4" fmla="*/ 3895107 w 3895107"/>
                  <a:gd name="connsiteY4" fmla="*/ 142504 h 1572789"/>
                  <a:gd name="connsiteX0" fmla="*/ 0 w 3895107"/>
                  <a:gd name="connsiteY0" fmla="*/ 0 h 1573276"/>
                  <a:gd name="connsiteX1" fmla="*/ 860316 w 3895107"/>
                  <a:gd name="connsiteY1" fmla="*/ 1403766 h 1573276"/>
                  <a:gd name="connsiteX2" fmla="*/ 2006506 w 3895107"/>
                  <a:gd name="connsiteY2" fmla="*/ 1572287 h 1573276"/>
                  <a:gd name="connsiteX3" fmla="*/ 3308588 w 3895107"/>
                  <a:gd name="connsiteY3" fmla="*/ 1409702 h 1573276"/>
                  <a:gd name="connsiteX4" fmla="*/ 3895107 w 3895107"/>
                  <a:gd name="connsiteY4" fmla="*/ 142504 h 1573276"/>
                  <a:gd name="connsiteX0" fmla="*/ 0 w 3956660"/>
                  <a:gd name="connsiteY0" fmla="*/ 6707 h 1579983"/>
                  <a:gd name="connsiteX1" fmla="*/ 860316 w 3956660"/>
                  <a:gd name="connsiteY1" fmla="*/ 1410473 h 1579983"/>
                  <a:gd name="connsiteX2" fmla="*/ 2006506 w 3956660"/>
                  <a:gd name="connsiteY2" fmla="*/ 1578994 h 1579983"/>
                  <a:gd name="connsiteX3" fmla="*/ 3308588 w 3956660"/>
                  <a:gd name="connsiteY3" fmla="*/ 1416409 h 1579983"/>
                  <a:gd name="connsiteX4" fmla="*/ 3956660 w 3956660"/>
                  <a:gd name="connsiteY4" fmla="*/ 0 h 1579983"/>
                  <a:gd name="connsiteX0" fmla="*/ 0 w 4100675"/>
                  <a:gd name="connsiteY0" fmla="*/ 6706 h 1579982"/>
                  <a:gd name="connsiteX1" fmla="*/ 860316 w 4100675"/>
                  <a:gd name="connsiteY1" fmla="*/ 1410472 h 1579982"/>
                  <a:gd name="connsiteX2" fmla="*/ 2006506 w 4100675"/>
                  <a:gd name="connsiteY2" fmla="*/ 1578993 h 1579982"/>
                  <a:gd name="connsiteX3" fmla="*/ 3308588 w 4100675"/>
                  <a:gd name="connsiteY3" fmla="*/ 1416408 h 1579982"/>
                  <a:gd name="connsiteX4" fmla="*/ 4100675 w 4100675"/>
                  <a:gd name="connsiteY4" fmla="*/ 0 h 1579982"/>
                  <a:gd name="connsiteX0" fmla="*/ 0 w 4100675"/>
                  <a:gd name="connsiteY0" fmla="*/ 6706 h 1579982"/>
                  <a:gd name="connsiteX1" fmla="*/ 860316 w 4100675"/>
                  <a:gd name="connsiteY1" fmla="*/ 1410472 h 1579982"/>
                  <a:gd name="connsiteX2" fmla="*/ 2006506 w 4100675"/>
                  <a:gd name="connsiteY2" fmla="*/ 1578993 h 1579982"/>
                  <a:gd name="connsiteX3" fmla="*/ 3308588 w 4100675"/>
                  <a:gd name="connsiteY3" fmla="*/ 1416408 h 1579982"/>
                  <a:gd name="connsiteX4" fmla="*/ 4100675 w 4100675"/>
                  <a:gd name="connsiteY4" fmla="*/ 0 h 1579982"/>
                  <a:gd name="connsiteX0" fmla="*/ 0 w 4100675"/>
                  <a:gd name="connsiteY0" fmla="*/ 6706 h 1579982"/>
                  <a:gd name="connsiteX1" fmla="*/ 860316 w 4100675"/>
                  <a:gd name="connsiteY1" fmla="*/ 1410472 h 1579982"/>
                  <a:gd name="connsiteX2" fmla="*/ 2006506 w 4100675"/>
                  <a:gd name="connsiteY2" fmla="*/ 1578993 h 1579982"/>
                  <a:gd name="connsiteX3" fmla="*/ 3308588 w 4100675"/>
                  <a:gd name="connsiteY3" fmla="*/ 1416408 h 1579982"/>
                  <a:gd name="connsiteX4" fmla="*/ 4100675 w 4100675"/>
                  <a:gd name="connsiteY4" fmla="*/ 0 h 1579982"/>
                  <a:gd name="connsiteX0" fmla="*/ 0 w 4100675"/>
                  <a:gd name="connsiteY0" fmla="*/ 6706 h 1579982"/>
                  <a:gd name="connsiteX1" fmla="*/ 860316 w 4100675"/>
                  <a:gd name="connsiteY1" fmla="*/ 1410472 h 1579982"/>
                  <a:gd name="connsiteX2" fmla="*/ 2006506 w 4100675"/>
                  <a:gd name="connsiteY2" fmla="*/ 1578993 h 1579982"/>
                  <a:gd name="connsiteX3" fmla="*/ 3308588 w 4100675"/>
                  <a:gd name="connsiteY3" fmla="*/ 1416408 h 1579982"/>
                  <a:gd name="connsiteX4" fmla="*/ 4100675 w 4100675"/>
                  <a:gd name="connsiteY4" fmla="*/ 0 h 1579982"/>
                  <a:gd name="connsiteX0" fmla="*/ 0 w 4100675"/>
                  <a:gd name="connsiteY0" fmla="*/ 6706 h 1579982"/>
                  <a:gd name="connsiteX1" fmla="*/ 860316 w 4100675"/>
                  <a:gd name="connsiteY1" fmla="*/ 1410472 h 1579982"/>
                  <a:gd name="connsiteX2" fmla="*/ 2006506 w 4100675"/>
                  <a:gd name="connsiteY2" fmla="*/ 1578993 h 1579982"/>
                  <a:gd name="connsiteX3" fmla="*/ 3308588 w 4100675"/>
                  <a:gd name="connsiteY3" fmla="*/ 1416408 h 1579982"/>
                  <a:gd name="connsiteX4" fmla="*/ 4100675 w 4100675"/>
                  <a:gd name="connsiteY4" fmla="*/ 0 h 157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0675" h="1579982">
                    <a:moveTo>
                      <a:pt x="0" y="6706"/>
                    </a:moveTo>
                    <a:cubicBezTo>
                      <a:pt x="224174" y="833690"/>
                      <a:pt x="518971" y="1158320"/>
                      <a:pt x="860316" y="1410472"/>
                    </a:cubicBezTo>
                    <a:cubicBezTo>
                      <a:pt x="1047282" y="1573559"/>
                      <a:pt x="1598461" y="1578004"/>
                      <a:pt x="2006506" y="1578993"/>
                    </a:cubicBezTo>
                    <a:cubicBezTo>
                      <a:pt x="2414551" y="1579982"/>
                      <a:pt x="2965121" y="1579495"/>
                      <a:pt x="3308588" y="1416408"/>
                    </a:cubicBezTo>
                    <a:cubicBezTo>
                      <a:pt x="3616428" y="1188007"/>
                      <a:pt x="3966774" y="803038"/>
                      <a:pt x="4100675" y="0"/>
                    </a:cubicBezTo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baseline="-250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60639" y="2026727"/>
                <a:ext cx="877804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</a:pPr>
                <a:r>
                  <a:rPr lang="en-GB" b="1" dirty="0" smtClean="0">
                    <a:solidFill>
                      <a:schemeClr val="accent3"/>
                    </a:solidFill>
                  </a:rPr>
                  <a:t>Burn-in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96136" y="2374134"/>
                <a:ext cx="115672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</a:pPr>
                <a:r>
                  <a:rPr lang="en-GB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Useful life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562366" y="2086102"/>
                <a:ext cx="1065035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</a:pPr>
                <a:r>
                  <a:rPr lang="en-GB" b="1" dirty="0" smtClean="0">
                    <a:solidFill>
                      <a:schemeClr val="accent2"/>
                    </a:solidFill>
                  </a:rPr>
                  <a:t>Wear-out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71371" y="4581874"/>
                <a:ext cx="606256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</a:pPr>
                <a:r>
                  <a:rPr lang="en-GB" dirty="0" smtClean="0"/>
                  <a:t>Time</a:t>
                </a: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3851920" y="2571750"/>
                <a:ext cx="0" cy="432048"/>
              </a:xfrm>
              <a:prstGeom prst="straightConnector1">
                <a:avLst/>
              </a:prstGeom>
              <a:ln w="15875" cmpd="sng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851920" y="3723878"/>
                <a:ext cx="0" cy="576064"/>
              </a:xfrm>
              <a:prstGeom prst="line">
                <a:avLst/>
              </a:prstGeom>
              <a:ln w="15875" cmpd="sng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6732240" y="4756498"/>
                <a:ext cx="6480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5436096" y="4767615"/>
                <a:ext cx="6480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4963545" y="4678390"/>
            <a:ext cx="333617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en-GB" sz="14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Bath tub curve of hardware 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Maturity levels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560840" cy="3384376"/>
          </a:xfrm>
        </p:spPr>
        <p:txBody>
          <a:bodyPr/>
          <a:lstStyle/>
          <a:p>
            <a:r>
              <a:rPr lang="en-GB" dirty="0" smtClean="0"/>
              <a:t>Organized into </a:t>
            </a:r>
            <a:r>
              <a:rPr lang="en-GB" b="1" dirty="0" smtClean="0"/>
              <a:t>5</a:t>
            </a:r>
            <a:r>
              <a:rPr lang="en-GB" dirty="0" smtClean="0"/>
              <a:t> maturity levels:</a:t>
            </a: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GB" dirty="0" smtClean="0"/>
              <a:t>Initial </a:t>
            </a:r>
            <a:r>
              <a:rPr lang="en-GB" sz="1800" b="1" dirty="0" smtClean="0">
                <a:solidFill>
                  <a:schemeClr val="accent4"/>
                </a:solidFill>
              </a:rPr>
              <a:t>(M level 1) -&gt; </a:t>
            </a:r>
            <a:r>
              <a:rPr lang="en-GB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Adhoc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process</a:t>
            </a:r>
            <a:endParaRPr lang="en-GB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GB" dirty="0" smtClean="0"/>
              <a:t>Repeatable </a:t>
            </a:r>
            <a:r>
              <a:rPr lang="en-GB" sz="1800" b="1" dirty="0" smtClean="0">
                <a:solidFill>
                  <a:schemeClr val="accent4"/>
                </a:solidFill>
              </a:rPr>
              <a:t>(M level 2) -&gt; 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Project Management</a:t>
            </a:r>
            <a:endParaRPr lang="en-GB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GB" dirty="0" smtClean="0"/>
              <a:t>Defined </a:t>
            </a:r>
            <a:r>
              <a:rPr lang="en-GB" sz="1800" b="1" dirty="0" smtClean="0">
                <a:solidFill>
                  <a:schemeClr val="accent4"/>
                </a:solidFill>
              </a:rPr>
              <a:t>(M level 3) -&gt; 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definition</a:t>
            </a:r>
            <a:endParaRPr lang="en-GB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GB" dirty="0" smtClean="0"/>
              <a:t>Managed </a:t>
            </a:r>
            <a:r>
              <a:rPr lang="en-GB" sz="1800" b="1" dirty="0" smtClean="0">
                <a:solidFill>
                  <a:schemeClr val="accent4"/>
                </a:solidFill>
              </a:rPr>
              <a:t>(M level 4) -&gt; 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measurement</a:t>
            </a:r>
            <a:endParaRPr lang="en-GB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GB" dirty="0" smtClean="0"/>
              <a:t>Optimizing </a:t>
            </a:r>
            <a:r>
              <a:rPr lang="en-GB" sz="1800" b="1" dirty="0" smtClean="0">
                <a:solidFill>
                  <a:schemeClr val="accent4"/>
                </a:solidFill>
              </a:rPr>
              <a:t>(M level 5) -&gt; </a:t>
            </a:r>
            <a:r>
              <a:rPr lang="en-GB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control &amp; Continuous improvement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 </a:t>
            </a:r>
            <a:r>
              <a:rPr lang="en-GB" sz="4400" b="1" dirty="0" smtClean="0">
                <a:solidFill>
                  <a:schemeClr val="accent4"/>
                </a:solidFill>
              </a:rPr>
              <a:t>(M level 1)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456384"/>
          </a:xfrm>
        </p:spPr>
        <p:txBody>
          <a:bodyPr>
            <a:normAutofit fontScale="92500" lnSpcReduction="20000"/>
          </a:bodyPr>
          <a:lstStyle/>
          <a:p>
            <a:pPr marL="0" indent="0" algn="just"/>
            <a:r>
              <a:rPr lang="en-GB" b="1" dirty="0" smtClean="0"/>
              <a:t>At maturity level 1</a:t>
            </a:r>
            <a:r>
              <a:rPr lang="en-GB" dirty="0" smtClean="0"/>
              <a:t>, processes are usually ad hoc and chaotic. The organization usually does not provide a stable environment. Success in these organizations depends on the competence and heroics of the people in the organization and not on the use of proven processes.</a:t>
            </a:r>
          </a:p>
          <a:p>
            <a:pPr marL="0" indent="0" algn="just"/>
            <a:r>
              <a:rPr lang="en-GB" b="1" dirty="0" smtClean="0"/>
              <a:t>Maturity level 1 </a:t>
            </a:r>
            <a:r>
              <a:rPr lang="en-GB" dirty="0" smtClean="0"/>
              <a:t>organizations often produce products and services that work; however, they frequently exceed the budget and schedule of their projects.</a:t>
            </a:r>
          </a:p>
          <a:p>
            <a:pPr marL="0" indent="0" algn="just"/>
            <a:r>
              <a:rPr lang="en-GB" b="1" dirty="0" smtClean="0"/>
              <a:t>Maturity level 1 </a:t>
            </a:r>
            <a:r>
              <a:rPr lang="en-GB" dirty="0" smtClean="0"/>
              <a:t>organizations are characterized by a tendency to over commit, abandon processes in the time of crisis, and not be able to repeat their past successes.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 smtClean="0"/>
              <a:t>Repeatable </a:t>
            </a:r>
            <a:r>
              <a:rPr lang="en-GB" sz="4400" b="1" dirty="0" smtClean="0">
                <a:solidFill>
                  <a:schemeClr val="accent4"/>
                </a:solidFill>
              </a:rPr>
              <a:t>(M level 2)</a:t>
            </a:r>
            <a:endParaRPr lang="en-GB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168352"/>
          </a:xfrm>
        </p:spPr>
        <p:txBody>
          <a:bodyPr>
            <a:normAutofit lnSpcReduction="10000"/>
          </a:bodyPr>
          <a:lstStyle/>
          <a:p>
            <a:pPr marL="0" indent="0" algn="just"/>
            <a:r>
              <a:rPr lang="en-GB" dirty="0" smtClean="0"/>
              <a:t>At this level basic project management practices such as tracking cost &amp; schedule are established. Size &amp; cost estimation techniques are used.</a:t>
            </a:r>
          </a:p>
          <a:p>
            <a:pPr marL="0" indent="0" algn="just"/>
            <a:r>
              <a:rPr lang="en-GB" dirty="0" smtClean="0"/>
              <a:t>It is characteristic of processes at this level that some processes are repeatable, possibly with consistent results. </a:t>
            </a:r>
          </a:p>
          <a:p>
            <a:pPr marL="0" indent="0" algn="just"/>
            <a:r>
              <a:rPr lang="en-GB" dirty="0" smtClean="0"/>
              <a:t>Process discipline is unlikely to be rigorous, but where it exists it may help to ensure that existing processes are maintained during times of stress.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Defined </a:t>
            </a:r>
            <a:r>
              <a:rPr lang="en-GB" sz="4400" b="1" dirty="0" smtClean="0">
                <a:solidFill>
                  <a:schemeClr val="accent4"/>
                </a:solidFill>
              </a:rPr>
              <a:t>(M level 3)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168352"/>
          </a:xfrm>
        </p:spPr>
        <p:txBody>
          <a:bodyPr>
            <a:normAutofit/>
          </a:bodyPr>
          <a:lstStyle/>
          <a:p>
            <a:pPr marL="0" indent="0" algn="just"/>
            <a:r>
              <a:rPr lang="en-GB" dirty="0" smtClean="0"/>
              <a:t>At this level the processes for both management and development activities are defined and documented. There is a common organization-wide understanding of activities, roles, and responsibilities. The processes though defined, the process and product qualities are not measured. ISO 9000 aims at achieving this level.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Managed </a:t>
            </a:r>
            <a:r>
              <a:rPr lang="en-GB" sz="4400" b="1" dirty="0" smtClean="0">
                <a:solidFill>
                  <a:schemeClr val="accent4"/>
                </a:solidFill>
              </a:rPr>
              <a:t>(M level 4)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240360"/>
          </a:xfrm>
        </p:spPr>
        <p:txBody>
          <a:bodyPr/>
          <a:lstStyle/>
          <a:p>
            <a:pPr marL="0" indent="0" algn="just"/>
            <a:r>
              <a:rPr lang="en-GB" dirty="0" smtClean="0"/>
              <a:t>At this level, the focus is on software metrics. Two types of metrics are collected:</a:t>
            </a:r>
          </a:p>
          <a:p>
            <a:pPr marL="0" indent="0" algn="just"/>
            <a:r>
              <a:rPr lang="en-GB" u="sng" dirty="0" smtClean="0"/>
              <a:t>Product metrics</a:t>
            </a:r>
            <a:r>
              <a:rPr lang="en-GB" dirty="0" smtClean="0"/>
              <a:t>: measures the characteristics of the product being developed, such as its size, reliability, time complexity, understand ability etc.</a:t>
            </a:r>
          </a:p>
          <a:p>
            <a:pPr marL="0" indent="0" algn="just"/>
            <a:r>
              <a:rPr lang="en-GB" u="sng" dirty="0" smtClean="0"/>
              <a:t>Process metrics</a:t>
            </a:r>
            <a:r>
              <a:rPr lang="en-GB" dirty="0" smtClean="0"/>
              <a:t>: measures the effectiveness of the process being used, such as average defects/hr of inspection, average manning, average attendance etc.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</a:t>
            </a:r>
            <a:r>
              <a:rPr lang="en-GB" sz="3600" b="1" dirty="0" smtClean="0">
                <a:solidFill>
                  <a:schemeClr val="accent4"/>
                </a:solidFill>
              </a:rPr>
              <a:t>(M level 5)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240360"/>
          </a:xfrm>
        </p:spPr>
        <p:txBody>
          <a:bodyPr>
            <a:normAutofit fontScale="92500" lnSpcReduction="10000"/>
          </a:bodyPr>
          <a:lstStyle/>
          <a:p>
            <a:pPr marL="0" indent="0" algn="just"/>
            <a:r>
              <a:rPr lang="en-GB" dirty="0" smtClean="0"/>
              <a:t>At this stage, process and product metrics are collected. Process and product measurement data are analyzed for continuous process improvement.</a:t>
            </a:r>
          </a:p>
          <a:p>
            <a:pPr marL="0" indent="0" algn="just"/>
            <a:r>
              <a:rPr lang="en-GB" dirty="0" smtClean="0"/>
              <a:t>Continuous process improvement is achieved both by </a:t>
            </a:r>
            <a:r>
              <a:rPr lang="en-GB" b="1" dirty="0" smtClean="0"/>
              <a:t>carefully analyzing the quantitative feedback</a:t>
            </a:r>
            <a:r>
              <a:rPr lang="en-GB" dirty="0" smtClean="0"/>
              <a:t> from the process measurements and also from application of </a:t>
            </a:r>
            <a:r>
              <a:rPr lang="en-GB" b="1" dirty="0" smtClean="0"/>
              <a:t>innovative ideas and technologies</a:t>
            </a:r>
            <a:r>
              <a:rPr lang="en-GB" dirty="0" smtClean="0"/>
              <a:t>. Such an organization identifies the best software engineering practices and innovations which may be tools, methods, or processes. These best practices are transferred throughout the organization.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Process Areas (KPA) of Soft Org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1419622"/>
          <a:ext cx="7848873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168352"/>
                <a:gridCol w="316835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CMM Level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Focus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Key Process Areas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Initial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Competent people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Repeatable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Project Management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Software project planning </a:t>
                      </a:r>
                      <a:br>
                        <a:rPr lang="en-GB" sz="1600" dirty="0" smtClean="0"/>
                      </a:br>
                      <a:r>
                        <a:rPr lang="en-GB" sz="1600" dirty="0" smtClean="0"/>
                        <a:t>Software configuration management 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Defined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Definition of process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Process definition </a:t>
                      </a:r>
                      <a:br>
                        <a:rPr lang="en-GB" sz="1600" dirty="0" smtClean="0"/>
                      </a:br>
                      <a:r>
                        <a:rPr lang="en-GB" sz="1600" dirty="0" smtClean="0"/>
                        <a:t>Training program Peer reviews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Managed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Product &amp; Process Quality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Quantitative process metrics Software quality management 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Optimizing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Continuous Process Improvement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Improvement </a:t>
                      </a:r>
                    </a:p>
                    <a:p>
                      <a:r>
                        <a:rPr lang="en-GB" sz="1600" dirty="0" smtClean="0"/>
                        <a:t>Defect prevention Process change management </a:t>
                      </a:r>
                      <a:br>
                        <a:rPr lang="en-GB" sz="1600" dirty="0" smtClean="0"/>
                      </a:br>
                      <a:r>
                        <a:rPr lang="en-GB" sz="1600" dirty="0" smtClean="0"/>
                        <a:t>Technology change management 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546" y="1539245"/>
            <a:ext cx="822891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5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Reliability</a:t>
            </a:r>
            <a:endParaRPr lang="en-US" sz="15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843" y="915566"/>
            <a:ext cx="3611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Software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Phases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3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Software does not wear out…</a:t>
            </a:r>
          </a:p>
          <a:p>
            <a:r>
              <a:rPr lang="en-GB" sz="2400" dirty="0" smtClean="0"/>
              <a:t>There are three phases</a:t>
            </a:r>
          </a:p>
          <a:p>
            <a:r>
              <a:rPr lang="en-GB" sz="2400" dirty="0" smtClean="0"/>
              <a:t>In the </a:t>
            </a:r>
            <a:r>
              <a:rPr lang="en-GB" sz="2400" b="1" dirty="0" smtClean="0"/>
              <a:t>life of software</a:t>
            </a:r>
          </a:p>
          <a:p>
            <a:r>
              <a:rPr lang="en-GB" sz="2400" b="1" dirty="0" smtClean="0"/>
              <a:t>component</a:t>
            </a:r>
            <a:r>
              <a:rPr lang="en-GB" sz="2400" dirty="0" smtClean="0"/>
              <a:t>: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435846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Testing phase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Useful life phase &amp;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Obsolescence</a:t>
            </a:r>
            <a:endParaRPr lang="en-GB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4594063" y="4678390"/>
            <a:ext cx="407515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en-GB" sz="14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Software reliability curve (failure rate Vs time)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536029" y="1444130"/>
            <a:ext cx="5378025" cy="3143844"/>
            <a:chOff x="3536029" y="1491630"/>
            <a:chExt cx="5378025" cy="3143844"/>
          </a:xfrm>
        </p:grpSpPr>
        <p:grpSp>
          <p:nvGrpSpPr>
            <p:cNvPr id="2" name="Group 54"/>
            <p:cNvGrpSpPr/>
            <p:nvPr/>
          </p:nvGrpSpPr>
          <p:grpSpPr>
            <a:xfrm>
              <a:off x="3536029" y="1491630"/>
              <a:ext cx="5378025" cy="3143844"/>
              <a:chOff x="3464021" y="1804170"/>
              <a:chExt cx="5378025" cy="314384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464021" y="3075806"/>
                <a:ext cx="805990" cy="660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/>
                  <a:t>Failure</a:t>
                </a:r>
              </a:p>
              <a:p>
                <a:pPr algn="ctr"/>
                <a:r>
                  <a:rPr lang="en-GB" dirty="0" smtClean="0"/>
                  <a:t>Rate</a:t>
                </a:r>
              </a:p>
            </p:txBody>
          </p:sp>
          <p:grpSp>
            <p:nvGrpSpPr>
              <p:cNvPr id="3" name="Group 53"/>
              <p:cNvGrpSpPr/>
              <p:nvPr/>
            </p:nvGrpSpPr>
            <p:grpSpPr>
              <a:xfrm>
                <a:off x="3851920" y="1804170"/>
                <a:ext cx="4990126" cy="3143844"/>
                <a:chOff x="3851920" y="1779662"/>
                <a:chExt cx="4990126" cy="3143844"/>
              </a:xfrm>
            </p:grpSpPr>
            <p:grpSp>
              <p:nvGrpSpPr>
                <p:cNvPr id="7" name="Group 15"/>
                <p:cNvGrpSpPr/>
                <p:nvPr/>
              </p:nvGrpSpPr>
              <p:grpSpPr>
                <a:xfrm>
                  <a:off x="4211960" y="1779662"/>
                  <a:ext cx="4608512" cy="2808312"/>
                  <a:chOff x="4211960" y="1779662"/>
                  <a:chExt cx="4608512" cy="2808312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11960" y="1779662"/>
                    <a:ext cx="0" cy="280831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4211960" y="4587974"/>
                    <a:ext cx="4608512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076056" y="2283718"/>
                  <a:ext cx="0" cy="2304256"/>
                </a:xfrm>
                <a:prstGeom prst="line">
                  <a:avLst/>
                </a:prstGeom>
                <a:ln cmpd="sng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7236296" y="2283718"/>
                  <a:ext cx="0" cy="2304256"/>
                </a:xfrm>
                <a:prstGeom prst="line">
                  <a:avLst/>
                </a:prstGeom>
                <a:ln cmpd="sng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4271187" y="2026727"/>
                  <a:ext cx="856709" cy="590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</a:pPr>
                  <a:r>
                    <a:rPr lang="en-GB" b="1" dirty="0" smtClean="0">
                      <a:solidFill>
                        <a:schemeClr val="accent3"/>
                      </a:solidFill>
                    </a:rPr>
                    <a:t>Testing</a:t>
                  </a:r>
                  <a:br>
                    <a:rPr lang="en-GB" b="1" dirty="0" smtClean="0">
                      <a:solidFill>
                        <a:schemeClr val="accent3"/>
                      </a:solidFill>
                    </a:rPr>
                  </a:br>
                  <a:r>
                    <a:rPr lang="en-GB" b="1" dirty="0" smtClean="0">
                      <a:solidFill>
                        <a:schemeClr val="accent3"/>
                      </a:solidFill>
                    </a:rPr>
                    <a:t>phase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580112" y="2374134"/>
                  <a:ext cx="1156727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</a:pPr>
                  <a:r>
                    <a:rPr lang="en-GB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Useful life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47726" y="2086102"/>
                  <a:ext cx="1494320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</a:pPr>
                  <a:r>
                    <a:rPr lang="en-GB" b="1" dirty="0" smtClean="0">
                      <a:solidFill>
                        <a:schemeClr val="accent2"/>
                      </a:solidFill>
                    </a:rPr>
                    <a:t>Obsolescence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071371" y="4581874"/>
                  <a:ext cx="606256" cy="34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</a:pPr>
                  <a:r>
                    <a:rPr lang="en-GB" dirty="0" smtClean="0"/>
                    <a:t>Time</a:t>
                  </a: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3851920" y="2571750"/>
                  <a:ext cx="0" cy="432048"/>
                </a:xfrm>
                <a:prstGeom prst="straightConnector1">
                  <a:avLst/>
                </a:prstGeom>
                <a:ln w="15875" cmpd="sng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851920" y="3723878"/>
                  <a:ext cx="0" cy="576064"/>
                </a:xfrm>
                <a:prstGeom prst="line">
                  <a:avLst/>
                </a:prstGeom>
                <a:ln w="15875" cmpd="sng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6732240" y="4756498"/>
                  <a:ext cx="6480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5436096" y="4767615"/>
                  <a:ext cx="648072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Freeform 25"/>
            <p:cNvSpPr/>
            <p:nvPr/>
          </p:nvSpPr>
          <p:spPr>
            <a:xfrm>
              <a:off x="4275117" y="2018807"/>
              <a:ext cx="4401339" cy="2175395"/>
            </a:xfrm>
            <a:custGeom>
              <a:avLst/>
              <a:gdLst>
                <a:gd name="connsiteX0" fmla="*/ 0 w 4298867"/>
                <a:gd name="connsiteY0" fmla="*/ 0 h 2131621"/>
                <a:gd name="connsiteX1" fmla="*/ 902525 w 4298867"/>
                <a:gd name="connsiteY1" fmla="*/ 1781299 h 2131621"/>
                <a:gd name="connsiteX2" fmla="*/ 4298867 w 4298867"/>
                <a:gd name="connsiteY2" fmla="*/ 2101933 h 2131621"/>
                <a:gd name="connsiteX0" fmla="*/ 0 w 4401339"/>
                <a:gd name="connsiteY0" fmla="*/ 0 h 2151963"/>
                <a:gd name="connsiteX1" fmla="*/ 902525 w 4401339"/>
                <a:gd name="connsiteY1" fmla="*/ 1781299 h 2151963"/>
                <a:gd name="connsiteX2" fmla="*/ 4401339 w 4401339"/>
                <a:gd name="connsiteY2" fmla="*/ 2137119 h 2151963"/>
                <a:gd name="connsiteX0" fmla="*/ 0 w 4401339"/>
                <a:gd name="connsiteY0" fmla="*/ 0 h 2277281"/>
                <a:gd name="connsiteX1" fmla="*/ 944955 w 4401339"/>
                <a:gd name="connsiteY1" fmla="*/ 1921095 h 2277281"/>
                <a:gd name="connsiteX2" fmla="*/ 4401339 w 4401339"/>
                <a:gd name="connsiteY2" fmla="*/ 2137119 h 2277281"/>
                <a:gd name="connsiteX0" fmla="*/ 0 w 4401339"/>
                <a:gd name="connsiteY0" fmla="*/ 0 h 2151963"/>
                <a:gd name="connsiteX1" fmla="*/ 872947 w 4401339"/>
                <a:gd name="connsiteY1" fmla="*/ 1633063 h 2151963"/>
                <a:gd name="connsiteX2" fmla="*/ 4401339 w 4401339"/>
                <a:gd name="connsiteY2" fmla="*/ 2137119 h 2151963"/>
                <a:gd name="connsiteX0" fmla="*/ 0 w 4401339"/>
                <a:gd name="connsiteY0" fmla="*/ 0 h 2175395"/>
                <a:gd name="connsiteX1" fmla="*/ 872947 w 4401339"/>
                <a:gd name="connsiteY1" fmla="*/ 1633063 h 2175395"/>
                <a:gd name="connsiteX2" fmla="*/ 4401339 w 4401339"/>
                <a:gd name="connsiteY2" fmla="*/ 2137119 h 2175395"/>
                <a:gd name="connsiteX0" fmla="*/ 118465 w 4519804"/>
                <a:gd name="connsiteY0" fmla="*/ 0 h 2175395"/>
                <a:gd name="connsiteX1" fmla="*/ 991412 w 4519804"/>
                <a:gd name="connsiteY1" fmla="*/ 1633063 h 2175395"/>
                <a:gd name="connsiteX2" fmla="*/ 4519804 w 4519804"/>
                <a:gd name="connsiteY2" fmla="*/ 2137119 h 2175395"/>
                <a:gd name="connsiteX0" fmla="*/ 0 w 4401339"/>
                <a:gd name="connsiteY0" fmla="*/ 0 h 2175395"/>
                <a:gd name="connsiteX1" fmla="*/ 872947 w 4401339"/>
                <a:gd name="connsiteY1" fmla="*/ 1633063 h 2175395"/>
                <a:gd name="connsiteX2" fmla="*/ 4401339 w 4401339"/>
                <a:gd name="connsiteY2" fmla="*/ 2137119 h 2175395"/>
                <a:gd name="connsiteX0" fmla="*/ 0 w 4401339"/>
                <a:gd name="connsiteY0" fmla="*/ 0 h 2175395"/>
                <a:gd name="connsiteX1" fmla="*/ 872947 w 4401339"/>
                <a:gd name="connsiteY1" fmla="*/ 1633063 h 2175395"/>
                <a:gd name="connsiteX2" fmla="*/ 4401339 w 4401339"/>
                <a:gd name="connsiteY2" fmla="*/ 2137119 h 2175395"/>
                <a:gd name="connsiteX0" fmla="*/ 0 w 4401339"/>
                <a:gd name="connsiteY0" fmla="*/ 0 h 2175395"/>
                <a:gd name="connsiteX1" fmla="*/ 872947 w 4401339"/>
                <a:gd name="connsiteY1" fmla="*/ 1633063 h 2175395"/>
                <a:gd name="connsiteX2" fmla="*/ 4401339 w 4401339"/>
                <a:gd name="connsiteY2" fmla="*/ 2137119 h 2175395"/>
                <a:gd name="connsiteX0" fmla="*/ 0 w 4401339"/>
                <a:gd name="connsiteY0" fmla="*/ 0 h 2175395"/>
                <a:gd name="connsiteX1" fmla="*/ 872947 w 4401339"/>
                <a:gd name="connsiteY1" fmla="*/ 1633063 h 2175395"/>
                <a:gd name="connsiteX2" fmla="*/ 4401339 w 4401339"/>
                <a:gd name="connsiteY2" fmla="*/ 2137119 h 2175395"/>
                <a:gd name="connsiteX0" fmla="*/ 0 w 4401339"/>
                <a:gd name="connsiteY0" fmla="*/ 0 h 2175395"/>
                <a:gd name="connsiteX1" fmla="*/ 872947 w 4401339"/>
                <a:gd name="connsiteY1" fmla="*/ 1633063 h 2175395"/>
                <a:gd name="connsiteX2" fmla="*/ 4401339 w 4401339"/>
                <a:gd name="connsiteY2" fmla="*/ 2137119 h 2175395"/>
                <a:gd name="connsiteX0" fmla="*/ 0 w 4401339"/>
                <a:gd name="connsiteY0" fmla="*/ 0 h 2175395"/>
                <a:gd name="connsiteX1" fmla="*/ 872947 w 4401339"/>
                <a:gd name="connsiteY1" fmla="*/ 1633063 h 2175395"/>
                <a:gd name="connsiteX2" fmla="*/ 4401339 w 4401339"/>
                <a:gd name="connsiteY2" fmla="*/ 2137119 h 2175395"/>
                <a:gd name="connsiteX0" fmla="*/ 0 w 4401339"/>
                <a:gd name="connsiteY0" fmla="*/ 0 h 2175395"/>
                <a:gd name="connsiteX1" fmla="*/ 872947 w 4401339"/>
                <a:gd name="connsiteY1" fmla="*/ 1633063 h 2175395"/>
                <a:gd name="connsiteX2" fmla="*/ 4401339 w 4401339"/>
                <a:gd name="connsiteY2" fmla="*/ 2137119 h 217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1339" h="2175395">
                  <a:moveTo>
                    <a:pt x="0" y="0"/>
                  </a:moveTo>
                  <a:cubicBezTo>
                    <a:pt x="16700" y="252378"/>
                    <a:pt x="115640" y="1139250"/>
                    <a:pt x="872947" y="1633063"/>
                  </a:cubicBezTo>
                  <a:cubicBezTo>
                    <a:pt x="1394129" y="1893951"/>
                    <a:pt x="2117521" y="2175395"/>
                    <a:pt x="4401339" y="2137119"/>
                  </a:cubicBezTo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Factors of obsolescence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8136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itchFamily="34" charset="0"/>
              <a:buChar char="•"/>
            </a:pPr>
            <a:r>
              <a:rPr lang="en-GB" sz="2500" dirty="0" smtClean="0"/>
              <a:t>Change in environment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GB" sz="2500" dirty="0" smtClean="0"/>
              <a:t>Change in infrastructure/technology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GB" sz="2500" dirty="0" smtClean="0"/>
              <a:t>Major change in requirements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GB" sz="2500" dirty="0" smtClean="0"/>
              <a:t>Increase in complexity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GB" sz="2500" dirty="0" smtClean="0"/>
              <a:t>Extremely difficult to maintain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GB" sz="2500" dirty="0" smtClean="0"/>
              <a:t>Deterioration in structure of the code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GB" sz="2500" dirty="0" smtClean="0"/>
              <a:t>Slow execution speed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GB" sz="2500" dirty="0" smtClean="0"/>
              <a:t>Poor graphical 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Software reliability?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dirty="0" smtClean="0"/>
              <a:t>Probability of a </a:t>
            </a:r>
            <a:r>
              <a:rPr lang="en-GB" b="1" dirty="0" smtClean="0"/>
              <a:t>failure free operation </a:t>
            </a:r>
            <a:r>
              <a:rPr lang="en-GB" dirty="0" smtClean="0"/>
              <a:t>of a program for a </a:t>
            </a:r>
            <a:r>
              <a:rPr lang="en-GB" b="1" dirty="0" smtClean="0"/>
              <a:t>specified time </a:t>
            </a:r>
            <a:r>
              <a:rPr lang="en-GB" dirty="0" smtClean="0"/>
              <a:t>in a </a:t>
            </a:r>
            <a:r>
              <a:rPr lang="en-GB" b="1" dirty="0" smtClean="0"/>
              <a:t>specified environment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11560" y="2684983"/>
            <a:ext cx="7123113" cy="2047007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e.g. – </a:t>
            </a:r>
          </a:p>
          <a:p>
            <a:pPr lvl="0" algn="just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 </a:t>
            </a:r>
            <a:r>
              <a:rPr kumimoji="0" lang="en-GB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GB" sz="24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expected to take </a:t>
            </a:r>
            <a:r>
              <a:rPr kumimoji="0" lang="en-GB" sz="240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40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</a:t>
            </a:r>
            <a:r>
              <a:rPr kumimoji="0" lang="en-GB" sz="24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complete its task correctly after the required inputting and it takes </a:t>
            </a:r>
            <a:r>
              <a:rPr kumimoji="0" lang="en-GB" sz="240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GB" sz="240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</a:t>
            </a:r>
            <a:r>
              <a:rPr kumimoji="0" lang="en-GB" sz="24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actual correctly then we may say the module </a:t>
            </a:r>
            <a:r>
              <a:rPr kumimoji="0" lang="en-GB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lang="en-GB" sz="2400" dirty="0" smtClean="0">
                <a:solidFill>
                  <a:schemeClr val="tx2"/>
                </a:solidFill>
              </a:rPr>
              <a:t> is </a:t>
            </a:r>
            <a:br>
              <a:rPr lang="en-GB" sz="2400" dirty="0" smtClean="0">
                <a:solidFill>
                  <a:schemeClr val="tx2"/>
                </a:solidFill>
              </a:rPr>
            </a:br>
            <a:r>
              <a:rPr lang="en-GB" sz="2400" dirty="0" smtClean="0">
                <a:solidFill>
                  <a:srgbClr val="0070C0"/>
                </a:solidFill>
              </a:rPr>
              <a:t>(</a:t>
            </a:r>
            <a:r>
              <a:rPr lang="en-GB" sz="2400" i="1" dirty="0" smtClean="0">
                <a:solidFill>
                  <a:srgbClr val="0070C0"/>
                </a:solidFill>
              </a:rPr>
              <a:t>n/x *100)%</a:t>
            </a:r>
            <a:r>
              <a:rPr lang="en-GB" sz="2400" i="1" dirty="0" smtClean="0">
                <a:solidFill>
                  <a:schemeClr val="tx2"/>
                </a:solidFill>
              </a:rPr>
              <a:t> </a:t>
            </a:r>
            <a:r>
              <a:rPr lang="en-GB" sz="2400" dirty="0" smtClean="0">
                <a:solidFill>
                  <a:schemeClr val="tx2"/>
                </a:solidFill>
              </a:rPr>
              <a:t>reliable.</a:t>
            </a:r>
            <a:endParaRPr kumimoji="0" lang="en-GB" sz="2400" b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Software reliability &amp; Hardware reliability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312368"/>
          </a:xfrm>
        </p:spPr>
        <p:txBody>
          <a:bodyPr/>
          <a:lstStyle/>
          <a:p>
            <a:pPr marL="0" indent="0"/>
            <a:r>
              <a:rPr lang="en-GB" dirty="0" smtClean="0"/>
              <a:t>Once a software (design) bug(s) is/are properly fixed, then we can conclude in general that it is fixed for all the time.</a:t>
            </a:r>
          </a:p>
          <a:p>
            <a:pPr marL="0" indent="0" algn="just"/>
            <a:r>
              <a:rPr lang="en-GB" dirty="0" smtClean="0"/>
              <a:t>But we can’t apply the concept of design reliability to hardware to that extent. The probability of failure due to wear and other physical causes has usually much greater.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9272" y="1539245"/>
            <a:ext cx="6165470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5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Quality</a:t>
            </a:r>
            <a:endParaRPr lang="en-US" sz="15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843" y="915566"/>
            <a:ext cx="3611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Software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Quality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384376"/>
          </a:xfrm>
        </p:spPr>
        <p:txBody>
          <a:bodyPr>
            <a:noAutofit/>
          </a:bodyPr>
          <a:lstStyle/>
          <a:p>
            <a:pPr marL="0" indent="0" algn="just"/>
            <a:r>
              <a:rPr lang="en-GB" dirty="0" smtClean="0"/>
              <a:t>Different people understand different meanings of quality like:</a:t>
            </a:r>
          </a:p>
          <a:p>
            <a:pPr marL="712788" indent="-355600">
              <a:buClrTx/>
              <a:buSzPct val="75000"/>
              <a:buFont typeface="Courier New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</a:rPr>
              <a:t>Conformance to requirements</a:t>
            </a:r>
          </a:p>
          <a:p>
            <a:pPr marL="712788" indent="-355600">
              <a:buClrTx/>
              <a:buSzPct val="75000"/>
              <a:buFont typeface="Courier New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</a:rPr>
              <a:t>Fitness for the purpose</a:t>
            </a:r>
          </a:p>
          <a:p>
            <a:pPr marL="712788" indent="-355600">
              <a:buClrTx/>
              <a:buSzPct val="75000"/>
              <a:buFont typeface="Courier New" pitchFamily="49" charset="0"/>
              <a:buChar char="o"/>
            </a:pPr>
            <a:r>
              <a:rPr lang="en-GB" dirty="0" smtClean="0">
                <a:solidFill>
                  <a:schemeClr val="tx1"/>
                </a:solidFill>
              </a:rPr>
              <a:t>Level of satisfaction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1024</Words>
  <Application>Microsoft Office PowerPoint</Application>
  <PresentationFormat>On-screen Show (16:9)</PresentationFormat>
  <Paragraphs>142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WidescreenPresentation</vt:lpstr>
      <vt:lpstr>Slide 1</vt:lpstr>
      <vt:lpstr>Phases</vt:lpstr>
      <vt:lpstr>Slide 3</vt:lpstr>
      <vt:lpstr>Phases</vt:lpstr>
      <vt:lpstr>Factors of obsolescence</vt:lpstr>
      <vt:lpstr>What is Software reliability?</vt:lpstr>
      <vt:lpstr>Software reliability &amp; Hardware reliability</vt:lpstr>
      <vt:lpstr>Slide 8</vt:lpstr>
      <vt:lpstr>Software Quality</vt:lpstr>
      <vt:lpstr>Conformance to requirements</vt:lpstr>
      <vt:lpstr>Fitness for the purpose</vt:lpstr>
      <vt:lpstr>Level of satisfaction</vt:lpstr>
      <vt:lpstr>Two ways of quality check</vt:lpstr>
      <vt:lpstr>Software Quality Attributes</vt:lpstr>
      <vt:lpstr>Reliability attributes</vt:lpstr>
      <vt:lpstr>Usability attributes</vt:lpstr>
      <vt:lpstr>Maintainability attributes</vt:lpstr>
      <vt:lpstr>Adaptability attributes</vt:lpstr>
      <vt:lpstr>Capability Maturity Model (CMM)</vt:lpstr>
      <vt:lpstr>Maturity levels</vt:lpstr>
      <vt:lpstr>Initial (M level 1)</vt:lpstr>
      <vt:lpstr>Repeatable (M level 2)</vt:lpstr>
      <vt:lpstr>Defined (M level 3)</vt:lpstr>
      <vt:lpstr>Managed (M level 4)</vt:lpstr>
      <vt:lpstr>Optimizing (M level 5)</vt:lpstr>
      <vt:lpstr>Key Process Areas (KPA) of Soft Org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2014-03-31T16:34:55Z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