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3" r:id="rId9"/>
    <p:sldId id="265" r:id="rId10"/>
  </p:sldIdLst>
  <p:sldSz cx="9144000" cy="5143500" type="screen16x9"/>
  <p:notesSz cx="9144000" cy="6858000"/>
  <p:defaultTextStyle>
    <a:defPPr>
      <a:defRPr lang="en-US"/>
    </a:defPPr>
    <a:lvl1pPr marL="0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0985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1970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2954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23939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04924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85909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66893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47878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4" autoAdjust="0"/>
    <p:restoredTop sz="94624" autoAdjust="0"/>
  </p:normalViewPr>
  <p:slideViewPr>
    <p:cSldViewPr>
      <p:cViewPr varScale="1">
        <p:scale>
          <a:sx n="81" d="100"/>
          <a:sy n="81" d="100"/>
        </p:scale>
        <p:origin x="-102" y="-1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982F1-3F4A-471D-BE56-4F44B9468286}" type="datetimeFigureOut">
              <a:rPr lang="en-GB" smtClean="0"/>
              <a:pPr/>
              <a:t>28/11/2018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0F0F9-28D4-4661-8303-B586A049830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334-B2D5-492F-B0E1-B968EC9D5BD5}" type="datetimeFigureOut">
              <a:rPr lang="en-GB" smtClean="0"/>
              <a:pPr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60BB-B289-42F8-9AAE-35B146A07C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334-B2D5-492F-B0E1-B968EC9D5BD5}" type="datetimeFigureOut">
              <a:rPr lang="en-GB" smtClean="0"/>
              <a:pPr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60BB-B289-42F8-9AAE-35B146A07C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334-B2D5-492F-B0E1-B968EC9D5BD5}" type="datetimeFigureOut">
              <a:rPr lang="en-GB" smtClean="0"/>
              <a:pPr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60BB-B289-42F8-9AAE-35B146A07C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334-B2D5-492F-B0E1-B968EC9D5BD5}" type="datetimeFigureOut">
              <a:rPr lang="en-GB" smtClean="0"/>
              <a:pPr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60BB-B289-42F8-9AAE-35B146A07C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334-B2D5-492F-B0E1-B968EC9D5BD5}" type="datetimeFigureOut">
              <a:rPr lang="en-GB" smtClean="0"/>
              <a:pPr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60BB-B289-42F8-9AAE-35B146A07C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334-B2D5-492F-B0E1-B968EC9D5BD5}" type="datetimeFigureOut">
              <a:rPr lang="en-GB" smtClean="0"/>
              <a:pPr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60BB-B289-42F8-9AAE-35B146A07C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700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00" b="1"/>
            </a:lvl4pPr>
            <a:lvl5pPr marL="1523939" indent="0">
              <a:buNone/>
              <a:defRPr sz="1300" b="1"/>
            </a:lvl5pPr>
            <a:lvl6pPr marL="1904924" indent="0">
              <a:buNone/>
              <a:defRPr sz="1300" b="1"/>
            </a:lvl6pPr>
            <a:lvl7pPr marL="2285909" indent="0">
              <a:buNone/>
              <a:defRPr sz="1300" b="1"/>
            </a:lvl7pPr>
            <a:lvl8pPr marL="2666893" indent="0">
              <a:buNone/>
              <a:defRPr sz="1300" b="1"/>
            </a:lvl8pPr>
            <a:lvl9pPr marL="30478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700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00" b="1"/>
            </a:lvl4pPr>
            <a:lvl5pPr marL="1523939" indent="0">
              <a:buNone/>
              <a:defRPr sz="1300" b="1"/>
            </a:lvl5pPr>
            <a:lvl6pPr marL="1904924" indent="0">
              <a:buNone/>
              <a:defRPr sz="1300" b="1"/>
            </a:lvl6pPr>
            <a:lvl7pPr marL="2285909" indent="0">
              <a:buNone/>
              <a:defRPr sz="1300" b="1"/>
            </a:lvl7pPr>
            <a:lvl8pPr marL="2666893" indent="0">
              <a:buNone/>
              <a:defRPr sz="1300" b="1"/>
            </a:lvl8pPr>
            <a:lvl9pPr marL="30478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334-B2D5-492F-B0E1-B968EC9D5BD5}" type="datetimeFigureOut">
              <a:rPr lang="en-GB" smtClean="0"/>
              <a:pPr/>
              <a:t>28/11/2018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60BB-B289-42F8-9AAE-35B146A07C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334-B2D5-492F-B0E1-B968EC9D5BD5}" type="datetimeFigureOut">
              <a:rPr lang="en-GB" smtClean="0"/>
              <a:pPr/>
              <a:t>28/11/2018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60BB-B289-42F8-9AAE-35B146A07C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334-B2D5-492F-B0E1-B968EC9D5BD5}" type="datetimeFigureOut">
              <a:rPr lang="en-GB" smtClean="0"/>
              <a:pPr/>
              <a:t>28/11/2018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60BB-B289-42F8-9AAE-35B146A07C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0985" indent="0">
              <a:buNone/>
              <a:defRPr sz="1000"/>
            </a:lvl2pPr>
            <a:lvl3pPr marL="761970" indent="0">
              <a:buNone/>
              <a:defRPr sz="800"/>
            </a:lvl3pPr>
            <a:lvl4pPr marL="1142954" indent="0">
              <a:buNone/>
              <a:defRPr sz="700"/>
            </a:lvl4pPr>
            <a:lvl5pPr marL="1523939" indent="0">
              <a:buNone/>
              <a:defRPr sz="700"/>
            </a:lvl5pPr>
            <a:lvl6pPr marL="1904924" indent="0">
              <a:buNone/>
              <a:defRPr sz="700"/>
            </a:lvl6pPr>
            <a:lvl7pPr marL="2285909" indent="0">
              <a:buNone/>
              <a:defRPr sz="700"/>
            </a:lvl7pPr>
            <a:lvl8pPr marL="2666893" indent="0">
              <a:buNone/>
              <a:defRPr sz="700"/>
            </a:lvl8pPr>
            <a:lvl9pPr marL="30478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334-B2D5-492F-B0E1-B968EC9D5BD5}" type="datetimeFigureOut">
              <a:rPr lang="en-GB" smtClean="0"/>
              <a:pPr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60BB-B289-42F8-9AAE-35B146A07C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0985" indent="0">
              <a:buNone/>
              <a:defRPr sz="2300"/>
            </a:lvl2pPr>
            <a:lvl3pPr marL="761970" indent="0">
              <a:buNone/>
              <a:defRPr sz="2000"/>
            </a:lvl3pPr>
            <a:lvl4pPr marL="1142954" indent="0">
              <a:buNone/>
              <a:defRPr sz="1700"/>
            </a:lvl4pPr>
            <a:lvl5pPr marL="1523939" indent="0">
              <a:buNone/>
              <a:defRPr sz="1700"/>
            </a:lvl5pPr>
            <a:lvl6pPr marL="1904924" indent="0">
              <a:buNone/>
              <a:defRPr sz="1700"/>
            </a:lvl6pPr>
            <a:lvl7pPr marL="2285909" indent="0">
              <a:buNone/>
              <a:defRPr sz="1700"/>
            </a:lvl7pPr>
            <a:lvl8pPr marL="2666893" indent="0">
              <a:buNone/>
              <a:defRPr sz="1700"/>
            </a:lvl8pPr>
            <a:lvl9pPr marL="3047878" indent="0">
              <a:buNone/>
              <a:defRPr sz="1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0985" indent="0">
              <a:buNone/>
              <a:defRPr sz="1000"/>
            </a:lvl2pPr>
            <a:lvl3pPr marL="761970" indent="0">
              <a:buNone/>
              <a:defRPr sz="800"/>
            </a:lvl3pPr>
            <a:lvl4pPr marL="1142954" indent="0">
              <a:buNone/>
              <a:defRPr sz="700"/>
            </a:lvl4pPr>
            <a:lvl5pPr marL="1523939" indent="0">
              <a:buNone/>
              <a:defRPr sz="700"/>
            </a:lvl5pPr>
            <a:lvl6pPr marL="1904924" indent="0">
              <a:buNone/>
              <a:defRPr sz="700"/>
            </a:lvl6pPr>
            <a:lvl7pPr marL="2285909" indent="0">
              <a:buNone/>
              <a:defRPr sz="700"/>
            </a:lvl7pPr>
            <a:lvl8pPr marL="2666893" indent="0">
              <a:buNone/>
              <a:defRPr sz="700"/>
            </a:lvl8pPr>
            <a:lvl9pPr marL="30478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334-B2D5-492F-B0E1-B968EC9D5BD5}" type="datetimeFigureOut">
              <a:rPr lang="en-GB" smtClean="0"/>
              <a:pPr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60BB-B289-42F8-9AAE-35B146A07C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6197" tIns="38098" rIns="76197" bIns="380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6197" tIns="38098" rIns="76197" bIns="380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6197" tIns="38098" rIns="76197" bIns="38098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8334-B2D5-492F-B0E1-B968EC9D5BD5}" type="datetimeFigureOut">
              <a:rPr lang="en-GB" smtClean="0"/>
              <a:pPr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76197" tIns="38098" rIns="76197" bIns="38098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76197" tIns="38098" rIns="76197" bIns="38098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860BB-B289-42F8-9AAE-35B146A07C8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1970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Counting Sort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Also called </a:t>
            </a:r>
            <a:r>
              <a:rPr lang="en-US" sz="2300" u="sng" dirty="0"/>
              <a:t>Stable Sort</a:t>
            </a:r>
            <a:endParaRPr lang="en-GB" sz="2300" u="sng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67492" y="1473324"/>
            <a:ext cx="6400800" cy="450354"/>
          </a:xfrm>
          <a:prstGeom prst="rect">
            <a:avLst/>
          </a:prstGeom>
        </p:spPr>
        <p:txBody>
          <a:bodyPr vert="horz" lIns="76197" tIns="38098" rIns="76197" bIns="38098" rtlCol="0">
            <a:normAutofit/>
          </a:bodyPr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 Sort</a:t>
            </a:r>
            <a:endParaRPr kumimoji="0" lang="en-GB" sz="2300" b="0" i="0" u="sng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11560" y="555526"/>
            <a:ext cx="7704856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OUNTING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-S</a:t>
            </a:r>
            <a:r>
              <a:rPr lang="en-US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ORT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B, k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= 0 to k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2.    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C[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] = 0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j = 1 to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A.length</a:t>
            </a: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4.    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C[A[j]]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= C[A[j]] +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5. 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C[</a:t>
            </a:r>
            <a:r>
              <a:rPr lang="en-US" sz="1800" i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now contains the number of elements equal to </a:t>
            </a:r>
            <a:r>
              <a:rPr lang="en-US" sz="1800" i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i = 1 to k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7.    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C[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= C[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]  + C[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8. 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C[</a:t>
            </a:r>
            <a:r>
              <a:rPr lang="en-US" sz="1800" i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GB" sz="1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now contains the number of elements less than or equal to </a:t>
            </a:r>
            <a:r>
              <a:rPr lang="en-GB" sz="1800" i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1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j =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A.length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down to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10.    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B[C[A[j]]]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= A[j]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11.	   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C[A[j]]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= C[A[j]] -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11560" y="555526"/>
            <a:ext cx="7704856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OUNTING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-S</a:t>
            </a:r>
            <a:r>
              <a:rPr lang="en-US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ORT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B, k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= 0 to k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2.    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C[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] = 0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j = 1 to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A.length</a:t>
            </a: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4.    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C[A[j]]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= C[A[j]] +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5. 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C[</a:t>
            </a:r>
            <a:r>
              <a:rPr lang="en-US" sz="1800" i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now contains the number of elements equal to </a:t>
            </a:r>
            <a:r>
              <a:rPr lang="en-US" sz="1800" i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i = 1 to k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7.    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C[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= C[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]  + C[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8. 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C[</a:t>
            </a:r>
            <a:r>
              <a:rPr lang="en-US" sz="1800" i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GB" sz="1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now contains the number of elements less than or equal to </a:t>
            </a:r>
            <a:r>
              <a:rPr lang="en-GB" sz="1800" i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1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j =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A.length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down to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10.    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B[C[A[j]]]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= A[j]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11.	   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C[A[j]]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= C[A[j]] -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39752" y="915566"/>
            <a:ext cx="6552729" cy="3064406"/>
            <a:chOff x="2339752" y="875496"/>
            <a:chExt cx="6552729" cy="306440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987824" y="1563638"/>
              <a:ext cx="53285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339752" y="1059582"/>
              <a:ext cx="59766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339752" y="2399794"/>
              <a:ext cx="59766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563888" y="3230839"/>
              <a:ext cx="47525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267237" y="875496"/>
              <a:ext cx="625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solidFill>
                    <a:schemeClr val="accent6">
                      <a:lumMod val="75000"/>
                    </a:schemeClr>
                  </a:solidFill>
                </a:rPr>
                <a:t>k</a:t>
              </a:r>
              <a:r>
                <a:rPr 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 +2</a:t>
              </a:r>
              <a:endParaRPr lang="en-GB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67236" y="1369100"/>
              <a:ext cx="625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n + 1</a:t>
              </a:r>
              <a:endParaRPr lang="en-GB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67236" y="2216273"/>
              <a:ext cx="625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solidFill>
                    <a:schemeClr val="accent6">
                      <a:lumMod val="75000"/>
                    </a:schemeClr>
                  </a:solidFill>
                </a:rPr>
                <a:t>k</a:t>
              </a:r>
              <a:r>
                <a:rPr 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 + 1</a:t>
              </a:r>
              <a:endParaRPr lang="en-GB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67236" y="3025284"/>
              <a:ext cx="625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n + 1</a:t>
              </a:r>
              <a:endParaRPr lang="en-GB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555776" y="1325580"/>
              <a:ext cx="53285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851317" y="1131042"/>
              <a:ext cx="625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1</a:t>
              </a:r>
              <a:endParaRPr lang="en-GB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779912" y="1851670"/>
              <a:ext cx="41044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851317" y="1657132"/>
              <a:ext cx="625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1</a:t>
              </a:r>
              <a:endParaRPr lang="en-GB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779912" y="2683263"/>
              <a:ext cx="41044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851317" y="2488725"/>
              <a:ext cx="625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1</a:t>
              </a:r>
              <a:endParaRPr lang="en-GB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563888" y="3535794"/>
              <a:ext cx="43043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835188" y="3341256"/>
              <a:ext cx="625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1</a:t>
              </a:r>
              <a:endParaRPr lang="en-GB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779912" y="3795886"/>
              <a:ext cx="41044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851317" y="3601348"/>
              <a:ext cx="625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1</a:t>
              </a:r>
              <a:endParaRPr lang="en-GB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100392" y="451596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 smtClean="0"/>
              <a:t>θ(</a:t>
            </a:r>
            <a:r>
              <a:rPr lang="en-GB" sz="2400" dirty="0" smtClean="0"/>
              <a:t>n)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7596336" y="4083918"/>
            <a:ext cx="136815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596336" y="4538000"/>
            <a:ext cx="136815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96336" y="408391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2400" dirty="0" smtClean="0">
                <a:solidFill>
                  <a:srgbClr val="C00000"/>
                </a:solidFill>
              </a:rPr>
              <a:t>θ(</a:t>
            </a:r>
            <a:r>
              <a:rPr lang="en-GB" sz="2400" dirty="0" smtClean="0">
                <a:solidFill>
                  <a:srgbClr val="C00000"/>
                </a:solidFill>
              </a:rPr>
              <a:t>k + n)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9234" y="4547904"/>
            <a:ext cx="7986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 practice, we usually use counting sort when we have </a:t>
            </a:r>
            <a:r>
              <a:rPr lang="en-US" sz="2000" i="1" dirty="0" smtClean="0">
                <a:solidFill>
                  <a:srgbClr val="FF0000"/>
                </a:solidFill>
              </a:rPr>
              <a:t>k = O(n)</a:t>
            </a:r>
            <a:r>
              <a:rPr lang="en-US" i="1" dirty="0" smtClean="0">
                <a:solidFill>
                  <a:srgbClr val="7030A0"/>
                </a:solidFill>
              </a:rPr>
              <a:t>,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in which case the running time is</a:t>
            </a:r>
            <a:endParaRPr lang="en-GB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Radix Sort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67492" y="1473324"/>
            <a:ext cx="6400800" cy="450354"/>
          </a:xfrm>
          <a:prstGeom prst="rect">
            <a:avLst/>
          </a:prstGeom>
        </p:spPr>
        <p:txBody>
          <a:bodyPr vert="horz" lIns="76197" tIns="38098" rIns="76197" bIns="38098" rtlCol="0">
            <a:normAutofit/>
          </a:bodyPr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 Sort</a:t>
            </a:r>
            <a:endParaRPr kumimoji="0" lang="en-GB" sz="2300" b="0" i="0" u="sng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1059582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258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27584" y="1491630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158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27584" y="1923678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351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827584" y="2355726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880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27584" y="2787774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555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27584" y="3219822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108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27584" y="3651870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259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843808" y="1059582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r>
              <a:rPr lang="en-US" u="sng" dirty="0" smtClean="0">
                <a:solidFill>
                  <a:schemeClr val="tx1"/>
                </a:solidFill>
              </a:rPr>
              <a:t>0</a:t>
            </a:r>
            <a:endParaRPr lang="en-GB" u="sng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43808" y="1491630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35</a:t>
            </a:r>
            <a:r>
              <a:rPr lang="en-US" u="sng" dirty="0" smtClean="0"/>
              <a:t>1</a:t>
            </a:r>
            <a:endParaRPr lang="en-GB" u="sng" dirty="0"/>
          </a:p>
        </p:txBody>
      </p:sp>
      <p:sp>
        <p:nvSpPr>
          <p:cNvPr id="13" name="Rectangle 12"/>
          <p:cNvSpPr/>
          <p:nvPr/>
        </p:nvSpPr>
        <p:spPr>
          <a:xfrm>
            <a:off x="2843808" y="1923678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55</a:t>
            </a:r>
            <a:r>
              <a:rPr lang="en-US" u="sng" dirty="0" smtClean="0"/>
              <a:t>5</a:t>
            </a:r>
            <a:endParaRPr lang="en-GB" u="sng" dirty="0"/>
          </a:p>
        </p:txBody>
      </p:sp>
      <p:sp>
        <p:nvSpPr>
          <p:cNvPr id="14" name="Rectangle 13"/>
          <p:cNvSpPr/>
          <p:nvPr/>
        </p:nvSpPr>
        <p:spPr>
          <a:xfrm>
            <a:off x="2843808" y="2355726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r>
              <a:rPr lang="en-US" u="sng" dirty="0" smtClean="0"/>
              <a:t>8</a:t>
            </a:r>
            <a:endParaRPr lang="en-GB" u="sng" dirty="0"/>
          </a:p>
        </p:txBody>
      </p:sp>
      <p:sp>
        <p:nvSpPr>
          <p:cNvPr id="15" name="Rectangle 14"/>
          <p:cNvSpPr/>
          <p:nvPr/>
        </p:nvSpPr>
        <p:spPr>
          <a:xfrm>
            <a:off x="2843808" y="2787774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r>
              <a:rPr lang="en-US" u="sng" dirty="0" smtClean="0"/>
              <a:t>8</a:t>
            </a:r>
            <a:endParaRPr lang="en-GB" u="sng" dirty="0"/>
          </a:p>
        </p:txBody>
      </p:sp>
      <p:sp>
        <p:nvSpPr>
          <p:cNvPr id="16" name="Rectangle 15"/>
          <p:cNvSpPr/>
          <p:nvPr/>
        </p:nvSpPr>
        <p:spPr>
          <a:xfrm>
            <a:off x="2843808" y="3219822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r>
              <a:rPr lang="en-US" u="sng" dirty="0" smtClean="0"/>
              <a:t>8</a:t>
            </a:r>
            <a:endParaRPr lang="en-GB" u="sng" dirty="0"/>
          </a:p>
        </p:txBody>
      </p:sp>
      <p:sp>
        <p:nvSpPr>
          <p:cNvPr id="17" name="Rectangle 16"/>
          <p:cNvSpPr/>
          <p:nvPr/>
        </p:nvSpPr>
        <p:spPr>
          <a:xfrm>
            <a:off x="2843808" y="3651870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r>
              <a:rPr lang="en-US" u="sng" dirty="0" smtClean="0"/>
              <a:t>9</a:t>
            </a:r>
            <a:endParaRPr lang="en-GB" u="sng" dirty="0"/>
          </a:p>
        </p:txBody>
      </p:sp>
      <p:sp>
        <p:nvSpPr>
          <p:cNvPr id="18" name="Rectangle 17"/>
          <p:cNvSpPr/>
          <p:nvPr/>
        </p:nvSpPr>
        <p:spPr>
          <a:xfrm>
            <a:off x="4355976" y="1059582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u="sng" dirty="0" smtClean="0"/>
              <a:t>0</a:t>
            </a:r>
            <a:r>
              <a:rPr lang="en-US" dirty="0" smtClean="0"/>
              <a:t>8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355976" y="1491630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u="sng" dirty="0" smtClean="0"/>
              <a:t>5</a:t>
            </a:r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4355976" y="1923678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r>
              <a:rPr lang="en-US" u="sng" dirty="0" smtClean="0"/>
              <a:t>5</a:t>
            </a:r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4355976" y="2355726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u="sng" dirty="0" smtClean="0"/>
              <a:t>5</a:t>
            </a:r>
            <a:r>
              <a:rPr lang="en-US" dirty="0" smtClean="0"/>
              <a:t>8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4355976" y="2787774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u="sng" dirty="0" smtClean="0"/>
              <a:t>5</a:t>
            </a:r>
            <a:r>
              <a:rPr lang="en-US" dirty="0" smtClean="0"/>
              <a:t>8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4355976" y="3219822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u="sng" dirty="0" smtClean="0"/>
              <a:t>5</a:t>
            </a:r>
            <a:r>
              <a:rPr lang="en-US" dirty="0" smtClean="0"/>
              <a:t>9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4355976" y="3651870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r>
              <a:rPr lang="en-US" u="sng" dirty="0" smtClean="0"/>
              <a:t>8</a:t>
            </a:r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5796136" y="1059582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1</a:t>
            </a:r>
            <a:r>
              <a:rPr lang="en-US" dirty="0" smtClean="0"/>
              <a:t>08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5796136" y="1491630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1</a:t>
            </a:r>
            <a:r>
              <a:rPr lang="en-US" dirty="0" smtClean="0"/>
              <a:t>58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5796136" y="1923678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2</a:t>
            </a:r>
            <a:r>
              <a:rPr lang="en-US" dirty="0" smtClean="0"/>
              <a:t>58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5796136" y="2355726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2</a:t>
            </a:r>
            <a:r>
              <a:rPr lang="en-US" dirty="0" smtClean="0"/>
              <a:t>59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5796136" y="2787774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3</a:t>
            </a:r>
            <a:r>
              <a:rPr lang="en-US" dirty="0" smtClean="0"/>
              <a:t>51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5796136" y="3219822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5</a:t>
            </a:r>
            <a:r>
              <a:rPr lang="en-US" dirty="0" smtClean="0"/>
              <a:t>55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5796136" y="3651870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8</a:t>
            </a:r>
            <a:r>
              <a:rPr lang="en-US" dirty="0" smtClean="0"/>
              <a:t>80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548923" y="7314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A</a:t>
            </a:r>
            <a:endParaRPr lang="en-GB" sz="20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2549019" y="7314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A</a:t>
            </a:r>
            <a:endParaRPr lang="en-GB" sz="20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4067944" y="7314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A</a:t>
            </a:r>
            <a:endParaRPr lang="en-GB" sz="20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5501347" y="7314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A</a:t>
            </a:r>
            <a:endParaRPr lang="en-GB" sz="2000" i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358881" y="69954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765990" y="69954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106202" y="69954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15816" y="411510"/>
            <a:ext cx="7677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baseline="30000" dirty="0" smtClean="0">
                <a:solidFill>
                  <a:srgbClr val="FF0000"/>
                </a:solidFill>
              </a:rPr>
              <a:t>st</a:t>
            </a:r>
            <a:r>
              <a:rPr lang="en-US" b="1" dirty="0" smtClean="0">
                <a:solidFill>
                  <a:srgbClr val="FF0000"/>
                </a:solidFill>
              </a:rPr>
              <a:t> Pass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55976" y="411510"/>
            <a:ext cx="8108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b="1" baseline="30000" dirty="0" smtClean="0">
                <a:solidFill>
                  <a:srgbClr val="FF0000"/>
                </a:solidFill>
              </a:rPr>
              <a:t>nd</a:t>
            </a:r>
            <a:r>
              <a:rPr lang="en-US" b="1" dirty="0" smtClean="0">
                <a:solidFill>
                  <a:srgbClr val="FF0000"/>
                </a:solidFill>
              </a:rPr>
              <a:t> Pass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49369" y="411510"/>
            <a:ext cx="7852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b="1" baseline="30000" dirty="0" smtClean="0">
                <a:solidFill>
                  <a:srgbClr val="FF0000"/>
                </a:solidFill>
              </a:rPr>
              <a:t>rd</a:t>
            </a:r>
            <a:r>
              <a:rPr lang="en-US" b="1" dirty="0" smtClean="0">
                <a:solidFill>
                  <a:srgbClr val="FF0000"/>
                </a:solidFill>
              </a:rPr>
              <a:t> Pass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043608" y="1347614"/>
            <a:ext cx="7488832" cy="1200329"/>
            <a:chOff x="1043608" y="1347614"/>
            <a:chExt cx="7488832" cy="1200329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1043608" y="1347614"/>
              <a:ext cx="684076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8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ADIX</a:t>
              </a:r>
              <a:r>
                <a:rPr lang="en-US" sz="24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-S</a:t>
              </a:r>
              <a:r>
                <a:rPr lang="en-US" sz="18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ORT</a:t>
              </a:r>
              <a:r>
                <a:rPr lang="en-US" sz="24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400" i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400" i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i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sz="24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1.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for </a:t>
              </a:r>
              <a:r>
                <a:rPr lang="en-US" sz="24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 = 1 to d</a:t>
              </a:r>
            </a:p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2.      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do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use a stable sort to sort array A on digit </a:t>
              </a:r>
              <a:r>
                <a:rPr lang="en-US" sz="24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400" i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3275856" y="1971879"/>
              <a:ext cx="44644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730129" y="2148946"/>
              <a:ext cx="7303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srgbClr val="0070C0"/>
                  </a:solidFill>
                </a:rPr>
                <a:t>n+k</a:t>
              </a:r>
              <a:endParaRPr lang="en-GB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588224" y="2331919"/>
              <a:ext cx="11521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740352" y="1777341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d + 1</a:t>
              </a:r>
              <a:endParaRPr lang="en-GB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025383" y="2610707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 smtClean="0">
                <a:solidFill>
                  <a:schemeClr val="accent6">
                    <a:lumMod val="75000"/>
                  </a:schemeClr>
                </a:solidFill>
              </a:rPr>
              <a:t>θ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(d</a:t>
            </a:r>
            <a:r>
              <a:rPr lang="el-GR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</a:rPr>
              <a:t>n + k))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96336" y="307580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 smtClean="0"/>
              <a:t>θ(</a:t>
            </a:r>
            <a:r>
              <a:rPr lang="en-GB" sz="2400" dirty="0" smtClean="0"/>
              <a:t>n)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7020272" y="2621724"/>
            <a:ext cx="136815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020272" y="3075806"/>
            <a:ext cx="136815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Bucket Sort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67492" y="1473324"/>
            <a:ext cx="6400800" cy="450354"/>
          </a:xfrm>
          <a:prstGeom prst="rect">
            <a:avLst/>
          </a:prstGeom>
        </p:spPr>
        <p:txBody>
          <a:bodyPr vert="horz" lIns="76197" tIns="38098" rIns="76197" bIns="38098" rtlCol="0">
            <a:normAutofit/>
          </a:bodyPr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 Sort</a:t>
            </a:r>
            <a:endParaRPr kumimoji="0" lang="en-GB" sz="2300" b="0" i="0" u="sng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r="44581"/>
          <a:stretch>
            <a:fillRect/>
          </a:stretch>
        </p:blipFill>
        <p:spPr bwMode="auto">
          <a:xfrm>
            <a:off x="2241972" y="642938"/>
            <a:ext cx="4418260" cy="38576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1560" y="51470"/>
            <a:ext cx="7992888" cy="3170099"/>
            <a:chOff x="611560" y="1347614"/>
            <a:chExt cx="7992888" cy="3170099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611560" y="1347614"/>
              <a:ext cx="7992888" cy="3170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6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UCKET</a:t>
              </a:r>
              <a:r>
                <a:rPr lang="en-US" sz="20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-S</a:t>
              </a:r>
              <a:r>
                <a:rPr lang="en-US" sz="16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ORT</a:t>
              </a:r>
              <a:r>
                <a:rPr lang="en-US" sz="20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000" i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0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1.  Let B[0…n-1] be the new array</a:t>
              </a:r>
            </a:p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2. </a:t>
              </a:r>
              <a:r>
                <a:rPr lang="en-US" sz="20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sz="2000" i="1" dirty="0" smtClean="0"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sz="2000" i="1" dirty="0" err="1" smtClean="0">
                  <a:latin typeface="Times New Roman" pitchFamily="18" charset="0"/>
                  <a:cs typeface="Times New Roman" pitchFamily="18" charset="0"/>
                </a:rPr>
                <a:t>A.length</a:t>
              </a:r>
              <a:endParaRPr lang="en-US" sz="20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3. </a:t>
              </a: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for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i="1" dirty="0" smtClean="0">
                  <a:latin typeface="Times New Roman" pitchFamily="18" charset="0"/>
                  <a:cs typeface="Times New Roman" pitchFamily="18" charset="0"/>
                </a:rPr>
                <a:t>=0 to n – 1</a:t>
              </a:r>
            </a:p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4. </a:t>
              </a:r>
              <a:r>
                <a:rPr lang="en-US" sz="2000" i="1" dirty="0" smtClean="0"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make </a:t>
              </a:r>
              <a:r>
                <a:rPr lang="en-US" sz="2000" i="1" dirty="0" smtClean="0">
                  <a:latin typeface="Times New Roman" pitchFamily="18" charset="0"/>
                  <a:cs typeface="Times New Roman" pitchFamily="18" charset="0"/>
                </a:rPr>
                <a:t>B[</a:t>
              </a:r>
              <a:r>
                <a:rPr lang="en-US" sz="20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i="1" dirty="0" smtClean="0">
                  <a:latin typeface="Times New Roman" pitchFamily="18" charset="0"/>
                  <a:cs typeface="Times New Roman" pitchFamily="18" charset="0"/>
                </a:rPr>
                <a:t>]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an empty list</a:t>
              </a:r>
            </a:p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5. </a:t>
              </a: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for </a:t>
              </a:r>
              <a:r>
                <a:rPr lang="en-US" sz="20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i="1" dirty="0" smtClean="0">
                  <a:latin typeface="Times New Roman" pitchFamily="18" charset="0"/>
                  <a:cs typeface="Times New Roman" pitchFamily="18" charset="0"/>
                </a:rPr>
                <a:t> = 1 to </a:t>
              </a:r>
              <a:r>
                <a:rPr lang="en-US" sz="20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6.        </a:t>
              </a: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do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insert A[</a:t>
              </a:r>
              <a:r>
                <a:rPr lang="en-US" sz="20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] into list B</a:t>
              </a:r>
              <a:r>
                <a:rPr lang="en-US" sz="2000" smtClean="0">
                  <a:latin typeface="Times New Roman" pitchFamily="18" charset="0"/>
                  <a:cs typeface="Times New Roman" pitchFamily="18" charset="0"/>
                </a:rPr>
                <a:t>[ </a:t>
              </a:r>
              <a:r>
                <a:rPr lang="en-US" sz="2000" smtClean="0">
                  <a:latin typeface="Times New Roman" pitchFamily="18" charset="0"/>
                  <a:cs typeface="Times New Roman" pitchFamily="18" charset="0"/>
                </a:rPr>
                <a:t>n . 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A[</a:t>
              </a:r>
              <a:r>
                <a:rPr lang="en-US" sz="20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] ]</a:t>
              </a:r>
            </a:p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7. </a:t>
              </a: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for </a:t>
              </a:r>
              <a:r>
                <a:rPr lang="en-US" sz="20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i="1" dirty="0" smtClean="0">
                  <a:latin typeface="Times New Roman" pitchFamily="18" charset="0"/>
                  <a:cs typeface="Times New Roman" pitchFamily="18" charset="0"/>
                </a:rPr>
                <a:t> = 0 to </a:t>
              </a:r>
              <a:r>
                <a:rPr lang="en-US" sz="20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sz="2000" i="1" dirty="0" smtClean="0">
                  <a:latin typeface="Times New Roman" pitchFamily="18" charset="0"/>
                  <a:cs typeface="Times New Roman" pitchFamily="18" charset="0"/>
                </a:rPr>
                <a:t> -1</a:t>
              </a:r>
            </a:p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8.        </a:t>
              </a: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do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sort list B[</a:t>
              </a:r>
              <a:r>
                <a:rPr lang="en-US" sz="20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] with insertion sort</a:t>
              </a:r>
            </a:p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9.  Concatenate the lists B[0], B[1], ……………, B[</a:t>
              </a:r>
              <a:r>
                <a:rPr lang="en-US" sz="2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-1] together in order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936628" y="3340023"/>
              <a:ext cx="672450" cy="216024"/>
              <a:chOff x="3936628" y="3340023"/>
              <a:chExt cx="672450" cy="216024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936628" y="3340023"/>
                <a:ext cx="72008" cy="216024"/>
                <a:chOff x="3936628" y="3340023"/>
                <a:chExt cx="72008" cy="216024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3936628" y="3340023"/>
                  <a:ext cx="0" cy="2160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936628" y="3556047"/>
                  <a:ext cx="720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4537070" y="3340023"/>
                <a:ext cx="72008" cy="216024"/>
                <a:chOff x="4537070" y="3340023"/>
                <a:chExt cx="72008" cy="216024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4608515" y="3340023"/>
                  <a:ext cx="0" cy="2160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4537070" y="3556047"/>
                  <a:ext cx="720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6" name="TextBox 15"/>
          <p:cNvSpPr txBox="1"/>
          <p:nvPr/>
        </p:nvSpPr>
        <p:spPr>
          <a:xfrm>
            <a:off x="323528" y="3435846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rgbClr val="C00000"/>
                </a:solidFill>
              </a:rPr>
              <a:t>To analyze the running time, observe that all lines except line 8 take O(n) time in the worst case. </a:t>
            </a:r>
          </a:p>
          <a:p>
            <a:r>
              <a:rPr lang="en-GB" sz="1800" dirty="0" smtClean="0">
                <a:solidFill>
                  <a:srgbClr val="C00000"/>
                </a:solidFill>
              </a:rPr>
              <a:t>We need to analyze the total time taken by the n calls to insertion sort in line 8, because here in this case algorithm insertion-sort never repeats any number for insertion, so if </a:t>
            </a:r>
            <a:r>
              <a:rPr lang="en-GB" sz="1800" i="1" dirty="0" smtClean="0">
                <a:solidFill>
                  <a:schemeClr val="tx2"/>
                </a:solidFill>
              </a:rPr>
              <a:t>n</a:t>
            </a:r>
            <a:r>
              <a:rPr lang="en-GB" sz="1800" dirty="0" smtClean="0">
                <a:solidFill>
                  <a:srgbClr val="C00000"/>
                </a:solidFill>
              </a:rPr>
              <a:t> size takes </a:t>
            </a:r>
            <a:r>
              <a:rPr lang="en-GB" sz="1800" i="1" dirty="0" smtClean="0">
                <a:solidFill>
                  <a:schemeClr val="tx2"/>
                </a:solidFill>
              </a:rPr>
              <a:t>n </a:t>
            </a:r>
            <a:r>
              <a:rPr lang="en-GB" sz="1800" dirty="0" smtClean="0">
                <a:solidFill>
                  <a:schemeClr val="tx2"/>
                </a:solidFill>
              </a:rPr>
              <a:t>time</a:t>
            </a:r>
            <a:r>
              <a:rPr lang="en-GB" sz="1800" dirty="0" smtClean="0">
                <a:solidFill>
                  <a:srgbClr val="C00000"/>
                </a:solidFill>
              </a:rPr>
              <a:t>.</a:t>
            </a:r>
            <a:endParaRPr lang="en-GB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454</Words>
  <Application>Microsoft Office PowerPoint</Application>
  <PresentationFormat>On-screen Show (16:9)</PresentationFormat>
  <Paragraphs>97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Counting Sort</vt:lpstr>
      <vt:lpstr>Slide 2</vt:lpstr>
      <vt:lpstr>Slide 3</vt:lpstr>
      <vt:lpstr>Radix Sort</vt:lpstr>
      <vt:lpstr>Slide 5</vt:lpstr>
      <vt:lpstr>Slide 6</vt:lpstr>
      <vt:lpstr>Bucket Sort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Sort</dc:title>
  <dc:creator>nitin</dc:creator>
  <cp:lastModifiedBy>Nitin Deepak</cp:lastModifiedBy>
  <cp:revision>264</cp:revision>
  <dcterms:created xsi:type="dcterms:W3CDTF">2013-09-08T14:43:33Z</dcterms:created>
  <dcterms:modified xsi:type="dcterms:W3CDTF">2018-11-28T07:44:50Z</dcterms:modified>
</cp:coreProperties>
</file>