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2"/>
  </p:notesMasterIdLst>
  <p:sldIdLst>
    <p:sldId id="256" r:id="rId2"/>
    <p:sldId id="257" r:id="rId3"/>
    <p:sldId id="259" r:id="rId4"/>
    <p:sldId id="260" r:id="rId5"/>
    <p:sldId id="261" r:id="rId6"/>
    <p:sldId id="263" r:id="rId7"/>
    <p:sldId id="268" r:id="rId8"/>
    <p:sldId id="269" r:id="rId9"/>
    <p:sldId id="270" r:id="rId10"/>
    <p:sldId id="271" r:id="rId11"/>
    <p:sldId id="264" r:id="rId12"/>
    <p:sldId id="265" r:id="rId13"/>
    <p:sldId id="266" r:id="rId14"/>
    <p:sldId id="272" r:id="rId15"/>
    <p:sldId id="267" r:id="rId16"/>
    <p:sldId id="273" r:id="rId17"/>
    <p:sldId id="274" r:id="rId18"/>
    <p:sldId id="275" r:id="rId19"/>
    <p:sldId id="276" r:id="rId20"/>
    <p:sldId id="277" r:id="rId21"/>
  </p:sldIdLst>
  <p:sldSz cx="14630400" cy="8229600"/>
  <p:notesSz cx="8229600" cy="14630400"/>
  <p:embeddedFontLst>
    <p:embeddedFont>
      <p:font typeface="Bahnschrift Condensed" panose="020B0502040204020203" pitchFamily="34" charset="0"/>
      <p:regular r:id="rId23"/>
      <p:bold r:id="rId24"/>
    </p:embeddedFont>
    <p:embeddedFont>
      <p:font typeface="Crimson Pro" panose="020B0604020202020204" charset="0"/>
      <p:regular r:id="rId25"/>
    </p:embeddedFont>
    <p:embeddedFont>
      <p:font typeface="Inconsolata" pitchFamily="1" charset="0"/>
      <p:regular r:id="rId26"/>
    </p:embeddedFont>
    <p:embeddedFont>
      <p:font typeface="Lato" panose="020F0502020204030203" pitchFamily="34" charset="0"/>
      <p:regular r:id="rId27"/>
      <p:bold r:id="rId28"/>
    </p:embeddedFont>
    <p:embeddedFont>
      <p:font typeface="Montserrat" panose="00000500000000000000" pitchFamily="2" charset="0"/>
      <p:regular r:id="rId29"/>
      <p:bold r:id="rId30"/>
    </p:embeddedFont>
    <p:embeddedFont>
      <p:font typeface="Open Sans" panose="020B0606030504020204" pitchFamily="34"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3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padal" userId="a07e9ec4da803519" providerId="LiveId" clId="{3E0DEA61-B074-43AD-AB72-7AEF7E0AB543}"/>
    <pc:docChg chg="delSld modSld sldOrd">
      <pc:chgData name="nitin padal" userId="a07e9ec4da803519" providerId="LiveId" clId="{3E0DEA61-B074-43AD-AB72-7AEF7E0AB543}" dt="2024-09-22T01:12:24.668" v="3" actId="20577"/>
      <pc:docMkLst>
        <pc:docMk/>
      </pc:docMkLst>
      <pc:sldChg chg="del">
        <pc:chgData name="nitin padal" userId="a07e9ec4da803519" providerId="LiveId" clId="{3E0DEA61-B074-43AD-AB72-7AEF7E0AB543}" dt="2024-09-22T00:22:16.894" v="0" actId="2696"/>
        <pc:sldMkLst>
          <pc:docMk/>
          <pc:sldMk cId="0" sldId="262"/>
        </pc:sldMkLst>
      </pc:sldChg>
      <pc:sldChg chg="modSp mod">
        <pc:chgData name="nitin padal" userId="a07e9ec4da803519" providerId="LiveId" clId="{3E0DEA61-B074-43AD-AB72-7AEF7E0AB543}" dt="2024-09-22T01:12:24.668" v="3" actId="20577"/>
        <pc:sldMkLst>
          <pc:docMk/>
          <pc:sldMk cId="109754046" sldId="270"/>
        </pc:sldMkLst>
        <pc:spChg chg="mod">
          <ac:chgData name="nitin padal" userId="a07e9ec4da803519" providerId="LiveId" clId="{3E0DEA61-B074-43AD-AB72-7AEF7E0AB543}" dt="2024-09-22T01:12:24.668" v="3" actId="20577"/>
          <ac:spMkLst>
            <pc:docMk/>
            <pc:sldMk cId="109754046" sldId="270"/>
            <ac:spMk id="10" creationId="{00000000-0000-0000-0000-000000000000}"/>
          </ac:spMkLst>
        </pc:spChg>
      </pc:sldChg>
      <pc:sldChg chg="ord">
        <pc:chgData name="nitin padal" userId="a07e9ec4da803519" providerId="LiveId" clId="{3E0DEA61-B074-43AD-AB72-7AEF7E0AB543}" dt="2024-09-22T00:55:06.154" v="2"/>
        <pc:sldMkLst>
          <pc:docMk/>
          <pc:sldMk cId="264575859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334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770236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863915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330470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655818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446486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49987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05157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13038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96043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3493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600087" y="533619"/>
            <a:ext cx="12902327" cy="2129314"/>
          </a:xfrm>
          <a:prstGeom prst="rect">
            <a:avLst/>
          </a:prstGeom>
          <a:noFill/>
          <a:ln/>
        </p:spPr>
        <p:txBody>
          <a:bodyPr wrap="square" lIns="0" tIns="0" rIns="0" bIns="0" rtlCol="0" anchor="t"/>
          <a:lstStyle/>
          <a:p>
            <a:pPr marL="0" indent="0">
              <a:lnSpc>
                <a:spcPts val="8350"/>
              </a:lnSpc>
              <a:buNone/>
            </a:pPr>
            <a:r>
              <a:rPr lang="en-US" sz="6000" b="1" dirty="0">
                <a:solidFill>
                  <a:srgbClr val="443728"/>
                </a:solidFill>
                <a:latin typeface="Crimson Pro" pitchFamily="34" charset="0"/>
                <a:ea typeface="Crimson Pro" pitchFamily="34" charset="-122"/>
                <a:cs typeface="Crimson Pro" pitchFamily="34" charset="-120"/>
              </a:rPr>
              <a:t>Java Backend Development in Spring Boot</a:t>
            </a:r>
            <a:endParaRPr lang="en-US" sz="6000" dirty="0"/>
          </a:p>
        </p:txBody>
      </p:sp>
      <p:sp>
        <p:nvSpPr>
          <p:cNvPr id="3" name="Text 1"/>
          <p:cNvSpPr/>
          <p:nvPr/>
        </p:nvSpPr>
        <p:spPr>
          <a:xfrm>
            <a:off x="1028377" y="1746458"/>
            <a:ext cx="12902327" cy="2368342"/>
          </a:xfrm>
          <a:prstGeom prst="rect">
            <a:avLst/>
          </a:prstGeom>
          <a:noFill/>
          <a:ln/>
        </p:spPr>
        <p:txBody>
          <a:bodyPr wrap="none" lIns="0" tIns="0" rIns="0" bIns="0" rtlCol="0" anchor="t"/>
          <a:lstStyle/>
          <a:p>
            <a:pPr marL="0" indent="0">
              <a:lnSpc>
                <a:spcPts val="6050"/>
              </a:lnSpc>
              <a:buNone/>
            </a:pPr>
            <a:r>
              <a:rPr lang="en-US" sz="4800" b="1" dirty="0">
                <a:solidFill>
                  <a:srgbClr val="443728"/>
                </a:solidFill>
                <a:latin typeface="Crimson Pro" pitchFamily="34" charset="0"/>
                <a:ea typeface="Crimson Pro" pitchFamily="34" charset="-122"/>
                <a:cs typeface="Crimson Pro" pitchFamily="34" charset="-120"/>
              </a:rPr>
              <a:t>              		 </a:t>
            </a:r>
            <a:r>
              <a:rPr lang="en-US" sz="4000" b="1" dirty="0">
                <a:solidFill>
                  <a:srgbClr val="443728"/>
                </a:solidFill>
                <a:latin typeface="Crimson Pro" pitchFamily="34" charset="0"/>
                <a:ea typeface="Crimson Pro" pitchFamily="34" charset="-122"/>
                <a:cs typeface="Crimson Pro" pitchFamily="34" charset="-120"/>
              </a:rPr>
              <a:t>8 week Summer Training</a:t>
            </a:r>
          </a:p>
          <a:p>
            <a:pPr marL="0" indent="0">
              <a:lnSpc>
                <a:spcPts val="6050"/>
              </a:lnSpc>
              <a:buNone/>
            </a:pPr>
            <a:r>
              <a:rPr lang="en-US" sz="4000" b="1" dirty="0">
                <a:solidFill>
                  <a:srgbClr val="443728"/>
                </a:solidFill>
                <a:latin typeface="Crimson Pro" pitchFamily="34" charset="0"/>
                <a:ea typeface="Crimson Pro" pitchFamily="34" charset="-122"/>
                <a:cs typeface="Crimson Pro" pitchFamily="34" charset="-120"/>
              </a:rPr>
              <a:t> 						by</a:t>
            </a:r>
          </a:p>
          <a:p>
            <a:pPr marL="0" indent="0">
              <a:lnSpc>
                <a:spcPts val="6050"/>
              </a:lnSpc>
              <a:buNone/>
            </a:pPr>
            <a:r>
              <a:rPr lang="en-US" sz="4000" b="1" dirty="0">
                <a:solidFill>
                  <a:srgbClr val="443728"/>
                </a:solidFill>
                <a:latin typeface="Crimson Pro" pitchFamily="34" charset="0"/>
                <a:ea typeface="Crimson Pro" pitchFamily="34" charset="-122"/>
                <a:cs typeface="Crimson Pro" pitchFamily="34" charset="-120"/>
              </a:rPr>
              <a:t> 		Program by Programming </a:t>
            </a:r>
            <a:r>
              <a:rPr lang="en-US" sz="4000" b="1" dirty="0" err="1">
                <a:solidFill>
                  <a:srgbClr val="443728"/>
                </a:solidFill>
                <a:latin typeface="Crimson Pro" pitchFamily="34" charset="0"/>
                <a:ea typeface="Crimson Pro" pitchFamily="34" charset="-122"/>
                <a:cs typeface="Crimson Pro" pitchFamily="34" charset="-120"/>
              </a:rPr>
              <a:t>Pathshala</a:t>
            </a:r>
            <a:endParaRPr lang="en-US" sz="4000" dirty="0"/>
          </a:p>
        </p:txBody>
      </p:sp>
      <p:sp>
        <p:nvSpPr>
          <p:cNvPr id="4" name="Text 2"/>
          <p:cNvSpPr/>
          <p:nvPr/>
        </p:nvSpPr>
        <p:spPr>
          <a:xfrm>
            <a:off x="864037" y="5167074"/>
            <a:ext cx="12902327"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5" name="Text 3"/>
          <p:cNvSpPr/>
          <p:nvPr/>
        </p:nvSpPr>
        <p:spPr>
          <a:xfrm>
            <a:off x="864037" y="5839778"/>
            <a:ext cx="12902327"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7" name="TextBox 6">
            <a:extLst>
              <a:ext uri="{FF2B5EF4-FFF2-40B4-BE49-F238E27FC236}">
                <a16:creationId xmlns:a16="http://schemas.microsoft.com/office/drawing/2014/main" id="{0E529B40-37A0-0526-3042-C8792F7823DB}"/>
              </a:ext>
            </a:extLst>
          </p:cNvPr>
          <p:cNvSpPr txBox="1"/>
          <p:nvPr/>
        </p:nvSpPr>
        <p:spPr>
          <a:xfrm>
            <a:off x="3068320" y="5239613"/>
            <a:ext cx="7315200" cy="1569660"/>
          </a:xfrm>
          <a:prstGeom prst="rect">
            <a:avLst/>
          </a:prstGeom>
          <a:noFill/>
        </p:spPr>
        <p:txBody>
          <a:bodyPr wrap="square">
            <a:spAutoFit/>
          </a:bodyPr>
          <a:lstStyle/>
          <a:p>
            <a:pPr algn="ctr"/>
            <a:r>
              <a:rPr lang="en-US" sz="2400" dirty="0">
                <a:latin typeface="Bahnschrift Condensed" panose="020B0502040204020203" pitchFamily="34" charset="0"/>
              </a:rPr>
              <a:t>Submitted by</a:t>
            </a:r>
          </a:p>
          <a:p>
            <a:pPr algn="ctr"/>
            <a:endParaRPr lang="en-US" sz="2400" dirty="0">
              <a:latin typeface="Bahnschrift Condensed" panose="020B0502040204020203" pitchFamily="34" charset="0"/>
            </a:endParaRPr>
          </a:p>
          <a:p>
            <a:pPr algn="ctr"/>
            <a:r>
              <a:rPr lang="en-US" sz="2400" dirty="0">
                <a:latin typeface="Bahnschrift Condensed" panose="020B0502040204020203" pitchFamily="34" charset="0"/>
              </a:rPr>
              <a:t>Name : Nitin Padal</a:t>
            </a:r>
          </a:p>
          <a:p>
            <a:pPr algn="ctr"/>
            <a:r>
              <a:rPr lang="en-US" sz="2400" dirty="0">
                <a:latin typeface="Bahnschrift Condensed" panose="020B0502040204020203" pitchFamily="34" charset="0"/>
              </a:rPr>
              <a:t>Registration No : 12217618</a:t>
            </a:r>
            <a:endParaRPr lang="en-IN" sz="2400" dirty="0">
              <a:latin typeface="Bahnschrift Condensed" panose="020B0502040204020203" pitchFamily="34" charset="0"/>
            </a:endParaRPr>
          </a:p>
        </p:txBody>
      </p:sp>
      <p:sp>
        <p:nvSpPr>
          <p:cNvPr id="9" name="TextBox 8">
            <a:extLst>
              <a:ext uri="{FF2B5EF4-FFF2-40B4-BE49-F238E27FC236}">
                <a16:creationId xmlns:a16="http://schemas.microsoft.com/office/drawing/2014/main" id="{77120C22-5DEB-77E2-5C6C-C909C889CF80}"/>
              </a:ext>
            </a:extLst>
          </p:cNvPr>
          <p:cNvSpPr txBox="1"/>
          <p:nvPr/>
        </p:nvSpPr>
        <p:spPr>
          <a:xfrm>
            <a:off x="5293360" y="4130845"/>
            <a:ext cx="7315200" cy="523220"/>
          </a:xfrm>
          <a:prstGeom prst="rect">
            <a:avLst/>
          </a:prstGeom>
          <a:noFill/>
        </p:spPr>
        <p:txBody>
          <a:bodyPr wrap="square">
            <a:spAutoFit/>
          </a:bodyPr>
          <a:lstStyle/>
          <a:p>
            <a:r>
              <a:rPr lang="en-US" sz="2800" dirty="0">
                <a:latin typeface="Bahnschrift Condensed" panose="020B0502040204020203" pitchFamily="34" charset="0"/>
              </a:rPr>
              <a:t>Course Code : CSE 443 </a:t>
            </a:r>
            <a:endParaRPr lang="en-IN" sz="2800" dirty="0">
              <a:latin typeface="Bahnschrift Condense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sp>
        <p:nvSpPr>
          <p:cNvPr id="4" name="Text 2"/>
          <p:cNvSpPr/>
          <p:nvPr/>
        </p:nvSpPr>
        <p:spPr>
          <a:xfrm>
            <a:off x="3370183" y="498872"/>
            <a:ext cx="7826454" cy="451366"/>
          </a:xfrm>
          <a:prstGeom prst="rect">
            <a:avLst/>
          </a:prstGeom>
          <a:noFill/>
          <a:ln/>
        </p:spPr>
        <p:txBody>
          <a:bodyPr wrap="none" lIns="0" tIns="0" rIns="0" bIns="0" rtlCol="0" anchor="t"/>
          <a:lstStyle/>
          <a:p>
            <a:pPr marL="0" indent="0">
              <a:lnSpc>
                <a:spcPts val="3550"/>
              </a:lnSpc>
              <a:buNone/>
            </a:pPr>
            <a:r>
              <a:rPr lang="en-US" sz="2800" b="1" dirty="0">
                <a:solidFill>
                  <a:srgbClr val="151617"/>
                </a:solidFill>
                <a:latin typeface="Montserrat" pitchFamily="34" charset="0"/>
                <a:ea typeface="Montserrat" pitchFamily="34" charset="-122"/>
                <a:cs typeface="Montserrat" pitchFamily="34" charset="-120"/>
              </a:rPr>
              <a:t>Exploring Spring Boot Project Structure</a:t>
            </a:r>
            <a:endParaRPr lang="en-US" sz="2800" dirty="0"/>
          </a:p>
        </p:txBody>
      </p:sp>
      <p:pic>
        <p:nvPicPr>
          <p:cNvPr id="5" name="Image 0" descr="preencoded.png"/>
          <p:cNvPicPr>
            <a:picLocks noChangeAspect="1"/>
          </p:cNvPicPr>
          <p:nvPr/>
        </p:nvPicPr>
        <p:blipFill>
          <a:blip r:embed="rId3"/>
          <a:stretch>
            <a:fillRect/>
          </a:stretch>
        </p:blipFill>
        <p:spPr>
          <a:xfrm>
            <a:off x="3370183" y="1166813"/>
            <a:ext cx="7890034" cy="5547598"/>
          </a:xfrm>
          <a:prstGeom prst="rect">
            <a:avLst/>
          </a:prstGeom>
        </p:spPr>
      </p:pic>
      <p:sp>
        <p:nvSpPr>
          <p:cNvPr id="6" name="Shape 3"/>
          <p:cNvSpPr/>
          <p:nvPr/>
        </p:nvSpPr>
        <p:spPr>
          <a:xfrm>
            <a:off x="3370183" y="6876812"/>
            <a:ext cx="7890034" cy="853916"/>
          </a:xfrm>
          <a:prstGeom prst="roundRect">
            <a:avLst>
              <a:gd name="adj" fmla="val 1071"/>
            </a:avLst>
          </a:prstGeom>
          <a:noFill/>
          <a:ln w="7620">
            <a:solidFill>
              <a:srgbClr val="000000">
                <a:alpha val="8000"/>
              </a:srgbClr>
            </a:solidFill>
            <a:prstDash val="solid"/>
          </a:ln>
        </p:spPr>
      </p:sp>
      <p:sp>
        <p:nvSpPr>
          <p:cNvPr id="7" name="Shape 4"/>
          <p:cNvSpPr/>
          <p:nvPr/>
        </p:nvSpPr>
        <p:spPr>
          <a:xfrm>
            <a:off x="3377803" y="6884432"/>
            <a:ext cx="7874794" cy="419338"/>
          </a:xfrm>
          <a:prstGeom prst="rect">
            <a:avLst/>
          </a:prstGeom>
          <a:solidFill>
            <a:srgbClr val="FFFFFF">
              <a:alpha val="4000"/>
            </a:srgbClr>
          </a:solidFill>
          <a:ln/>
        </p:spPr>
      </p:sp>
      <p:sp>
        <p:nvSpPr>
          <p:cNvPr id="8" name="Text 5"/>
          <p:cNvSpPr/>
          <p:nvPr/>
        </p:nvSpPr>
        <p:spPr>
          <a:xfrm>
            <a:off x="3522226" y="6978610"/>
            <a:ext cx="3644741" cy="230981"/>
          </a:xfrm>
          <a:prstGeom prst="rect">
            <a:avLst/>
          </a:prstGeom>
          <a:noFill/>
          <a:ln/>
        </p:spPr>
        <p:txBody>
          <a:bodyPr wrap="none" lIns="0" tIns="0" rIns="0" bIns="0" rtlCol="0" anchor="t"/>
          <a:lstStyle/>
          <a:p>
            <a:pPr marL="0" indent="0">
              <a:lnSpc>
                <a:spcPts val="1800"/>
              </a:lnSpc>
              <a:buNone/>
            </a:pPr>
            <a:r>
              <a:rPr lang="en-US" sz="1100" dirty="0">
                <a:solidFill>
                  <a:srgbClr val="151617"/>
                </a:solidFill>
                <a:latin typeface="Inconsolata" pitchFamily="34" charset="0"/>
                <a:ea typeface="Inconsolata" pitchFamily="34" charset="-122"/>
                <a:cs typeface="Inconsolata" pitchFamily="34" charset="-120"/>
              </a:rPr>
              <a:t>src/main/java</a:t>
            </a:r>
            <a:endParaRPr lang="en-US" sz="1100" dirty="0"/>
          </a:p>
        </p:txBody>
      </p:sp>
      <p:sp>
        <p:nvSpPr>
          <p:cNvPr id="9" name="Text 6"/>
          <p:cNvSpPr/>
          <p:nvPr/>
        </p:nvSpPr>
        <p:spPr>
          <a:xfrm>
            <a:off x="7463433" y="6978610"/>
            <a:ext cx="3644741" cy="230981"/>
          </a:xfrm>
          <a:prstGeom prst="rect">
            <a:avLst/>
          </a:prstGeom>
          <a:noFill/>
          <a:ln/>
        </p:spPr>
        <p:txBody>
          <a:bodyPr wrap="none" lIns="0" tIns="0" rIns="0" bIns="0" rtlCol="0" anchor="t"/>
          <a:lstStyle/>
          <a:p>
            <a:pPr marL="0" indent="0">
              <a:lnSpc>
                <a:spcPts val="1800"/>
              </a:lnSpc>
              <a:buNone/>
            </a:pPr>
            <a:r>
              <a:rPr lang="en-US" sz="1100" dirty="0">
                <a:solidFill>
                  <a:srgbClr val="151617"/>
                </a:solidFill>
                <a:latin typeface="Inconsolata" pitchFamily="34" charset="0"/>
                <a:ea typeface="Inconsolata" pitchFamily="34" charset="-122"/>
                <a:cs typeface="Inconsolata" pitchFamily="34" charset="-120"/>
              </a:rPr>
              <a:t>Contains Java code</a:t>
            </a:r>
            <a:endParaRPr lang="en-US" sz="1100" dirty="0"/>
          </a:p>
        </p:txBody>
      </p:sp>
      <p:sp>
        <p:nvSpPr>
          <p:cNvPr id="10" name="Shape 7"/>
          <p:cNvSpPr/>
          <p:nvPr/>
        </p:nvSpPr>
        <p:spPr>
          <a:xfrm>
            <a:off x="3377803" y="7303770"/>
            <a:ext cx="7874794" cy="419338"/>
          </a:xfrm>
          <a:prstGeom prst="rect">
            <a:avLst/>
          </a:prstGeom>
          <a:solidFill>
            <a:srgbClr val="000000">
              <a:alpha val="4000"/>
            </a:srgbClr>
          </a:solidFill>
          <a:ln/>
        </p:spPr>
      </p:sp>
      <p:sp>
        <p:nvSpPr>
          <p:cNvPr id="11" name="Text 8"/>
          <p:cNvSpPr/>
          <p:nvPr/>
        </p:nvSpPr>
        <p:spPr>
          <a:xfrm>
            <a:off x="3522226" y="7397948"/>
            <a:ext cx="3644741" cy="230981"/>
          </a:xfrm>
          <a:prstGeom prst="rect">
            <a:avLst/>
          </a:prstGeom>
          <a:noFill/>
          <a:ln/>
        </p:spPr>
        <p:txBody>
          <a:bodyPr wrap="none" lIns="0" tIns="0" rIns="0" bIns="0" rtlCol="0" anchor="t"/>
          <a:lstStyle/>
          <a:p>
            <a:pPr marL="0" indent="0">
              <a:lnSpc>
                <a:spcPts val="1800"/>
              </a:lnSpc>
              <a:buNone/>
            </a:pPr>
            <a:r>
              <a:rPr lang="en-US" sz="1100" dirty="0">
                <a:solidFill>
                  <a:srgbClr val="151617"/>
                </a:solidFill>
                <a:latin typeface="Inconsolata" pitchFamily="34" charset="0"/>
                <a:ea typeface="Inconsolata" pitchFamily="34" charset="-122"/>
                <a:cs typeface="Inconsolata" pitchFamily="34" charset="-120"/>
              </a:rPr>
              <a:t>resources</a:t>
            </a:r>
            <a:endParaRPr lang="en-US" sz="1100" dirty="0"/>
          </a:p>
        </p:txBody>
      </p:sp>
      <p:sp>
        <p:nvSpPr>
          <p:cNvPr id="12" name="Text 9"/>
          <p:cNvSpPr/>
          <p:nvPr/>
        </p:nvSpPr>
        <p:spPr>
          <a:xfrm>
            <a:off x="7463433" y="7397948"/>
            <a:ext cx="3644741" cy="230981"/>
          </a:xfrm>
          <a:prstGeom prst="rect">
            <a:avLst/>
          </a:prstGeom>
          <a:noFill/>
          <a:ln/>
        </p:spPr>
        <p:txBody>
          <a:bodyPr wrap="none" lIns="0" tIns="0" rIns="0" bIns="0" rtlCol="0" anchor="t"/>
          <a:lstStyle/>
          <a:p>
            <a:pPr marL="0" indent="0">
              <a:lnSpc>
                <a:spcPts val="1800"/>
              </a:lnSpc>
              <a:buNone/>
            </a:pPr>
            <a:r>
              <a:rPr lang="en-US" sz="1100" dirty="0">
                <a:solidFill>
                  <a:srgbClr val="151617"/>
                </a:solidFill>
                <a:latin typeface="Inconsolata" pitchFamily="34" charset="0"/>
                <a:ea typeface="Inconsolata" pitchFamily="34" charset="-122"/>
                <a:cs typeface="Inconsolata" pitchFamily="34" charset="-120"/>
              </a:rPr>
              <a:t>Holds configuration files, static content</a:t>
            </a:r>
            <a:endParaRPr lang="en-US" sz="1100" dirty="0"/>
          </a:p>
        </p:txBody>
      </p:sp>
    </p:spTree>
    <p:extLst>
      <p:ext uri="{BB962C8B-B14F-4D97-AF65-F5344CB8AC3E}">
        <p14:creationId xmlns:p14="http://schemas.microsoft.com/office/powerpoint/2010/main" val="264575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840349"/>
            <a:ext cx="4937760" cy="617101"/>
          </a:xfrm>
          <a:prstGeom prst="rect">
            <a:avLst/>
          </a:prstGeom>
          <a:noFill/>
          <a:ln/>
        </p:spPr>
        <p:txBody>
          <a:bodyPr wrap="none" lIns="0" tIns="0" rIns="0" bIns="0" rtlCol="0" anchor="t"/>
          <a:lstStyle/>
          <a:p>
            <a:pPr marL="0" indent="0">
              <a:lnSpc>
                <a:spcPts val="4850"/>
              </a:lnSpc>
              <a:buNone/>
            </a:pPr>
            <a:r>
              <a:rPr lang="en-US" sz="3850" b="1" dirty="0">
                <a:solidFill>
                  <a:srgbClr val="443728"/>
                </a:solidFill>
                <a:latin typeface="Crimson Pro" pitchFamily="34" charset="0"/>
                <a:ea typeface="Crimson Pro" pitchFamily="34" charset="-122"/>
                <a:cs typeface="Crimson Pro" pitchFamily="34" charset="-120"/>
              </a:rPr>
              <a:t>Project description:</a:t>
            </a:r>
            <a:endParaRPr lang="en-US" sz="3850" dirty="0"/>
          </a:p>
        </p:txBody>
      </p:sp>
      <p:sp>
        <p:nvSpPr>
          <p:cNvPr id="3" name="Text 1"/>
          <p:cNvSpPr/>
          <p:nvPr/>
        </p:nvSpPr>
        <p:spPr>
          <a:xfrm>
            <a:off x="864037" y="2951202"/>
            <a:ext cx="12902327" cy="2765346"/>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
The goal of this project is to build a powerful REST API that handles student data management. The API will enable creating, reading, updating, and deleting student records, with an interactive HTML front-end for testing and verification.
 Any changes made through the API will be instantly reflected on the web page, allowing for a seamless integration between the backend logic and the frontend presentation.
</a:t>
            </a:r>
            <a:endParaRPr lang="en-US" sz="1900" dirty="0"/>
          </a:p>
        </p:txBody>
      </p:sp>
      <p:sp>
        <p:nvSpPr>
          <p:cNvPr id="4" name="Text 2"/>
          <p:cNvSpPr/>
          <p:nvPr/>
        </p:nvSpPr>
        <p:spPr>
          <a:xfrm>
            <a:off x="864037" y="5994202"/>
            <a:ext cx="12902327" cy="395049"/>
          </a:xfrm>
          <a:prstGeom prst="rect">
            <a:avLst/>
          </a:prstGeom>
          <a:noFill/>
          <a:ln/>
        </p:spPr>
        <p:txBody>
          <a:bodyPr wrap="none" lIns="0" tIns="0" rIns="0" bIns="0" rtlCol="0" anchor="t"/>
          <a:lstStyle/>
          <a:p>
            <a:pPr marL="0" indent="0">
              <a:lnSpc>
                <a:spcPts val="3100"/>
              </a:lnSpc>
              <a:buNone/>
            </a:pP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788075"/>
            <a:ext cx="9636919" cy="771525"/>
          </a:xfrm>
          <a:prstGeom prst="rect">
            <a:avLst/>
          </a:prstGeom>
          <a:noFill/>
          <a:ln/>
        </p:spPr>
        <p:txBody>
          <a:bodyPr wrap="none" lIns="0" tIns="0" rIns="0" bIns="0" rtlCol="0" anchor="t"/>
          <a:lstStyle/>
          <a:p>
            <a:pPr marL="0" indent="0">
              <a:lnSpc>
                <a:spcPts val="6050"/>
              </a:lnSpc>
              <a:buNone/>
            </a:pPr>
            <a:r>
              <a:rPr lang="en-US" sz="4850" b="1" dirty="0">
                <a:solidFill>
                  <a:srgbClr val="443728"/>
                </a:solidFill>
                <a:latin typeface="Crimson Pro" pitchFamily="34" charset="0"/>
                <a:ea typeface="Crimson Pro" pitchFamily="34" charset="-122"/>
                <a:cs typeface="Crimson Pro" pitchFamily="34" charset="-120"/>
              </a:rPr>
              <a:t>Student Management System Project</a:t>
            </a:r>
            <a:endParaRPr lang="en-US" sz="4850" dirty="0"/>
          </a:p>
        </p:txBody>
      </p:sp>
      <p:pic>
        <p:nvPicPr>
          <p:cNvPr id="3" name="Image 0" descr="preencoded.png"/>
          <p:cNvPicPr>
            <a:picLocks noChangeAspect="1"/>
          </p:cNvPicPr>
          <p:nvPr/>
        </p:nvPicPr>
        <p:blipFill>
          <a:blip r:embed="rId3"/>
          <a:stretch>
            <a:fillRect/>
          </a:stretch>
        </p:blipFill>
        <p:spPr>
          <a:xfrm>
            <a:off x="864037" y="1929884"/>
            <a:ext cx="617220" cy="617220"/>
          </a:xfrm>
          <a:prstGeom prst="rect">
            <a:avLst/>
          </a:prstGeom>
        </p:spPr>
      </p:pic>
      <p:sp>
        <p:nvSpPr>
          <p:cNvPr id="4" name="Text 1"/>
          <p:cNvSpPr/>
          <p:nvPr/>
        </p:nvSpPr>
        <p:spPr>
          <a:xfrm>
            <a:off x="864037" y="2793921"/>
            <a:ext cx="3086100" cy="385763"/>
          </a:xfrm>
          <a:prstGeom prst="rect">
            <a:avLst/>
          </a:prstGeom>
          <a:noFill/>
          <a:ln/>
        </p:spPr>
        <p:txBody>
          <a:bodyPr wrap="none" lIns="0" tIns="0" rIns="0" bIns="0" rtlCol="0" anchor="t"/>
          <a:lstStyle/>
          <a:p>
            <a:pPr marL="0" indent="0" algn="l">
              <a:lnSpc>
                <a:spcPts val="3000"/>
              </a:lnSpc>
              <a:buNone/>
            </a:pPr>
            <a:r>
              <a:rPr lang="en-US" sz="2400" b="1" dirty="0">
                <a:solidFill>
                  <a:srgbClr val="443728"/>
                </a:solidFill>
                <a:latin typeface="Crimson Pro" pitchFamily="34" charset="0"/>
                <a:ea typeface="Crimson Pro" pitchFamily="34" charset="-122"/>
                <a:cs typeface="Crimson Pro" pitchFamily="34" charset="-120"/>
              </a:rPr>
              <a:t>Data Persistence</a:t>
            </a:r>
            <a:endParaRPr lang="en-US" sz="2400" dirty="0"/>
          </a:p>
        </p:txBody>
      </p:sp>
      <p:sp>
        <p:nvSpPr>
          <p:cNvPr id="5" name="Text 2"/>
          <p:cNvSpPr/>
          <p:nvPr/>
        </p:nvSpPr>
        <p:spPr>
          <a:xfrm>
            <a:off x="864037" y="3327797"/>
            <a:ext cx="6266021" cy="790099"/>
          </a:xfrm>
          <a:prstGeom prst="rect">
            <a:avLst/>
          </a:prstGeom>
          <a:noFill/>
          <a:ln/>
        </p:spPr>
        <p:txBody>
          <a:bodyPr wrap="square" lIns="0" tIns="0" rIns="0" bIns="0" rtlCol="0" anchor="t"/>
          <a:lstStyle/>
          <a:p>
            <a:pPr marL="0" indent="0" algn="l">
              <a:lnSpc>
                <a:spcPts val="3100"/>
              </a:lnSpc>
              <a:buNone/>
            </a:pPr>
            <a:r>
              <a:rPr lang="en-US" sz="1900" dirty="0">
                <a:solidFill>
                  <a:srgbClr val="443728"/>
                </a:solidFill>
                <a:latin typeface="Open Sans" pitchFamily="34" charset="0"/>
                <a:ea typeface="Open Sans" pitchFamily="34" charset="-122"/>
                <a:cs typeface="Open Sans" pitchFamily="34" charset="-120"/>
              </a:rPr>
              <a:t>Utilize databases like H2 or MySQL to store student records efficiently.</a:t>
            </a:r>
            <a:endParaRPr lang="en-US" sz="1900" dirty="0"/>
          </a:p>
        </p:txBody>
      </p:sp>
      <p:pic>
        <p:nvPicPr>
          <p:cNvPr id="6" name="Image 1" descr="preencoded.png"/>
          <p:cNvPicPr>
            <a:picLocks noChangeAspect="1"/>
          </p:cNvPicPr>
          <p:nvPr/>
        </p:nvPicPr>
        <p:blipFill>
          <a:blip r:embed="rId4"/>
          <a:stretch>
            <a:fillRect/>
          </a:stretch>
        </p:blipFill>
        <p:spPr>
          <a:xfrm>
            <a:off x="7500342" y="1929884"/>
            <a:ext cx="617220" cy="617220"/>
          </a:xfrm>
          <a:prstGeom prst="rect">
            <a:avLst/>
          </a:prstGeom>
        </p:spPr>
      </p:pic>
      <p:sp>
        <p:nvSpPr>
          <p:cNvPr id="7" name="Text 3"/>
          <p:cNvSpPr/>
          <p:nvPr/>
        </p:nvSpPr>
        <p:spPr>
          <a:xfrm>
            <a:off x="7500342" y="2793921"/>
            <a:ext cx="3086100" cy="385763"/>
          </a:xfrm>
          <a:prstGeom prst="rect">
            <a:avLst/>
          </a:prstGeom>
          <a:noFill/>
          <a:ln/>
        </p:spPr>
        <p:txBody>
          <a:bodyPr wrap="none" lIns="0" tIns="0" rIns="0" bIns="0" rtlCol="0" anchor="t"/>
          <a:lstStyle/>
          <a:p>
            <a:pPr marL="0" indent="0" algn="l">
              <a:lnSpc>
                <a:spcPts val="3000"/>
              </a:lnSpc>
              <a:buNone/>
            </a:pPr>
            <a:r>
              <a:rPr lang="en-US" sz="2400" b="1" dirty="0">
                <a:solidFill>
                  <a:srgbClr val="443728"/>
                </a:solidFill>
                <a:latin typeface="Crimson Pro" pitchFamily="34" charset="0"/>
                <a:ea typeface="Crimson Pro" pitchFamily="34" charset="-122"/>
                <a:cs typeface="Crimson Pro" pitchFamily="34" charset="-120"/>
              </a:rPr>
              <a:t>CRUD Operations</a:t>
            </a:r>
            <a:endParaRPr lang="en-US" sz="2400" dirty="0"/>
          </a:p>
        </p:txBody>
      </p:sp>
      <p:sp>
        <p:nvSpPr>
          <p:cNvPr id="8" name="Text 4"/>
          <p:cNvSpPr/>
          <p:nvPr/>
        </p:nvSpPr>
        <p:spPr>
          <a:xfrm>
            <a:off x="7500342" y="3327797"/>
            <a:ext cx="6266021" cy="790099"/>
          </a:xfrm>
          <a:prstGeom prst="rect">
            <a:avLst/>
          </a:prstGeom>
          <a:noFill/>
          <a:ln/>
        </p:spPr>
        <p:txBody>
          <a:bodyPr wrap="square" lIns="0" tIns="0" rIns="0" bIns="0" rtlCol="0" anchor="t"/>
          <a:lstStyle/>
          <a:p>
            <a:pPr marL="0" indent="0" algn="l">
              <a:lnSpc>
                <a:spcPts val="3100"/>
              </a:lnSpc>
              <a:buNone/>
            </a:pPr>
            <a:r>
              <a:rPr lang="en-US" sz="1900" dirty="0">
                <a:solidFill>
                  <a:srgbClr val="443728"/>
                </a:solidFill>
                <a:latin typeface="Open Sans" pitchFamily="34" charset="0"/>
                <a:ea typeface="Open Sans" pitchFamily="34" charset="-122"/>
                <a:cs typeface="Open Sans" pitchFamily="34" charset="-120"/>
              </a:rPr>
              <a:t>Implement create, read, update, and delete operations on student data through the REST API.</a:t>
            </a:r>
            <a:endParaRPr lang="en-US" sz="1900" dirty="0"/>
          </a:p>
        </p:txBody>
      </p:sp>
      <p:pic>
        <p:nvPicPr>
          <p:cNvPr id="9" name="Image 2" descr="preencoded.png"/>
          <p:cNvPicPr>
            <a:picLocks noChangeAspect="1"/>
          </p:cNvPicPr>
          <p:nvPr/>
        </p:nvPicPr>
        <p:blipFill>
          <a:blip r:embed="rId5"/>
          <a:stretch>
            <a:fillRect/>
          </a:stretch>
        </p:blipFill>
        <p:spPr>
          <a:xfrm>
            <a:off x="864037" y="4858464"/>
            <a:ext cx="617220" cy="617220"/>
          </a:xfrm>
          <a:prstGeom prst="rect">
            <a:avLst/>
          </a:prstGeom>
        </p:spPr>
      </p:pic>
      <p:sp>
        <p:nvSpPr>
          <p:cNvPr id="10" name="Text 5"/>
          <p:cNvSpPr/>
          <p:nvPr/>
        </p:nvSpPr>
        <p:spPr>
          <a:xfrm>
            <a:off x="864037" y="5722501"/>
            <a:ext cx="3086100" cy="385763"/>
          </a:xfrm>
          <a:prstGeom prst="rect">
            <a:avLst/>
          </a:prstGeom>
          <a:noFill/>
          <a:ln/>
        </p:spPr>
        <p:txBody>
          <a:bodyPr wrap="none" lIns="0" tIns="0" rIns="0" bIns="0" rtlCol="0" anchor="t"/>
          <a:lstStyle/>
          <a:p>
            <a:pPr marL="0" indent="0" algn="l">
              <a:lnSpc>
                <a:spcPts val="3000"/>
              </a:lnSpc>
              <a:buNone/>
            </a:pPr>
            <a:r>
              <a:rPr lang="en-US" sz="2400" b="1" dirty="0">
                <a:solidFill>
                  <a:srgbClr val="443728"/>
                </a:solidFill>
                <a:latin typeface="Crimson Pro" pitchFamily="34" charset="0"/>
                <a:ea typeface="Crimson Pro" pitchFamily="34" charset="-122"/>
                <a:cs typeface="Crimson Pro" pitchFamily="34" charset="-120"/>
              </a:rPr>
              <a:t>RESTful API</a:t>
            </a:r>
            <a:endParaRPr lang="en-US" sz="2400" dirty="0"/>
          </a:p>
        </p:txBody>
      </p:sp>
      <p:sp>
        <p:nvSpPr>
          <p:cNvPr id="11" name="Text 6"/>
          <p:cNvSpPr/>
          <p:nvPr/>
        </p:nvSpPr>
        <p:spPr>
          <a:xfrm>
            <a:off x="864037" y="6256377"/>
            <a:ext cx="6266021" cy="790099"/>
          </a:xfrm>
          <a:prstGeom prst="rect">
            <a:avLst/>
          </a:prstGeom>
          <a:noFill/>
          <a:ln/>
        </p:spPr>
        <p:txBody>
          <a:bodyPr wrap="square" lIns="0" tIns="0" rIns="0" bIns="0" rtlCol="0" anchor="t"/>
          <a:lstStyle/>
          <a:p>
            <a:pPr marL="0" indent="0" algn="l">
              <a:lnSpc>
                <a:spcPts val="3100"/>
              </a:lnSpc>
              <a:buNone/>
            </a:pPr>
            <a:r>
              <a:rPr lang="en-US" sz="1900" dirty="0">
                <a:solidFill>
                  <a:srgbClr val="443728"/>
                </a:solidFill>
                <a:latin typeface="Open Sans" pitchFamily="34" charset="0"/>
                <a:ea typeface="Open Sans" pitchFamily="34" charset="-122"/>
                <a:cs typeface="Open Sans" pitchFamily="34" charset="-120"/>
              </a:rPr>
              <a:t>Design a RESTful API with well-defined endpoints for managing student information.</a:t>
            </a:r>
            <a:endParaRPr lang="en-US" sz="1900" dirty="0"/>
          </a:p>
        </p:txBody>
      </p:sp>
      <p:pic>
        <p:nvPicPr>
          <p:cNvPr id="12" name="Image 3" descr="preencoded.png"/>
          <p:cNvPicPr>
            <a:picLocks noChangeAspect="1"/>
          </p:cNvPicPr>
          <p:nvPr/>
        </p:nvPicPr>
        <p:blipFill>
          <a:blip r:embed="rId6"/>
          <a:stretch>
            <a:fillRect/>
          </a:stretch>
        </p:blipFill>
        <p:spPr>
          <a:xfrm>
            <a:off x="7500342" y="4858464"/>
            <a:ext cx="617220" cy="617220"/>
          </a:xfrm>
          <a:prstGeom prst="rect">
            <a:avLst/>
          </a:prstGeom>
        </p:spPr>
      </p:pic>
      <p:sp>
        <p:nvSpPr>
          <p:cNvPr id="13" name="Text 7"/>
          <p:cNvSpPr/>
          <p:nvPr/>
        </p:nvSpPr>
        <p:spPr>
          <a:xfrm>
            <a:off x="7500342" y="5722501"/>
            <a:ext cx="3086100" cy="385763"/>
          </a:xfrm>
          <a:prstGeom prst="rect">
            <a:avLst/>
          </a:prstGeom>
          <a:noFill/>
          <a:ln/>
        </p:spPr>
        <p:txBody>
          <a:bodyPr wrap="none" lIns="0" tIns="0" rIns="0" bIns="0" rtlCol="0" anchor="t"/>
          <a:lstStyle/>
          <a:p>
            <a:pPr marL="0" indent="0" algn="l">
              <a:lnSpc>
                <a:spcPts val="3000"/>
              </a:lnSpc>
              <a:buNone/>
            </a:pPr>
            <a:r>
              <a:rPr lang="en-US" sz="2400" b="1" dirty="0">
                <a:solidFill>
                  <a:srgbClr val="443728"/>
                </a:solidFill>
                <a:latin typeface="Crimson Pro" pitchFamily="34" charset="0"/>
                <a:ea typeface="Crimson Pro" pitchFamily="34" charset="-122"/>
                <a:cs typeface="Crimson Pro" pitchFamily="34" charset="-120"/>
              </a:rPr>
              <a:t>Front-End Integration</a:t>
            </a:r>
            <a:endParaRPr lang="en-US" sz="2400" dirty="0"/>
          </a:p>
        </p:txBody>
      </p:sp>
      <p:sp>
        <p:nvSpPr>
          <p:cNvPr id="14" name="Text 8"/>
          <p:cNvSpPr/>
          <p:nvPr/>
        </p:nvSpPr>
        <p:spPr>
          <a:xfrm>
            <a:off x="7500342" y="6256377"/>
            <a:ext cx="6266021" cy="1185148"/>
          </a:xfrm>
          <a:prstGeom prst="rect">
            <a:avLst/>
          </a:prstGeom>
          <a:noFill/>
          <a:ln/>
        </p:spPr>
        <p:txBody>
          <a:bodyPr wrap="square" lIns="0" tIns="0" rIns="0" bIns="0" rtlCol="0" anchor="t"/>
          <a:lstStyle/>
          <a:p>
            <a:pPr marL="0" indent="0" algn="l">
              <a:lnSpc>
                <a:spcPts val="3100"/>
              </a:lnSpc>
              <a:buNone/>
            </a:pPr>
            <a:r>
              <a:rPr lang="en-US" sz="1900" dirty="0">
                <a:solidFill>
                  <a:srgbClr val="443728"/>
                </a:solidFill>
                <a:latin typeface="Open Sans" pitchFamily="34" charset="0"/>
                <a:ea typeface="Open Sans" pitchFamily="34" charset="-122"/>
                <a:cs typeface="Open Sans" pitchFamily="34" charset="-120"/>
              </a:rPr>
              <a:t>Develop a user-friendly front-end to interact with the API, allowing users to view, add, modify, and delete student data.</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572095" y="447556"/>
            <a:ext cx="6204704" cy="507921"/>
          </a:xfrm>
          <a:prstGeom prst="rect">
            <a:avLst/>
          </a:prstGeom>
          <a:noFill/>
          <a:ln/>
        </p:spPr>
        <p:txBody>
          <a:bodyPr wrap="none" lIns="0" tIns="0" rIns="0" bIns="0" rtlCol="0" anchor="t"/>
          <a:lstStyle/>
          <a:p>
            <a:pPr marL="0" indent="0">
              <a:lnSpc>
                <a:spcPts val="3950"/>
              </a:lnSpc>
              <a:buNone/>
            </a:pPr>
            <a:r>
              <a:rPr lang="en-US" sz="3150" b="1" dirty="0">
                <a:solidFill>
                  <a:srgbClr val="443728"/>
                </a:solidFill>
                <a:latin typeface="Crimson Pro" pitchFamily="34" charset="0"/>
                <a:ea typeface="Crimson Pro" pitchFamily="34" charset="-122"/>
                <a:cs typeface="Crimson Pro" pitchFamily="34" charset="-120"/>
              </a:rPr>
              <a:t>Development Process for the Project</a:t>
            </a:r>
            <a:endParaRPr lang="en-US" sz="3150" dirty="0"/>
          </a:p>
        </p:txBody>
      </p:sp>
      <p:pic>
        <p:nvPicPr>
          <p:cNvPr id="3" name="Image 0" descr="preencoded.png"/>
          <p:cNvPicPr>
            <a:picLocks noChangeAspect="1"/>
          </p:cNvPicPr>
          <p:nvPr/>
        </p:nvPicPr>
        <p:blipFill>
          <a:blip r:embed="rId3"/>
          <a:stretch>
            <a:fillRect/>
          </a:stretch>
        </p:blipFill>
        <p:spPr>
          <a:xfrm>
            <a:off x="572095" y="1280517"/>
            <a:ext cx="812602" cy="1300282"/>
          </a:xfrm>
          <a:prstGeom prst="rect">
            <a:avLst/>
          </a:prstGeom>
        </p:spPr>
      </p:pic>
      <p:sp>
        <p:nvSpPr>
          <p:cNvPr id="4" name="Text 1"/>
          <p:cNvSpPr/>
          <p:nvPr/>
        </p:nvSpPr>
        <p:spPr>
          <a:xfrm>
            <a:off x="1628418" y="1443038"/>
            <a:ext cx="2031682" cy="253841"/>
          </a:xfrm>
          <a:prstGeom prst="rect">
            <a:avLst/>
          </a:prstGeom>
          <a:noFill/>
          <a:ln/>
        </p:spPr>
        <p:txBody>
          <a:bodyPr wrap="none" lIns="0" tIns="0" rIns="0" bIns="0" rtlCol="0" anchor="t"/>
          <a:lstStyle/>
          <a:p>
            <a:pPr marL="0" indent="0" algn="l">
              <a:lnSpc>
                <a:spcPts val="1950"/>
              </a:lnSpc>
              <a:buNone/>
            </a:pPr>
            <a:r>
              <a:rPr lang="en-US" sz="1550" b="1" dirty="0">
                <a:solidFill>
                  <a:srgbClr val="443728"/>
                </a:solidFill>
                <a:latin typeface="Crimson Pro" pitchFamily="34" charset="0"/>
                <a:ea typeface="Crimson Pro" pitchFamily="34" charset="-122"/>
                <a:cs typeface="Crimson Pro" pitchFamily="34" charset="-120"/>
              </a:rPr>
              <a:t>Project Setup</a:t>
            </a:r>
            <a:endParaRPr lang="en-US" sz="1550" dirty="0"/>
          </a:p>
        </p:txBody>
      </p:sp>
      <p:sp>
        <p:nvSpPr>
          <p:cNvPr id="5" name="Text 2"/>
          <p:cNvSpPr/>
          <p:nvPr/>
        </p:nvSpPr>
        <p:spPr>
          <a:xfrm>
            <a:off x="1628418" y="1794391"/>
            <a:ext cx="12429887" cy="260033"/>
          </a:xfrm>
          <a:prstGeom prst="rect">
            <a:avLst/>
          </a:prstGeom>
          <a:noFill/>
          <a:ln/>
        </p:spPr>
        <p:txBody>
          <a:bodyPr wrap="none" lIns="0" tIns="0" rIns="0" bIns="0" rtlCol="0" anchor="t"/>
          <a:lstStyle/>
          <a:p>
            <a:pPr marL="0" indent="0" algn="l">
              <a:lnSpc>
                <a:spcPts val="2000"/>
              </a:lnSpc>
              <a:buNone/>
            </a:pPr>
            <a:r>
              <a:rPr lang="en-US" sz="1250" dirty="0">
                <a:solidFill>
                  <a:srgbClr val="443728"/>
                </a:solidFill>
                <a:latin typeface="Open Sans" pitchFamily="34" charset="0"/>
                <a:ea typeface="Open Sans" pitchFamily="34" charset="-122"/>
                <a:cs typeface="Open Sans" pitchFamily="34" charset="-120"/>
              </a:rPr>
              <a:t>Initialize a Spring Boot project and configure the database connection, ensuring the right dependencies are included.</a:t>
            </a:r>
            <a:endParaRPr lang="en-US" sz="1250" dirty="0"/>
          </a:p>
        </p:txBody>
      </p:sp>
      <p:pic>
        <p:nvPicPr>
          <p:cNvPr id="6" name="Image 1" descr="preencoded.png"/>
          <p:cNvPicPr>
            <a:picLocks noChangeAspect="1"/>
          </p:cNvPicPr>
          <p:nvPr/>
        </p:nvPicPr>
        <p:blipFill>
          <a:blip r:embed="rId4"/>
          <a:stretch>
            <a:fillRect/>
          </a:stretch>
        </p:blipFill>
        <p:spPr>
          <a:xfrm>
            <a:off x="572095" y="2580799"/>
            <a:ext cx="812602" cy="1300282"/>
          </a:xfrm>
          <a:prstGeom prst="rect">
            <a:avLst/>
          </a:prstGeom>
        </p:spPr>
      </p:pic>
      <p:sp>
        <p:nvSpPr>
          <p:cNvPr id="7" name="Text 3"/>
          <p:cNvSpPr/>
          <p:nvPr/>
        </p:nvSpPr>
        <p:spPr>
          <a:xfrm>
            <a:off x="1628418" y="2743319"/>
            <a:ext cx="2031682" cy="253841"/>
          </a:xfrm>
          <a:prstGeom prst="rect">
            <a:avLst/>
          </a:prstGeom>
          <a:noFill/>
          <a:ln/>
        </p:spPr>
        <p:txBody>
          <a:bodyPr wrap="none" lIns="0" tIns="0" rIns="0" bIns="0" rtlCol="0" anchor="t"/>
          <a:lstStyle/>
          <a:p>
            <a:pPr marL="0" indent="0" algn="l">
              <a:lnSpc>
                <a:spcPts val="1950"/>
              </a:lnSpc>
              <a:buNone/>
            </a:pPr>
            <a:r>
              <a:rPr lang="en-US" sz="1550" b="1" dirty="0">
                <a:solidFill>
                  <a:srgbClr val="443728"/>
                </a:solidFill>
                <a:latin typeface="Crimson Pro" pitchFamily="34" charset="0"/>
                <a:ea typeface="Crimson Pro" pitchFamily="34" charset="-122"/>
                <a:cs typeface="Crimson Pro" pitchFamily="34" charset="-120"/>
              </a:rPr>
              <a:t>Model Design</a:t>
            </a:r>
            <a:endParaRPr lang="en-US" sz="1550" dirty="0"/>
          </a:p>
        </p:txBody>
      </p:sp>
      <p:sp>
        <p:nvSpPr>
          <p:cNvPr id="8" name="Text 4"/>
          <p:cNvSpPr/>
          <p:nvPr/>
        </p:nvSpPr>
        <p:spPr>
          <a:xfrm>
            <a:off x="1628418" y="3094673"/>
            <a:ext cx="12429887" cy="260033"/>
          </a:xfrm>
          <a:prstGeom prst="rect">
            <a:avLst/>
          </a:prstGeom>
          <a:noFill/>
          <a:ln/>
        </p:spPr>
        <p:txBody>
          <a:bodyPr wrap="none" lIns="0" tIns="0" rIns="0" bIns="0" rtlCol="0" anchor="t"/>
          <a:lstStyle/>
          <a:p>
            <a:pPr marL="0" indent="0" algn="l">
              <a:lnSpc>
                <a:spcPts val="2000"/>
              </a:lnSpc>
              <a:buNone/>
            </a:pPr>
            <a:r>
              <a:rPr lang="en-US" sz="1250" dirty="0">
                <a:solidFill>
                  <a:srgbClr val="443728"/>
                </a:solidFill>
                <a:latin typeface="Open Sans" pitchFamily="34" charset="0"/>
                <a:ea typeface="Open Sans" pitchFamily="34" charset="-122"/>
                <a:cs typeface="Open Sans" pitchFamily="34" charset="-120"/>
              </a:rPr>
              <a:t>Create a Student entity class that maps to the database, utilizing JPA annotations for defining the structure and relationships.</a:t>
            </a:r>
            <a:endParaRPr lang="en-US" sz="1250" dirty="0"/>
          </a:p>
        </p:txBody>
      </p:sp>
      <p:pic>
        <p:nvPicPr>
          <p:cNvPr id="9" name="Image 2" descr="preencoded.png"/>
          <p:cNvPicPr>
            <a:picLocks noChangeAspect="1"/>
          </p:cNvPicPr>
          <p:nvPr/>
        </p:nvPicPr>
        <p:blipFill>
          <a:blip r:embed="rId5"/>
          <a:stretch>
            <a:fillRect/>
          </a:stretch>
        </p:blipFill>
        <p:spPr>
          <a:xfrm>
            <a:off x="572095" y="3881080"/>
            <a:ext cx="812602" cy="1300282"/>
          </a:xfrm>
          <a:prstGeom prst="rect">
            <a:avLst/>
          </a:prstGeom>
        </p:spPr>
      </p:pic>
      <p:sp>
        <p:nvSpPr>
          <p:cNvPr id="10" name="Text 5"/>
          <p:cNvSpPr/>
          <p:nvPr/>
        </p:nvSpPr>
        <p:spPr>
          <a:xfrm>
            <a:off x="1628418" y="4043601"/>
            <a:ext cx="2031682" cy="253841"/>
          </a:xfrm>
          <a:prstGeom prst="rect">
            <a:avLst/>
          </a:prstGeom>
          <a:noFill/>
          <a:ln/>
        </p:spPr>
        <p:txBody>
          <a:bodyPr wrap="none" lIns="0" tIns="0" rIns="0" bIns="0" rtlCol="0" anchor="t"/>
          <a:lstStyle/>
          <a:p>
            <a:pPr marL="0" indent="0" algn="l">
              <a:lnSpc>
                <a:spcPts val="1950"/>
              </a:lnSpc>
              <a:buNone/>
            </a:pPr>
            <a:r>
              <a:rPr lang="en-US" sz="1550" b="1" dirty="0">
                <a:solidFill>
                  <a:srgbClr val="443728"/>
                </a:solidFill>
                <a:latin typeface="Crimson Pro" pitchFamily="34" charset="0"/>
                <a:ea typeface="Crimson Pro" pitchFamily="34" charset="-122"/>
                <a:cs typeface="Crimson Pro" pitchFamily="34" charset="-120"/>
              </a:rPr>
              <a:t>Repository Layer</a:t>
            </a:r>
            <a:endParaRPr lang="en-US" sz="1550" dirty="0"/>
          </a:p>
        </p:txBody>
      </p:sp>
      <p:sp>
        <p:nvSpPr>
          <p:cNvPr id="11" name="Text 6"/>
          <p:cNvSpPr/>
          <p:nvPr/>
        </p:nvSpPr>
        <p:spPr>
          <a:xfrm>
            <a:off x="1628418" y="4394954"/>
            <a:ext cx="12429887" cy="260033"/>
          </a:xfrm>
          <a:prstGeom prst="rect">
            <a:avLst/>
          </a:prstGeom>
          <a:noFill/>
          <a:ln/>
        </p:spPr>
        <p:txBody>
          <a:bodyPr wrap="none" lIns="0" tIns="0" rIns="0" bIns="0" rtlCol="0" anchor="t"/>
          <a:lstStyle/>
          <a:p>
            <a:pPr marL="0" indent="0" algn="l">
              <a:lnSpc>
                <a:spcPts val="2000"/>
              </a:lnSpc>
              <a:buNone/>
            </a:pPr>
            <a:r>
              <a:rPr lang="en-US" sz="1250" dirty="0">
                <a:solidFill>
                  <a:srgbClr val="443728"/>
                </a:solidFill>
                <a:latin typeface="Open Sans" pitchFamily="34" charset="0"/>
                <a:ea typeface="Open Sans" pitchFamily="34" charset="-122"/>
                <a:cs typeface="Open Sans" pitchFamily="34" charset="-120"/>
              </a:rPr>
              <a:t>Implement the CRUD operations for the Student entity using the JpaRepository interface, which provides convenient methods for interacting with the database.</a:t>
            </a:r>
            <a:endParaRPr lang="en-US" sz="1250" dirty="0"/>
          </a:p>
        </p:txBody>
      </p:sp>
      <p:pic>
        <p:nvPicPr>
          <p:cNvPr id="12" name="Image 3" descr="preencoded.png"/>
          <p:cNvPicPr>
            <a:picLocks noChangeAspect="1"/>
          </p:cNvPicPr>
          <p:nvPr/>
        </p:nvPicPr>
        <p:blipFill>
          <a:blip r:embed="rId6"/>
          <a:stretch>
            <a:fillRect/>
          </a:stretch>
        </p:blipFill>
        <p:spPr>
          <a:xfrm>
            <a:off x="572095" y="5181362"/>
            <a:ext cx="812602" cy="1300282"/>
          </a:xfrm>
          <a:prstGeom prst="rect">
            <a:avLst/>
          </a:prstGeom>
        </p:spPr>
      </p:pic>
      <p:sp>
        <p:nvSpPr>
          <p:cNvPr id="13" name="Text 7"/>
          <p:cNvSpPr/>
          <p:nvPr/>
        </p:nvSpPr>
        <p:spPr>
          <a:xfrm>
            <a:off x="1628418" y="5343882"/>
            <a:ext cx="2031682" cy="253841"/>
          </a:xfrm>
          <a:prstGeom prst="rect">
            <a:avLst/>
          </a:prstGeom>
          <a:noFill/>
          <a:ln/>
        </p:spPr>
        <p:txBody>
          <a:bodyPr wrap="none" lIns="0" tIns="0" rIns="0" bIns="0" rtlCol="0" anchor="t"/>
          <a:lstStyle/>
          <a:p>
            <a:pPr marL="0" indent="0" algn="l">
              <a:lnSpc>
                <a:spcPts val="1950"/>
              </a:lnSpc>
              <a:buNone/>
            </a:pPr>
            <a:r>
              <a:rPr lang="en-US" sz="1550" b="1" dirty="0">
                <a:solidFill>
                  <a:srgbClr val="443728"/>
                </a:solidFill>
                <a:latin typeface="Crimson Pro" pitchFamily="34" charset="0"/>
                <a:ea typeface="Crimson Pro" pitchFamily="34" charset="-122"/>
                <a:cs typeface="Crimson Pro" pitchFamily="34" charset="-120"/>
              </a:rPr>
              <a:t>Service Layer</a:t>
            </a:r>
            <a:endParaRPr lang="en-US" sz="1550" dirty="0"/>
          </a:p>
        </p:txBody>
      </p:sp>
      <p:sp>
        <p:nvSpPr>
          <p:cNvPr id="14" name="Text 8"/>
          <p:cNvSpPr/>
          <p:nvPr/>
        </p:nvSpPr>
        <p:spPr>
          <a:xfrm>
            <a:off x="1628418" y="5695236"/>
            <a:ext cx="12429887" cy="260033"/>
          </a:xfrm>
          <a:prstGeom prst="rect">
            <a:avLst/>
          </a:prstGeom>
          <a:noFill/>
          <a:ln/>
        </p:spPr>
        <p:txBody>
          <a:bodyPr wrap="none" lIns="0" tIns="0" rIns="0" bIns="0" rtlCol="0" anchor="t"/>
          <a:lstStyle/>
          <a:p>
            <a:pPr marL="0" indent="0" algn="l">
              <a:lnSpc>
                <a:spcPts val="2000"/>
              </a:lnSpc>
              <a:buNone/>
            </a:pPr>
            <a:r>
              <a:rPr lang="en-US" sz="1250" dirty="0">
                <a:solidFill>
                  <a:srgbClr val="443728"/>
                </a:solidFill>
                <a:latin typeface="Open Sans" pitchFamily="34" charset="0"/>
                <a:ea typeface="Open Sans" pitchFamily="34" charset="-122"/>
                <a:cs typeface="Open Sans" pitchFamily="34" charset="-120"/>
              </a:rPr>
              <a:t>Develop the service layer, responsible for handling the business logic and performing complex operations related to student data management.</a:t>
            </a:r>
            <a:endParaRPr lang="en-US" sz="1250" dirty="0"/>
          </a:p>
        </p:txBody>
      </p:sp>
      <p:pic>
        <p:nvPicPr>
          <p:cNvPr id="15" name="Image 4" descr="preencoded.png"/>
          <p:cNvPicPr>
            <a:picLocks noChangeAspect="1"/>
          </p:cNvPicPr>
          <p:nvPr/>
        </p:nvPicPr>
        <p:blipFill>
          <a:blip r:embed="rId7"/>
          <a:stretch>
            <a:fillRect/>
          </a:stretch>
        </p:blipFill>
        <p:spPr>
          <a:xfrm>
            <a:off x="572095" y="6481643"/>
            <a:ext cx="812602" cy="1300282"/>
          </a:xfrm>
          <a:prstGeom prst="rect">
            <a:avLst/>
          </a:prstGeom>
        </p:spPr>
      </p:pic>
      <p:sp>
        <p:nvSpPr>
          <p:cNvPr id="16" name="Text 9"/>
          <p:cNvSpPr/>
          <p:nvPr/>
        </p:nvSpPr>
        <p:spPr>
          <a:xfrm>
            <a:off x="1628418" y="6644164"/>
            <a:ext cx="2031682" cy="253841"/>
          </a:xfrm>
          <a:prstGeom prst="rect">
            <a:avLst/>
          </a:prstGeom>
          <a:noFill/>
          <a:ln/>
        </p:spPr>
        <p:txBody>
          <a:bodyPr wrap="none" lIns="0" tIns="0" rIns="0" bIns="0" rtlCol="0" anchor="t"/>
          <a:lstStyle/>
          <a:p>
            <a:pPr marL="0" indent="0" algn="l">
              <a:lnSpc>
                <a:spcPts val="1950"/>
              </a:lnSpc>
              <a:buNone/>
            </a:pPr>
            <a:r>
              <a:rPr lang="en-US" sz="1550" b="1" dirty="0">
                <a:solidFill>
                  <a:srgbClr val="443728"/>
                </a:solidFill>
                <a:latin typeface="Crimson Pro" pitchFamily="34" charset="0"/>
                <a:ea typeface="Crimson Pro" pitchFamily="34" charset="-122"/>
                <a:cs typeface="Crimson Pro" pitchFamily="34" charset="-120"/>
              </a:rPr>
              <a:t>Controller Layer</a:t>
            </a:r>
            <a:endParaRPr lang="en-US" sz="1550" dirty="0"/>
          </a:p>
        </p:txBody>
      </p:sp>
      <p:sp>
        <p:nvSpPr>
          <p:cNvPr id="17" name="Text 10"/>
          <p:cNvSpPr/>
          <p:nvPr/>
        </p:nvSpPr>
        <p:spPr>
          <a:xfrm>
            <a:off x="1628418" y="6995517"/>
            <a:ext cx="12429887" cy="260033"/>
          </a:xfrm>
          <a:prstGeom prst="rect">
            <a:avLst/>
          </a:prstGeom>
          <a:noFill/>
          <a:ln/>
        </p:spPr>
        <p:txBody>
          <a:bodyPr wrap="none" lIns="0" tIns="0" rIns="0" bIns="0" rtlCol="0" anchor="t"/>
          <a:lstStyle/>
          <a:p>
            <a:pPr marL="0" indent="0" algn="l">
              <a:lnSpc>
                <a:spcPts val="2000"/>
              </a:lnSpc>
              <a:buNone/>
            </a:pPr>
            <a:r>
              <a:rPr lang="en-US" sz="1250" dirty="0">
                <a:solidFill>
                  <a:srgbClr val="443728"/>
                </a:solidFill>
                <a:latin typeface="Open Sans" pitchFamily="34" charset="0"/>
                <a:ea typeface="Open Sans" pitchFamily="34" charset="-122"/>
                <a:cs typeface="Open Sans" pitchFamily="34" charset="-120"/>
              </a:rPr>
              <a:t>Create RESTful endpoints using Spring MVC controllers, defining the routes and methods for accessing and managing student data through the API.</a:t>
            </a:r>
            <a:endParaRPr lang="en-US" sz="12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4958596" y="308610"/>
            <a:ext cx="4713208" cy="2468880"/>
          </a:xfrm>
          <a:prstGeom prst="rect">
            <a:avLst/>
          </a:prstGeom>
        </p:spPr>
      </p:pic>
      <p:sp>
        <p:nvSpPr>
          <p:cNvPr id="5" name="Text 2"/>
          <p:cNvSpPr/>
          <p:nvPr/>
        </p:nvSpPr>
        <p:spPr>
          <a:xfrm>
            <a:off x="864037" y="3992880"/>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151617"/>
                </a:solidFill>
                <a:latin typeface="Montserrat" pitchFamily="34" charset="0"/>
                <a:ea typeface="Montserrat" pitchFamily="34" charset="-122"/>
                <a:cs typeface="Montserrat" pitchFamily="34" charset="-120"/>
              </a:rPr>
              <a:t>Project Features</a:t>
            </a:r>
            <a:endParaRPr lang="en-US" sz="4850" dirty="0"/>
          </a:p>
        </p:txBody>
      </p:sp>
      <p:pic>
        <p:nvPicPr>
          <p:cNvPr id="6" name="Image 1" descr="preencoded.png"/>
          <p:cNvPicPr>
            <a:picLocks noChangeAspect="1"/>
          </p:cNvPicPr>
          <p:nvPr/>
        </p:nvPicPr>
        <p:blipFill>
          <a:blip r:embed="rId4"/>
          <a:stretch>
            <a:fillRect/>
          </a:stretch>
        </p:blipFill>
        <p:spPr>
          <a:xfrm>
            <a:off x="864037" y="5134689"/>
            <a:ext cx="617220" cy="617220"/>
          </a:xfrm>
          <a:prstGeom prst="rect">
            <a:avLst/>
          </a:prstGeom>
        </p:spPr>
      </p:pic>
      <p:sp>
        <p:nvSpPr>
          <p:cNvPr id="7" name="Text 3"/>
          <p:cNvSpPr/>
          <p:nvPr/>
        </p:nvSpPr>
        <p:spPr>
          <a:xfrm>
            <a:off x="864037" y="5998726"/>
            <a:ext cx="2947868" cy="385763"/>
          </a:xfrm>
          <a:prstGeom prst="rect">
            <a:avLst/>
          </a:prstGeom>
          <a:noFill/>
          <a:ln/>
        </p:spPr>
        <p:txBody>
          <a:bodyPr wrap="none" lIns="0" tIns="0" rIns="0" bIns="0" rtlCol="0" anchor="t"/>
          <a:lstStyle/>
          <a:p>
            <a:pPr marL="0" indent="0" algn="l">
              <a:lnSpc>
                <a:spcPts val="3000"/>
              </a:lnSpc>
              <a:buNone/>
            </a:pPr>
            <a:r>
              <a:rPr lang="en-US" sz="2400" b="1" dirty="0">
                <a:solidFill>
                  <a:srgbClr val="151617"/>
                </a:solidFill>
                <a:latin typeface="Montserrat" pitchFamily="34" charset="0"/>
                <a:ea typeface="Montserrat" pitchFamily="34" charset="-122"/>
                <a:cs typeface="Montserrat" pitchFamily="34" charset="-120"/>
              </a:rPr>
              <a:t>Add Students</a:t>
            </a:r>
            <a:endParaRPr lang="en-US" sz="2400" dirty="0"/>
          </a:p>
        </p:txBody>
      </p:sp>
      <p:sp>
        <p:nvSpPr>
          <p:cNvPr id="8" name="Text 4"/>
          <p:cNvSpPr/>
          <p:nvPr/>
        </p:nvSpPr>
        <p:spPr>
          <a:xfrm>
            <a:off x="864037" y="6532602"/>
            <a:ext cx="2947868" cy="790099"/>
          </a:xfrm>
          <a:prstGeom prst="rect">
            <a:avLst/>
          </a:prstGeom>
          <a:noFill/>
          <a:ln/>
        </p:spPr>
        <p:txBody>
          <a:bodyPr wrap="square" lIns="0" tIns="0" rIns="0" bIns="0" rtlCol="0" anchor="t"/>
          <a:lstStyle/>
          <a:p>
            <a:pPr marL="0" indent="0" algn="l">
              <a:lnSpc>
                <a:spcPts val="3100"/>
              </a:lnSpc>
              <a:buNone/>
            </a:pPr>
            <a:r>
              <a:rPr lang="en-US" sz="1900" dirty="0">
                <a:solidFill>
                  <a:srgbClr val="151617"/>
                </a:solidFill>
                <a:latin typeface="Inconsolata" pitchFamily="34" charset="0"/>
                <a:ea typeface="Inconsolata" pitchFamily="34" charset="-122"/>
                <a:cs typeface="Inconsolata" pitchFamily="34" charset="-120"/>
              </a:rPr>
              <a:t>Create new student records</a:t>
            </a:r>
            <a:endParaRPr lang="en-US" sz="1900" dirty="0"/>
          </a:p>
        </p:txBody>
      </p:sp>
      <p:pic>
        <p:nvPicPr>
          <p:cNvPr id="9" name="Image 2" descr="preencoded.png"/>
          <p:cNvPicPr>
            <a:picLocks noChangeAspect="1"/>
          </p:cNvPicPr>
          <p:nvPr/>
        </p:nvPicPr>
        <p:blipFill>
          <a:blip r:embed="rId5"/>
          <a:stretch>
            <a:fillRect/>
          </a:stretch>
        </p:blipFill>
        <p:spPr>
          <a:xfrm>
            <a:off x="4182189" y="5134689"/>
            <a:ext cx="617220" cy="617220"/>
          </a:xfrm>
          <a:prstGeom prst="rect">
            <a:avLst/>
          </a:prstGeom>
        </p:spPr>
      </p:pic>
      <p:sp>
        <p:nvSpPr>
          <p:cNvPr id="10" name="Text 5"/>
          <p:cNvSpPr/>
          <p:nvPr/>
        </p:nvSpPr>
        <p:spPr>
          <a:xfrm>
            <a:off x="4182189" y="5998726"/>
            <a:ext cx="2947868" cy="385763"/>
          </a:xfrm>
          <a:prstGeom prst="rect">
            <a:avLst/>
          </a:prstGeom>
          <a:noFill/>
          <a:ln/>
        </p:spPr>
        <p:txBody>
          <a:bodyPr wrap="none" lIns="0" tIns="0" rIns="0" bIns="0" rtlCol="0" anchor="t"/>
          <a:lstStyle/>
          <a:p>
            <a:pPr marL="0" indent="0" algn="l">
              <a:lnSpc>
                <a:spcPts val="3000"/>
              </a:lnSpc>
              <a:buNone/>
            </a:pPr>
            <a:r>
              <a:rPr lang="en-US" sz="2400" b="1" dirty="0">
                <a:solidFill>
                  <a:srgbClr val="151617"/>
                </a:solidFill>
                <a:latin typeface="Montserrat" pitchFamily="34" charset="0"/>
                <a:ea typeface="Montserrat" pitchFamily="34" charset="-122"/>
                <a:cs typeface="Montserrat" pitchFamily="34" charset="-120"/>
              </a:rPr>
              <a:t>Read Students</a:t>
            </a:r>
            <a:endParaRPr lang="en-US" sz="2400" dirty="0"/>
          </a:p>
        </p:txBody>
      </p:sp>
      <p:sp>
        <p:nvSpPr>
          <p:cNvPr id="11" name="Text 6"/>
          <p:cNvSpPr/>
          <p:nvPr/>
        </p:nvSpPr>
        <p:spPr>
          <a:xfrm>
            <a:off x="4182189" y="6532602"/>
            <a:ext cx="2947868" cy="790099"/>
          </a:xfrm>
          <a:prstGeom prst="rect">
            <a:avLst/>
          </a:prstGeom>
          <a:noFill/>
          <a:ln/>
        </p:spPr>
        <p:txBody>
          <a:bodyPr wrap="square" lIns="0" tIns="0" rIns="0" bIns="0" rtlCol="0" anchor="t"/>
          <a:lstStyle/>
          <a:p>
            <a:pPr marL="0" indent="0" algn="l">
              <a:lnSpc>
                <a:spcPts val="3100"/>
              </a:lnSpc>
              <a:buNone/>
            </a:pPr>
            <a:r>
              <a:rPr lang="en-US" sz="1900" dirty="0">
                <a:solidFill>
                  <a:srgbClr val="151617"/>
                </a:solidFill>
                <a:latin typeface="Inconsolata" pitchFamily="34" charset="0"/>
                <a:ea typeface="Inconsolata" pitchFamily="34" charset="-122"/>
                <a:cs typeface="Inconsolata" pitchFamily="34" charset="-120"/>
              </a:rPr>
              <a:t>Retrieve existing student data</a:t>
            </a:r>
            <a:endParaRPr lang="en-US" sz="1900" dirty="0"/>
          </a:p>
        </p:txBody>
      </p:sp>
      <p:pic>
        <p:nvPicPr>
          <p:cNvPr id="12" name="Image 3" descr="preencoded.png"/>
          <p:cNvPicPr>
            <a:picLocks noChangeAspect="1"/>
          </p:cNvPicPr>
          <p:nvPr/>
        </p:nvPicPr>
        <p:blipFill>
          <a:blip r:embed="rId6"/>
          <a:stretch>
            <a:fillRect/>
          </a:stretch>
        </p:blipFill>
        <p:spPr>
          <a:xfrm>
            <a:off x="7500342" y="5134689"/>
            <a:ext cx="617220" cy="617220"/>
          </a:xfrm>
          <a:prstGeom prst="rect">
            <a:avLst/>
          </a:prstGeom>
        </p:spPr>
      </p:pic>
      <p:sp>
        <p:nvSpPr>
          <p:cNvPr id="13" name="Text 7"/>
          <p:cNvSpPr/>
          <p:nvPr/>
        </p:nvSpPr>
        <p:spPr>
          <a:xfrm>
            <a:off x="7500342" y="5998726"/>
            <a:ext cx="2947868" cy="385763"/>
          </a:xfrm>
          <a:prstGeom prst="rect">
            <a:avLst/>
          </a:prstGeom>
          <a:noFill/>
          <a:ln/>
        </p:spPr>
        <p:txBody>
          <a:bodyPr wrap="none" lIns="0" tIns="0" rIns="0" bIns="0" rtlCol="0" anchor="t"/>
          <a:lstStyle/>
          <a:p>
            <a:pPr marL="0" indent="0" algn="l">
              <a:lnSpc>
                <a:spcPts val="3000"/>
              </a:lnSpc>
              <a:buNone/>
            </a:pPr>
            <a:r>
              <a:rPr lang="en-US" sz="2400" b="1" dirty="0">
                <a:solidFill>
                  <a:srgbClr val="151617"/>
                </a:solidFill>
                <a:latin typeface="Montserrat" pitchFamily="34" charset="0"/>
                <a:ea typeface="Montserrat" pitchFamily="34" charset="-122"/>
                <a:cs typeface="Montserrat" pitchFamily="34" charset="-120"/>
              </a:rPr>
              <a:t>Update Students</a:t>
            </a:r>
            <a:endParaRPr lang="en-US" sz="2400" dirty="0"/>
          </a:p>
        </p:txBody>
      </p:sp>
      <p:sp>
        <p:nvSpPr>
          <p:cNvPr id="14" name="Text 8"/>
          <p:cNvSpPr/>
          <p:nvPr/>
        </p:nvSpPr>
        <p:spPr>
          <a:xfrm>
            <a:off x="7500342" y="6532602"/>
            <a:ext cx="2947868" cy="790099"/>
          </a:xfrm>
          <a:prstGeom prst="rect">
            <a:avLst/>
          </a:prstGeom>
          <a:noFill/>
          <a:ln/>
        </p:spPr>
        <p:txBody>
          <a:bodyPr wrap="square" lIns="0" tIns="0" rIns="0" bIns="0" rtlCol="0" anchor="t"/>
          <a:lstStyle/>
          <a:p>
            <a:pPr marL="0" indent="0" algn="l">
              <a:lnSpc>
                <a:spcPts val="3100"/>
              </a:lnSpc>
              <a:buNone/>
            </a:pPr>
            <a:r>
              <a:rPr lang="en-US" sz="1900" dirty="0">
                <a:solidFill>
                  <a:srgbClr val="151617"/>
                </a:solidFill>
                <a:latin typeface="Inconsolata" pitchFamily="34" charset="0"/>
                <a:ea typeface="Inconsolata" pitchFamily="34" charset="-122"/>
                <a:cs typeface="Inconsolata" pitchFamily="34" charset="-120"/>
              </a:rPr>
              <a:t>Modify existing student information</a:t>
            </a:r>
            <a:endParaRPr lang="en-US" sz="1900" dirty="0"/>
          </a:p>
        </p:txBody>
      </p:sp>
      <p:pic>
        <p:nvPicPr>
          <p:cNvPr id="15" name="Image 4" descr="preencoded.png"/>
          <p:cNvPicPr>
            <a:picLocks noChangeAspect="1"/>
          </p:cNvPicPr>
          <p:nvPr/>
        </p:nvPicPr>
        <p:blipFill>
          <a:blip r:embed="rId7"/>
          <a:stretch>
            <a:fillRect/>
          </a:stretch>
        </p:blipFill>
        <p:spPr>
          <a:xfrm>
            <a:off x="10818495" y="5134689"/>
            <a:ext cx="617220" cy="617220"/>
          </a:xfrm>
          <a:prstGeom prst="rect">
            <a:avLst/>
          </a:prstGeom>
        </p:spPr>
      </p:pic>
      <p:sp>
        <p:nvSpPr>
          <p:cNvPr id="16" name="Text 9"/>
          <p:cNvSpPr/>
          <p:nvPr/>
        </p:nvSpPr>
        <p:spPr>
          <a:xfrm>
            <a:off x="10818495" y="5998726"/>
            <a:ext cx="2947868" cy="385763"/>
          </a:xfrm>
          <a:prstGeom prst="rect">
            <a:avLst/>
          </a:prstGeom>
          <a:noFill/>
          <a:ln/>
        </p:spPr>
        <p:txBody>
          <a:bodyPr wrap="none" lIns="0" tIns="0" rIns="0" bIns="0" rtlCol="0" anchor="t"/>
          <a:lstStyle/>
          <a:p>
            <a:pPr marL="0" indent="0" algn="l">
              <a:lnSpc>
                <a:spcPts val="3000"/>
              </a:lnSpc>
              <a:buNone/>
            </a:pPr>
            <a:r>
              <a:rPr lang="en-US" sz="2400" b="1" dirty="0">
                <a:solidFill>
                  <a:srgbClr val="151617"/>
                </a:solidFill>
                <a:latin typeface="Montserrat" pitchFamily="34" charset="0"/>
                <a:ea typeface="Montserrat" pitchFamily="34" charset="-122"/>
                <a:cs typeface="Montserrat" pitchFamily="34" charset="-120"/>
              </a:rPr>
              <a:t>Delete Students</a:t>
            </a:r>
            <a:endParaRPr lang="en-US" sz="2400" dirty="0"/>
          </a:p>
        </p:txBody>
      </p:sp>
      <p:sp>
        <p:nvSpPr>
          <p:cNvPr id="17" name="Text 10"/>
          <p:cNvSpPr/>
          <p:nvPr/>
        </p:nvSpPr>
        <p:spPr>
          <a:xfrm>
            <a:off x="10818495" y="6532602"/>
            <a:ext cx="2947868" cy="395049"/>
          </a:xfrm>
          <a:prstGeom prst="rect">
            <a:avLst/>
          </a:prstGeom>
          <a:noFill/>
          <a:ln/>
        </p:spPr>
        <p:txBody>
          <a:bodyPr wrap="none" lIns="0" tIns="0" rIns="0" bIns="0" rtlCol="0" anchor="t"/>
          <a:lstStyle/>
          <a:p>
            <a:pPr marL="0" indent="0" algn="l">
              <a:lnSpc>
                <a:spcPts val="3100"/>
              </a:lnSpc>
              <a:buNone/>
            </a:pPr>
            <a:r>
              <a:rPr lang="en-US" sz="1900" dirty="0">
                <a:solidFill>
                  <a:srgbClr val="151617"/>
                </a:solidFill>
                <a:latin typeface="Inconsolata" pitchFamily="34" charset="0"/>
                <a:ea typeface="Inconsolata" pitchFamily="34" charset="-122"/>
                <a:cs typeface="Inconsolata" pitchFamily="34" charset="-120"/>
              </a:rPr>
              <a:t>Remove student records</a:t>
            </a:r>
            <a:endParaRPr lang="en-US" sz="1900" dirty="0"/>
          </a:p>
        </p:txBody>
      </p:sp>
    </p:spTree>
    <p:extLst>
      <p:ext uri="{BB962C8B-B14F-4D97-AF65-F5344CB8AC3E}">
        <p14:creationId xmlns:p14="http://schemas.microsoft.com/office/powerpoint/2010/main" val="2915819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64037" y="1957626"/>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443728"/>
                </a:solidFill>
                <a:latin typeface="Crimson Pro" pitchFamily="34" charset="0"/>
                <a:ea typeface="Crimson Pro" pitchFamily="34" charset="-122"/>
                <a:cs typeface="Crimson Pro" pitchFamily="34" charset="-120"/>
              </a:rPr>
              <a:t>Testing &amp; Deployment</a:t>
            </a:r>
            <a:endParaRPr lang="en-US" sz="4850" dirty="0"/>
          </a:p>
        </p:txBody>
      </p:sp>
      <p:sp>
        <p:nvSpPr>
          <p:cNvPr id="3" name="Shape 1"/>
          <p:cNvSpPr/>
          <p:nvPr/>
        </p:nvSpPr>
        <p:spPr>
          <a:xfrm>
            <a:off x="864037" y="3377089"/>
            <a:ext cx="555427" cy="555427"/>
          </a:xfrm>
          <a:prstGeom prst="roundRect">
            <a:avLst>
              <a:gd name="adj" fmla="val 18669"/>
            </a:avLst>
          </a:prstGeom>
          <a:solidFill>
            <a:srgbClr val="EBE2E0"/>
          </a:solidFill>
          <a:ln w="15240">
            <a:solidFill>
              <a:srgbClr val="D1C8C6"/>
            </a:solidFill>
            <a:prstDash val="solid"/>
          </a:ln>
        </p:spPr>
      </p:sp>
      <p:sp>
        <p:nvSpPr>
          <p:cNvPr id="4" name="Text 2"/>
          <p:cNvSpPr/>
          <p:nvPr/>
        </p:nvSpPr>
        <p:spPr>
          <a:xfrm>
            <a:off x="1072396" y="3469600"/>
            <a:ext cx="138589" cy="370284"/>
          </a:xfrm>
          <a:prstGeom prst="rect">
            <a:avLst/>
          </a:prstGeom>
          <a:noFill/>
          <a:ln/>
        </p:spPr>
        <p:txBody>
          <a:bodyPr wrap="none" lIns="0" tIns="0" rIns="0" bIns="0" rtlCol="0" anchor="t"/>
          <a:lstStyle/>
          <a:p>
            <a:pPr marL="0" indent="0" algn="ctr">
              <a:lnSpc>
                <a:spcPts val="2900"/>
              </a:lnSpc>
              <a:buNone/>
            </a:pPr>
            <a:r>
              <a:rPr lang="en-US" sz="2900" b="1" dirty="0">
                <a:solidFill>
                  <a:srgbClr val="443728"/>
                </a:solidFill>
                <a:latin typeface="Crimson Pro" pitchFamily="34" charset="0"/>
                <a:ea typeface="Crimson Pro" pitchFamily="34" charset="-122"/>
                <a:cs typeface="Crimson Pro" pitchFamily="34" charset="-120"/>
              </a:rPr>
              <a:t>1</a:t>
            </a:r>
            <a:endParaRPr lang="en-US" sz="2900" dirty="0"/>
          </a:p>
        </p:txBody>
      </p:sp>
      <p:sp>
        <p:nvSpPr>
          <p:cNvPr id="5" name="Text 3"/>
          <p:cNvSpPr/>
          <p:nvPr/>
        </p:nvSpPr>
        <p:spPr>
          <a:xfrm>
            <a:off x="1666280" y="3377089"/>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43728"/>
                </a:solidFill>
                <a:latin typeface="Crimson Pro" pitchFamily="34" charset="0"/>
                <a:ea typeface="Crimson Pro" pitchFamily="34" charset="-122"/>
                <a:cs typeface="Crimson Pro" pitchFamily="34" charset="-120"/>
              </a:rPr>
              <a:t>API Testing</a:t>
            </a:r>
            <a:endParaRPr lang="en-US" sz="2400" dirty="0"/>
          </a:p>
        </p:txBody>
      </p:sp>
      <p:sp>
        <p:nvSpPr>
          <p:cNvPr id="6" name="Text 4"/>
          <p:cNvSpPr/>
          <p:nvPr/>
        </p:nvSpPr>
        <p:spPr>
          <a:xfrm>
            <a:off x="1666280" y="3910965"/>
            <a:ext cx="3333988" cy="1975247"/>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Use tools like Postman to thoroughly test the API, ensuring all endpoints function correctly and return the expected responses.</a:t>
            </a:r>
            <a:endParaRPr lang="en-US" sz="1900" dirty="0"/>
          </a:p>
        </p:txBody>
      </p:sp>
      <p:sp>
        <p:nvSpPr>
          <p:cNvPr id="7" name="Shape 5"/>
          <p:cNvSpPr/>
          <p:nvPr/>
        </p:nvSpPr>
        <p:spPr>
          <a:xfrm>
            <a:off x="5247084" y="3377089"/>
            <a:ext cx="555427" cy="555427"/>
          </a:xfrm>
          <a:prstGeom prst="roundRect">
            <a:avLst>
              <a:gd name="adj" fmla="val 18669"/>
            </a:avLst>
          </a:prstGeom>
          <a:solidFill>
            <a:srgbClr val="EBE2E0"/>
          </a:solidFill>
          <a:ln w="15240">
            <a:solidFill>
              <a:srgbClr val="D1C8C6"/>
            </a:solidFill>
            <a:prstDash val="solid"/>
          </a:ln>
        </p:spPr>
      </p:sp>
      <p:sp>
        <p:nvSpPr>
          <p:cNvPr id="8" name="Text 6"/>
          <p:cNvSpPr/>
          <p:nvPr/>
        </p:nvSpPr>
        <p:spPr>
          <a:xfrm>
            <a:off x="5430322" y="3469600"/>
            <a:ext cx="188833" cy="370284"/>
          </a:xfrm>
          <a:prstGeom prst="rect">
            <a:avLst/>
          </a:prstGeom>
          <a:noFill/>
          <a:ln/>
        </p:spPr>
        <p:txBody>
          <a:bodyPr wrap="none" lIns="0" tIns="0" rIns="0" bIns="0" rtlCol="0" anchor="t"/>
          <a:lstStyle/>
          <a:p>
            <a:pPr marL="0" indent="0" algn="ctr">
              <a:lnSpc>
                <a:spcPts val="2900"/>
              </a:lnSpc>
              <a:buNone/>
            </a:pPr>
            <a:r>
              <a:rPr lang="en-US" sz="2900" b="1" dirty="0">
                <a:solidFill>
                  <a:srgbClr val="443728"/>
                </a:solidFill>
                <a:latin typeface="Crimson Pro" pitchFamily="34" charset="0"/>
                <a:ea typeface="Crimson Pro" pitchFamily="34" charset="-122"/>
                <a:cs typeface="Crimson Pro" pitchFamily="34" charset="-120"/>
              </a:rPr>
              <a:t>2</a:t>
            </a:r>
            <a:endParaRPr lang="en-US" sz="2900" dirty="0"/>
          </a:p>
        </p:txBody>
      </p:sp>
      <p:sp>
        <p:nvSpPr>
          <p:cNvPr id="9" name="Text 7"/>
          <p:cNvSpPr/>
          <p:nvPr/>
        </p:nvSpPr>
        <p:spPr>
          <a:xfrm>
            <a:off x="6049328" y="3377089"/>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43728"/>
                </a:solidFill>
                <a:latin typeface="Crimson Pro" pitchFamily="34" charset="0"/>
                <a:ea typeface="Crimson Pro" pitchFamily="34" charset="-122"/>
                <a:cs typeface="Crimson Pro" pitchFamily="34" charset="-120"/>
              </a:rPr>
              <a:t>Data Synchronization</a:t>
            </a:r>
            <a:endParaRPr lang="en-US" sz="2400" dirty="0"/>
          </a:p>
        </p:txBody>
      </p:sp>
      <p:sp>
        <p:nvSpPr>
          <p:cNvPr id="10" name="Text 8"/>
          <p:cNvSpPr/>
          <p:nvPr/>
        </p:nvSpPr>
        <p:spPr>
          <a:xfrm>
            <a:off x="6049328" y="3910965"/>
            <a:ext cx="3333988" cy="1975247"/>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Verify that the front-end UI updates seamlessly with changes made through the API, ensuring real-time data consistency.</a:t>
            </a:r>
            <a:endParaRPr lang="en-US" sz="1900" dirty="0"/>
          </a:p>
        </p:txBody>
      </p:sp>
      <p:sp>
        <p:nvSpPr>
          <p:cNvPr id="11" name="Shape 9"/>
          <p:cNvSpPr/>
          <p:nvPr/>
        </p:nvSpPr>
        <p:spPr>
          <a:xfrm>
            <a:off x="9630132" y="3377089"/>
            <a:ext cx="555427" cy="555427"/>
          </a:xfrm>
          <a:prstGeom prst="roundRect">
            <a:avLst>
              <a:gd name="adj" fmla="val 18669"/>
            </a:avLst>
          </a:prstGeom>
          <a:solidFill>
            <a:srgbClr val="EBE2E0"/>
          </a:solidFill>
          <a:ln w="15240">
            <a:solidFill>
              <a:srgbClr val="D1C8C6"/>
            </a:solidFill>
            <a:prstDash val="solid"/>
          </a:ln>
        </p:spPr>
      </p:sp>
      <p:sp>
        <p:nvSpPr>
          <p:cNvPr id="12" name="Text 10"/>
          <p:cNvSpPr/>
          <p:nvPr/>
        </p:nvSpPr>
        <p:spPr>
          <a:xfrm>
            <a:off x="9817418" y="3469600"/>
            <a:ext cx="180856" cy="370284"/>
          </a:xfrm>
          <a:prstGeom prst="rect">
            <a:avLst/>
          </a:prstGeom>
          <a:noFill/>
          <a:ln/>
        </p:spPr>
        <p:txBody>
          <a:bodyPr wrap="none" lIns="0" tIns="0" rIns="0" bIns="0" rtlCol="0" anchor="t"/>
          <a:lstStyle/>
          <a:p>
            <a:pPr marL="0" indent="0" algn="ctr">
              <a:lnSpc>
                <a:spcPts val="2900"/>
              </a:lnSpc>
              <a:buNone/>
            </a:pPr>
            <a:r>
              <a:rPr lang="en-US" sz="2900" b="1" dirty="0">
                <a:solidFill>
                  <a:srgbClr val="443728"/>
                </a:solidFill>
                <a:latin typeface="Crimson Pro" pitchFamily="34" charset="0"/>
                <a:ea typeface="Crimson Pro" pitchFamily="34" charset="-122"/>
                <a:cs typeface="Crimson Pro" pitchFamily="34" charset="-120"/>
              </a:rPr>
              <a:t>3</a:t>
            </a:r>
            <a:endParaRPr lang="en-US" sz="2900" dirty="0"/>
          </a:p>
        </p:txBody>
      </p:sp>
      <p:sp>
        <p:nvSpPr>
          <p:cNvPr id="13" name="Text 11"/>
          <p:cNvSpPr/>
          <p:nvPr/>
        </p:nvSpPr>
        <p:spPr>
          <a:xfrm>
            <a:off x="10432375" y="3377089"/>
            <a:ext cx="3333988" cy="771525"/>
          </a:xfrm>
          <a:prstGeom prst="rect">
            <a:avLst/>
          </a:prstGeom>
          <a:noFill/>
          <a:ln/>
        </p:spPr>
        <p:txBody>
          <a:bodyPr wrap="square" lIns="0" tIns="0" rIns="0" bIns="0" rtlCol="0" anchor="t"/>
          <a:lstStyle/>
          <a:p>
            <a:pPr marL="0" indent="0">
              <a:lnSpc>
                <a:spcPts val="3000"/>
              </a:lnSpc>
              <a:buNone/>
            </a:pPr>
            <a:r>
              <a:rPr lang="en-US" sz="2400" b="1" dirty="0">
                <a:solidFill>
                  <a:srgbClr val="443728"/>
                </a:solidFill>
                <a:latin typeface="Crimson Pro" pitchFamily="34" charset="0"/>
                <a:ea typeface="Crimson Pro" pitchFamily="34" charset="-122"/>
                <a:cs typeface="Crimson Pro" pitchFamily="34" charset="-120"/>
              </a:rPr>
              <a:t>Deployment &amp; Performance</a:t>
            </a:r>
            <a:endParaRPr lang="en-US" sz="2400" dirty="0"/>
          </a:p>
        </p:txBody>
      </p:sp>
      <p:sp>
        <p:nvSpPr>
          <p:cNvPr id="14" name="Text 12"/>
          <p:cNvSpPr/>
          <p:nvPr/>
        </p:nvSpPr>
        <p:spPr>
          <a:xfrm>
            <a:off x="10432375" y="4296727"/>
            <a:ext cx="3333988" cy="1975247"/>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Deploy the application to a server or cloud platform, test for optimal performance, and monitor for any errors or issues.</a:t>
            </a:r>
            <a:endParaRPr lang="en-US"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11972449"/>
          </a:xfrm>
          <a:prstGeom prst="rect">
            <a:avLst/>
          </a:prstGeom>
          <a:solidFill>
            <a:srgbClr val="EFECE6"/>
          </a:solidFill>
          <a:ln/>
        </p:spPr>
        <p:txBody>
          <a:bodyPr/>
          <a:lstStyle/>
          <a:p>
            <a:endParaRPr lang="en-IN" dirty="0"/>
          </a:p>
        </p:txBody>
      </p:sp>
      <p:sp>
        <p:nvSpPr>
          <p:cNvPr id="4" name="Text 2"/>
          <p:cNvSpPr/>
          <p:nvPr/>
        </p:nvSpPr>
        <p:spPr>
          <a:xfrm>
            <a:off x="2594967" y="475178"/>
            <a:ext cx="4320540" cy="540068"/>
          </a:xfrm>
          <a:prstGeom prst="rect">
            <a:avLst/>
          </a:prstGeom>
          <a:noFill/>
          <a:ln/>
        </p:spPr>
        <p:txBody>
          <a:bodyPr wrap="none" rtlCol="0" anchor="t"/>
          <a:lstStyle/>
          <a:p>
            <a:pPr marL="0" indent="0">
              <a:lnSpc>
                <a:spcPts val="4253"/>
              </a:lnSpc>
              <a:buNone/>
            </a:pPr>
            <a:endParaRPr lang="en-US" sz="3402" dirty="0"/>
          </a:p>
        </p:txBody>
      </p:sp>
      <p:pic>
        <p:nvPicPr>
          <p:cNvPr id="5" name="Image 0" descr="preencoded.png"/>
          <p:cNvPicPr>
            <a:picLocks noChangeAspect="1"/>
          </p:cNvPicPr>
          <p:nvPr/>
        </p:nvPicPr>
        <p:blipFill>
          <a:blip r:embed="rId3"/>
          <a:stretch>
            <a:fillRect/>
          </a:stretch>
        </p:blipFill>
        <p:spPr>
          <a:xfrm>
            <a:off x="2594967" y="1360884"/>
            <a:ext cx="9440347" cy="4953833"/>
          </a:xfrm>
          <a:prstGeom prst="rect">
            <a:avLst/>
          </a:prstGeom>
        </p:spPr>
      </p:pic>
      <p:pic>
        <p:nvPicPr>
          <p:cNvPr id="6" name="Image 1" descr="preencoded.png"/>
          <p:cNvPicPr>
            <a:picLocks noChangeAspect="1"/>
          </p:cNvPicPr>
          <p:nvPr/>
        </p:nvPicPr>
        <p:blipFill>
          <a:blip r:embed="rId4"/>
          <a:stretch>
            <a:fillRect/>
          </a:stretch>
        </p:blipFill>
        <p:spPr>
          <a:xfrm>
            <a:off x="2594967" y="6509028"/>
            <a:ext cx="9440347" cy="4988243"/>
          </a:xfrm>
          <a:prstGeom prst="rect">
            <a:avLst/>
          </a:prstGeom>
        </p:spPr>
      </p:pic>
    </p:spTree>
    <p:extLst>
      <p:ext uri="{BB962C8B-B14F-4D97-AF65-F5344CB8AC3E}">
        <p14:creationId xmlns:p14="http://schemas.microsoft.com/office/powerpoint/2010/main" val="886282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9460825"/>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2594967" y="475178"/>
            <a:ext cx="8209002" cy="3532227"/>
          </a:xfrm>
          <a:prstGeom prst="rect">
            <a:avLst/>
          </a:prstGeom>
        </p:spPr>
      </p:pic>
      <p:pic>
        <p:nvPicPr>
          <p:cNvPr id="5" name="Image 1" descr="preencoded.png"/>
          <p:cNvPicPr>
            <a:picLocks noChangeAspect="1"/>
          </p:cNvPicPr>
          <p:nvPr/>
        </p:nvPicPr>
        <p:blipFill>
          <a:blip r:embed="rId4"/>
          <a:stretch>
            <a:fillRect/>
          </a:stretch>
        </p:blipFill>
        <p:spPr>
          <a:xfrm>
            <a:off x="2594967" y="4211143"/>
            <a:ext cx="9440347" cy="3984665"/>
          </a:xfrm>
          <a:prstGeom prst="rect">
            <a:avLst/>
          </a:prstGeom>
        </p:spPr>
      </p:pic>
      <p:sp>
        <p:nvSpPr>
          <p:cNvPr id="6" name="Text 2"/>
          <p:cNvSpPr/>
          <p:nvPr/>
        </p:nvSpPr>
        <p:spPr>
          <a:xfrm>
            <a:off x="2594967" y="8445579"/>
            <a:ext cx="4320540" cy="540068"/>
          </a:xfrm>
          <a:prstGeom prst="rect">
            <a:avLst/>
          </a:prstGeom>
          <a:noFill/>
          <a:ln/>
        </p:spPr>
        <p:txBody>
          <a:bodyPr wrap="none" rtlCol="0" anchor="t"/>
          <a:lstStyle/>
          <a:p>
            <a:pPr marL="0" indent="0">
              <a:lnSpc>
                <a:spcPts val="4253"/>
              </a:lnSpc>
              <a:buNone/>
            </a:pPr>
            <a:endParaRPr lang="en-US" sz="3402" dirty="0"/>
          </a:p>
        </p:txBody>
      </p:sp>
    </p:spTree>
    <p:extLst>
      <p:ext uri="{BB962C8B-B14F-4D97-AF65-F5344CB8AC3E}">
        <p14:creationId xmlns:p14="http://schemas.microsoft.com/office/powerpoint/2010/main" val="259588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11342846"/>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2594967" y="475178"/>
            <a:ext cx="8010644" cy="4504134"/>
          </a:xfrm>
          <a:prstGeom prst="rect">
            <a:avLst/>
          </a:prstGeom>
        </p:spPr>
      </p:pic>
      <p:pic>
        <p:nvPicPr>
          <p:cNvPr id="5" name="Image 1" descr="preencoded.png"/>
          <p:cNvPicPr>
            <a:picLocks noChangeAspect="1"/>
          </p:cNvPicPr>
          <p:nvPr/>
        </p:nvPicPr>
        <p:blipFill>
          <a:blip r:embed="rId4"/>
          <a:stretch>
            <a:fillRect/>
          </a:stretch>
        </p:blipFill>
        <p:spPr>
          <a:xfrm>
            <a:off x="2594967" y="5192477"/>
            <a:ext cx="9440347" cy="4894778"/>
          </a:xfrm>
          <a:prstGeom prst="rect">
            <a:avLst/>
          </a:prstGeom>
        </p:spPr>
      </p:pic>
      <p:sp>
        <p:nvSpPr>
          <p:cNvPr id="6" name="Text 2"/>
          <p:cNvSpPr/>
          <p:nvPr/>
        </p:nvSpPr>
        <p:spPr>
          <a:xfrm>
            <a:off x="2594967" y="10327600"/>
            <a:ext cx="4320540" cy="540068"/>
          </a:xfrm>
          <a:prstGeom prst="rect">
            <a:avLst/>
          </a:prstGeom>
          <a:noFill/>
          <a:ln/>
        </p:spPr>
        <p:txBody>
          <a:bodyPr wrap="none" rtlCol="0" anchor="t"/>
          <a:lstStyle/>
          <a:p>
            <a:pPr marL="0" indent="0">
              <a:lnSpc>
                <a:spcPts val="4253"/>
              </a:lnSpc>
              <a:buNone/>
            </a:pPr>
            <a:endParaRPr lang="en-US" sz="3402" dirty="0"/>
          </a:p>
        </p:txBody>
      </p:sp>
    </p:spTree>
    <p:extLst>
      <p:ext uri="{BB962C8B-B14F-4D97-AF65-F5344CB8AC3E}">
        <p14:creationId xmlns:p14="http://schemas.microsoft.com/office/powerpoint/2010/main" val="211130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863203" y="679609"/>
            <a:ext cx="11716226" cy="5729764"/>
          </a:xfrm>
          <a:prstGeom prst="rect">
            <a:avLst/>
          </a:prstGeom>
        </p:spPr>
      </p:pic>
      <p:sp>
        <p:nvSpPr>
          <p:cNvPr id="5" name="Text 2"/>
          <p:cNvSpPr/>
          <p:nvPr/>
        </p:nvSpPr>
        <p:spPr>
          <a:xfrm>
            <a:off x="863203" y="6779300"/>
            <a:ext cx="6166485" cy="770692"/>
          </a:xfrm>
          <a:prstGeom prst="rect">
            <a:avLst/>
          </a:prstGeom>
          <a:noFill/>
          <a:ln/>
        </p:spPr>
        <p:txBody>
          <a:bodyPr wrap="none" rtlCol="0" anchor="t"/>
          <a:lstStyle/>
          <a:p>
            <a:pPr marL="0" indent="0">
              <a:lnSpc>
                <a:spcPts val="6069"/>
              </a:lnSpc>
              <a:buNone/>
            </a:pPr>
            <a:endParaRPr lang="en-US" sz="4856" dirty="0"/>
          </a:p>
        </p:txBody>
      </p:sp>
    </p:spTree>
    <p:extLst>
      <p:ext uri="{BB962C8B-B14F-4D97-AF65-F5344CB8AC3E}">
        <p14:creationId xmlns:p14="http://schemas.microsoft.com/office/powerpoint/2010/main" val="221527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3088719"/>
            <a:ext cx="8517612" cy="1064657"/>
          </a:xfrm>
          <a:prstGeom prst="rect">
            <a:avLst/>
          </a:prstGeom>
          <a:noFill/>
          <a:ln/>
        </p:spPr>
        <p:txBody>
          <a:bodyPr wrap="none" lIns="0" tIns="0" rIns="0" bIns="0" rtlCol="0" anchor="t"/>
          <a:lstStyle/>
          <a:p>
            <a:pPr marL="0" indent="0">
              <a:lnSpc>
                <a:spcPts val="8350"/>
              </a:lnSpc>
              <a:buNone/>
            </a:pPr>
            <a:endParaRPr lang="en-US" sz="6700" dirty="0"/>
          </a:p>
        </p:txBody>
      </p:sp>
      <p:sp>
        <p:nvSpPr>
          <p:cNvPr id="3" name="Text 1"/>
          <p:cNvSpPr/>
          <p:nvPr/>
        </p:nvSpPr>
        <p:spPr>
          <a:xfrm>
            <a:off x="864037" y="4523661"/>
            <a:ext cx="4937760" cy="617101"/>
          </a:xfrm>
          <a:prstGeom prst="rect">
            <a:avLst/>
          </a:prstGeom>
          <a:noFill/>
          <a:ln/>
        </p:spPr>
        <p:txBody>
          <a:bodyPr wrap="none" lIns="0" tIns="0" rIns="0" bIns="0" rtlCol="0" anchor="t"/>
          <a:lstStyle/>
          <a:p>
            <a:pPr marL="0" indent="0">
              <a:lnSpc>
                <a:spcPts val="4850"/>
              </a:lnSpc>
              <a:buNone/>
            </a:pPr>
            <a:endParaRPr lang="en-US" sz="3850" dirty="0"/>
          </a:p>
        </p:txBody>
      </p:sp>
      <p:pic>
        <p:nvPicPr>
          <p:cNvPr id="6" name="Picture 5">
            <a:extLst>
              <a:ext uri="{FF2B5EF4-FFF2-40B4-BE49-F238E27FC236}">
                <a16:creationId xmlns:a16="http://schemas.microsoft.com/office/drawing/2014/main" id="{E213B774-176A-85D8-7B08-82C471286E4C}"/>
              </a:ext>
            </a:extLst>
          </p:cNvPr>
          <p:cNvPicPr>
            <a:picLocks noChangeAspect="1"/>
          </p:cNvPicPr>
          <p:nvPr/>
        </p:nvPicPr>
        <p:blipFill>
          <a:blip r:embed="rId3"/>
          <a:stretch>
            <a:fillRect/>
          </a:stretch>
        </p:blipFill>
        <p:spPr>
          <a:xfrm>
            <a:off x="3474719" y="0"/>
            <a:ext cx="7970521" cy="8229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864037" y="1701522"/>
            <a:ext cx="4937760" cy="617101"/>
          </a:xfrm>
          <a:prstGeom prst="rect">
            <a:avLst/>
          </a:prstGeom>
          <a:noFill/>
          <a:ln/>
        </p:spPr>
        <p:txBody>
          <a:bodyPr wrap="none" rtlCol="0" anchor="t"/>
          <a:lstStyle/>
          <a:p>
            <a:pPr marL="0" indent="0">
              <a:lnSpc>
                <a:spcPts val="4860"/>
              </a:lnSpc>
              <a:buNone/>
            </a:pPr>
            <a:r>
              <a:rPr lang="en-US" sz="3888" b="1" dirty="0">
                <a:solidFill>
                  <a:srgbClr val="282824"/>
                </a:solidFill>
                <a:latin typeface="Lato" pitchFamily="34" charset="0"/>
                <a:ea typeface="Lato" pitchFamily="34" charset="-122"/>
                <a:cs typeface="Lato" pitchFamily="34" charset="-120"/>
              </a:rPr>
              <a:t>CONCLUSION</a:t>
            </a:r>
            <a:endParaRPr lang="en-US" sz="3888" dirty="0"/>
          </a:p>
        </p:txBody>
      </p:sp>
      <p:sp>
        <p:nvSpPr>
          <p:cNvPr id="5" name="Text 3"/>
          <p:cNvSpPr/>
          <p:nvPr/>
        </p:nvSpPr>
        <p:spPr>
          <a:xfrm>
            <a:off x="864037" y="2812375"/>
            <a:ext cx="12902327" cy="1185148"/>
          </a:xfrm>
          <a:prstGeom prst="rect">
            <a:avLst/>
          </a:prstGeom>
          <a:noFill/>
          <a:ln/>
        </p:spPr>
        <p:txBody>
          <a:bodyPr wrap="square" rtlCol="0" anchor="t"/>
          <a:lstStyle/>
          <a:p>
            <a:pPr marL="0" indent="0">
              <a:lnSpc>
                <a:spcPts val="3110"/>
              </a:lnSpc>
              <a:buNone/>
            </a:pPr>
            <a:r>
              <a:rPr lang="en-US" sz="1944" dirty="0">
                <a:solidFill>
                  <a:srgbClr val="4A4A45"/>
                </a:solidFill>
                <a:latin typeface="Lato" pitchFamily="34" charset="0"/>
                <a:ea typeface="Lato" pitchFamily="34" charset="-122"/>
                <a:cs typeface="Lato" pitchFamily="34" charset="-120"/>
              </a:rPr>
              <a:t>In summary, Spring Boot is a powerful framework that simplifies Java application development by providing default configurations and production-ready features. It helps developers focus on building the core functionality of their apps, rather than getting bogged down in low-level setup and infrastructure work.</a:t>
            </a:r>
            <a:endParaRPr lang="en-US" sz="1944" dirty="0"/>
          </a:p>
        </p:txBody>
      </p:sp>
      <p:sp>
        <p:nvSpPr>
          <p:cNvPr id="6" name="Text 4"/>
          <p:cNvSpPr/>
          <p:nvPr/>
        </p:nvSpPr>
        <p:spPr>
          <a:xfrm>
            <a:off x="864037" y="4275177"/>
            <a:ext cx="12902327" cy="1185148"/>
          </a:xfrm>
          <a:prstGeom prst="rect">
            <a:avLst/>
          </a:prstGeom>
          <a:noFill/>
          <a:ln/>
        </p:spPr>
        <p:txBody>
          <a:bodyPr wrap="square" rtlCol="0" anchor="t"/>
          <a:lstStyle/>
          <a:p>
            <a:pPr marL="0" indent="0">
              <a:lnSpc>
                <a:spcPts val="3110"/>
              </a:lnSpc>
              <a:buNone/>
            </a:pPr>
            <a:r>
              <a:rPr lang="en-US" sz="1944" dirty="0">
                <a:solidFill>
                  <a:srgbClr val="4A4A45"/>
                </a:solidFill>
                <a:latin typeface="Lato" pitchFamily="34" charset="0"/>
                <a:ea typeface="Lato" pitchFamily="34" charset="-122"/>
                <a:cs typeface="Lato" pitchFamily="34" charset="-120"/>
              </a:rPr>
              <a:t>By using Spring Boot, developers can create flexible and scalable applications that are easy to deploy and run in production environments. The framework's "just run" philosophy and layered architecture make it a great choice for building modern web applications, including powerful RESTful APIs.</a:t>
            </a:r>
            <a:endParaRPr lang="en-US" sz="1944" dirty="0"/>
          </a:p>
        </p:txBody>
      </p:sp>
      <p:sp>
        <p:nvSpPr>
          <p:cNvPr id="7" name="Text 5"/>
          <p:cNvSpPr/>
          <p:nvPr/>
        </p:nvSpPr>
        <p:spPr>
          <a:xfrm>
            <a:off x="864037" y="5737979"/>
            <a:ext cx="12902327" cy="790099"/>
          </a:xfrm>
          <a:prstGeom prst="rect">
            <a:avLst/>
          </a:prstGeom>
          <a:noFill/>
          <a:ln/>
        </p:spPr>
        <p:txBody>
          <a:bodyPr wrap="square" rtlCol="0" anchor="t"/>
          <a:lstStyle/>
          <a:p>
            <a:pPr marL="0" indent="0">
              <a:lnSpc>
                <a:spcPts val="3110"/>
              </a:lnSpc>
              <a:buNone/>
            </a:pPr>
            <a:r>
              <a:rPr lang="en-US" sz="1944" dirty="0">
                <a:solidFill>
                  <a:srgbClr val="4A4A45"/>
                </a:solidFill>
                <a:latin typeface="Lato" pitchFamily="34" charset="0"/>
                <a:ea typeface="Lato" pitchFamily="34" charset="-122"/>
                <a:cs typeface="Lato" pitchFamily="34" charset="-120"/>
              </a:rPr>
              <a:t>Overall, Spring Boot is a valuable tool that can significantly streamline the Java development process and enable developers to build high-quality, enterprise-grade applications more efficiently.</a:t>
            </a:r>
            <a:endParaRPr lang="en-US" sz="1944" dirty="0"/>
          </a:p>
        </p:txBody>
      </p:sp>
    </p:spTree>
    <p:extLst>
      <p:ext uri="{BB962C8B-B14F-4D97-AF65-F5344CB8AC3E}">
        <p14:creationId xmlns:p14="http://schemas.microsoft.com/office/powerpoint/2010/main" val="77524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624251"/>
            <a:ext cx="6643568" cy="771525"/>
          </a:xfrm>
          <a:prstGeom prst="rect">
            <a:avLst/>
          </a:prstGeom>
          <a:noFill/>
          <a:ln/>
        </p:spPr>
        <p:txBody>
          <a:bodyPr wrap="none" lIns="0" tIns="0" rIns="0" bIns="0" rtlCol="0" anchor="t"/>
          <a:lstStyle/>
          <a:p>
            <a:pPr marL="0" indent="0">
              <a:lnSpc>
                <a:spcPts val="6050"/>
              </a:lnSpc>
              <a:buNone/>
            </a:pPr>
            <a:r>
              <a:rPr lang="en-US" sz="4850" b="1" dirty="0">
                <a:solidFill>
                  <a:srgbClr val="443728"/>
                </a:solidFill>
                <a:latin typeface="Crimson Pro" pitchFamily="34" charset="0"/>
                <a:ea typeface="Crimson Pro" pitchFamily="34" charset="-122"/>
                <a:cs typeface="Crimson Pro" pitchFamily="34" charset="-120"/>
              </a:rPr>
              <a:t>About Summer Training :</a:t>
            </a:r>
            <a:endParaRPr lang="en-US" sz="4850" dirty="0"/>
          </a:p>
        </p:txBody>
      </p:sp>
      <p:sp>
        <p:nvSpPr>
          <p:cNvPr id="3" name="Text 1"/>
          <p:cNvSpPr/>
          <p:nvPr/>
        </p:nvSpPr>
        <p:spPr>
          <a:xfrm>
            <a:off x="864037" y="2889528"/>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We followed a structured methodology for our 8 Weeks Summer training Program by Programming Pathshala for Java backend development in SpringBoot</a:t>
            </a:r>
            <a:endParaRPr lang="en-US" sz="1900" dirty="0"/>
          </a:p>
        </p:txBody>
      </p:sp>
      <p:sp>
        <p:nvSpPr>
          <p:cNvPr id="4" name="Text 2"/>
          <p:cNvSpPr/>
          <p:nvPr/>
        </p:nvSpPr>
        <p:spPr>
          <a:xfrm>
            <a:off x="864037" y="3957280"/>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Which starts from Core Java and OOPS Fundamentals to Advanced Java Concepts, Maven: build automation tool, Core Spring Boot Concepts</a:t>
            </a:r>
            <a:endParaRPr lang="en-US" sz="1900" dirty="0"/>
          </a:p>
        </p:txBody>
      </p:sp>
      <p:sp>
        <p:nvSpPr>
          <p:cNvPr id="5" name="Text 3"/>
          <p:cNvSpPr/>
          <p:nvPr/>
        </p:nvSpPr>
        <p:spPr>
          <a:xfrm>
            <a:off x="864037" y="5025033"/>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And at the end prepared a Well planned mini Project, The goal of this project is to build a powerful REST API that handles student data management. The API will enable creating, reading, updating, and deleting student records, with an interactive HTML front-end for testing and verification. Any changes made through the API will be instantly reflected on the web page.</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2826" y="553403"/>
            <a:ext cx="8370808" cy="627578"/>
          </a:xfrm>
          <a:prstGeom prst="rect">
            <a:avLst/>
          </a:prstGeom>
          <a:noFill/>
          <a:ln/>
        </p:spPr>
        <p:txBody>
          <a:bodyPr wrap="none" lIns="0" tIns="0" rIns="0" bIns="0" rtlCol="0" anchor="t"/>
          <a:lstStyle/>
          <a:p>
            <a:pPr marL="0" indent="0">
              <a:lnSpc>
                <a:spcPts val="4900"/>
              </a:lnSpc>
              <a:buNone/>
            </a:pPr>
            <a:r>
              <a:rPr lang="en-US" sz="3950" b="1" dirty="0">
                <a:solidFill>
                  <a:srgbClr val="443728"/>
                </a:solidFill>
                <a:latin typeface="Crimson Pro" pitchFamily="34" charset="0"/>
                <a:ea typeface="Crimson Pro" pitchFamily="34" charset="-122"/>
                <a:cs typeface="Crimson Pro" pitchFamily="34" charset="-120"/>
              </a:rPr>
              <a:t>Overview of Summer Training Program</a:t>
            </a:r>
            <a:endParaRPr lang="en-US" sz="3950" dirty="0"/>
          </a:p>
        </p:txBody>
      </p:sp>
      <p:sp>
        <p:nvSpPr>
          <p:cNvPr id="3" name="Shape 1"/>
          <p:cNvSpPr/>
          <p:nvPr/>
        </p:nvSpPr>
        <p:spPr>
          <a:xfrm>
            <a:off x="992505" y="1482090"/>
            <a:ext cx="22860" cy="6193988"/>
          </a:xfrm>
          <a:prstGeom prst="roundRect">
            <a:avLst>
              <a:gd name="adj" fmla="val 368958"/>
            </a:avLst>
          </a:prstGeom>
          <a:solidFill>
            <a:srgbClr val="D1C8C6"/>
          </a:solidFill>
          <a:ln/>
        </p:spPr>
      </p:sp>
      <p:sp>
        <p:nvSpPr>
          <p:cNvPr id="4" name="Shape 2"/>
          <p:cNvSpPr/>
          <p:nvPr/>
        </p:nvSpPr>
        <p:spPr>
          <a:xfrm>
            <a:off x="1206937" y="1922383"/>
            <a:ext cx="702826" cy="22860"/>
          </a:xfrm>
          <a:prstGeom prst="roundRect">
            <a:avLst>
              <a:gd name="adj" fmla="val 368958"/>
            </a:avLst>
          </a:prstGeom>
          <a:solidFill>
            <a:srgbClr val="D1C8C6"/>
          </a:solidFill>
          <a:ln/>
        </p:spPr>
      </p:sp>
      <p:sp>
        <p:nvSpPr>
          <p:cNvPr id="5" name="Shape 3"/>
          <p:cNvSpPr/>
          <p:nvPr/>
        </p:nvSpPr>
        <p:spPr>
          <a:xfrm>
            <a:off x="778073" y="1707952"/>
            <a:ext cx="451723" cy="451723"/>
          </a:xfrm>
          <a:prstGeom prst="roundRect">
            <a:avLst>
              <a:gd name="adj" fmla="val 18672"/>
            </a:avLst>
          </a:prstGeom>
          <a:solidFill>
            <a:srgbClr val="EBE2E0"/>
          </a:solidFill>
          <a:ln w="7620">
            <a:solidFill>
              <a:srgbClr val="D1C8C6"/>
            </a:solidFill>
            <a:prstDash val="solid"/>
          </a:ln>
        </p:spPr>
      </p:sp>
      <p:sp>
        <p:nvSpPr>
          <p:cNvPr id="6" name="Text 4"/>
          <p:cNvSpPr/>
          <p:nvPr/>
        </p:nvSpPr>
        <p:spPr>
          <a:xfrm>
            <a:off x="947618" y="1783199"/>
            <a:ext cx="112633" cy="30122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pitchFamily="34" charset="0"/>
                <a:ea typeface="Crimson Pro" pitchFamily="34" charset="-122"/>
                <a:cs typeface="Crimson Pro" pitchFamily="34" charset="-120"/>
              </a:rPr>
              <a:t>1</a:t>
            </a:r>
            <a:endParaRPr lang="en-US" sz="2350" dirty="0"/>
          </a:p>
        </p:txBody>
      </p:sp>
      <p:sp>
        <p:nvSpPr>
          <p:cNvPr id="7" name="Text 5"/>
          <p:cNvSpPr/>
          <p:nvPr/>
        </p:nvSpPr>
        <p:spPr>
          <a:xfrm>
            <a:off x="2108359" y="1682829"/>
            <a:ext cx="2510195" cy="313730"/>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pitchFamily="34" charset="0"/>
                <a:ea typeface="Crimson Pro" pitchFamily="34" charset="-122"/>
                <a:cs typeface="Crimson Pro" pitchFamily="34" charset="-120"/>
              </a:rPr>
              <a:t>Core Java</a:t>
            </a:r>
            <a:endParaRPr lang="en-US" sz="1950" dirty="0"/>
          </a:p>
        </p:txBody>
      </p:sp>
      <p:sp>
        <p:nvSpPr>
          <p:cNvPr id="8" name="Text 6"/>
          <p:cNvSpPr/>
          <p:nvPr/>
        </p:nvSpPr>
        <p:spPr>
          <a:xfrm>
            <a:off x="2108359" y="2116931"/>
            <a:ext cx="11819215" cy="642699"/>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Learn the fundamental concepts of Java programming, including variables, data types, control flow, and object-oriented programming.</a:t>
            </a:r>
            <a:endParaRPr lang="en-US" sz="1550" dirty="0"/>
          </a:p>
        </p:txBody>
      </p:sp>
      <p:sp>
        <p:nvSpPr>
          <p:cNvPr id="9" name="Shape 7"/>
          <p:cNvSpPr/>
          <p:nvPr/>
        </p:nvSpPr>
        <p:spPr>
          <a:xfrm>
            <a:off x="1206937" y="3601403"/>
            <a:ext cx="702826" cy="22860"/>
          </a:xfrm>
          <a:prstGeom prst="roundRect">
            <a:avLst>
              <a:gd name="adj" fmla="val 368958"/>
            </a:avLst>
          </a:prstGeom>
          <a:solidFill>
            <a:srgbClr val="D1C8C6"/>
          </a:solidFill>
          <a:ln/>
        </p:spPr>
      </p:sp>
      <p:sp>
        <p:nvSpPr>
          <p:cNvPr id="10" name="Shape 8"/>
          <p:cNvSpPr/>
          <p:nvPr/>
        </p:nvSpPr>
        <p:spPr>
          <a:xfrm>
            <a:off x="778073" y="3386971"/>
            <a:ext cx="451723" cy="451723"/>
          </a:xfrm>
          <a:prstGeom prst="roundRect">
            <a:avLst>
              <a:gd name="adj" fmla="val 18672"/>
            </a:avLst>
          </a:prstGeom>
          <a:solidFill>
            <a:srgbClr val="EBE2E0"/>
          </a:solidFill>
          <a:ln w="7620">
            <a:solidFill>
              <a:srgbClr val="D1C8C6"/>
            </a:solidFill>
            <a:prstDash val="solid"/>
          </a:ln>
        </p:spPr>
      </p:sp>
      <p:sp>
        <p:nvSpPr>
          <p:cNvPr id="11" name="Text 9"/>
          <p:cNvSpPr/>
          <p:nvPr/>
        </p:nvSpPr>
        <p:spPr>
          <a:xfrm>
            <a:off x="927140" y="3462218"/>
            <a:ext cx="153591" cy="30122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pitchFamily="34" charset="0"/>
                <a:ea typeface="Crimson Pro" pitchFamily="34" charset="-122"/>
                <a:cs typeface="Crimson Pro" pitchFamily="34" charset="-120"/>
              </a:rPr>
              <a:t>2</a:t>
            </a:r>
            <a:endParaRPr lang="en-US" sz="2350" dirty="0"/>
          </a:p>
        </p:txBody>
      </p:sp>
      <p:sp>
        <p:nvSpPr>
          <p:cNvPr id="12" name="Text 10"/>
          <p:cNvSpPr/>
          <p:nvPr/>
        </p:nvSpPr>
        <p:spPr>
          <a:xfrm>
            <a:off x="2108359" y="3361849"/>
            <a:ext cx="2560439" cy="313730"/>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pitchFamily="34" charset="0"/>
                <a:ea typeface="Crimson Pro" pitchFamily="34" charset="-122"/>
                <a:cs typeface="Crimson Pro" pitchFamily="34" charset="-120"/>
              </a:rPr>
              <a:t>Advanced Java Concepts</a:t>
            </a:r>
            <a:endParaRPr lang="en-US" sz="1950" dirty="0"/>
          </a:p>
        </p:txBody>
      </p:sp>
      <p:sp>
        <p:nvSpPr>
          <p:cNvPr id="13" name="Text 11"/>
          <p:cNvSpPr/>
          <p:nvPr/>
        </p:nvSpPr>
        <p:spPr>
          <a:xfrm>
            <a:off x="2108359" y="3795951"/>
            <a:ext cx="11819215" cy="321350"/>
          </a:xfrm>
          <a:prstGeom prst="rect">
            <a:avLst/>
          </a:prstGeom>
          <a:noFill/>
          <a:ln/>
        </p:spPr>
        <p:txBody>
          <a:bodyPr wrap="non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Explore advanced topics like collections, generics, multithreading, and exception handling.</a:t>
            </a:r>
            <a:endParaRPr lang="en-US" sz="1550" dirty="0"/>
          </a:p>
        </p:txBody>
      </p:sp>
      <p:sp>
        <p:nvSpPr>
          <p:cNvPr id="14" name="Shape 12"/>
          <p:cNvSpPr/>
          <p:nvPr/>
        </p:nvSpPr>
        <p:spPr>
          <a:xfrm>
            <a:off x="1206937" y="4959072"/>
            <a:ext cx="702826" cy="22860"/>
          </a:xfrm>
          <a:prstGeom prst="roundRect">
            <a:avLst>
              <a:gd name="adj" fmla="val 368958"/>
            </a:avLst>
          </a:prstGeom>
          <a:solidFill>
            <a:srgbClr val="D1C8C6"/>
          </a:solidFill>
          <a:ln/>
        </p:spPr>
      </p:sp>
      <p:sp>
        <p:nvSpPr>
          <p:cNvPr id="15" name="Shape 13"/>
          <p:cNvSpPr/>
          <p:nvPr/>
        </p:nvSpPr>
        <p:spPr>
          <a:xfrm>
            <a:off x="778073" y="4744641"/>
            <a:ext cx="451723" cy="451723"/>
          </a:xfrm>
          <a:prstGeom prst="roundRect">
            <a:avLst>
              <a:gd name="adj" fmla="val 18672"/>
            </a:avLst>
          </a:prstGeom>
          <a:solidFill>
            <a:srgbClr val="EBE2E0"/>
          </a:solidFill>
          <a:ln w="7620">
            <a:solidFill>
              <a:srgbClr val="D1C8C6"/>
            </a:solidFill>
            <a:prstDash val="solid"/>
          </a:ln>
        </p:spPr>
      </p:sp>
      <p:sp>
        <p:nvSpPr>
          <p:cNvPr id="16" name="Text 14"/>
          <p:cNvSpPr/>
          <p:nvPr/>
        </p:nvSpPr>
        <p:spPr>
          <a:xfrm>
            <a:off x="930354" y="4819888"/>
            <a:ext cx="147042" cy="30122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pitchFamily="34" charset="0"/>
                <a:ea typeface="Crimson Pro" pitchFamily="34" charset="-122"/>
                <a:cs typeface="Crimson Pro" pitchFamily="34" charset="-120"/>
              </a:rPr>
              <a:t>3</a:t>
            </a:r>
            <a:endParaRPr lang="en-US" sz="2350" dirty="0"/>
          </a:p>
        </p:txBody>
      </p:sp>
      <p:sp>
        <p:nvSpPr>
          <p:cNvPr id="17" name="Text 15"/>
          <p:cNvSpPr/>
          <p:nvPr/>
        </p:nvSpPr>
        <p:spPr>
          <a:xfrm>
            <a:off x="2108359" y="4719518"/>
            <a:ext cx="2510195" cy="313730"/>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pitchFamily="34" charset="0"/>
                <a:ea typeface="Crimson Pro" pitchFamily="34" charset="-122"/>
                <a:cs typeface="Crimson Pro" pitchFamily="34" charset="-120"/>
              </a:rPr>
              <a:t>Spring Boot</a:t>
            </a:r>
            <a:endParaRPr lang="en-US" sz="1950" dirty="0"/>
          </a:p>
        </p:txBody>
      </p:sp>
      <p:sp>
        <p:nvSpPr>
          <p:cNvPr id="18" name="Text 16"/>
          <p:cNvSpPr/>
          <p:nvPr/>
        </p:nvSpPr>
        <p:spPr>
          <a:xfrm>
            <a:off x="2108359" y="5153620"/>
            <a:ext cx="11819215" cy="642699"/>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Master the Spring Boot framework for building robust and scalable web applications, including REST APIs, data persistence, and security.</a:t>
            </a:r>
            <a:endParaRPr lang="en-US" sz="1550" dirty="0"/>
          </a:p>
        </p:txBody>
      </p:sp>
      <p:sp>
        <p:nvSpPr>
          <p:cNvPr id="19" name="Shape 17"/>
          <p:cNvSpPr/>
          <p:nvPr/>
        </p:nvSpPr>
        <p:spPr>
          <a:xfrm>
            <a:off x="1206937" y="6638092"/>
            <a:ext cx="702826" cy="22860"/>
          </a:xfrm>
          <a:prstGeom prst="roundRect">
            <a:avLst>
              <a:gd name="adj" fmla="val 368958"/>
            </a:avLst>
          </a:prstGeom>
          <a:solidFill>
            <a:srgbClr val="D1C8C6"/>
          </a:solidFill>
          <a:ln/>
        </p:spPr>
      </p:sp>
      <p:sp>
        <p:nvSpPr>
          <p:cNvPr id="20" name="Shape 18"/>
          <p:cNvSpPr/>
          <p:nvPr/>
        </p:nvSpPr>
        <p:spPr>
          <a:xfrm>
            <a:off x="778073" y="6423660"/>
            <a:ext cx="451723" cy="451723"/>
          </a:xfrm>
          <a:prstGeom prst="roundRect">
            <a:avLst>
              <a:gd name="adj" fmla="val 18672"/>
            </a:avLst>
          </a:prstGeom>
          <a:solidFill>
            <a:srgbClr val="EBE2E0"/>
          </a:solidFill>
          <a:ln w="7620">
            <a:solidFill>
              <a:srgbClr val="D1C8C6"/>
            </a:solidFill>
            <a:prstDash val="solid"/>
          </a:ln>
        </p:spPr>
      </p:sp>
      <p:sp>
        <p:nvSpPr>
          <p:cNvPr id="21" name="Text 19"/>
          <p:cNvSpPr/>
          <p:nvPr/>
        </p:nvSpPr>
        <p:spPr>
          <a:xfrm>
            <a:off x="922734" y="6498908"/>
            <a:ext cx="162401" cy="30122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pitchFamily="34" charset="0"/>
                <a:ea typeface="Crimson Pro" pitchFamily="34" charset="-122"/>
                <a:cs typeface="Crimson Pro" pitchFamily="34" charset="-120"/>
              </a:rPr>
              <a:t>4</a:t>
            </a:r>
            <a:endParaRPr lang="en-US" sz="2350" dirty="0"/>
          </a:p>
        </p:txBody>
      </p:sp>
      <p:sp>
        <p:nvSpPr>
          <p:cNvPr id="22" name="Text 20"/>
          <p:cNvSpPr/>
          <p:nvPr/>
        </p:nvSpPr>
        <p:spPr>
          <a:xfrm>
            <a:off x="2108359" y="6398538"/>
            <a:ext cx="2510195" cy="313730"/>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pitchFamily="34" charset="0"/>
                <a:ea typeface="Crimson Pro" pitchFamily="34" charset="-122"/>
                <a:cs typeface="Crimson Pro" pitchFamily="34" charset="-120"/>
              </a:rPr>
              <a:t>Project Development</a:t>
            </a:r>
            <a:endParaRPr lang="en-US" sz="1950" dirty="0"/>
          </a:p>
        </p:txBody>
      </p:sp>
      <p:sp>
        <p:nvSpPr>
          <p:cNvPr id="23" name="Text 21"/>
          <p:cNvSpPr/>
          <p:nvPr/>
        </p:nvSpPr>
        <p:spPr>
          <a:xfrm>
            <a:off x="2108359" y="6832640"/>
            <a:ext cx="11819215" cy="642699"/>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Apply your newly acquired skills by building a real-world project: a student management system with a REST API and a user-friendly front-end.</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824871"/>
            <a:ext cx="8062436" cy="771525"/>
          </a:xfrm>
          <a:prstGeom prst="rect">
            <a:avLst/>
          </a:prstGeom>
          <a:noFill/>
          <a:ln/>
        </p:spPr>
        <p:txBody>
          <a:bodyPr wrap="none" lIns="0" tIns="0" rIns="0" bIns="0" rtlCol="0" anchor="t"/>
          <a:lstStyle/>
          <a:p>
            <a:pPr marL="0" indent="0">
              <a:lnSpc>
                <a:spcPts val="6050"/>
              </a:lnSpc>
              <a:buNone/>
            </a:pPr>
            <a:r>
              <a:rPr lang="en-US" sz="4850" b="1" dirty="0">
                <a:solidFill>
                  <a:srgbClr val="443728"/>
                </a:solidFill>
                <a:latin typeface="Crimson Pro" pitchFamily="34" charset="0"/>
                <a:ea typeface="Crimson Pro" pitchFamily="34" charset="-122"/>
                <a:cs typeface="Crimson Pro" pitchFamily="34" charset="-120"/>
              </a:rPr>
              <a:t>About Programming Pathshala</a:t>
            </a:r>
            <a:endParaRPr lang="en-US" sz="4850" dirty="0"/>
          </a:p>
        </p:txBody>
      </p:sp>
      <p:sp>
        <p:nvSpPr>
          <p:cNvPr id="3" name="Text 1"/>
          <p:cNvSpPr/>
          <p:nvPr/>
        </p:nvSpPr>
        <p:spPr>
          <a:xfrm>
            <a:off x="864037" y="2966680"/>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With the idea of imparting programming knowledge</a:t>
            </a:r>
            <a:r>
              <a:rPr lang="en-US" sz="1900" b="1" dirty="0">
                <a:solidFill>
                  <a:srgbClr val="443728"/>
                </a:solidFill>
                <a:latin typeface="Open Sans" pitchFamily="34" charset="0"/>
                <a:ea typeface="Open Sans" pitchFamily="34" charset="-122"/>
                <a:cs typeface="Open Sans" pitchFamily="34" charset="-120"/>
              </a:rPr>
              <a:t>, Mr.</a:t>
            </a:r>
            <a:r>
              <a:rPr lang="en-US" sz="1900" dirty="0">
                <a:solidFill>
                  <a:srgbClr val="443728"/>
                </a:solidFill>
                <a:latin typeface="Open Sans" pitchFamily="34" charset="0"/>
                <a:ea typeface="Open Sans" pitchFamily="34" charset="-122"/>
                <a:cs typeface="Open Sans" pitchFamily="34" charset="-120"/>
              </a:rPr>
              <a:t> </a:t>
            </a:r>
            <a:r>
              <a:rPr lang="en-US" sz="1900" b="1" dirty="0">
                <a:solidFill>
                  <a:srgbClr val="443728"/>
                </a:solidFill>
                <a:latin typeface="Open Sans" pitchFamily="34" charset="0"/>
                <a:ea typeface="Open Sans" pitchFamily="34" charset="-122"/>
                <a:cs typeface="Open Sans" pitchFamily="34" charset="-120"/>
              </a:rPr>
              <a:t>Anoop Garg </a:t>
            </a:r>
            <a:r>
              <a:rPr lang="en-US" sz="1900" dirty="0">
                <a:solidFill>
                  <a:srgbClr val="443728"/>
                </a:solidFill>
                <a:latin typeface="Open Sans" pitchFamily="34" charset="0"/>
                <a:ea typeface="Open Sans" pitchFamily="34" charset="-122"/>
                <a:cs typeface="Open Sans" pitchFamily="34" charset="-120"/>
              </a:rPr>
              <a:t>who taught 10,000+ students through on campus workshops and online courses on Interview Preparation. He has worked at Amazon with its High Scale Systems for three years after graduating from IIT. He is loved by his students for his lucid in-depth explanations and ability to make people think through problems.</a:t>
            </a:r>
            <a:endParaRPr lang="en-US" sz="1900" dirty="0"/>
          </a:p>
        </p:txBody>
      </p:sp>
      <p:sp>
        <p:nvSpPr>
          <p:cNvPr id="4" name="Text 2"/>
          <p:cNvSpPr/>
          <p:nvPr/>
        </p:nvSpPr>
        <p:spPr>
          <a:xfrm>
            <a:off x="864037" y="4824532"/>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Programming Pathshala is an organisation focused on making high quality Tech Education accessible, and helping anyone who wants to make it big in tech - get where they want to be. With a 4.9/5Google rating, our IIT trained mentors have taught 20,000+ students, and enabled them to be high in demand tech professionals.
</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2005489"/>
            <a:ext cx="8400693" cy="771525"/>
          </a:xfrm>
          <a:prstGeom prst="rect">
            <a:avLst/>
          </a:prstGeom>
          <a:noFill/>
          <a:ln/>
        </p:spPr>
        <p:txBody>
          <a:bodyPr wrap="none" lIns="0" tIns="0" rIns="0" bIns="0" rtlCol="0" anchor="t"/>
          <a:lstStyle/>
          <a:p>
            <a:pPr marL="0" indent="0">
              <a:lnSpc>
                <a:spcPts val="6050"/>
              </a:lnSpc>
              <a:buNone/>
            </a:pPr>
            <a:r>
              <a:rPr lang="en-US" sz="4850" b="1" dirty="0">
                <a:solidFill>
                  <a:srgbClr val="443728"/>
                </a:solidFill>
                <a:latin typeface="Crimson Pro" pitchFamily="34" charset="0"/>
                <a:ea typeface="Crimson Pro" pitchFamily="34" charset="-122"/>
                <a:cs typeface="Crimson Pro" pitchFamily="34" charset="-120"/>
              </a:rPr>
              <a:t>Why is this Training Important?</a:t>
            </a:r>
            <a:endParaRPr lang="en-US" sz="4850" dirty="0"/>
          </a:p>
        </p:txBody>
      </p:sp>
      <p:sp>
        <p:nvSpPr>
          <p:cNvPr id="3" name="Text 1"/>
          <p:cNvSpPr/>
          <p:nvPr/>
        </p:nvSpPr>
        <p:spPr>
          <a:xfrm>
            <a:off x="864037" y="3394115"/>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43728"/>
                </a:solidFill>
                <a:latin typeface="Crimson Pro" pitchFamily="34" charset="0"/>
                <a:ea typeface="Crimson Pro" pitchFamily="34" charset="-122"/>
                <a:cs typeface="Crimson Pro" pitchFamily="34" charset="-120"/>
              </a:rPr>
              <a:t>Industry Relevance</a:t>
            </a:r>
            <a:endParaRPr lang="en-US" sz="2400" dirty="0"/>
          </a:p>
        </p:txBody>
      </p:sp>
      <p:sp>
        <p:nvSpPr>
          <p:cNvPr id="4" name="Text 2"/>
          <p:cNvSpPr/>
          <p:nvPr/>
        </p:nvSpPr>
        <p:spPr>
          <a:xfrm>
            <a:off x="864037" y="4026694"/>
            <a:ext cx="3898821" cy="1580198"/>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Spring Boot is widely used by top companies across various industries, making it a highly sought-after skill.</a:t>
            </a:r>
            <a:endParaRPr lang="en-US" sz="1900" dirty="0"/>
          </a:p>
        </p:txBody>
      </p:sp>
      <p:sp>
        <p:nvSpPr>
          <p:cNvPr id="5" name="Text 3"/>
          <p:cNvSpPr/>
          <p:nvPr/>
        </p:nvSpPr>
        <p:spPr>
          <a:xfrm>
            <a:off x="5372695" y="3394115"/>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43728"/>
                </a:solidFill>
                <a:latin typeface="Crimson Pro" pitchFamily="34" charset="0"/>
                <a:ea typeface="Crimson Pro" pitchFamily="34" charset="-122"/>
                <a:cs typeface="Crimson Pro" pitchFamily="34" charset="-120"/>
              </a:rPr>
              <a:t>Career Prospects</a:t>
            </a:r>
            <a:endParaRPr lang="en-US" sz="2400" dirty="0"/>
          </a:p>
        </p:txBody>
      </p:sp>
      <p:sp>
        <p:nvSpPr>
          <p:cNvPr id="6" name="Text 4"/>
          <p:cNvSpPr/>
          <p:nvPr/>
        </p:nvSpPr>
        <p:spPr>
          <a:xfrm>
            <a:off x="5372695" y="4026694"/>
            <a:ext cx="3898821" cy="1580198"/>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Backend development using Spring Boot offers a wealth of job opportunities with competitive salaries and growth potential.</a:t>
            </a:r>
            <a:endParaRPr lang="en-US" sz="1900" dirty="0"/>
          </a:p>
        </p:txBody>
      </p:sp>
      <p:sp>
        <p:nvSpPr>
          <p:cNvPr id="7" name="Text 5"/>
          <p:cNvSpPr/>
          <p:nvPr/>
        </p:nvSpPr>
        <p:spPr>
          <a:xfrm>
            <a:off x="9881354" y="3394115"/>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43728"/>
                </a:solidFill>
                <a:latin typeface="Crimson Pro" pitchFamily="34" charset="0"/>
                <a:ea typeface="Crimson Pro" pitchFamily="34" charset="-122"/>
                <a:cs typeface="Crimson Pro" pitchFamily="34" charset="-120"/>
              </a:rPr>
              <a:t>Security &amp; Efficiency</a:t>
            </a:r>
            <a:endParaRPr lang="en-US" sz="2400" dirty="0"/>
          </a:p>
        </p:txBody>
      </p:sp>
      <p:sp>
        <p:nvSpPr>
          <p:cNvPr id="8" name="Text 6"/>
          <p:cNvSpPr/>
          <p:nvPr/>
        </p:nvSpPr>
        <p:spPr>
          <a:xfrm>
            <a:off x="9881354" y="4026694"/>
            <a:ext cx="3898821" cy="1975247"/>
          </a:xfrm>
          <a:prstGeom prst="rect">
            <a:avLst/>
          </a:prstGeom>
          <a:noFill/>
          <a:ln/>
        </p:spPr>
        <p:txBody>
          <a:bodyPr wrap="square" lIns="0" tIns="0" rIns="0" bIns="0" rtlCol="0" anchor="t"/>
          <a:lstStyle/>
          <a:p>
            <a:pPr marL="0" indent="0">
              <a:lnSpc>
                <a:spcPts val="3100"/>
              </a:lnSpc>
              <a:buNone/>
            </a:pPr>
            <a:r>
              <a:rPr lang="en-US" sz="1900" dirty="0">
                <a:solidFill>
                  <a:srgbClr val="443728"/>
                </a:solidFill>
                <a:latin typeface="Open Sans" pitchFamily="34" charset="0"/>
                <a:ea typeface="Open Sans" pitchFamily="34" charset="-122"/>
                <a:cs typeface="Open Sans" pitchFamily="34" charset="-120"/>
              </a:rPr>
              <a:t>Learn to build secure and scalable backend systems, capable of handling complex applications and data management challenges.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31417" y="2389584"/>
            <a:ext cx="4911566" cy="3450431"/>
          </a:xfrm>
          <a:prstGeom prst="rect">
            <a:avLst/>
          </a:prstGeom>
        </p:spPr>
      </p:pic>
      <p:sp>
        <p:nvSpPr>
          <p:cNvPr id="6" name="Text 2"/>
          <p:cNvSpPr/>
          <p:nvPr/>
        </p:nvSpPr>
        <p:spPr>
          <a:xfrm>
            <a:off x="804505" y="633055"/>
            <a:ext cx="7534989" cy="1436370"/>
          </a:xfrm>
          <a:prstGeom prst="rect">
            <a:avLst/>
          </a:prstGeom>
          <a:noFill/>
          <a:ln/>
        </p:spPr>
        <p:txBody>
          <a:bodyPr wrap="square" lIns="0" tIns="0" rIns="0" bIns="0" rtlCol="0" anchor="t"/>
          <a:lstStyle/>
          <a:p>
            <a:pPr marL="0" indent="0">
              <a:lnSpc>
                <a:spcPts val="5650"/>
              </a:lnSpc>
              <a:buNone/>
            </a:pPr>
            <a:r>
              <a:rPr lang="en-US" sz="4500" b="1" dirty="0">
                <a:solidFill>
                  <a:srgbClr val="151617"/>
                </a:solidFill>
                <a:latin typeface="Montserrat" pitchFamily="34" charset="0"/>
                <a:ea typeface="Montserrat" pitchFamily="34" charset="-122"/>
                <a:cs typeface="Montserrat" pitchFamily="34" charset="-120"/>
              </a:rPr>
              <a:t>Core Java &amp; OOP Fundamentals</a:t>
            </a:r>
            <a:endParaRPr lang="en-US" sz="4500" dirty="0"/>
          </a:p>
        </p:txBody>
      </p:sp>
      <p:sp>
        <p:nvSpPr>
          <p:cNvPr id="7" name="Shape 3"/>
          <p:cNvSpPr/>
          <p:nvPr/>
        </p:nvSpPr>
        <p:spPr>
          <a:xfrm>
            <a:off x="804505" y="2672596"/>
            <a:ext cx="517088" cy="517088"/>
          </a:xfrm>
          <a:prstGeom prst="roundRect">
            <a:avLst>
              <a:gd name="adj" fmla="val 1768"/>
            </a:avLst>
          </a:prstGeom>
          <a:solidFill>
            <a:srgbClr val="F8ECE4"/>
          </a:solidFill>
          <a:ln w="7620">
            <a:solidFill>
              <a:srgbClr val="151617"/>
            </a:solidFill>
            <a:prstDash val="solid"/>
          </a:ln>
        </p:spPr>
      </p:sp>
      <p:sp>
        <p:nvSpPr>
          <p:cNvPr id="8" name="Text 4"/>
          <p:cNvSpPr/>
          <p:nvPr/>
        </p:nvSpPr>
        <p:spPr>
          <a:xfrm>
            <a:off x="990957" y="2758678"/>
            <a:ext cx="144185" cy="344805"/>
          </a:xfrm>
          <a:prstGeom prst="rect">
            <a:avLst/>
          </a:prstGeom>
          <a:noFill/>
          <a:ln/>
        </p:spPr>
        <p:txBody>
          <a:bodyPr wrap="none" lIns="0" tIns="0" rIns="0" bIns="0" rtlCol="0" anchor="t"/>
          <a:lstStyle/>
          <a:p>
            <a:pPr marL="0" indent="0" algn="ctr">
              <a:lnSpc>
                <a:spcPts val="2700"/>
              </a:lnSpc>
              <a:buNone/>
            </a:pPr>
            <a:r>
              <a:rPr lang="en-US" sz="2700" b="1" dirty="0">
                <a:solidFill>
                  <a:srgbClr val="151617"/>
                </a:solidFill>
                <a:latin typeface="Montserrat" pitchFamily="34" charset="0"/>
                <a:ea typeface="Montserrat" pitchFamily="34" charset="-122"/>
                <a:cs typeface="Montserrat" pitchFamily="34" charset="-120"/>
              </a:rPr>
              <a:t>1</a:t>
            </a:r>
            <a:endParaRPr lang="en-US" sz="2700" dirty="0"/>
          </a:p>
        </p:txBody>
      </p:sp>
      <p:sp>
        <p:nvSpPr>
          <p:cNvPr id="9" name="Text 5"/>
          <p:cNvSpPr/>
          <p:nvPr/>
        </p:nvSpPr>
        <p:spPr>
          <a:xfrm>
            <a:off x="1551384" y="2672596"/>
            <a:ext cx="3129796" cy="359092"/>
          </a:xfrm>
          <a:prstGeom prst="rect">
            <a:avLst/>
          </a:prstGeom>
          <a:noFill/>
          <a:ln/>
        </p:spPr>
        <p:txBody>
          <a:bodyPr wrap="none" lIns="0" tIns="0" rIns="0" bIns="0" rtlCol="0" anchor="t"/>
          <a:lstStyle/>
          <a:p>
            <a:pPr marL="0" indent="0">
              <a:lnSpc>
                <a:spcPts val="2800"/>
              </a:lnSpc>
              <a:buNone/>
            </a:pPr>
            <a:r>
              <a:rPr lang="en-US" sz="2250" b="1" dirty="0">
                <a:solidFill>
                  <a:srgbClr val="151617"/>
                </a:solidFill>
                <a:latin typeface="Montserrat" pitchFamily="34" charset="0"/>
                <a:ea typeface="Montserrat" pitchFamily="34" charset="-122"/>
                <a:cs typeface="Montserrat" pitchFamily="34" charset="-120"/>
              </a:rPr>
              <a:t>Classes and Objects</a:t>
            </a:r>
            <a:endParaRPr lang="en-US" sz="2250" dirty="0"/>
          </a:p>
        </p:txBody>
      </p:sp>
      <p:sp>
        <p:nvSpPr>
          <p:cNvPr id="10" name="Text 6"/>
          <p:cNvSpPr/>
          <p:nvPr/>
        </p:nvSpPr>
        <p:spPr>
          <a:xfrm>
            <a:off x="1551384" y="3169563"/>
            <a:ext cx="6788110" cy="367784"/>
          </a:xfrm>
          <a:prstGeom prst="rect">
            <a:avLst/>
          </a:prstGeom>
          <a:noFill/>
          <a:ln/>
        </p:spPr>
        <p:txBody>
          <a:bodyPr wrap="none" lIns="0" tIns="0" rIns="0" bIns="0" rtlCol="0" anchor="t"/>
          <a:lstStyle/>
          <a:p>
            <a:pPr marL="0" indent="0">
              <a:lnSpc>
                <a:spcPts val="2850"/>
              </a:lnSpc>
              <a:buNone/>
            </a:pPr>
            <a:r>
              <a:rPr lang="en-US" sz="1800" dirty="0">
                <a:solidFill>
                  <a:srgbClr val="151617"/>
                </a:solidFill>
                <a:latin typeface="Inconsolata" pitchFamily="34" charset="0"/>
                <a:ea typeface="Inconsolata" pitchFamily="34" charset="-122"/>
                <a:cs typeface="Inconsolata" pitchFamily="34" charset="-120"/>
              </a:rPr>
              <a:t>Represent real-world entities in code</a:t>
            </a:r>
            <a:endParaRPr lang="en-US" sz="1800" dirty="0"/>
          </a:p>
        </p:txBody>
      </p:sp>
      <p:sp>
        <p:nvSpPr>
          <p:cNvPr id="11" name="Shape 7"/>
          <p:cNvSpPr/>
          <p:nvPr/>
        </p:nvSpPr>
        <p:spPr>
          <a:xfrm>
            <a:off x="804505" y="4025622"/>
            <a:ext cx="517088" cy="517088"/>
          </a:xfrm>
          <a:prstGeom prst="roundRect">
            <a:avLst>
              <a:gd name="adj" fmla="val 1768"/>
            </a:avLst>
          </a:prstGeom>
          <a:solidFill>
            <a:srgbClr val="F8ECE4"/>
          </a:solidFill>
          <a:ln w="7620">
            <a:solidFill>
              <a:srgbClr val="151617"/>
            </a:solidFill>
            <a:prstDash val="solid"/>
          </a:ln>
        </p:spPr>
      </p:sp>
      <p:sp>
        <p:nvSpPr>
          <p:cNvPr id="12" name="Text 8"/>
          <p:cNvSpPr/>
          <p:nvPr/>
        </p:nvSpPr>
        <p:spPr>
          <a:xfrm>
            <a:off x="958215" y="4111704"/>
            <a:ext cx="209669" cy="344805"/>
          </a:xfrm>
          <a:prstGeom prst="rect">
            <a:avLst/>
          </a:prstGeom>
          <a:noFill/>
          <a:ln/>
        </p:spPr>
        <p:txBody>
          <a:bodyPr wrap="none" lIns="0" tIns="0" rIns="0" bIns="0" rtlCol="0" anchor="t"/>
          <a:lstStyle/>
          <a:p>
            <a:pPr marL="0" indent="0" algn="ctr">
              <a:lnSpc>
                <a:spcPts val="2700"/>
              </a:lnSpc>
              <a:buNone/>
            </a:pPr>
            <a:r>
              <a:rPr lang="en-US" sz="2700" b="1" dirty="0">
                <a:solidFill>
                  <a:srgbClr val="151617"/>
                </a:solidFill>
                <a:latin typeface="Montserrat" pitchFamily="34" charset="0"/>
                <a:ea typeface="Montserrat" pitchFamily="34" charset="-122"/>
                <a:cs typeface="Montserrat" pitchFamily="34" charset="-120"/>
              </a:rPr>
              <a:t>2</a:t>
            </a:r>
            <a:endParaRPr lang="en-US" sz="2700" dirty="0"/>
          </a:p>
        </p:txBody>
      </p:sp>
      <p:sp>
        <p:nvSpPr>
          <p:cNvPr id="13" name="Text 9"/>
          <p:cNvSpPr/>
          <p:nvPr/>
        </p:nvSpPr>
        <p:spPr>
          <a:xfrm>
            <a:off x="1551384" y="4025622"/>
            <a:ext cx="2873216" cy="359092"/>
          </a:xfrm>
          <a:prstGeom prst="rect">
            <a:avLst/>
          </a:prstGeom>
          <a:noFill/>
          <a:ln/>
        </p:spPr>
        <p:txBody>
          <a:bodyPr wrap="none" lIns="0" tIns="0" rIns="0" bIns="0" rtlCol="0" anchor="t"/>
          <a:lstStyle/>
          <a:p>
            <a:pPr marL="0" indent="0">
              <a:lnSpc>
                <a:spcPts val="2800"/>
              </a:lnSpc>
              <a:buNone/>
            </a:pPr>
            <a:r>
              <a:rPr lang="en-US" sz="2250" b="1" dirty="0">
                <a:solidFill>
                  <a:srgbClr val="151617"/>
                </a:solidFill>
                <a:latin typeface="Montserrat" pitchFamily="34" charset="0"/>
                <a:ea typeface="Montserrat" pitchFamily="34" charset="-122"/>
                <a:cs typeface="Montserrat" pitchFamily="34" charset="-120"/>
              </a:rPr>
              <a:t>Inheritance</a:t>
            </a:r>
            <a:endParaRPr lang="en-US" sz="2250" dirty="0"/>
          </a:p>
        </p:txBody>
      </p:sp>
      <p:sp>
        <p:nvSpPr>
          <p:cNvPr id="14" name="Text 10"/>
          <p:cNvSpPr/>
          <p:nvPr/>
        </p:nvSpPr>
        <p:spPr>
          <a:xfrm>
            <a:off x="1551384" y="4522589"/>
            <a:ext cx="6788110" cy="367784"/>
          </a:xfrm>
          <a:prstGeom prst="rect">
            <a:avLst/>
          </a:prstGeom>
          <a:noFill/>
          <a:ln/>
        </p:spPr>
        <p:txBody>
          <a:bodyPr wrap="none" lIns="0" tIns="0" rIns="0" bIns="0" rtlCol="0" anchor="t"/>
          <a:lstStyle/>
          <a:p>
            <a:pPr marL="0" indent="0">
              <a:lnSpc>
                <a:spcPts val="2850"/>
              </a:lnSpc>
              <a:buNone/>
            </a:pPr>
            <a:r>
              <a:rPr lang="en-US" sz="1800" dirty="0">
                <a:solidFill>
                  <a:srgbClr val="151617"/>
                </a:solidFill>
                <a:latin typeface="Inconsolata" pitchFamily="34" charset="0"/>
                <a:ea typeface="Inconsolata" pitchFamily="34" charset="-122"/>
                <a:cs typeface="Inconsolata" pitchFamily="34" charset="-120"/>
              </a:rPr>
              <a:t>Reuse code through parent-child relationships</a:t>
            </a:r>
            <a:endParaRPr lang="en-US" sz="1800" dirty="0"/>
          </a:p>
        </p:txBody>
      </p:sp>
      <p:sp>
        <p:nvSpPr>
          <p:cNvPr id="15" name="Shape 11"/>
          <p:cNvSpPr/>
          <p:nvPr/>
        </p:nvSpPr>
        <p:spPr>
          <a:xfrm>
            <a:off x="804505" y="5378648"/>
            <a:ext cx="517088" cy="517088"/>
          </a:xfrm>
          <a:prstGeom prst="roundRect">
            <a:avLst>
              <a:gd name="adj" fmla="val 1768"/>
            </a:avLst>
          </a:prstGeom>
          <a:solidFill>
            <a:srgbClr val="F8ECE4"/>
          </a:solidFill>
          <a:ln w="7620">
            <a:solidFill>
              <a:srgbClr val="151617"/>
            </a:solidFill>
            <a:prstDash val="solid"/>
          </a:ln>
        </p:spPr>
      </p:sp>
      <p:sp>
        <p:nvSpPr>
          <p:cNvPr id="16" name="Text 12"/>
          <p:cNvSpPr/>
          <p:nvPr/>
        </p:nvSpPr>
        <p:spPr>
          <a:xfrm>
            <a:off x="957143" y="5464731"/>
            <a:ext cx="211693" cy="344805"/>
          </a:xfrm>
          <a:prstGeom prst="rect">
            <a:avLst/>
          </a:prstGeom>
          <a:noFill/>
          <a:ln/>
        </p:spPr>
        <p:txBody>
          <a:bodyPr wrap="none" lIns="0" tIns="0" rIns="0" bIns="0" rtlCol="0" anchor="t"/>
          <a:lstStyle/>
          <a:p>
            <a:pPr marL="0" indent="0" algn="ctr">
              <a:lnSpc>
                <a:spcPts val="2700"/>
              </a:lnSpc>
              <a:buNone/>
            </a:pPr>
            <a:r>
              <a:rPr lang="en-US" sz="2700" b="1" dirty="0">
                <a:solidFill>
                  <a:srgbClr val="151617"/>
                </a:solidFill>
                <a:latin typeface="Montserrat" pitchFamily="34" charset="0"/>
                <a:ea typeface="Montserrat" pitchFamily="34" charset="-122"/>
                <a:cs typeface="Montserrat" pitchFamily="34" charset="-120"/>
              </a:rPr>
              <a:t>3</a:t>
            </a:r>
            <a:endParaRPr lang="en-US" sz="2700" dirty="0"/>
          </a:p>
        </p:txBody>
      </p:sp>
      <p:sp>
        <p:nvSpPr>
          <p:cNvPr id="17" name="Text 13"/>
          <p:cNvSpPr/>
          <p:nvPr/>
        </p:nvSpPr>
        <p:spPr>
          <a:xfrm>
            <a:off x="1551384" y="5378648"/>
            <a:ext cx="2873216" cy="359092"/>
          </a:xfrm>
          <a:prstGeom prst="rect">
            <a:avLst/>
          </a:prstGeom>
          <a:noFill/>
          <a:ln/>
        </p:spPr>
        <p:txBody>
          <a:bodyPr wrap="none" lIns="0" tIns="0" rIns="0" bIns="0" rtlCol="0" anchor="t"/>
          <a:lstStyle/>
          <a:p>
            <a:pPr marL="0" indent="0">
              <a:lnSpc>
                <a:spcPts val="2800"/>
              </a:lnSpc>
              <a:buNone/>
            </a:pPr>
            <a:r>
              <a:rPr lang="en-US" sz="2250" b="1" dirty="0">
                <a:solidFill>
                  <a:srgbClr val="151617"/>
                </a:solidFill>
                <a:latin typeface="Montserrat" pitchFamily="34" charset="0"/>
                <a:ea typeface="Montserrat" pitchFamily="34" charset="-122"/>
                <a:cs typeface="Montserrat" pitchFamily="34" charset="-120"/>
              </a:rPr>
              <a:t>Polymorphism</a:t>
            </a:r>
            <a:endParaRPr lang="en-US" sz="2250" dirty="0"/>
          </a:p>
        </p:txBody>
      </p:sp>
      <p:sp>
        <p:nvSpPr>
          <p:cNvPr id="18" name="Text 14"/>
          <p:cNvSpPr/>
          <p:nvPr/>
        </p:nvSpPr>
        <p:spPr>
          <a:xfrm>
            <a:off x="1551384" y="5875615"/>
            <a:ext cx="6788110" cy="367784"/>
          </a:xfrm>
          <a:prstGeom prst="rect">
            <a:avLst/>
          </a:prstGeom>
          <a:noFill/>
          <a:ln/>
        </p:spPr>
        <p:txBody>
          <a:bodyPr wrap="none" lIns="0" tIns="0" rIns="0" bIns="0" rtlCol="0" anchor="t"/>
          <a:lstStyle/>
          <a:p>
            <a:pPr marL="0" indent="0">
              <a:lnSpc>
                <a:spcPts val="2850"/>
              </a:lnSpc>
              <a:buNone/>
            </a:pPr>
            <a:r>
              <a:rPr lang="en-US" sz="1800" dirty="0">
                <a:solidFill>
                  <a:srgbClr val="151617"/>
                </a:solidFill>
                <a:latin typeface="Inconsolata" pitchFamily="34" charset="0"/>
                <a:ea typeface="Inconsolata" pitchFamily="34" charset="-122"/>
                <a:cs typeface="Inconsolata" pitchFamily="34" charset="-120"/>
              </a:rPr>
              <a:t>Multiple forms of methods or operations</a:t>
            </a:r>
            <a:endParaRPr lang="en-US" sz="1800" dirty="0"/>
          </a:p>
        </p:txBody>
      </p:sp>
      <p:sp>
        <p:nvSpPr>
          <p:cNvPr id="19" name="Shape 15"/>
          <p:cNvSpPr/>
          <p:nvPr/>
        </p:nvSpPr>
        <p:spPr>
          <a:xfrm>
            <a:off x="804505" y="6731675"/>
            <a:ext cx="517088" cy="517088"/>
          </a:xfrm>
          <a:prstGeom prst="roundRect">
            <a:avLst>
              <a:gd name="adj" fmla="val 1768"/>
            </a:avLst>
          </a:prstGeom>
          <a:solidFill>
            <a:srgbClr val="F8ECE4"/>
          </a:solidFill>
          <a:ln w="7620">
            <a:solidFill>
              <a:srgbClr val="151617"/>
            </a:solidFill>
            <a:prstDash val="solid"/>
          </a:ln>
        </p:spPr>
      </p:sp>
      <p:sp>
        <p:nvSpPr>
          <p:cNvPr id="20" name="Text 16"/>
          <p:cNvSpPr/>
          <p:nvPr/>
        </p:nvSpPr>
        <p:spPr>
          <a:xfrm>
            <a:off x="940237" y="6817757"/>
            <a:ext cx="245507" cy="344805"/>
          </a:xfrm>
          <a:prstGeom prst="rect">
            <a:avLst/>
          </a:prstGeom>
          <a:noFill/>
          <a:ln/>
        </p:spPr>
        <p:txBody>
          <a:bodyPr wrap="none" lIns="0" tIns="0" rIns="0" bIns="0" rtlCol="0" anchor="t"/>
          <a:lstStyle/>
          <a:p>
            <a:pPr marL="0" indent="0" algn="ctr">
              <a:lnSpc>
                <a:spcPts val="2700"/>
              </a:lnSpc>
              <a:buNone/>
            </a:pPr>
            <a:r>
              <a:rPr lang="en-US" sz="2700" b="1" dirty="0">
                <a:solidFill>
                  <a:srgbClr val="151617"/>
                </a:solidFill>
                <a:latin typeface="Montserrat" pitchFamily="34" charset="0"/>
                <a:ea typeface="Montserrat" pitchFamily="34" charset="-122"/>
                <a:cs typeface="Montserrat" pitchFamily="34" charset="-120"/>
              </a:rPr>
              <a:t>4</a:t>
            </a:r>
            <a:endParaRPr lang="en-US" sz="2700" dirty="0"/>
          </a:p>
        </p:txBody>
      </p:sp>
      <p:sp>
        <p:nvSpPr>
          <p:cNvPr id="21" name="Text 17"/>
          <p:cNvSpPr/>
          <p:nvPr/>
        </p:nvSpPr>
        <p:spPr>
          <a:xfrm>
            <a:off x="1551384" y="6731675"/>
            <a:ext cx="4453295" cy="359092"/>
          </a:xfrm>
          <a:prstGeom prst="rect">
            <a:avLst/>
          </a:prstGeom>
          <a:noFill/>
          <a:ln/>
        </p:spPr>
        <p:txBody>
          <a:bodyPr wrap="none" lIns="0" tIns="0" rIns="0" bIns="0" rtlCol="0" anchor="t"/>
          <a:lstStyle/>
          <a:p>
            <a:pPr marL="0" indent="0">
              <a:lnSpc>
                <a:spcPts val="2800"/>
              </a:lnSpc>
              <a:buNone/>
            </a:pPr>
            <a:r>
              <a:rPr lang="en-US" sz="2250" b="1" dirty="0">
                <a:solidFill>
                  <a:srgbClr val="151617"/>
                </a:solidFill>
                <a:latin typeface="Montserrat" pitchFamily="34" charset="0"/>
                <a:ea typeface="Montserrat" pitchFamily="34" charset="-122"/>
                <a:cs typeface="Montserrat" pitchFamily="34" charset="-120"/>
              </a:rPr>
              <a:t>Abstraction &amp; Encapsulation</a:t>
            </a:r>
            <a:endParaRPr lang="en-US" sz="2250" dirty="0"/>
          </a:p>
        </p:txBody>
      </p:sp>
      <p:sp>
        <p:nvSpPr>
          <p:cNvPr id="22" name="Text 18"/>
          <p:cNvSpPr/>
          <p:nvPr/>
        </p:nvSpPr>
        <p:spPr>
          <a:xfrm>
            <a:off x="1551384" y="7228642"/>
            <a:ext cx="6788110" cy="367784"/>
          </a:xfrm>
          <a:prstGeom prst="rect">
            <a:avLst/>
          </a:prstGeom>
          <a:noFill/>
          <a:ln/>
        </p:spPr>
        <p:txBody>
          <a:bodyPr wrap="none" lIns="0" tIns="0" rIns="0" bIns="0" rtlCol="0" anchor="t"/>
          <a:lstStyle/>
          <a:p>
            <a:pPr marL="0" indent="0">
              <a:lnSpc>
                <a:spcPts val="2850"/>
              </a:lnSpc>
              <a:buNone/>
            </a:pPr>
            <a:r>
              <a:rPr lang="en-US" sz="1800" dirty="0">
                <a:solidFill>
                  <a:srgbClr val="151617"/>
                </a:solidFill>
                <a:latin typeface="Inconsolata" pitchFamily="34" charset="0"/>
                <a:ea typeface="Inconsolata" pitchFamily="34" charset="-122"/>
                <a:cs typeface="Inconsolata" pitchFamily="34" charset="-120"/>
              </a:rPr>
              <a:t>Hide implementation, protect data</a:t>
            </a:r>
            <a:endParaRPr lang="en-US" sz="1800" dirty="0"/>
          </a:p>
        </p:txBody>
      </p:sp>
    </p:spTree>
    <p:extLst>
      <p:ext uri="{BB962C8B-B14F-4D97-AF65-F5344CB8AC3E}">
        <p14:creationId xmlns:p14="http://schemas.microsoft.com/office/powerpoint/2010/main" val="276917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95460" y="2245995"/>
            <a:ext cx="4983480" cy="3737610"/>
          </a:xfrm>
          <a:prstGeom prst="rect">
            <a:avLst/>
          </a:prstGeom>
        </p:spPr>
      </p:pic>
      <p:sp>
        <p:nvSpPr>
          <p:cNvPr id="6" name="Text 2"/>
          <p:cNvSpPr/>
          <p:nvPr/>
        </p:nvSpPr>
        <p:spPr>
          <a:xfrm>
            <a:off x="704255" y="714137"/>
            <a:ext cx="7735491" cy="1257538"/>
          </a:xfrm>
          <a:prstGeom prst="rect">
            <a:avLst/>
          </a:prstGeom>
          <a:noFill/>
          <a:ln/>
        </p:spPr>
        <p:txBody>
          <a:bodyPr wrap="square" lIns="0" tIns="0" rIns="0" bIns="0" rtlCol="0" anchor="t"/>
          <a:lstStyle/>
          <a:p>
            <a:pPr marL="0" indent="0">
              <a:lnSpc>
                <a:spcPts val="4950"/>
              </a:lnSpc>
              <a:buNone/>
            </a:pPr>
            <a:r>
              <a:rPr lang="en-US" sz="3950" b="1" dirty="0">
                <a:solidFill>
                  <a:srgbClr val="151617"/>
                </a:solidFill>
                <a:latin typeface="Montserrat" pitchFamily="34" charset="0"/>
                <a:ea typeface="Montserrat" pitchFamily="34" charset="-122"/>
                <a:cs typeface="Montserrat" pitchFamily="34" charset="-120"/>
              </a:rPr>
              <a:t>Maven: Build Automation Tool</a:t>
            </a:r>
            <a:endParaRPr lang="en-US" sz="3950" dirty="0"/>
          </a:p>
        </p:txBody>
      </p:sp>
      <p:sp>
        <p:nvSpPr>
          <p:cNvPr id="7" name="Shape 3"/>
          <p:cNvSpPr/>
          <p:nvPr/>
        </p:nvSpPr>
        <p:spPr>
          <a:xfrm>
            <a:off x="994648" y="2273498"/>
            <a:ext cx="22860" cy="5241846"/>
          </a:xfrm>
          <a:prstGeom prst="roundRect">
            <a:avLst>
              <a:gd name="adj" fmla="val 40000"/>
            </a:avLst>
          </a:prstGeom>
          <a:solidFill>
            <a:srgbClr val="000000">
              <a:alpha val="8000"/>
            </a:srgbClr>
          </a:solidFill>
          <a:ln/>
        </p:spPr>
      </p:sp>
      <p:sp>
        <p:nvSpPr>
          <p:cNvPr id="8" name="Shape 4"/>
          <p:cNvSpPr/>
          <p:nvPr/>
        </p:nvSpPr>
        <p:spPr>
          <a:xfrm>
            <a:off x="1209556" y="2714744"/>
            <a:ext cx="704255" cy="22860"/>
          </a:xfrm>
          <a:prstGeom prst="roundRect">
            <a:avLst>
              <a:gd name="adj" fmla="val 40000"/>
            </a:avLst>
          </a:prstGeom>
          <a:solidFill>
            <a:srgbClr val="151617"/>
          </a:solidFill>
          <a:ln/>
        </p:spPr>
      </p:sp>
      <p:sp>
        <p:nvSpPr>
          <p:cNvPr id="9" name="Shape 5"/>
          <p:cNvSpPr/>
          <p:nvPr/>
        </p:nvSpPr>
        <p:spPr>
          <a:xfrm>
            <a:off x="779740" y="2499836"/>
            <a:ext cx="452676" cy="452676"/>
          </a:xfrm>
          <a:prstGeom prst="roundRect">
            <a:avLst>
              <a:gd name="adj" fmla="val 2020"/>
            </a:avLst>
          </a:prstGeom>
          <a:solidFill>
            <a:srgbClr val="F8ECE4"/>
          </a:solidFill>
          <a:ln w="7620">
            <a:solidFill>
              <a:srgbClr val="151617"/>
            </a:solidFill>
            <a:prstDash val="solid"/>
          </a:ln>
        </p:spPr>
      </p:sp>
      <p:sp>
        <p:nvSpPr>
          <p:cNvPr id="10" name="Text 6"/>
          <p:cNvSpPr/>
          <p:nvPr/>
        </p:nvSpPr>
        <p:spPr>
          <a:xfrm>
            <a:off x="942975" y="2575203"/>
            <a:ext cx="126206" cy="301823"/>
          </a:xfrm>
          <a:prstGeom prst="rect">
            <a:avLst/>
          </a:prstGeom>
          <a:noFill/>
          <a:ln/>
        </p:spPr>
        <p:txBody>
          <a:bodyPr wrap="none" lIns="0" tIns="0" rIns="0" bIns="0" rtlCol="0" anchor="t"/>
          <a:lstStyle/>
          <a:p>
            <a:pPr marL="0" indent="0" algn="ctr">
              <a:lnSpc>
                <a:spcPts val="2350"/>
              </a:lnSpc>
              <a:buNone/>
            </a:pPr>
            <a:r>
              <a:rPr lang="en-US" sz="2350" b="1" dirty="0">
                <a:solidFill>
                  <a:srgbClr val="151617"/>
                </a:solidFill>
                <a:latin typeface="Montserrat" pitchFamily="34" charset="0"/>
                <a:ea typeface="Montserrat" pitchFamily="34" charset="-122"/>
                <a:cs typeface="Montserrat" pitchFamily="34" charset="-120"/>
              </a:rPr>
              <a:t>1</a:t>
            </a:r>
            <a:endParaRPr lang="en-US" sz="2350" dirty="0"/>
          </a:p>
        </p:txBody>
      </p:sp>
      <p:sp>
        <p:nvSpPr>
          <p:cNvPr id="11" name="Text 7"/>
          <p:cNvSpPr/>
          <p:nvPr/>
        </p:nvSpPr>
        <p:spPr>
          <a:xfrm>
            <a:off x="2112764" y="2474714"/>
            <a:ext cx="4028956" cy="314444"/>
          </a:xfrm>
          <a:prstGeom prst="rect">
            <a:avLst/>
          </a:prstGeom>
          <a:noFill/>
          <a:ln/>
        </p:spPr>
        <p:txBody>
          <a:bodyPr wrap="none" lIns="0" tIns="0" rIns="0" bIns="0" rtlCol="0" anchor="t"/>
          <a:lstStyle/>
          <a:p>
            <a:pPr marL="0" indent="0" algn="l">
              <a:lnSpc>
                <a:spcPts val="2450"/>
              </a:lnSpc>
              <a:buNone/>
            </a:pPr>
            <a:r>
              <a:rPr lang="en-US" sz="1950" b="1" dirty="0">
                <a:solidFill>
                  <a:srgbClr val="151617"/>
                </a:solidFill>
                <a:latin typeface="Montserrat" pitchFamily="34" charset="0"/>
                <a:ea typeface="Montserrat" pitchFamily="34" charset="-122"/>
                <a:cs typeface="Montserrat" pitchFamily="34" charset="-120"/>
              </a:rPr>
              <a:t>Simplifying the Build Process</a:t>
            </a:r>
            <a:endParaRPr lang="en-US" sz="1950" dirty="0"/>
          </a:p>
        </p:txBody>
      </p:sp>
      <p:sp>
        <p:nvSpPr>
          <p:cNvPr id="12" name="Text 8"/>
          <p:cNvSpPr/>
          <p:nvPr/>
        </p:nvSpPr>
        <p:spPr>
          <a:xfrm>
            <a:off x="2112764" y="2909888"/>
            <a:ext cx="6326981" cy="321945"/>
          </a:xfrm>
          <a:prstGeom prst="rect">
            <a:avLst/>
          </a:prstGeom>
          <a:noFill/>
          <a:ln/>
        </p:spPr>
        <p:txBody>
          <a:bodyPr wrap="none" lIns="0" tIns="0" rIns="0" bIns="0" rtlCol="0" anchor="t"/>
          <a:lstStyle/>
          <a:p>
            <a:pPr marL="0" indent="0" algn="l">
              <a:lnSpc>
                <a:spcPts val="2500"/>
              </a:lnSpc>
              <a:buNone/>
            </a:pPr>
            <a:r>
              <a:rPr lang="en-US" sz="1550" dirty="0">
                <a:solidFill>
                  <a:srgbClr val="151617"/>
                </a:solidFill>
                <a:latin typeface="Inconsolata" pitchFamily="34" charset="0"/>
                <a:ea typeface="Inconsolata" pitchFamily="34" charset="-122"/>
                <a:cs typeface="Inconsolata" pitchFamily="34" charset="-120"/>
              </a:rPr>
              <a:t>Maven automates build tasks</a:t>
            </a:r>
            <a:endParaRPr lang="en-US" sz="1550" dirty="0"/>
          </a:p>
        </p:txBody>
      </p:sp>
      <p:sp>
        <p:nvSpPr>
          <p:cNvPr id="13" name="Shape 9"/>
          <p:cNvSpPr/>
          <p:nvPr/>
        </p:nvSpPr>
        <p:spPr>
          <a:xfrm>
            <a:off x="1209556" y="4075509"/>
            <a:ext cx="704255" cy="22860"/>
          </a:xfrm>
          <a:prstGeom prst="roundRect">
            <a:avLst>
              <a:gd name="adj" fmla="val 40000"/>
            </a:avLst>
          </a:prstGeom>
          <a:solidFill>
            <a:srgbClr val="151617"/>
          </a:solidFill>
          <a:ln/>
        </p:spPr>
      </p:sp>
      <p:sp>
        <p:nvSpPr>
          <p:cNvPr id="14" name="Shape 10"/>
          <p:cNvSpPr/>
          <p:nvPr/>
        </p:nvSpPr>
        <p:spPr>
          <a:xfrm>
            <a:off x="779740" y="3860602"/>
            <a:ext cx="452676" cy="452676"/>
          </a:xfrm>
          <a:prstGeom prst="roundRect">
            <a:avLst>
              <a:gd name="adj" fmla="val 2020"/>
            </a:avLst>
          </a:prstGeom>
          <a:solidFill>
            <a:srgbClr val="F8ECE4"/>
          </a:solidFill>
          <a:ln w="7620">
            <a:solidFill>
              <a:srgbClr val="151617"/>
            </a:solidFill>
            <a:prstDash val="solid"/>
          </a:ln>
        </p:spPr>
      </p:sp>
      <p:sp>
        <p:nvSpPr>
          <p:cNvPr id="15" name="Text 11"/>
          <p:cNvSpPr/>
          <p:nvPr/>
        </p:nvSpPr>
        <p:spPr>
          <a:xfrm>
            <a:off x="914281" y="3935968"/>
            <a:ext cx="183594" cy="301823"/>
          </a:xfrm>
          <a:prstGeom prst="rect">
            <a:avLst/>
          </a:prstGeom>
          <a:noFill/>
          <a:ln/>
        </p:spPr>
        <p:txBody>
          <a:bodyPr wrap="none" lIns="0" tIns="0" rIns="0" bIns="0" rtlCol="0" anchor="t"/>
          <a:lstStyle/>
          <a:p>
            <a:pPr marL="0" indent="0" algn="ctr">
              <a:lnSpc>
                <a:spcPts val="2350"/>
              </a:lnSpc>
              <a:buNone/>
            </a:pPr>
            <a:r>
              <a:rPr lang="en-US" sz="2350" b="1" dirty="0">
                <a:solidFill>
                  <a:srgbClr val="151617"/>
                </a:solidFill>
                <a:latin typeface="Montserrat" pitchFamily="34" charset="0"/>
                <a:ea typeface="Montserrat" pitchFamily="34" charset="-122"/>
                <a:cs typeface="Montserrat" pitchFamily="34" charset="-120"/>
              </a:rPr>
              <a:t>2</a:t>
            </a:r>
            <a:endParaRPr lang="en-US" sz="2350" dirty="0"/>
          </a:p>
        </p:txBody>
      </p:sp>
      <p:sp>
        <p:nvSpPr>
          <p:cNvPr id="16" name="Text 12"/>
          <p:cNvSpPr/>
          <p:nvPr/>
        </p:nvSpPr>
        <p:spPr>
          <a:xfrm>
            <a:off x="2112764" y="3835479"/>
            <a:ext cx="2515433" cy="314444"/>
          </a:xfrm>
          <a:prstGeom prst="rect">
            <a:avLst/>
          </a:prstGeom>
          <a:noFill/>
          <a:ln/>
        </p:spPr>
        <p:txBody>
          <a:bodyPr wrap="none" lIns="0" tIns="0" rIns="0" bIns="0" rtlCol="0" anchor="t"/>
          <a:lstStyle/>
          <a:p>
            <a:pPr marL="0" indent="0" algn="l">
              <a:lnSpc>
                <a:spcPts val="2450"/>
              </a:lnSpc>
              <a:buNone/>
            </a:pPr>
            <a:r>
              <a:rPr lang="en-US" sz="1950" b="1" dirty="0">
                <a:solidFill>
                  <a:srgbClr val="151617"/>
                </a:solidFill>
                <a:latin typeface="Montserrat" pitchFamily="34" charset="0"/>
                <a:ea typeface="Montserrat" pitchFamily="34" charset="-122"/>
                <a:cs typeface="Montserrat" pitchFamily="34" charset="-120"/>
              </a:rPr>
              <a:t>POM Files</a:t>
            </a:r>
            <a:endParaRPr lang="en-US" sz="1950" dirty="0"/>
          </a:p>
        </p:txBody>
      </p:sp>
      <p:sp>
        <p:nvSpPr>
          <p:cNvPr id="17" name="Text 13"/>
          <p:cNvSpPr/>
          <p:nvPr/>
        </p:nvSpPr>
        <p:spPr>
          <a:xfrm>
            <a:off x="2112764" y="4270653"/>
            <a:ext cx="6326981" cy="321945"/>
          </a:xfrm>
          <a:prstGeom prst="rect">
            <a:avLst/>
          </a:prstGeom>
          <a:noFill/>
          <a:ln/>
        </p:spPr>
        <p:txBody>
          <a:bodyPr wrap="none" lIns="0" tIns="0" rIns="0" bIns="0" rtlCol="0" anchor="t"/>
          <a:lstStyle/>
          <a:p>
            <a:pPr marL="0" indent="0" algn="l">
              <a:lnSpc>
                <a:spcPts val="2500"/>
              </a:lnSpc>
              <a:buNone/>
            </a:pPr>
            <a:r>
              <a:rPr lang="en-US" sz="1550" dirty="0">
                <a:solidFill>
                  <a:srgbClr val="151617"/>
                </a:solidFill>
                <a:latin typeface="Inconsolata" pitchFamily="34" charset="0"/>
                <a:ea typeface="Inconsolata" pitchFamily="34" charset="-122"/>
                <a:cs typeface="Inconsolata" pitchFamily="34" charset="-120"/>
              </a:rPr>
              <a:t>Add dependencies with the Project Object Model</a:t>
            </a:r>
            <a:endParaRPr lang="en-US" sz="1550" dirty="0"/>
          </a:p>
        </p:txBody>
      </p:sp>
      <p:sp>
        <p:nvSpPr>
          <p:cNvPr id="18" name="Shape 14"/>
          <p:cNvSpPr/>
          <p:nvPr/>
        </p:nvSpPr>
        <p:spPr>
          <a:xfrm>
            <a:off x="1209556" y="5436275"/>
            <a:ext cx="704255" cy="22860"/>
          </a:xfrm>
          <a:prstGeom prst="roundRect">
            <a:avLst>
              <a:gd name="adj" fmla="val 40000"/>
            </a:avLst>
          </a:prstGeom>
          <a:solidFill>
            <a:srgbClr val="151617"/>
          </a:solidFill>
          <a:ln/>
        </p:spPr>
      </p:sp>
      <p:sp>
        <p:nvSpPr>
          <p:cNvPr id="19" name="Shape 15"/>
          <p:cNvSpPr/>
          <p:nvPr/>
        </p:nvSpPr>
        <p:spPr>
          <a:xfrm>
            <a:off x="779740" y="5221367"/>
            <a:ext cx="452676" cy="452676"/>
          </a:xfrm>
          <a:prstGeom prst="roundRect">
            <a:avLst>
              <a:gd name="adj" fmla="val 2020"/>
            </a:avLst>
          </a:prstGeom>
          <a:solidFill>
            <a:srgbClr val="F8ECE4"/>
          </a:solidFill>
          <a:ln w="7620">
            <a:solidFill>
              <a:srgbClr val="151617"/>
            </a:solidFill>
            <a:prstDash val="solid"/>
          </a:ln>
        </p:spPr>
      </p:sp>
      <p:sp>
        <p:nvSpPr>
          <p:cNvPr id="20" name="Text 16"/>
          <p:cNvSpPr/>
          <p:nvPr/>
        </p:nvSpPr>
        <p:spPr>
          <a:xfrm>
            <a:off x="913328" y="5296733"/>
            <a:ext cx="185380" cy="301823"/>
          </a:xfrm>
          <a:prstGeom prst="rect">
            <a:avLst/>
          </a:prstGeom>
          <a:noFill/>
          <a:ln/>
        </p:spPr>
        <p:txBody>
          <a:bodyPr wrap="none" lIns="0" tIns="0" rIns="0" bIns="0" rtlCol="0" anchor="t"/>
          <a:lstStyle/>
          <a:p>
            <a:pPr marL="0" indent="0" algn="ctr">
              <a:lnSpc>
                <a:spcPts val="2350"/>
              </a:lnSpc>
              <a:buNone/>
            </a:pPr>
            <a:r>
              <a:rPr lang="en-US" sz="2350" b="1" dirty="0">
                <a:solidFill>
                  <a:srgbClr val="151617"/>
                </a:solidFill>
                <a:latin typeface="Montserrat" pitchFamily="34" charset="0"/>
                <a:ea typeface="Montserrat" pitchFamily="34" charset="-122"/>
                <a:cs typeface="Montserrat" pitchFamily="34" charset="-120"/>
              </a:rPr>
              <a:t>3</a:t>
            </a:r>
            <a:endParaRPr lang="en-US" sz="2350" dirty="0"/>
          </a:p>
        </p:txBody>
      </p:sp>
      <p:sp>
        <p:nvSpPr>
          <p:cNvPr id="21" name="Text 17"/>
          <p:cNvSpPr/>
          <p:nvPr/>
        </p:nvSpPr>
        <p:spPr>
          <a:xfrm>
            <a:off x="2112764" y="5196245"/>
            <a:ext cx="3056811" cy="314444"/>
          </a:xfrm>
          <a:prstGeom prst="rect">
            <a:avLst/>
          </a:prstGeom>
          <a:noFill/>
          <a:ln/>
        </p:spPr>
        <p:txBody>
          <a:bodyPr wrap="none" lIns="0" tIns="0" rIns="0" bIns="0" rtlCol="0" anchor="t"/>
          <a:lstStyle/>
          <a:p>
            <a:pPr marL="0" indent="0" algn="l">
              <a:lnSpc>
                <a:spcPts val="2450"/>
              </a:lnSpc>
              <a:buNone/>
            </a:pPr>
            <a:r>
              <a:rPr lang="en-US" sz="1950" b="1" dirty="0">
                <a:solidFill>
                  <a:srgbClr val="151617"/>
                </a:solidFill>
                <a:latin typeface="Montserrat" pitchFamily="34" charset="0"/>
                <a:ea typeface="Montserrat" pitchFamily="34" charset="-122"/>
                <a:cs typeface="Montserrat" pitchFamily="34" charset="-120"/>
              </a:rPr>
              <a:t>Running Maven Builds</a:t>
            </a:r>
            <a:endParaRPr lang="en-US" sz="1950" dirty="0"/>
          </a:p>
        </p:txBody>
      </p:sp>
      <p:sp>
        <p:nvSpPr>
          <p:cNvPr id="22" name="Text 18"/>
          <p:cNvSpPr/>
          <p:nvPr/>
        </p:nvSpPr>
        <p:spPr>
          <a:xfrm>
            <a:off x="2112764" y="5631418"/>
            <a:ext cx="6326981" cy="321945"/>
          </a:xfrm>
          <a:prstGeom prst="rect">
            <a:avLst/>
          </a:prstGeom>
          <a:noFill/>
          <a:ln/>
        </p:spPr>
        <p:txBody>
          <a:bodyPr wrap="none" lIns="0" tIns="0" rIns="0" bIns="0" rtlCol="0" anchor="t"/>
          <a:lstStyle/>
          <a:p>
            <a:pPr marL="0" indent="0" algn="l">
              <a:lnSpc>
                <a:spcPts val="2500"/>
              </a:lnSpc>
              <a:buNone/>
            </a:pPr>
            <a:r>
              <a:rPr lang="en-US" sz="1550" dirty="0">
                <a:solidFill>
                  <a:srgbClr val="151617"/>
                </a:solidFill>
                <a:latin typeface="Inconsolata" pitchFamily="34" charset="0"/>
                <a:ea typeface="Inconsolata" pitchFamily="34" charset="-122"/>
                <a:cs typeface="Inconsolata" pitchFamily="34" charset="-120"/>
              </a:rPr>
              <a:t>Run builds directly from your IDE</a:t>
            </a:r>
            <a:endParaRPr lang="en-US" sz="1550" dirty="0"/>
          </a:p>
        </p:txBody>
      </p:sp>
      <p:sp>
        <p:nvSpPr>
          <p:cNvPr id="23" name="Shape 19"/>
          <p:cNvSpPr/>
          <p:nvPr/>
        </p:nvSpPr>
        <p:spPr>
          <a:xfrm>
            <a:off x="1209556" y="6797040"/>
            <a:ext cx="704255" cy="22860"/>
          </a:xfrm>
          <a:prstGeom prst="roundRect">
            <a:avLst>
              <a:gd name="adj" fmla="val 40000"/>
            </a:avLst>
          </a:prstGeom>
          <a:solidFill>
            <a:srgbClr val="151617"/>
          </a:solidFill>
          <a:ln/>
        </p:spPr>
      </p:sp>
      <p:sp>
        <p:nvSpPr>
          <p:cNvPr id="24" name="Shape 20"/>
          <p:cNvSpPr/>
          <p:nvPr/>
        </p:nvSpPr>
        <p:spPr>
          <a:xfrm>
            <a:off x="779740" y="6582132"/>
            <a:ext cx="452676" cy="452676"/>
          </a:xfrm>
          <a:prstGeom prst="roundRect">
            <a:avLst>
              <a:gd name="adj" fmla="val 2020"/>
            </a:avLst>
          </a:prstGeom>
          <a:solidFill>
            <a:srgbClr val="F8ECE4"/>
          </a:solidFill>
          <a:ln w="7620">
            <a:solidFill>
              <a:srgbClr val="151617"/>
            </a:solidFill>
            <a:prstDash val="solid"/>
          </a:ln>
        </p:spPr>
      </p:sp>
      <p:sp>
        <p:nvSpPr>
          <p:cNvPr id="25" name="Text 21"/>
          <p:cNvSpPr/>
          <p:nvPr/>
        </p:nvSpPr>
        <p:spPr>
          <a:xfrm>
            <a:off x="898565" y="6657499"/>
            <a:ext cx="214908" cy="301823"/>
          </a:xfrm>
          <a:prstGeom prst="rect">
            <a:avLst/>
          </a:prstGeom>
          <a:noFill/>
          <a:ln/>
        </p:spPr>
        <p:txBody>
          <a:bodyPr wrap="none" lIns="0" tIns="0" rIns="0" bIns="0" rtlCol="0" anchor="t"/>
          <a:lstStyle/>
          <a:p>
            <a:pPr marL="0" indent="0" algn="ctr">
              <a:lnSpc>
                <a:spcPts val="2350"/>
              </a:lnSpc>
              <a:buNone/>
            </a:pPr>
            <a:r>
              <a:rPr lang="en-US" sz="2350" b="1" dirty="0">
                <a:solidFill>
                  <a:srgbClr val="151617"/>
                </a:solidFill>
                <a:latin typeface="Montserrat" pitchFamily="34" charset="0"/>
                <a:ea typeface="Montserrat" pitchFamily="34" charset="-122"/>
                <a:cs typeface="Montserrat" pitchFamily="34" charset="-120"/>
              </a:rPr>
              <a:t>4</a:t>
            </a:r>
            <a:endParaRPr lang="en-US" sz="2350" dirty="0"/>
          </a:p>
        </p:txBody>
      </p:sp>
      <p:sp>
        <p:nvSpPr>
          <p:cNvPr id="26" name="Text 22"/>
          <p:cNvSpPr/>
          <p:nvPr/>
        </p:nvSpPr>
        <p:spPr>
          <a:xfrm>
            <a:off x="2112764" y="6557010"/>
            <a:ext cx="2562463" cy="314444"/>
          </a:xfrm>
          <a:prstGeom prst="rect">
            <a:avLst/>
          </a:prstGeom>
          <a:noFill/>
          <a:ln/>
        </p:spPr>
        <p:txBody>
          <a:bodyPr wrap="none" lIns="0" tIns="0" rIns="0" bIns="0" rtlCol="0" anchor="t"/>
          <a:lstStyle/>
          <a:p>
            <a:pPr marL="0" indent="0" algn="l">
              <a:lnSpc>
                <a:spcPts val="2450"/>
              </a:lnSpc>
              <a:buNone/>
            </a:pPr>
            <a:r>
              <a:rPr lang="en-US" sz="1950" b="1" dirty="0">
                <a:solidFill>
                  <a:srgbClr val="151617"/>
                </a:solidFill>
                <a:latin typeface="Montserrat" pitchFamily="34" charset="0"/>
                <a:ea typeface="Montserrat" pitchFamily="34" charset="-122"/>
                <a:cs typeface="Montserrat" pitchFamily="34" charset="-120"/>
              </a:rPr>
              <a:t>Real-Time Projects</a:t>
            </a:r>
            <a:endParaRPr lang="en-US" sz="1950" dirty="0"/>
          </a:p>
        </p:txBody>
      </p:sp>
      <p:sp>
        <p:nvSpPr>
          <p:cNvPr id="27" name="Text 23"/>
          <p:cNvSpPr/>
          <p:nvPr/>
        </p:nvSpPr>
        <p:spPr>
          <a:xfrm>
            <a:off x="2112764" y="6992183"/>
            <a:ext cx="6326981" cy="321945"/>
          </a:xfrm>
          <a:prstGeom prst="rect">
            <a:avLst/>
          </a:prstGeom>
          <a:noFill/>
          <a:ln/>
        </p:spPr>
        <p:txBody>
          <a:bodyPr wrap="none" lIns="0" tIns="0" rIns="0" bIns="0" rtlCol="0" anchor="t"/>
          <a:lstStyle/>
          <a:p>
            <a:pPr marL="0" indent="0" algn="l">
              <a:lnSpc>
                <a:spcPts val="2500"/>
              </a:lnSpc>
              <a:buNone/>
            </a:pPr>
            <a:r>
              <a:rPr lang="en-US" sz="1550" dirty="0">
                <a:solidFill>
                  <a:srgbClr val="151617"/>
                </a:solidFill>
                <a:latin typeface="Inconsolata" pitchFamily="34" charset="0"/>
                <a:ea typeface="Inconsolata" pitchFamily="34" charset="-122"/>
                <a:cs typeface="Inconsolata" pitchFamily="34" charset="-120"/>
              </a:rPr>
              <a:t>Use Maven with Spring Boot MVC, REST API, and Hibernate/JPA</a:t>
            </a:r>
            <a:endParaRPr lang="en-US" sz="1550" dirty="0"/>
          </a:p>
        </p:txBody>
      </p:sp>
    </p:spTree>
    <p:extLst>
      <p:ext uri="{BB962C8B-B14F-4D97-AF65-F5344CB8AC3E}">
        <p14:creationId xmlns:p14="http://schemas.microsoft.com/office/powerpoint/2010/main" val="57189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14630400" cy="3086100"/>
          </a:xfrm>
          <a:prstGeom prst="rect">
            <a:avLst/>
          </a:prstGeom>
        </p:spPr>
      </p:pic>
      <p:pic>
        <p:nvPicPr>
          <p:cNvPr id="5" name="Image 1" descr="preencoded.png"/>
          <p:cNvPicPr>
            <a:picLocks noChangeAspect="1"/>
          </p:cNvPicPr>
          <p:nvPr/>
        </p:nvPicPr>
        <p:blipFill>
          <a:blip r:embed="rId4"/>
          <a:stretch>
            <a:fillRect/>
          </a:stretch>
        </p:blipFill>
        <p:spPr>
          <a:xfrm>
            <a:off x="4846320" y="308610"/>
            <a:ext cx="4937760" cy="2468880"/>
          </a:xfrm>
          <a:prstGeom prst="rect">
            <a:avLst/>
          </a:prstGeom>
        </p:spPr>
      </p:pic>
      <p:sp>
        <p:nvSpPr>
          <p:cNvPr id="6" name="Text 2"/>
          <p:cNvSpPr/>
          <p:nvPr/>
        </p:nvSpPr>
        <p:spPr>
          <a:xfrm>
            <a:off x="864037" y="3970020"/>
            <a:ext cx="9054108" cy="771525"/>
          </a:xfrm>
          <a:prstGeom prst="rect">
            <a:avLst/>
          </a:prstGeom>
          <a:noFill/>
          <a:ln/>
        </p:spPr>
        <p:txBody>
          <a:bodyPr wrap="none" lIns="0" tIns="0" rIns="0" bIns="0" rtlCol="0" anchor="t"/>
          <a:lstStyle/>
          <a:p>
            <a:pPr marL="0" indent="0">
              <a:lnSpc>
                <a:spcPts val="6050"/>
              </a:lnSpc>
              <a:buNone/>
            </a:pPr>
            <a:r>
              <a:rPr lang="en-US" sz="4850" b="1" dirty="0">
                <a:solidFill>
                  <a:srgbClr val="151617"/>
                </a:solidFill>
                <a:latin typeface="Montserrat" pitchFamily="34" charset="0"/>
                <a:ea typeface="Montserrat" pitchFamily="34" charset="-122"/>
                <a:cs typeface="Montserrat" pitchFamily="34" charset="-120"/>
              </a:rPr>
              <a:t>Core Spring Boot Concepts</a:t>
            </a:r>
            <a:endParaRPr lang="en-US" sz="4850" dirty="0"/>
          </a:p>
        </p:txBody>
      </p:sp>
      <p:sp>
        <p:nvSpPr>
          <p:cNvPr id="7" name="Shape 3"/>
          <p:cNvSpPr/>
          <p:nvPr/>
        </p:nvSpPr>
        <p:spPr>
          <a:xfrm>
            <a:off x="864037" y="5111829"/>
            <a:ext cx="4136231" cy="2233851"/>
          </a:xfrm>
          <a:prstGeom prst="roundRect">
            <a:avLst>
              <a:gd name="adj" fmla="val 409"/>
            </a:avLst>
          </a:prstGeom>
          <a:solidFill>
            <a:srgbClr val="F8ECE4"/>
          </a:solidFill>
          <a:ln w="15240">
            <a:solidFill>
              <a:srgbClr val="151617"/>
            </a:solidFill>
            <a:prstDash val="solid"/>
          </a:ln>
        </p:spPr>
      </p:sp>
      <p:sp>
        <p:nvSpPr>
          <p:cNvPr id="8" name="Text 4"/>
          <p:cNvSpPr/>
          <p:nvPr/>
        </p:nvSpPr>
        <p:spPr>
          <a:xfrm>
            <a:off x="1126093" y="5373886"/>
            <a:ext cx="3562945" cy="385763"/>
          </a:xfrm>
          <a:prstGeom prst="rect">
            <a:avLst/>
          </a:prstGeom>
          <a:noFill/>
          <a:ln/>
        </p:spPr>
        <p:txBody>
          <a:bodyPr wrap="none" lIns="0" tIns="0" rIns="0" bIns="0" rtlCol="0" anchor="t"/>
          <a:lstStyle/>
          <a:p>
            <a:pPr marL="0" indent="0">
              <a:lnSpc>
                <a:spcPts val="3000"/>
              </a:lnSpc>
              <a:buNone/>
            </a:pPr>
            <a:r>
              <a:rPr lang="en-US" sz="2400" b="1" dirty="0">
                <a:solidFill>
                  <a:srgbClr val="151617"/>
                </a:solidFill>
                <a:latin typeface="Montserrat" pitchFamily="34" charset="0"/>
                <a:ea typeface="Montserrat" pitchFamily="34" charset="-122"/>
                <a:cs typeface="Montserrat" pitchFamily="34" charset="-120"/>
              </a:rPr>
              <a:t>What is Spring Boot?</a:t>
            </a:r>
            <a:endParaRPr lang="en-US" sz="2400" dirty="0"/>
          </a:p>
        </p:txBody>
      </p:sp>
      <p:sp>
        <p:nvSpPr>
          <p:cNvPr id="9" name="Text 5"/>
          <p:cNvSpPr/>
          <p:nvPr/>
        </p:nvSpPr>
        <p:spPr>
          <a:xfrm>
            <a:off x="1126093" y="5907762"/>
            <a:ext cx="3612118" cy="790099"/>
          </a:xfrm>
          <a:prstGeom prst="rect">
            <a:avLst/>
          </a:prstGeom>
          <a:noFill/>
          <a:ln/>
        </p:spPr>
        <p:txBody>
          <a:bodyPr wrap="square" lIns="0" tIns="0" rIns="0" bIns="0" rtlCol="0" anchor="t"/>
          <a:lstStyle/>
          <a:p>
            <a:pPr marL="0" indent="0">
              <a:lnSpc>
                <a:spcPts val="3100"/>
              </a:lnSpc>
              <a:buNone/>
            </a:pPr>
            <a:r>
              <a:rPr lang="en-US" sz="1900" dirty="0">
                <a:solidFill>
                  <a:srgbClr val="151617"/>
                </a:solidFill>
                <a:latin typeface="Inconsolata" pitchFamily="34" charset="0"/>
                <a:ea typeface="Inconsolata" pitchFamily="34" charset="-122"/>
                <a:cs typeface="Inconsolata" pitchFamily="34" charset="-120"/>
              </a:rPr>
              <a:t>Simplifies Java web app development</a:t>
            </a:r>
            <a:endParaRPr lang="en-US" sz="1900" dirty="0"/>
          </a:p>
        </p:txBody>
      </p:sp>
      <p:sp>
        <p:nvSpPr>
          <p:cNvPr id="10" name="Shape 6"/>
          <p:cNvSpPr/>
          <p:nvPr/>
        </p:nvSpPr>
        <p:spPr>
          <a:xfrm>
            <a:off x="5247084" y="5111829"/>
            <a:ext cx="4136231" cy="2233851"/>
          </a:xfrm>
          <a:prstGeom prst="roundRect">
            <a:avLst>
              <a:gd name="adj" fmla="val 409"/>
            </a:avLst>
          </a:prstGeom>
          <a:solidFill>
            <a:srgbClr val="F8ECE4"/>
          </a:solidFill>
          <a:ln w="15240">
            <a:solidFill>
              <a:srgbClr val="151617"/>
            </a:solidFill>
            <a:prstDash val="solid"/>
          </a:ln>
        </p:spPr>
        <p:txBody>
          <a:bodyPr/>
          <a:lstStyle/>
          <a:p>
            <a:endParaRPr lang="en-IN" dirty="0"/>
          </a:p>
        </p:txBody>
      </p:sp>
      <p:sp>
        <p:nvSpPr>
          <p:cNvPr id="11" name="Text 7"/>
          <p:cNvSpPr/>
          <p:nvPr/>
        </p:nvSpPr>
        <p:spPr>
          <a:xfrm>
            <a:off x="5509141" y="5373886"/>
            <a:ext cx="3612118" cy="771525"/>
          </a:xfrm>
          <a:prstGeom prst="rect">
            <a:avLst/>
          </a:prstGeom>
          <a:noFill/>
          <a:ln/>
        </p:spPr>
        <p:txBody>
          <a:bodyPr wrap="square" lIns="0" tIns="0" rIns="0" bIns="0" rtlCol="0" anchor="t"/>
          <a:lstStyle/>
          <a:p>
            <a:pPr marL="0" indent="0">
              <a:lnSpc>
                <a:spcPts val="3000"/>
              </a:lnSpc>
              <a:buNone/>
            </a:pPr>
            <a:r>
              <a:rPr lang="en-US" sz="2400" b="1" dirty="0">
                <a:solidFill>
                  <a:srgbClr val="151617"/>
                </a:solidFill>
                <a:latin typeface="Montserrat" pitchFamily="34" charset="0"/>
                <a:ea typeface="Montserrat" pitchFamily="34" charset="-122"/>
                <a:cs typeface="Montserrat" pitchFamily="34" charset="-120"/>
              </a:rPr>
              <a:t>Spring Boot Initializer</a:t>
            </a:r>
            <a:endParaRPr lang="en-US" sz="2400" dirty="0"/>
          </a:p>
        </p:txBody>
      </p:sp>
      <p:sp>
        <p:nvSpPr>
          <p:cNvPr id="12" name="Text 8"/>
          <p:cNvSpPr/>
          <p:nvPr/>
        </p:nvSpPr>
        <p:spPr>
          <a:xfrm>
            <a:off x="5509141" y="6293525"/>
            <a:ext cx="3612118" cy="790099"/>
          </a:xfrm>
          <a:prstGeom prst="rect">
            <a:avLst/>
          </a:prstGeom>
          <a:noFill/>
          <a:ln/>
        </p:spPr>
        <p:txBody>
          <a:bodyPr wrap="square" lIns="0" tIns="0" rIns="0" bIns="0" rtlCol="0" anchor="t"/>
          <a:lstStyle/>
          <a:p>
            <a:pPr marL="0" indent="0">
              <a:lnSpc>
                <a:spcPts val="3100"/>
              </a:lnSpc>
              <a:buNone/>
            </a:pPr>
            <a:r>
              <a:rPr lang="en-US" sz="1900" dirty="0">
                <a:solidFill>
                  <a:srgbClr val="151617"/>
                </a:solidFill>
                <a:latin typeface="Inconsolata" pitchFamily="34" charset="0"/>
                <a:ea typeface="Inconsolata" pitchFamily="34" charset="-122"/>
                <a:cs typeface="Inconsolata" pitchFamily="34" charset="-120"/>
              </a:rPr>
              <a:t>Quickly generate Spring Boot projects</a:t>
            </a:r>
            <a:endParaRPr lang="en-US" sz="1900" dirty="0"/>
          </a:p>
        </p:txBody>
      </p:sp>
      <p:sp>
        <p:nvSpPr>
          <p:cNvPr id="13" name="Shape 9"/>
          <p:cNvSpPr/>
          <p:nvPr/>
        </p:nvSpPr>
        <p:spPr>
          <a:xfrm>
            <a:off x="9630132" y="5111829"/>
            <a:ext cx="4136231" cy="2233851"/>
          </a:xfrm>
          <a:prstGeom prst="roundRect">
            <a:avLst>
              <a:gd name="adj" fmla="val 409"/>
            </a:avLst>
          </a:prstGeom>
          <a:solidFill>
            <a:srgbClr val="F8ECE4"/>
          </a:solidFill>
          <a:ln w="15240">
            <a:solidFill>
              <a:srgbClr val="151617"/>
            </a:solidFill>
            <a:prstDash val="solid"/>
          </a:ln>
        </p:spPr>
      </p:sp>
      <p:sp>
        <p:nvSpPr>
          <p:cNvPr id="14" name="Text 10"/>
          <p:cNvSpPr/>
          <p:nvPr/>
        </p:nvSpPr>
        <p:spPr>
          <a:xfrm>
            <a:off x="9892189" y="5373886"/>
            <a:ext cx="3612118" cy="771525"/>
          </a:xfrm>
          <a:prstGeom prst="rect">
            <a:avLst/>
          </a:prstGeom>
          <a:noFill/>
          <a:ln/>
        </p:spPr>
        <p:txBody>
          <a:bodyPr wrap="square" lIns="0" tIns="0" rIns="0" bIns="0" rtlCol="0" anchor="t"/>
          <a:lstStyle/>
          <a:p>
            <a:pPr marL="0" indent="0">
              <a:lnSpc>
                <a:spcPts val="3000"/>
              </a:lnSpc>
              <a:buNone/>
            </a:pPr>
            <a:r>
              <a:rPr lang="en-US" sz="2400" b="1" dirty="0">
                <a:solidFill>
                  <a:srgbClr val="151617"/>
                </a:solidFill>
                <a:latin typeface="Montserrat" pitchFamily="34" charset="0"/>
                <a:ea typeface="Montserrat" pitchFamily="34" charset="-122"/>
                <a:cs typeface="Montserrat" pitchFamily="34" charset="-120"/>
              </a:rPr>
              <a:t>REST API Controller Development</a:t>
            </a:r>
            <a:endParaRPr lang="en-US" sz="2400" dirty="0"/>
          </a:p>
        </p:txBody>
      </p:sp>
      <p:sp>
        <p:nvSpPr>
          <p:cNvPr id="15" name="Text 11"/>
          <p:cNvSpPr/>
          <p:nvPr/>
        </p:nvSpPr>
        <p:spPr>
          <a:xfrm>
            <a:off x="9892189" y="6293525"/>
            <a:ext cx="3612118" cy="790099"/>
          </a:xfrm>
          <a:prstGeom prst="rect">
            <a:avLst/>
          </a:prstGeom>
          <a:noFill/>
          <a:ln/>
        </p:spPr>
        <p:txBody>
          <a:bodyPr wrap="square" lIns="0" tIns="0" rIns="0" bIns="0" rtlCol="0" anchor="t"/>
          <a:lstStyle/>
          <a:p>
            <a:pPr marL="0" indent="0">
              <a:lnSpc>
                <a:spcPts val="3100"/>
              </a:lnSpc>
              <a:buNone/>
            </a:pPr>
            <a:r>
              <a:rPr lang="en-US" sz="1900" dirty="0">
                <a:solidFill>
                  <a:srgbClr val="151617"/>
                </a:solidFill>
                <a:latin typeface="Inconsolata" pitchFamily="34" charset="0"/>
                <a:ea typeface="Inconsolata" pitchFamily="34" charset="-122"/>
                <a:cs typeface="Inconsolata" pitchFamily="34" charset="-120"/>
              </a:rPr>
              <a:t>Build simple REST APIs with Spring Boot</a:t>
            </a:r>
            <a:endParaRPr lang="en-US" sz="1900" dirty="0"/>
          </a:p>
        </p:txBody>
      </p:sp>
    </p:spTree>
    <p:extLst>
      <p:ext uri="{BB962C8B-B14F-4D97-AF65-F5344CB8AC3E}">
        <p14:creationId xmlns:p14="http://schemas.microsoft.com/office/powerpoint/2010/main" val="109754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1125</Words>
  <Application>Microsoft Office PowerPoint</Application>
  <PresentationFormat>Custom</PresentationFormat>
  <Paragraphs>139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Montserrat</vt:lpstr>
      <vt:lpstr>Open Sans</vt:lpstr>
      <vt:lpstr>Lato</vt:lpstr>
      <vt:lpstr>Arial</vt:lpstr>
      <vt:lpstr>Crimson Pro</vt:lpstr>
      <vt:lpstr>Inconsolata</vt:lpstr>
      <vt:lpstr>Bahnschrift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 padal</cp:lastModifiedBy>
  <cp:revision>5</cp:revision>
  <dcterms:created xsi:type="dcterms:W3CDTF">2024-08-31T05:13:49Z</dcterms:created>
  <dcterms:modified xsi:type="dcterms:W3CDTF">2024-09-22T03:31:31Z</dcterms:modified>
</cp:coreProperties>
</file>