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19FE3EA-C681-42C9-9544-E6803956E6EE}">
  <a:tblStyle styleId="{619FE3EA-C681-42C9-9544-E6803956E6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edf7c6f8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edf7c6f8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3fd153080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fd153080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fd153080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fd153080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edf7c6f8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edf7c6f8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fd153080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fd153080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fd153080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fd153080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fd153080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fd153080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fd153080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fd153080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fd153080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fd153080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nitinpaul/science-questions-analysis/blob/master/analysis.ipynb" TargetMode="External"/><Relationship Id="rId4" Type="http://schemas.openxmlformats.org/officeDocument/2006/relationships/hyperlink" Target="https://github.com/nitinpaul/science-questions-analysis/blob/master/analysis.ipynb" TargetMode="External"/><Relationship Id="rId5" Type="http://schemas.openxmlformats.org/officeDocument/2006/relationships/hyperlink" Target="https://github.com/nitinpaul/science-questions-analysis/blob/master/analysis.ipynb"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nitinpaul/science-questions-analysi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nitinpaul/science-questions-analysis/blob/master/predictions.ts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6429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sz="2400"/>
              <a:t>A method to analyse questions asked by students</a:t>
            </a:r>
            <a:endParaRPr sz="2400"/>
          </a:p>
        </p:txBody>
      </p:sp>
      <p:sp>
        <p:nvSpPr>
          <p:cNvPr id="55" name="Google Shape;55;p13"/>
          <p:cNvSpPr txBox="1"/>
          <p:nvPr>
            <p:ph idx="1" type="subTitle"/>
          </p:nvPr>
        </p:nvSpPr>
        <p:spPr>
          <a:xfrm>
            <a:off x="311700" y="1312450"/>
            <a:ext cx="8520600" cy="5742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sz="1800"/>
              <a:t>By </a:t>
            </a:r>
            <a:r>
              <a:rPr lang="en" sz="1800"/>
              <a:t>Nitin Paul</a:t>
            </a:r>
            <a:endParaRPr sz="1800"/>
          </a:p>
        </p:txBody>
      </p:sp>
      <p:sp>
        <p:nvSpPr>
          <p:cNvPr id="56" name="Google Shape;56;p13"/>
          <p:cNvSpPr txBox="1"/>
          <p:nvPr/>
        </p:nvSpPr>
        <p:spPr>
          <a:xfrm>
            <a:off x="311700" y="3559975"/>
            <a:ext cx="8520600" cy="64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For t</a:t>
            </a:r>
            <a:r>
              <a:rPr lang="en"/>
              <a:t>echnical repor</a:t>
            </a:r>
            <a:r>
              <a:rPr lang="en"/>
              <a:t>t:</a:t>
            </a:r>
            <a:endParaRPr/>
          </a:p>
          <a:p>
            <a:pPr indent="0" lvl="0" marL="0">
              <a:spcBef>
                <a:spcPts val="0"/>
              </a:spcBef>
              <a:spcAft>
                <a:spcPts val="0"/>
              </a:spcAft>
              <a:buNone/>
            </a:pPr>
            <a:r>
              <a:rPr lang="en" u="sng">
                <a:solidFill>
                  <a:schemeClr val="hlink"/>
                </a:solidFill>
                <a:hlinkClick r:id="rId3"/>
              </a:rPr>
              <a:t>h</a:t>
            </a:r>
            <a:r>
              <a:rPr lang="en" u="sng">
                <a:solidFill>
                  <a:schemeClr val="hlink"/>
                </a:solidFill>
                <a:hlinkClick r:id="rId4"/>
              </a:rPr>
              <a:t>ttps://github.com/nitinpaul/science-questions-analysis/blob/master/analysis.ipyn</a:t>
            </a:r>
            <a:r>
              <a:rPr lang="en" u="sng">
                <a:solidFill>
                  <a:schemeClr val="hlink"/>
                </a:solidFill>
                <a:hlinkClick r:id="rId5"/>
              </a:rPr>
              <a:t>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Future Directions</a:t>
            </a:r>
            <a:endParaRPr sz="2400"/>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An intuitive web-interface/mobile app for the program that would be able to take test-data from the users and store it in a central database and then use the data to re-train the classifier.</a:t>
            </a:r>
            <a:endParaRPr sz="1400"/>
          </a:p>
          <a:p>
            <a:pPr indent="-317500" lvl="0" marL="457200">
              <a:spcBef>
                <a:spcPts val="0"/>
              </a:spcBef>
              <a:spcAft>
                <a:spcPts val="0"/>
              </a:spcAft>
              <a:buSzPts val="1400"/>
              <a:buChar char="●"/>
            </a:pPr>
            <a:r>
              <a:rPr lang="en" sz="1400"/>
              <a:t>An interface that classifies questions in real time</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Overview</a:t>
            </a:r>
            <a:endParaRPr sz="2400"/>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666666"/>
              </a:buClr>
              <a:buSzPts val="1400"/>
              <a:buChar char="●"/>
            </a:pPr>
            <a:r>
              <a:rPr lang="en" sz="1400">
                <a:solidFill>
                  <a:srgbClr val="666666"/>
                </a:solidFill>
              </a:rPr>
              <a:t>With t</a:t>
            </a:r>
            <a:r>
              <a:rPr lang="en" sz="1400">
                <a:solidFill>
                  <a:srgbClr val="666666"/>
                </a:solidFill>
              </a:rPr>
              <a:t>he example data, a classifier is trained that can identify the nature of the question, and group them into appropriate </a:t>
            </a:r>
            <a:r>
              <a:rPr lang="en" sz="1400">
                <a:solidFill>
                  <a:srgbClr val="666666"/>
                </a:solidFill>
              </a:rPr>
              <a:t>categories</a:t>
            </a:r>
            <a:r>
              <a:rPr lang="en" sz="1400">
                <a:solidFill>
                  <a:srgbClr val="666666"/>
                </a:solidFill>
              </a:rPr>
              <a:t>.</a:t>
            </a:r>
            <a:endParaRPr sz="1400">
              <a:solidFill>
                <a:srgbClr val="666666"/>
              </a:solidFill>
            </a:endParaRPr>
          </a:p>
          <a:p>
            <a:pPr indent="-317500" lvl="0" marL="457200" rtl="0">
              <a:spcBef>
                <a:spcPts val="1000"/>
              </a:spcBef>
              <a:spcAft>
                <a:spcPts val="0"/>
              </a:spcAft>
              <a:buClr>
                <a:srgbClr val="666666"/>
              </a:buClr>
              <a:buSzPts val="1400"/>
              <a:buChar char="●"/>
            </a:pPr>
            <a:r>
              <a:rPr lang="en" sz="1400">
                <a:solidFill>
                  <a:srgbClr val="666666"/>
                </a:solidFill>
              </a:rPr>
              <a:t>Functions from natural language processing and machine learning libraries were used in this project, written entirely in Python.</a:t>
            </a:r>
            <a:endParaRPr sz="1400">
              <a:solidFill>
                <a:srgbClr val="666666"/>
              </a:solidFill>
            </a:endParaRPr>
          </a:p>
          <a:p>
            <a:pPr indent="-317500" lvl="0" marL="457200" rtl="0">
              <a:spcBef>
                <a:spcPts val="1000"/>
              </a:spcBef>
              <a:spcAft>
                <a:spcPts val="1000"/>
              </a:spcAft>
              <a:buClr>
                <a:srgbClr val="666666"/>
              </a:buClr>
              <a:buSzPts val="1400"/>
              <a:buChar char="●"/>
            </a:pPr>
            <a:r>
              <a:rPr lang="en" sz="1400">
                <a:solidFill>
                  <a:srgbClr val="666666"/>
                </a:solidFill>
              </a:rPr>
              <a:t>Source code with notes available at: </a:t>
            </a:r>
            <a:r>
              <a:rPr lang="en" sz="1400" u="sng">
                <a:solidFill>
                  <a:schemeClr val="hlink"/>
                </a:solidFill>
                <a:hlinkClick r:id="rId3"/>
              </a:rPr>
              <a:t>https://github.com/nitinpaul/science-questions-analysis</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Comprehension vs Curiosity-driven</a:t>
            </a:r>
            <a:endParaRPr sz="2400"/>
          </a:p>
        </p:txBody>
      </p:sp>
      <p:sp>
        <p:nvSpPr>
          <p:cNvPr id="68" name="Google Shape;68;p15"/>
          <p:cNvSpPr txBox="1"/>
          <p:nvPr>
            <p:ph idx="1" type="body"/>
          </p:nvPr>
        </p:nvSpPr>
        <p:spPr>
          <a:xfrm>
            <a:off x="311700" y="1152475"/>
            <a:ext cx="8520600" cy="15438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666666"/>
              </a:buClr>
              <a:buSzPts val="1400"/>
              <a:buChar char="●"/>
            </a:pPr>
            <a:r>
              <a:rPr lang="en" sz="1400">
                <a:solidFill>
                  <a:srgbClr val="666666"/>
                </a:solidFill>
              </a:rPr>
              <a:t>The questions were categorized into two types - comprehension and curiosity-driven or curiosity</a:t>
            </a:r>
            <a:endParaRPr sz="1400">
              <a:solidFill>
                <a:srgbClr val="666666"/>
              </a:solidFill>
            </a:endParaRPr>
          </a:p>
          <a:p>
            <a:pPr indent="-317500" lvl="0" marL="457200" rtl="0">
              <a:spcBef>
                <a:spcPts val="1000"/>
              </a:spcBef>
              <a:spcAft>
                <a:spcPts val="0"/>
              </a:spcAft>
              <a:buClr>
                <a:srgbClr val="666666"/>
              </a:buClr>
              <a:buSzPts val="1400"/>
              <a:buChar char="●"/>
            </a:pPr>
            <a:r>
              <a:rPr lang="en" sz="1400">
                <a:solidFill>
                  <a:srgbClr val="666666"/>
                </a:solidFill>
              </a:rPr>
              <a:t>Comprehensive - question that were asked to fill in the gaps in the students</a:t>
            </a:r>
            <a:endParaRPr sz="1400">
              <a:solidFill>
                <a:srgbClr val="666666"/>
              </a:solidFill>
            </a:endParaRPr>
          </a:p>
          <a:p>
            <a:pPr indent="-317500" lvl="0" marL="457200" rtl="0">
              <a:spcBef>
                <a:spcPts val="1000"/>
              </a:spcBef>
              <a:spcAft>
                <a:spcPts val="0"/>
              </a:spcAft>
              <a:buClr>
                <a:srgbClr val="666666"/>
              </a:buClr>
              <a:buSzPts val="1400"/>
              <a:buChar char="●"/>
            </a:pPr>
            <a:r>
              <a:rPr lang="en" sz="1400">
                <a:solidFill>
                  <a:srgbClr val="666666"/>
                </a:solidFill>
              </a:rPr>
              <a:t>Curiosity - questions were of an exploratory nature, indicating that the student was applying his or her acquired knowledge</a:t>
            </a:r>
            <a:endParaRPr sz="1400">
              <a:solidFill>
                <a:srgbClr val="666666"/>
              </a:solidFill>
            </a:endParaRPr>
          </a:p>
          <a:p>
            <a:pPr indent="0" lvl="0" marL="0">
              <a:spcBef>
                <a:spcPts val="1000"/>
              </a:spcBef>
              <a:spcAft>
                <a:spcPts val="1000"/>
              </a:spcAft>
              <a:buNone/>
            </a:pPr>
            <a:r>
              <a:t/>
            </a:r>
            <a:endParaRPr>
              <a:solidFill>
                <a:srgbClr val="000000"/>
              </a:solidFill>
            </a:endParaRPr>
          </a:p>
        </p:txBody>
      </p:sp>
      <p:sp>
        <p:nvSpPr>
          <p:cNvPr id="69" name="Google Shape;69;p15"/>
          <p:cNvSpPr txBox="1"/>
          <p:nvPr/>
        </p:nvSpPr>
        <p:spPr>
          <a:xfrm>
            <a:off x="208350" y="2696275"/>
            <a:ext cx="8727300" cy="115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666666"/>
                </a:solidFill>
              </a:rPr>
              <a:t>Training set or example data, which has questions manually assigned to each of these category, is given to the program as the input for the purpose of learning the co-relations between the keywords in a question and it’s assigned label. In simple terms, the classifier will learn which keywords make a question an astronomy question, for example.</a:t>
            </a:r>
            <a:endParaRPr>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Misc. benefits</a:t>
            </a:r>
            <a:endParaRPr sz="2400"/>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666666"/>
              </a:buClr>
              <a:buSzPts val="1400"/>
              <a:buChar char="●"/>
            </a:pPr>
            <a:r>
              <a:rPr lang="en" sz="1400">
                <a:solidFill>
                  <a:srgbClr val="666666"/>
                </a:solidFill>
              </a:rPr>
              <a:t>The questions were also categorized according to the field of scientific study that they belong to -  physics, chemistry, biology, astronomy, geology, zoology &amp; ecology</a:t>
            </a:r>
            <a:endParaRPr sz="1400">
              <a:solidFill>
                <a:srgbClr val="666666"/>
              </a:solidFill>
            </a:endParaRPr>
          </a:p>
          <a:p>
            <a:pPr indent="-317500" lvl="0" marL="457200" rtl="0">
              <a:spcBef>
                <a:spcPts val="1000"/>
              </a:spcBef>
              <a:spcAft>
                <a:spcPts val="0"/>
              </a:spcAft>
              <a:buClr>
                <a:srgbClr val="666666"/>
              </a:buClr>
              <a:buSzPts val="1400"/>
              <a:buChar char="●"/>
            </a:pPr>
            <a:r>
              <a:rPr lang="en" sz="1400">
                <a:solidFill>
                  <a:srgbClr val="666666"/>
                </a:solidFill>
              </a:rPr>
              <a:t>This can be further extended, just by supplying a dataset of questions for training so that the program can recognize the new categories.</a:t>
            </a:r>
            <a:endParaRPr sz="1400">
              <a:solidFill>
                <a:srgbClr val="666666"/>
              </a:solidFill>
            </a:endParaRPr>
          </a:p>
          <a:p>
            <a:pPr indent="-317500" lvl="0" marL="457200" rtl="0">
              <a:spcBef>
                <a:spcPts val="1000"/>
              </a:spcBef>
              <a:spcAft>
                <a:spcPts val="1000"/>
              </a:spcAft>
              <a:buClr>
                <a:srgbClr val="666666"/>
              </a:buClr>
              <a:buSzPts val="1400"/>
              <a:buChar char="●"/>
            </a:pPr>
            <a:r>
              <a:rPr lang="en" sz="1400">
                <a:solidFill>
                  <a:srgbClr val="666666"/>
                </a:solidFill>
              </a:rPr>
              <a:t>The accuracy, however, improves with the number of questions in the training dataset.</a:t>
            </a:r>
            <a:endParaRPr sz="14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5339100" cy="409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000000"/>
                </a:solidFill>
              </a:rPr>
              <a:t>A sample of the categorization strategy </a:t>
            </a:r>
            <a:endParaRPr sz="1800">
              <a:solidFill>
                <a:srgbClr val="000000"/>
              </a:solidFill>
            </a:endParaRPr>
          </a:p>
        </p:txBody>
      </p:sp>
      <p:graphicFrame>
        <p:nvGraphicFramePr>
          <p:cNvPr id="81" name="Google Shape;81;p17"/>
          <p:cNvGraphicFramePr/>
          <p:nvPr/>
        </p:nvGraphicFramePr>
        <p:xfrm>
          <a:off x="423000" y="1238250"/>
          <a:ext cx="3000000" cy="3000000"/>
        </p:xfrm>
        <a:graphic>
          <a:graphicData uri="http://schemas.openxmlformats.org/drawingml/2006/table">
            <a:tbl>
              <a:tblPr>
                <a:noFill/>
                <a:tableStyleId>{619FE3EA-C681-42C9-9544-E6803956E6EE}</a:tableStyleId>
              </a:tblPr>
              <a:tblGrid>
                <a:gridCol w="2780825"/>
                <a:gridCol w="2780825"/>
                <a:gridCol w="2780825"/>
              </a:tblGrid>
              <a:tr h="381000">
                <a:tc>
                  <a:txBody>
                    <a:bodyPr>
                      <a:noAutofit/>
                    </a:bodyPr>
                    <a:lstStyle/>
                    <a:p>
                      <a:pPr indent="0" lvl="0" marL="0">
                        <a:spcBef>
                          <a:spcPts val="0"/>
                        </a:spcBef>
                        <a:spcAft>
                          <a:spcPts val="0"/>
                        </a:spcAft>
                        <a:buNone/>
                      </a:pPr>
                      <a:r>
                        <a:rPr b="1" lang="en">
                          <a:solidFill>
                            <a:srgbClr val="666666"/>
                          </a:solidFill>
                        </a:rPr>
                        <a:t>Question</a:t>
                      </a:r>
                      <a:endParaRPr b="1">
                        <a:solidFill>
                          <a:srgbClr val="666666"/>
                        </a:solidFill>
                      </a:endParaRPr>
                    </a:p>
                  </a:txBody>
                  <a:tcPr marT="91425" marB="91425" marR="91425" marL="91425"/>
                </a:tc>
                <a:tc>
                  <a:txBody>
                    <a:bodyPr>
                      <a:noAutofit/>
                    </a:bodyPr>
                    <a:lstStyle/>
                    <a:p>
                      <a:pPr indent="0" lvl="0" marL="0">
                        <a:spcBef>
                          <a:spcPts val="0"/>
                        </a:spcBef>
                        <a:spcAft>
                          <a:spcPts val="0"/>
                        </a:spcAft>
                        <a:buNone/>
                      </a:pPr>
                      <a:r>
                        <a:rPr b="1" lang="en">
                          <a:solidFill>
                            <a:srgbClr val="666666"/>
                          </a:solidFill>
                        </a:rPr>
                        <a:t>Category</a:t>
                      </a:r>
                      <a:endParaRPr b="1">
                        <a:solidFill>
                          <a:srgbClr val="666666"/>
                        </a:solidFill>
                      </a:endParaRPr>
                    </a:p>
                  </a:txBody>
                  <a:tcPr marT="91425" marB="91425" marR="91425" marL="91425"/>
                </a:tc>
                <a:tc>
                  <a:txBody>
                    <a:bodyPr>
                      <a:noAutofit/>
                    </a:bodyPr>
                    <a:lstStyle/>
                    <a:p>
                      <a:pPr indent="0" lvl="0" marL="0">
                        <a:spcBef>
                          <a:spcPts val="0"/>
                        </a:spcBef>
                        <a:spcAft>
                          <a:spcPts val="0"/>
                        </a:spcAft>
                        <a:buNone/>
                      </a:pPr>
                      <a:r>
                        <a:rPr b="1" lang="en">
                          <a:solidFill>
                            <a:srgbClr val="666666"/>
                          </a:solidFill>
                        </a:rPr>
                        <a:t>Field</a:t>
                      </a:r>
                      <a:endParaRPr b="1">
                        <a:solidFill>
                          <a:srgbClr val="666666"/>
                        </a:solidFill>
                      </a:endParaRPr>
                    </a:p>
                  </a:txBody>
                  <a:tcPr marT="91425" marB="91425" marR="91425" marL="91425"/>
                </a:tc>
              </a:tr>
              <a:tr h="396200">
                <a:tc>
                  <a:txBody>
                    <a:bodyPr>
                      <a:noAutofit/>
                    </a:bodyPr>
                    <a:lstStyle/>
                    <a:p>
                      <a:pPr indent="0" lvl="0" marL="0">
                        <a:spcBef>
                          <a:spcPts val="0"/>
                        </a:spcBef>
                        <a:spcAft>
                          <a:spcPts val="0"/>
                        </a:spcAft>
                        <a:buNone/>
                      </a:pPr>
                      <a:r>
                        <a:rPr lang="en" sz="1200">
                          <a:solidFill>
                            <a:srgbClr val="666666"/>
                          </a:solidFill>
                        </a:rPr>
                        <a:t>How to save our mother earth?</a:t>
                      </a:r>
                      <a:endParaRPr sz="1200">
                        <a:solidFill>
                          <a:srgbClr val="666666"/>
                        </a:solidFill>
                      </a:endParaRPr>
                    </a:p>
                  </a:txBody>
                  <a:tcPr marT="91425" marB="91425" marR="91425" marL="91425"/>
                </a:tc>
                <a:tc>
                  <a:txBody>
                    <a:bodyPr>
                      <a:noAutofit/>
                    </a:bodyPr>
                    <a:lstStyle/>
                    <a:p>
                      <a:pPr indent="0" lvl="0" marL="0">
                        <a:spcBef>
                          <a:spcPts val="0"/>
                        </a:spcBef>
                        <a:spcAft>
                          <a:spcPts val="0"/>
                        </a:spcAft>
                        <a:buNone/>
                      </a:pPr>
                      <a:r>
                        <a:rPr lang="en" sz="1200">
                          <a:solidFill>
                            <a:srgbClr val="666666"/>
                          </a:solidFill>
                        </a:rPr>
                        <a:t>Comprehension</a:t>
                      </a:r>
                      <a:endParaRPr sz="1200">
                        <a:solidFill>
                          <a:srgbClr val="666666"/>
                        </a:solidFill>
                      </a:endParaRPr>
                    </a:p>
                  </a:txBody>
                  <a:tcPr marT="91425" marB="91425" marR="91425" marL="91425"/>
                </a:tc>
                <a:tc>
                  <a:txBody>
                    <a:bodyPr>
                      <a:noAutofit/>
                    </a:bodyPr>
                    <a:lstStyle/>
                    <a:p>
                      <a:pPr indent="0" lvl="0" marL="0">
                        <a:spcBef>
                          <a:spcPts val="0"/>
                        </a:spcBef>
                        <a:spcAft>
                          <a:spcPts val="0"/>
                        </a:spcAft>
                        <a:buNone/>
                      </a:pPr>
                      <a:r>
                        <a:rPr lang="en" sz="1200">
                          <a:solidFill>
                            <a:srgbClr val="666666"/>
                          </a:solidFill>
                        </a:rPr>
                        <a:t>Ecology</a:t>
                      </a:r>
                      <a:endParaRPr sz="1200">
                        <a:solidFill>
                          <a:srgbClr val="666666"/>
                        </a:solidFill>
                      </a:endParaRPr>
                    </a:p>
                  </a:txBody>
                  <a:tcPr marT="91425" marB="91425" marR="91425" marL="91425"/>
                </a:tc>
              </a:tr>
              <a:tr h="381000">
                <a:tc>
                  <a:txBody>
                    <a:bodyPr>
                      <a:noAutofit/>
                    </a:bodyPr>
                    <a:lstStyle/>
                    <a:p>
                      <a:pPr indent="0" lvl="0" marL="0">
                        <a:spcBef>
                          <a:spcPts val="0"/>
                        </a:spcBef>
                        <a:spcAft>
                          <a:spcPts val="0"/>
                        </a:spcAft>
                        <a:buNone/>
                      </a:pPr>
                      <a:r>
                        <a:rPr lang="en" sz="1200">
                          <a:solidFill>
                            <a:srgbClr val="666666"/>
                          </a:solidFill>
                        </a:rPr>
                        <a:t>How Earth came into existence?</a:t>
                      </a:r>
                      <a:endParaRPr sz="1200">
                        <a:solidFill>
                          <a:srgbClr val="666666"/>
                        </a:solidFill>
                      </a:endParaRPr>
                    </a:p>
                  </a:txBody>
                  <a:tcPr marT="91425" marB="91425" marR="91425" marL="91425"/>
                </a:tc>
                <a:tc>
                  <a:txBody>
                    <a:bodyPr>
                      <a:noAutofit/>
                    </a:bodyPr>
                    <a:lstStyle/>
                    <a:p>
                      <a:pPr indent="0" lvl="0" marL="0">
                        <a:spcBef>
                          <a:spcPts val="0"/>
                        </a:spcBef>
                        <a:spcAft>
                          <a:spcPts val="0"/>
                        </a:spcAft>
                        <a:buClr>
                          <a:srgbClr val="000000"/>
                        </a:buClr>
                        <a:buSzPts val="1100"/>
                        <a:buFont typeface="Arial"/>
                        <a:buNone/>
                      </a:pPr>
                      <a:r>
                        <a:rPr lang="en" sz="1200">
                          <a:solidFill>
                            <a:srgbClr val="666666"/>
                          </a:solidFill>
                        </a:rPr>
                        <a:t>Curiosity</a:t>
                      </a:r>
                      <a:endParaRPr sz="1200">
                        <a:solidFill>
                          <a:srgbClr val="666666"/>
                        </a:solidFill>
                      </a:endParaRPr>
                    </a:p>
                  </a:txBody>
                  <a:tcPr marT="91425" marB="91425" marR="91425" marL="91425"/>
                </a:tc>
                <a:tc>
                  <a:txBody>
                    <a:bodyPr>
                      <a:noAutofit/>
                    </a:bodyPr>
                    <a:lstStyle/>
                    <a:p>
                      <a:pPr indent="0" lvl="0" marL="0">
                        <a:spcBef>
                          <a:spcPts val="0"/>
                        </a:spcBef>
                        <a:spcAft>
                          <a:spcPts val="0"/>
                        </a:spcAft>
                        <a:buClr>
                          <a:srgbClr val="000000"/>
                        </a:buClr>
                        <a:buSzPts val="1100"/>
                        <a:buFont typeface="Arial"/>
                        <a:buNone/>
                      </a:pPr>
                      <a:r>
                        <a:rPr lang="en" sz="1200">
                          <a:solidFill>
                            <a:srgbClr val="666666"/>
                          </a:solidFill>
                        </a:rPr>
                        <a:t>Astronomy</a:t>
                      </a:r>
                      <a:endParaRPr sz="1200">
                        <a:solidFill>
                          <a:srgbClr val="666666"/>
                        </a:solidFill>
                      </a:endParaRPr>
                    </a:p>
                  </a:txBody>
                  <a:tcPr marT="91425" marB="91425" marR="91425" marL="91425"/>
                </a:tc>
              </a:tr>
              <a:tr h="381000">
                <a:tc>
                  <a:txBody>
                    <a:bodyPr>
                      <a:noAutofit/>
                    </a:bodyPr>
                    <a:lstStyle/>
                    <a:p>
                      <a:pPr indent="0" lvl="0" marL="0">
                        <a:spcBef>
                          <a:spcPts val="0"/>
                        </a:spcBef>
                        <a:spcAft>
                          <a:spcPts val="0"/>
                        </a:spcAft>
                        <a:buNone/>
                      </a:pPr>
                      <a:r>
                        <a:rPr lang="en" sz="1200">
                          <a:solidFill>
                            <a:srgbClr val="666666"/>
                          </a:solidFill>
                        </a:rPr>
                        <a:t>Why don't animals talk? </a:t>
                      </a:r>
                      <a:endParaRPr sz="1200">
                        <a:solidFill>
                          <a:srgbClr val="666666"/>
                        </a:solidFill>
                      </a:endParaRPr>
                    </a:p>
                  </a:txBody>
                  <a:tcPr marT="91425" marB="91425" marR="91425" marL="91425"/>
                </a:tc>
                <a:tc>
                  <a:txBody>
                    <a:bodyPr>
                      <a:noAutofit/>
                    </a:bodyPr>
                    <a:lstStyle/>
                    <a:p>
                      <a:pPr indent="0" lvl="0" marL="0">
                        <a:spcBef>
                          <a:spcPts val="0"/>
                        </a:spcBef>
                        <a:spcAft>
                          <a:spcPts val="0"/>
                        </a:spcAft>
                        <a:buNone/>
                      </a:pPr>
                      <a:r>
                        <a:rPr lang="en" sz="1200">
                          <a:solidFill>
                            <a:srgbClr val="666666"/>
                          </a:solidFill>
                        </a:rPr>
                        <a:t>Curiosity</a:t>
                      </a:r>
                      <a:endParaRPr sz="1200">
                        <a:solidFill>
                          <a:srgbClr val="666666"/>
                        </a:solidFill>
                      </a:endParaRPr>
                    </a:p>
                  </a:txBody>
                  <a:tcPr marT="91425" marB="91425" marR="91425" marL="91425"/>
                </a:tc>
                <a:tc>
                  <a:txBody>
                    <a:bodyPr>
                      <a:noAutofit/>
                    </a:bodyPr>
                    <a:lstStyle/>
                    <a:p>
                      <a:pPr indent="0" lvl="0" marL="0">
                        <a:spcBef>
                          <a:spcPts val="0"/>
                        </a:spcBef>
                        <a:spcAft>
                          <a:spcPts val="0"/>
                        </a:spcAft>
                        <a:buNone/>
                      </a:pPr>
                      <a:r>
                        <a:rPr lang="en" sz="1200">
                          <a:solidFill>
                            <a:srgbClr val="666666"/>
                          </a:solidFill>
                        </a:rPr>
                        <a:t>Biology</a:t>
                      </a:r>
                      <a:endParaRPr sz="1200">
                        <a:solidFill>
                          <a:srgbClr val="666666"/>
                        </a:solidFill>
                      </a:endParaRPr>
                    </a:p>
                  </a:txBody>
                  <a:tcPr marT="91425" marB="91425" marR="91425" marL="91425"/>
                </a:tc>
              </a:tr>
              <a:tr h="381000">
                <a:tc>
                  <a:txBody>
                    <a:bodyPr>
                      <a:noAutofit/>
                    </a:bodyPr>
                    <a:lstStyle/>
                    <a:p>
                      <a:pPr indent="0" lvl="0" marL="0">
                        <a:spcBef>
                          <a:spcPts val="0"/>
                        </a:spcBef>
                        <a:spcAft>
                          <a:spcPts val="0"/>
                        </a:spcAft>
                        <a:buNone/>
                      </a:pPr>
                      <a:r>
                        <a:rPr lang="en" sz="1200">
                          <a:solidFill>
                            <a:srgbClr val="666666"/>
                          </a:solidFill>
                        </a:rPr>
                        <a:t>Why do we sleep only on night?</a:t>
                      </a:r>
                      <a:endParaRPr sz="1200">
                        <a:solidFill>
                          <a:srgbClr val="666666"/>
                        </a:solidFill>
                      </a:endParaRPr>
                    </a:p>
                  </a:txBody>
                  <a:tcPr marT="91425" marB="91425" marR="91425" marL="91425"/>
                </a:tc>
                <a:tc>
                  <a:txBody>
                    <a:bodyPr>
                      <a:noAutofit/>
                    </a:bodyPr>
                    <a:lstStyle/>
                    <a:p>
                      <a:pPr indent="0" lvl="0" marL="0">
                        <a:spcBef>
                          <a:spcPts val="0"/>
                        </a:spcBef>
                        <a:spcAft>
                          <a:spcPts val="0"/>
                        </a:spcAft>
                        <a:buNone/>
                      </a:pPr>
                      <a:r>
                        <a:rPr lang="en" sz="1200">
                          <a:solidFill>
                            <a:srgbClr val="666666"/>
                          </a:solidFill>
                        </a:rPr>
                        <a:t>Curiosity</a:t>
                      </a:r>
                      <a:endParaRPr sz="1200">
                        <a:solidFill>
                          <a:srgbClr val="666666"/>
                        </a:solidFill>
                      </a:endParaRPr>
                    </a:p>
                  </a:txBody>
                  <a:tcPr marT="91425" marB="91425" marR="91425" marL="91425"/>
                </a:tc>
                <a:tc>
                  <a:txBody>
                    <a:bodyPr>
                      <a:noAutofit/>
                    </a:bodyPr>
                    <a:lstStyle/>
                    <a:p>
                      <a:pPr indent="0" lvl="0" marL="0">
                        <a:spcBef>
                          <a:spcPts val="0"/>
                        </a:spcBef>
                        <a:spcAft>
                          <a:spcPts val="0"/>
                        </a:spcAft>
                        <a:buNone/>
                      </a:pPr>
                      <a:r>
                        <a:rPr lang="en" sz="1200">
                          <a:solidFill>
                            <a:srgbClr val="666666"/>
                          </a:solidFill>
                        </a:rPr>
                        <a:t>Biology</a:t>
                      </a:r>
                      <a:endParaRPr sz="1200">
                        <a:solidFill>
                          <a:srgbClr val="666666"/>
                        </a:solidFill>
                      </a:endParaRPr>
                    </a:p>
                  </a:txBody>
                  <a:tcPr marT="91425" marB="91425" marR="91425" marL="91425"/>
                </a:tc>
              </a:tr>
              <a:tr h="381000">
                <a:tc>
                  <a:txBody>
                    <a:bodyPr>
                      <a:noAutofit/>
                    </a:bodyPr>
                    <a:lstStyle/>
                    <a:p>
                      <a:pPr indent="0" lvl="0" marL="0">
                        <a:spcBef>
                          <a:spcPts val="0"/>
                        </a:spcBef>
                        <a:spcAft>
                          <a:spcPts val="0"/>
                        </a:spcAft>
                        <a:buNone/>
                      </a:pPr>
                      <a:r>
                        <a:rPr lang="en" sz="1200">
                          <a:solidFill>
                            <a:srgbClr val="666666"/>
                          </a:solidFill>
                        </a:rPr>
                        <a:t>Which color is octopus blood?</a:t>
                      </a:r>
                      <a:endParaRPr sz="1200">
                        <a:solidFill>
                          <a:srgbClr val="666666"/>
                        </a:solidFill>
                      </a:endParaRPr>
                    </a:p>
                  </a:txBody>
                  <a:tcPr marT="91425" marB="91425" marR="91425" marL="91425"/>
                </a:tc>
                <a:tc>
                  <a:txBody>
                    <a:bodyPr>
                      <a:noAutofit/>
                    </a:bodyPr>
                    <a:lstStyle/>
                    <a:p>
                      <a:pPr indent="0" lvl="0" marL="0">
                        <a:spcBef>
                          <a:spcPts val="0"/>
                        </a:spcBef>
                        <a:spcAft>
                          <a:spcPts val="0"/>
                        </a:spcAft>
                        <a:buNone/>
                      </a:pPr>
                      <a:r>
                        <a:rPr lang="en" sz="1200">
                          <a:solidFill>
                            <a:srgbClr val="666666"/>
                          </a:solidFill>
                        </a:rPr>
                        <a:t>Comprehension</a:t>
                      </a:r>
                      <a:endParaRPr sz="1200">
                        <a:solidFill>
                          <a:srgbClr val="666666"/>
                        </a:solidFill>
                      </a:endParaRPr>
                    </a:p>
                  </a:txBody>
                  <a:tcPr marT="91425" marB="91425" marR="91425" marL="91425"/>
                </a:tc>
                <a:tc>
                  <a:txBody>
                    <a:bodyPr>
                      <a:noAutofit/>
                    </a:bodyPr>
                    <a:lstStyle/>
                    <a:p>
                      <a:pPr indent="0" lvl="0" marL="0">
                        <a:spcBef>
                          <a:spcPts val="0"/>
                        </a:spcBef>
                        <a:spcAft>
                          <a:spcPts val="0"/>
                        </a:spcAft>
                        <a:buNone/>
                      </a:pPr>
                      <a:r>
                        <a:rPr lang="en" sz="1200">
                          <a:solidFill>
                            <a:srgbClr val="666666"/>
                          </a:solidFill>
                        </a:rPr>
                        <a:t>Zoology</a:t>
                      </a:r>
                      <a:endParaRPr sz="1200">
                        <a:solidFill>
                          <a:srgbClr val="666666"/>
                        </a:solidFill>
                      </a:endParaRPr>
                    </a:p>
                  </a:txBody>
                  <a:tcPr marT="91425" marB="91425" marR="91425" marL="91425"/>
                </a:tc>
              </a:tr>
              <a:tr h="381000">
                <a:tc>
                  <a:txBody>
                    <a:bodyPr>
                      <a:noAutofit/>
                    </a:bodyPr>
                    <a:lstStyle/>
                    <a:p>
                      <a:pPr indent="0" lvl="0" marL="0">
                        <a:spcBef>
                          <a:spcPts val="0"/>
                        </a:spcBef>
                        <a:spcAft>
                          <a:spcPts val="0"/>
                        </a:spcAft>
                        <a:buNone/>
                      </a:pPr>
                      <a:r>
                        <a:rPr lang="en" sz="1200">
                          <a:solidFill>
                            <a:srgbClr val="666666"/>
                          </a:solidFill>
                        </a:rPr>
                        <a:t>Why do we cry?</a:t>
                      </a:r>
                      <a:endParaRPr sz="1200">
                        <a:solidFill>
                          <a:srgbClr val="666666"/>
                        </a:solidFill>
                      </a:endParaRPr>
                    </a:p>
                  </a:txBody>
                  <a:tcPr marT="91425" marB="91425" marR="91425" marL="91425"/>
                </a:tc>
                <a:tc>
                  <a:txBody>
                    <a:bodyPr>
                      <a:noAutofit/>
                    </a:bodyPr>
                    <a:lstStyle/>
                    <a:p>
                      <a:pPr indent="0" lvl="0" marL="0">
                        <a:spcBef>
                          <a:spcPts val="0"/>
                        </a:spcBef>
                        <a:spcAft>
                          <a:spcPts val="0"/>
                        </a:spcAft>
                        <a:buNone/>
                      </a:pPr>
                      <a:r>
                        <a:rPr lang="en" sz="1200">
                          <a:solidFill>
                            <a:srgbClr val="666666"/>
                          </a:solidFill>
                        </a:rPr>
                        <a:t>Comprehension</a:t>
                      </a:r>
                      <a:endParaRPr sz="1200">
                        <a:solidFill>
                          <a:srgbClr val="666666"/>
                        </a:solidFill>
                      </a:endParaRPr>
                    </a:p>
                  </a:txBody>
                  <a:tcPr marT="91425" marB="91425" marR="91425" marL="91425"/>
                </a:tc>
                <a:tc>
                  <a:txBody>
                    <a:bodyPr>
                      <a:noAutofit/>
                    </a:bodyPr>
                    <a:lstStyle/>
                    <a:p>
                      <a:pPr indent="0" lvl="0" marL="0">
                        <a:spcBef>
                          <a:spcPts val="0"/>
                        </a:spcBef>
                        <a:spcAft>
                          <a:spcPts val="0"/>
                        </a:spcAft>
                        <a:buNone/>
                      </a:pPr>
                      <a:r>
                        <a:rPr lang="en" sz="1200">
                          <a:solidFill>
                            <a:srgbClr val="666666"/>
                          </a:solidFill>
                        </a:rPr>
                        <a:t>Biology</a:t>
                      </a:r>
                      <a:endParaRPr sz="1200">
                        <a:solidFill>
                          <a:srgbClr val="666666"/>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Building a classifier</a:t>
            </a:r>
            <a:endParaRPr sz="2400"/>
          </a:p>
        </p:txBody>
      </p:sp>
      <p:sp>
        <p:nvSpPr>
          <p:cNvPr id="87" name="Google Shape;87;p18"/>
          <p:cNvSpPr txBox="1"/>
          <p:nvPr>
            <p:ph idx="1" type="body"/>
          </p:nvPr>
        </p:nvSpPr>
        <p:spPr>
          <a:xfrm>
            <a:off x="311700" y="1152475"/>
            <a:ext cx="8520600" cy="36795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It is difficult to train a classifier to identify the sentiment of curiosity in any text without context, which is difficult to accomplish programmatically since training the classifier to have the knowledge of all scientific discoveries is impossible, at least with the current Machine Learning methods. Therefore, we will train the classifier to categorize the questions into their respective fields of science.</a:t>
            </a:r>
            <a:endParaRPr sz="1400"/>
          </a:p>
          <a:p>
            <a:pPr indent="-317500" lvl="0" marL="457200" rtl="0">
              <a:spcBef>
                <a:spcPts val="0"/>
              </a:spcBef>
              <a:spcAft>
                <a:spcPts val="0"/>
              </a:spcAft>
              <a:buSzPts val="1400"/>
              <a:buChar char="●"/>
            </a:pPr>
            <a:r>
              <a:rPr lang="en" sz="1400"/>
              <a:t>Categorizing questions manually could become error-prone and tedious when the size of the dataset is huge, around 30k-40k data points. Therefore, training a classifier on the given sample data of 100 questions and using it to classify is more efficient. </a:t>
            </a:r>
            <a:endParaRPr sz="1400"/>
          </a:p>
          <a:p>
            <a:pPr indent="-317500" lvl="0" marL="457200" rtl="0">
              <a:spcBef>
                <a:spcPts val="0"/>
              </a:spcBef>
              <a:spcAft>
                <a:spcPts val="0"/>
              </a:spcAft>
              <a:buSzPts val="1400"/>
              <a:buChar char="●"/>
            </a:pPr>
            <a:r>
              <a:rPr lang="en" sz="1400"/>
              <a:t>Before the classifier can be trained on our data, the data must be cleaned and pre-processed</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2206800" cy="426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000000"/>
                </a:solidFill>
              </a:rPr>
              <a:t>Data Preprocessing</a:t>
            </a:r>
            <a:endParaRPr sz="1800">
              <a:solidFill>
                <a:srgbClr val="000000"/>
              </a:solidFill>
            </a:endParaRPr>
          </a:p>
        </p:txBody>
      </p:sp>
      <p:sp>
        <p:nvSpPr>
          <p:cNvPr id="93" name="Google Shape;93;p19"/>
          <p:cNvSpPr txBox="1"/>
          <p:nvPr>
            <p:ph idx="1" type="body"/>
          </p:nvPr>
        </p:nvSpPr>
        <p:spPr>
          <a:xfrm>
            <a:off x="311700" y="1152475"/>
            <a:ext cx="8520600" cy="3813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For the classifier to learn the co-relations between the keywords in the question text and the labels (field of science), the text must only contain the relevant bits, in the most easy to consume form. Therefore we apply some data processing methods to clean the data, and then structure the cleaned data into a representational form known as ‘Bag of Words’. </a:t>
            </a:r>
            <a:endParaRPr sz="1400"/>
          </a:p>
          <a:p>
            <a:pPr indent="0" lvl="0" marL="0" rtl="0">
              <a:spcBef>
                <a:spcPts val="1600"/>
              </a:spcBef>
              <a:spcAft>
                <a:spcPts val="0"/>
              </a:spcAft>
              <a:buNone/>
            </a:pPr>
            <a:r>
              <a:rPr lang="en" sz="1400"/>
              <a:t>The various data pre-processing strategies used are:</a:t>
            </a:r>
            <a:endParaRPr sz="1400"/>
          </a:p>
          <a:p>
            <a:pPr indent="-317500" lvl="0" marL="457200" rtl="0">
              <a:spcBef>
                <a:spcPts val="1600"/>
              </a:spcBef>
              <a:spcAft>
                <a:spcPts val="0"/>
              </a:spcAft>
              <a:buSzPts val="1400"/>
              <a:buAutoNum type="arabicPeriod"/>
            </a:pPr>
            <a:r>
              <a:rPr lang="en" sz="1400"/>
              <a:t>Removing special symbols and characters (only pick words, discard the questions marks etc.)</a:t>
            </a:r>
            <a:endParaRPr sz="1400"/>
          </a:p>
          <a:p>
            <a:pPr indent="-317500" lvl="0" marL="457200" rtl="0">
              <a:spcBef>
                <a:spcPts val="0"/>
              </a:spcBef>
              <a:spcAft>
                <a:spcPts val="0"/>
              </a:spcAft>
              <a:buSzPts val="1400"/>
              <a:buAutoNum type="arabicPeriod"/>
            </a:pPr>
            <a:r>
              <a:rPr lang="en" sz="1400"/>
              <a:t>Converting to lowercase (the text must be case-insensitive)</a:t>
            </a:r>
            <a:endParaRPr sz="1400"/>
          </a:p>
          <a:p>
            <a:pPr indent="-317500" lvl="0" marL="457200" rtl="0">
              <a:spcBef>
                <a:spcPts val="0"/>
              </a:spcBef>
              <a:spcAft>
                <a:spcPts val="0"/>
              </a:spcAft>
              <a:buSzPts val="1400"/>
              <a:buAutoNum type="arabicPeriod"/>
            </a:pPr>
            <a:r>
              <a:rPr lang="en" sz="1400"/>
              <a:t>Remove stop words (like ‘a’, ‘the’, ‘of’ which do not help in the classification)</a:t>
            </a:r>
            <a:endParaRPr sz="1400"/>
          </a:p>
          <a:p>
            <a:pPr indent="-317500" lvl="0" marL="457200">
              <a:spcBef>
                <a:spcPts val="0"/>
              </a:spcBef>
              <a:spcAft>
                <a:spcPts val="0"/>
              </a:spcAft>
              <a:buSzPts val="1400"/>
              <a:buAutoNum type="arabicPeriod"/>
            </a:pPr>
            <a:r>
              <a:rPr lang="en" sz="1400"/>
              <a:t>Perform stemming (convert words to their root form - rains, raining, rained become ‘rain’)</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000000"/>
                </a:solidFill>
              </a:rPr>
              <a:t>Making predictions</a:t>
            </a:r>
            <a:endParaRPr sz="1800">
              <a:solidFill>
                <a:srgbClr val="000000"/>
              </a:solidFill>
            </a:endParaRPr>
          </a:p>
        </p:txBody>
      </p:sp>
      <p:sp>
        <p:nvSpPr>
          <p:cNvPr id="99" name="Google Shape;99;p20"/>
          <p:cNvSpPr txBox="1"/>
          <p:nvPr>
            <p:ph idx="1" type="body"/>
          </p:nvPr>
        </p:nvSpPr>
        <p:spPr>
          <a:xfrm>
            <a:off x="311700" y="1152475"/>
            <a:ext cx="8520600" cy="449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400"/>
              <a:t>Once the classifier is trained, it may be used to classify any new data. A sample of the classifier at work:</a:t>
            </a:r>
            <a:endParaRPr sz="1400"/>
          </a:p>
        </p:txBody>
      </p:sp>
      <p:graphicFrame>
        <p:nvGraphicFramePr>
          <p:cNvPr id="100" name="Google Shape;100;p20"/>
          <p:cNvGraphicFramePr/>
          <p:nvPr/>
        </p:nvGraphicFramePr>
        <p:xfrm>
          <a:off x="454163" y="1663750"/>
          <a:ext cx="3000000" cy="3000000"/>
        </p:xfrm>
        <a:graphic>
          <a:graphicData uri="http://schemas.openxmlformats.org/drawingml/2006/table">
            <a:tbl>
              <a:tblPr>
                <a:noFill/>
                <a:tableStyleId>{619FE3EA-C681-42C9-9544-E6803956E6EE}</a:tableStyleId>
              </a:tblPr>
              <a:tblGrid>
                <a:gridCol w="4108950"/>
                <a:gridCol w="2025200"/>
                <a:gridCol w="2101525"/>
              </a:tblGrid>
              <a:tr h="381000">
                <a:tc>
                  <a:txBody>
                    <a:bodyPr>
                      <a:noAutofit/>
                    </a:bodyPr>
                    <a:lstStyle/>
                    <a:p>
                      <a:pPr indent="0" lvl="0" marL="0">
                        <a:spcBef>
                          <a:spcPts val="0"/>
                        </a:spcBef>
                        <a:spcAft>
                          <a:spcPts val="0"/>
                        </a:spcAft>
                        <a:buNone/>
                      </a:pPr>
                      <a:r>
                        <a:rPr b="1" lang="en">
                          <a:solidFill>
                            <a:srgbClr val="666666"/>
                          </a:solidFill>
                        </a:rPr>
                        <a:t>Question</a:t>
                      </a:r>
                      <a:endParaRPr b="1">
                        <a:solidFill>
                          <a:srgbClr val="666666"/>
                        </a:solidFill>
                      </a:endParaRPr>
                    </a:p>
                  </a:txBody>
                  <a:tcPr marT="91425" marB="91425" marR="91425" marL="91425"/>
                </a:tc>
                <a:tc>
                  <a:txBody>
                    <a:bodyPr>
                      <a:noAutofit/>
                    </a:bodyPr>
                    <a:lstStyle/>
                    <a:p>
                      <a:pPr indent="0" lvl="0" marL="0">
                        <a:spcBef>
                          <a:spcPts val="0"/>
                        </a:spcBef>
                        <a:spcAft>
                          <a:spcPts val="0"/>
                        </a:spcAft>
                        <a:buNone/>
                      </a:pPr>
                      <a:r>
                        <a:rPr b="1" lang="en">
                          <a:solidFill>
                            <a:srgbClr val="666666"/>
                          </a:solidFill>
                        </a:rPr>
                        <a:t>Label (Manual)</a:t>
                      </a:r>
                      <a:endParaRPr b="1">
                        <a:solidFill>
                          <a:srgbClr val="666666"/>
                        </a:solidFill>
                      </a:endParaRPr>
                    </a:p>
                  </a:txBody>
                  <a:tcPr marT="91425" marB="91425" marR="91425" marL="91425"/>
                </a:tc>
                <a:tc>
                  <a:txBody>
                    <a:bodyPr>
                      <a:noAutofit/>
                    </a:bodyPr>
                    <a:lstStyle/>
                    <a:p>
                      <a:pPr indent="0" lvl="0" marL="0">
                        <a:spcBef>
                          <a:spcPts val="0"/>
                        </a:spcBef>
                        <a:spcAft>
                          <a:spcPts val="0"/>
                        </a:spcAft>
                        <a:buNone/>
                      </a:pPr>
                      <a:r>
                        <a:rPr b="1" lang="en">
                          <a:solidFill>
                            <a:srgbClr val="666666"/>
                          </a:solidFill>
                        </a:rPr>
                        <a:t>Label (Classifier)</a:t>
                      </a:r>
                      <a:endParaRPr b="1">
                        <a:solidFill>
                          <a:srgbClr val="666666"/>
                        </a:solidFill>
                      </a:endParaRPr>
                    </a:p>
                  </a:txBody>
                  <a:tcPr marT="91425" marB="91425" marR="91425" marL="91425"/>
                </a:tc>
              </a:tr>
              <a:tr h="381000">
                <a:tc>
                  <a:txBody>
                    <a:bodyPr>
                      <a:noAutofit/>
                    </a:bodyPr>
                    <a:lstStyle/>
                    <a:p>
                      <a:pPr indent="0" lvl="0" marL="0">
                        <a:spcBef>
                          <a:spcPts val="0"/>
                        </a:spcBef>
                        <a:spcAft>
                          <a:spcPts val="0"/>
                        </a:spcAft>
                        <a:buNone/>
                      </a:pPr>
                      <a:r>
                        <a:rPr lang="en" sz="1200">
                          <a:solidFill>
                            <a:srgbClr val="666666"/>
                          </a:solidFill>
                        </a:rPr>
                        <a:t>Why should the planets revolve around the sun?</a:t>
                      </a:r>
                      <a:endParaRPr sz="1200">
                        <a:solidFill>
                          <a:srgbClr val="666666"/>
                        </a:solidFill>
                      </a:endParaRPr>
                    </a:p>
                  </a:txBody>
                  <a:tcPr marT="91425" marB="91425" marR="91425" marL="91425"/>
                </a:tc>
                <a:tc>
                  <a:txBody>
                    <a:bodyPr>
                      <a:noAutofit/>
                    </a:bodyPr>
                    <a:lstStyle/>
                    <a:p>
                      <a:pPr indent="0" lvl="0" marL="0">
                        <a:spcBef>
                          <a:spcPts val="0"/>
                        </a:spcBef>
                        <a:spcAft>
                          <a:spcPts val="0"/>
                        </a:spcAft>
                        <a:buNone/>
                      </a:pPr>
                      <a:r>
                        <a:rPr lang="en" sz="1200">
                          <a:solidFill>
                            <a:srgbClr val="666666"/>
                          </a:solidFill>
                        </a:rPr>
                        <a:t>Astronomy</a:t>
                      </a:r>
                      <a:endParaRPr sz="1200">
                        <a:solidFill>
                          <a:srgbClr val="666666"/>
                        </a:solidFill>
                      </a:endParaRPr>
                    </a:p>
                  </a:txBody>
                  <a:tcPr marT="91425" marB="91425" marR="91425" marL="91425"/>
                </a:tc>
                <a:tc>
                  <a:txBody>
                    <a:bodyPr>
                      <a:noAutofit/>
                    </a:bodyPr>
                    <a:lstStyle/>
                    <a:p>
                      <a:pPr indent="0" lvl="0" marL="0">
                        <a:spcBef>
                          <a:spcPts val="0"/>
                        </a:spcBef>
                        <a:spcAft>
                          <a:spcPts val="0"/>
                        </a:spcAft>
                        <a:buNone/>
                      </a:pPr>
                      <a:r>
                        <a:rPr lang="en" sz="1200">
                          <a:solidFill>
                            <a:srgbClr val="666666"/>
                          </a:solidFill>
                        </a:rPr>
                        <a:t>Astronomy</a:t>
                      </a:r>
                      <a:endParaRPr sz="1200">
                        <a:solidFill>
                          <a:srgbClr val="666666"/>
                        </a:solidFill>
                      </a:endParaRPr>
                    </a:p>
                  </a:txBody>
                  <a:tcPr marT="91425" marB="91425" marR="91425" marL="91425"/>
                </a:tc>
              </a:tr>
              <a:tr h="381000">
                <a:tc>
                  <a:txBody>
                    <a:bodyPr>
                      <a:noAutofit/>
                    </a:bodyPr>
                    <a:lstStyle/>
                    <a:p>
                      <a:pPr indent="0" lvl="0" marL="0">
                        <a:spcBef>
                          <a:spcPts val="0"/>
                        </a:spcBef>
                        <a:spcAft>
                          <a:spcPts val="0"/>
                        </a:spcAft>
                        <a:buNone/>
                      </a:pPr>
                      <a:r>
                        <a:rPr lang="en" sz="1200">
                          <a:solidFill>
                            <a:srgbClr val="666666"/>
                          </a:solidFill>
                        </a:rPr>
                        <a:t>Solar panels always in black color. Why?</a:t>
                      </a:r>
                      <a:endParaRPr sz="1200">
                        <a:solidFill>
                          <a:srgbClr val="666666"/>
                        </a:solidFill>
                      </a:endParaRPr>
                    </a:p>
                  </a:txBody>
                  <a:tcPr marT="91425" marB="91425" marR="91425" marL="91425"/>
                </a:tc>
                <a:tc>
                  <a:txBody>
                    <a:bodyPr>
                      <a:noAutofit/>
                    </a:bodyPr>
                    <a:lstStyle/>
                    <a:p>
                      <a:pPr indent="0" lvl="0" marL="0">
                        <a:spcBef>
                          <a:spcPts val="0"/>
                        </a:spcBef>
                        <a:spcAft>
                          <a:spcPts val="0"/>
                        </a:spcAft>
                        <a:buNone/>
                      </a:pPr>
                      <a:r>
                        <a:rPr lang="en" sz="1200">
                          <a:solidFill>
                            <a:srgbClr val="666666"/>
                          </a:solidFill>
                        </a:rPr>
                        <a:t>Chemistry</a:t>
                      </a:r>
                      <a:endParaRPr sz="1200">
                        <a:solidFill>
                          <a:srgbClr val="666666"/>
                        </a:solidFill>
                      </a:endParaRPr>
                    </a:p>
                  </a:txBody>
                  <a:tcPr marT="91425" marB="91425" marR="91425" marL="91425"/>
                </a:tc>
                <a:tc>
                  <a:txBody>
                    <a:bodyPr>
                      <a:noAutofit/>
                    </a:bodyPr>
                    <a:lstStyle/>
                    <a:p>
                      <a:pPr indent="0" lvl="0" marL="0">
                        <a:spcBef>
                          <a:spcPts val="0"/>
                        </a:spcBef>
                        <a:spcAft>
                          <a:spcPts val="0"/>
                        </a:spcAft>
                        <a:buNone/>
                      </a:pPr>
                      <a:r>
                        <a:rPr lang="en" sz="1200">
                          <a:solidFill>
                            <a:srgbClr val="666666"/>
                          </a:solidFill>
                        </a:rPr>
                        <a:t>Zoology</a:t>
                      </a:r>
                      <a:endParaRPr sz="1200">
                        <a:solidFill>
                          <a:srgbClr val="666666"/>
                        </a:solidFill>
                      </a:endParaRPr>
                    </a:p>
                  </a:txBody>
                  <a:tcPr marT="91425" marB="91425" marR="91425" marL="91425"/>
                </a:tc>
              </a:tr>
              <a:tr h="381000">
                <a:tc>
                  <a:txBody>
                    <a:bodyPr>
                      <a:noAutofit/>
                    </a:bodyPr>
                    <a:lstStyle/>
                    <a:p>
                      <a:pPr indent="0" lvl="0" marL="0">
                        <a:spcBef>
                          <a:spcPts val="0"/>
                        </a:spcBef>
                        <a:spcAft>
                          <a:spcPts val="0"/>
                        </a:spcAft>
                        <a:buNone/>
                      </a:pPr>
                      <a:r>
                        <a:rPr lang="en" sz="1200">
                          <a:solidFill>
                            <a:srgbClr val="666666"/>
                          </a:solidFill>
                        </a:rPr>
                        <a:t>What is the heartbeat of hummingbird?</a:t>
                      </a:r>
                      <a:endParaRPr sz="1200">
                        <a:solidFill>
                          <a:srgbClr val="666666"/>
                        </a:solidFill>
                      </a:endParaRPr>
                    </a:p>
                  </a:txBody>
                  <a:tcPr marT="91425" marB="91425" marR="91425" marL="91425"/>
                </a:tc>
                <a:tc>
                  <a:txBody>
                    <a:bodyPr>
                      <a:noAutofit/>
                    </a:bodyPr>
                    <a:lstStyle/>
                    <a:p>
                      <a:pPr indent="0" lvl="0" marL="0">
                        <a:spcBef>
                          <a:spcPts val="0"/>
                        </a:spcBef>
                        <a:spcAft>
                          <a:spcPts val="0"/>
                        </a:spcAft>
                        <a:buNone/>
                      </a:pPr>
                      <a:r>
                        <a:rPr lang="en" sz="1200">
                          <a:solidFill>
                            <a:srgbClr val="666666"/>
                          </a:solidFill>
                        </a:rPr>
                        <a:t>Zoology</a:t>
                      </a:r>
                      <a:endParaRPr sz="1200">
                        <a:solidFill>
                          <a:srgbClr val="666666"/>
                        </a:solidFill>
                      </a:endParaRPr>
                    </a:p>
                  </a:txBody>
                  <a:tcPr marT="91425" marB="91425" marR="91425" marL="91425"/>
                </a:tc>
                <a:tc>
                  <a:txBody>
                    <a:bodyPr>
                      <a:noAutofit/>
                    </a:bodyPr>
                    <a:lstStyle/>
                    <a:p>
                      <a:pPr indent="0" lvl="0" marL="0">
                        <a:spcBef>
                          <a:spcPts val="0"/>
                        </a:spcBef>
                        <a:spcAft>
                          <a:spcPts val="0"/>
                        </a:spcAft>
                        <a:buNone/>
                      </a:pPr>
                      <a:r>
                        <a:rPr lang="en" sz="1200">
                          <a:solidFill>
                            <a:srgbClr val="666666"/>
                          </a:solidFill>
                        </a:rPr>
                        <a:t>Zoology</a:t>
                      </a:r>
                      <a:endParaRPr sz="1200">
                        <a:solidFill>
                          <a:srgbClr val="666666"/>
                        </a:solidFill>
                      </a:endParaRPr>
                    </a:p>
                  </a:txBody>
                  <a:tcPr marT="91425" marB="91425" marR="91425" marL="91425"/>
                </a:tc>
              </a:tr>
              <a:tr h="381000">
                <a:tc>
                  <a:txBody>
                    <a:bodyPr>
                      <a:noAutofit/>
                    </a:bodyPr>
                    <a:lstStyle/>
                    <a:p>
                      <a:pPr indent="0" lvl="0" marL="0" rtl="0">
                        <a:lnSpc>
                          <a:spcPct val="115000"/>
                        </a:lnSpc>
                        <a:spcBef>
                          <a:spcPts val="900"/>
                        </a:spcBef>
                        <a:spcAft>
                          <a:spcPts val="0"/>
                        </a:spcAft>
                        <a:buNone/>
                      </a:pPr>
                      <a:r>
                        <a:rPr lang="en" sz="1200">
                          <a:solidFill>
                            <a:srgbClr val="666666"/>
                          </a:solidFill>
                          <a:highlight>
                            <a:srgbClr val="FFFFFF"/>
                          </a:highlight>
                        </a:rPr>
                        <a:t>What is there inside earth?</a:t>
                      </a:r>
                      <a:endParaRPr sz="1200">
                        <a:solidFill>
                          <a:srgbClr val="666666"/>
                        </a:solidFill>
                        <a:highlight>
                          <a:srgbClr val="FFFFFF"/>
                        </a:highlight>
                      </a:endParaRPr>
                    </a:p>
                  </a:txBody>
                  <a:tcPr marT="57150" marB="57150" marR="57150" marL="57150" anchor="ctr"/>
                </a:tc>
                <a:tc>
                  <a:txBody>
                    <a:bodyPr>
                      <a:noAutofit/>
                    </a:bodyPr>
                    <a:lstStyle/>
                    <a:p>
                      <a:pPr indent="0" lvl="0" marL="0">
                        <a:spcBef>
                          <a:spcPts val="0"/>
                        </a:spcBef>
                        <a:spcAft>
                          <a:spcPts val="0"/>
                        </a:spcAft>
                        <a:buNone/>
                      </a:pPr>
                      <a:r>
                        <a:rPr lang="en" sz="1200">
                          <a:solidFill>
                            <a:srgbClr val="666666"/>
                          </a:solidFill>
                        </a:rPr>
                        <a:t>Geology</a:t>
                      </a:r>
                      <a:endParaRPr sz="1200">
                        <a:solidFill>
                          <a:srgbClr val="666666"/>
                        </a:solidFill>
                      </a:endParaRPr>
                    </a:p>
                  </a:txBody>
                  <a:tcPr marT="91425" marB="91425" marR="91425" marL="91425"/>
                </a:tc>
                <a:tc>
                  <a:txBody>
                    <a:bodyPr>
                      <a:noAutofit/>
                    </a:bodyPr>
                    <a:lstStyle/>
                    <a:p>
                      <a:pPr indent="0" lvl="0" marL="0">
                        <a:spcBef>
                          <a:spcPts val="0"/>
                        </a:spcBef>
                        <a:spcAft>
                          <a:spcPts val="0"/>
                        </a:spcAft>
                        <a:buNone/>
                      </a:pPr>
                      <a:r>
                        <a:rPr lang="en" sz="1200">
                          <a:solidFill>
                            <a:srgbClr val="666666"/>
                          </a:solidFill>
                        </a:rPr>
                        <a:t>Chemistry</a:t>
                      </a:r>
                      <a:endParaRPr sz="1200">
                        <a:solidFill>
                          <a:srgbClr val="666666"/>
                        </a:solidFill>
                      </a:endParaRPr>
                    </a:p>
                  </a:txBody>
                  <a:tcPr marT="91425" marB="91425" marR="91425" marL="91425"/>
                </a:tc>
              </a:tr>
            </a:tbl>
          </a:graphicData>
        </a:graphic>
      </p:graphicFrame>
      <p:sp>
        <p:nvSpPr>
          <p:cNvPr id="101" name="Google Shape;101;p20"/>
          <p:cNvSpPr txBox="1"/>
          <p:nvPr/>
        </p:nvSpPr>
        <p:spPr>
          <a:xfrm>
            <a:off x="311700" y="4109750"/>
            <a:ext cx="8378100" cy="57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666666"/>
                </a:solidFill>
              </a:rPr>
              <a:t>Full results can be found here:</a:t>
            </a:r>
            <a:endParaRPr>
              <a:solidFill>
                <a:srgbClr val="666666"/>
              </a:solidFill>
            </a:endParaRPr>
          </a:p>
          <a:p>
            <a:pPr indent="0" lvl="0" marL="0">
              <a:spcBef>
                <a:spcPts val="0"/>
              </a:spcBef>
              <a:spcAft>
                <a:spcPts val="0"/>
              </a:spcAft>
              <a:buNone/>
            </a:pPr>
            <a:r>
              <a:rPr lang="en" u="sng">
                <a:solidFill>
                  <a:schemeClr val="hlink"/>
                </a:solidFill>
                <a:hlinkClick r:id="rId3"/>
              </a:rPr>
              <a:t>https://github.com/nitinpaul/science-questions-analysis/blob/master/predictions.tsv</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Conclusion</a:t>
            </a:r>
            <a:endParaRPr sz="2400"/>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The questions in the sample were categorized into ‘Comprehension’ and ‘Curiosity’ types based on the sentiment of the question. The data was further categorized into fields of science the questions belongs to. </a:t>
            </a:r>
            <a:endParaRPr sz="1400"/>
          </a:p>
          <a:p>
            <a:pPr indent="-317500" lvl="0" marL="457200" rtl="0">
              <a:spcBef>
                <a:spcPts val="0"/>
              </a:spcBef>
              <a:spcAft>
                <a:spcPts val="0"/>
              </a:spcAft>
              <a:buSzPts val="1400"/>
              <a:buChar char="●"/>
            </a:pPr>
            <a:r>
              <a:rPr lang="en" sz="1400"/>
              <a:t>A classifier, with a 50% accuracy score was trained on the data to classify the questions into their respective fields of science and was tested on fresh data. The performance of the classifier can be improved by training it on a larger dataset so that it can learn on more examples of each label of questions. </a:t>
            </a:r>
            <a:endParaRPr sz="1400"/>
          </a:p>
          <a:p>
            <a:pPr indent="-317500" lvl="0" marL="457200">
              <a:spcBef>
                <a:spcPts val="0"/>
              </a:spcBef>
              <a:spcAft>
                <a:spcPts val="0"/>
              </a:spcAft>
              <a:buSzPts val="1400"/>
              <a:buChar char="●"/>
            </a:pPr>
            <a:r>
              <a:rPr lang="en" sz="1400"/>
              <a:t>Improvements can also be made by using a better criteria for cleaning the data and possibly by choosing a better classification algorithm or tweaking the algorithm according to the specific requirements of the problem statement.</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