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4" r:id="rId2"/>
    <p:sldId id="266" r:id="rId3"/>
    <p:sldId id="281" r:id="rId4"/>
    <p:sldId id="265" r:id="rId5"/>
    <p:sldId id="267" r:id="rId6"/>
    <p:sldId id="268" r:id="rId7"/>
    <p:sldId id="269" r:id="rId8"/>
    <p:sldId id="270" r:id="rId9"/>
    <p:sldId id="271" r:id="rId10"/>
    <p:sldId id="278" r:id="rId11"/>
    <p:sldId id="272" r:id="rId12"/>
    <p:sldId id="276" r:id="rId13"/>
    <p:sldId id="275" r:id="rId14"/>
    <p:sldId id="277" r:id="rId15"/>
    <p:sldId id="273" r:id="rId16"/>
    <p:sldId id="284"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13" autoAdjust="0"/>
  </p:normalViewPr>
  <p:slideViewPr>
    <p:cSldViewPr>
      <p:cViewPr>
        <p:scale>
          <a:sx n="80" d="100"/>
          <a:sy n="80" d="100"/>
        </p:scale>
        <p:origin x="-4350" y="-175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BDB95D-42F0-431A-943B-57AD9A9F1FC0}" type="datetimeFigureOut">
              <a:rPr lang="en-US" smtClean="0"/>
              <a:pPr/>
              <a:t>12/9/2010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7A652A-7622-4D8C-801C-CDF828E70B2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7A652A-7622-4D8C-801C-CDF828E70B2A}"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Since the local task needs</a:t>
            </a:r>
            <a:r>
              <a:rPr lang="en-US" sz="1200" kern="1200" baseline="0" dirty="0" smtClean="0">
                <a:solidFill>
                  <a:schemeClr val="tx1"/>
                </a:solidFill>
                <a:latin typeface="+mn-lt"/>
                <a:ea typeface="+mn-ea"/>
                <a:cs typeface="+mn-cs"/>
              </a:rPr>
              <a:t> to load the data into memory</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it </a:t>
            </a:r>
            <a:r>
              <a:rPr lang="en-US" sz="1200" kern="1200" dirty="0" smtClean="0">
                <a:solidFill>
                  <a:schemeClr val="tx1"/>
                </a:solidFill>
                <a:latin typeface="+mn-lt"/>
                <a:ea typeface="+mn-ea"/>
                <a:cs typeface="+mn-cs"/>
              </a:rPr>
              <a:t>is a very memory intensive</a:t>
            </a:r>
            <a:r>
              <a:rPr lang="en-US" sz="1200" kern="1200" baseline="0" dirty="0" smtClean="0">
                <a:solidFill>
                  <a:schemeClr val="tx1"/>
                </a:solidFill>
                <a:latin typeface="+mn-lt"/>
                <a:ea typeface="+mn-ea"/>
                <a:cs typeface="+mn-cs"/>
              </a:rPr>
              <a:t> task.</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So hive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will launch this local task in a child jvm, which has the same heap size as the Mapper's.</a:t>
            </a:r>
          </a:p>
          <a:p>
            <a:r>
              <a:rPr lang="en-US" sz="1200" kern="1200" dirty="0" smtClean="0">
                <a:solidFill>
                  <a:schemeClr val="tx1"/>
                </a:solidFill>
                <a:latin typeface="+mn-lt"/>
                <a:ea typeface="+mn-ea"/>
                <a:cs typeface="+mn-cs"/>
              </a:rPr>
              <a:t>Right now, We have already carefully</a:t>
            </a:r>
            <a:r>
              <a:rPr lang="en-US" sz="1200" kern="1200" baseline="0" dirty="0" smtClean="0">
                <a:solidFill>
                  <a:schemeClr val="tx1"/>
                </a:solidFill>
                <a:latin typeface="+mn-lt"/>
                <a:ea typeface="+mn-ea"/>
                <a:cs typeface="+mn-cs"/>
              </a:rPr>
              <a:t> bounded the input data size of the small tables, but there is still possible that </a:t>
            </a:r>
            <a:r>
              <a:rPr lang="en-US" sz="1200" kern="1200" dirty="0" smtClean="0">
                <a:solidFill>
                  <a:schemeClr val="tx1"/>
                </a:solidFill>
                <a:latin typeface="+mn-lt"/>
                <a:ea typeface="+mn-ea"/>
                <a:cs typeface="+mn-cs"/>
              </a:rPr>
              <a:t>the local task may run out of memory.</a:t>
            </a:r>
          </a:p>
          <a:p>
            <a:r>
              <a:rPr lang="en-US" sz="1200" kern="1200" dirty="0" smtClean="0">
                <a:solidFill>
                  <a:schemeClr val="tx1"/>
                </a:solidFill>
                <a:latin typeface="+mn-lt"/>
                <a:ea typeface="+mn-ea"/>
                <a:cs typeface="+mn-cs"/>
              </a:rPr>
              <a:t>So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query processor will measure the memory usage of the local task very carefully. </a:t>
            </a:r>
          </a:p>
          <a:p>
            <a:r>
              <a:rPr lang="en-US" sz="1200" kern="1200" dirty="0" smtClean="0">
                <a:solidFill>
                  <a:schemeClr val="tx1"/>
                </a:solidFill>
                <a:latin typeface="+mn-lt"/>
                <a:ea typeface="+mn-ea"/>
                <a:cs typeface="+mn-cs"/>
              </a:rPr>
              <a:t>Once the memory usage of the Local Task is higher than a threshold, this Local Task will abort itself,</a:t>
            </a:r>
            <a:r>
              <a:rPr lang="en-US" sz="1200" kern="1200" baseline="0" dirty="0" smtClean="0">
                <a:solidFill>
                  <a:schemeClr val="tx1"/>
                </a:solidFill>
                <a:latin typeface="+mn-lt"/>
                <a:ea typeface="+mn-ea"/>
                <a:cs typeface="+mn-cs"/>
              </a:rPr>
              <a:t> which </a:t>
            </a:r>
            <a:r>
              <a:rPr lang="en-US" sz="1200" kern="1200" dirty="0" smtClean="0">
                <a:solidFill>
                  <a:schemeClr val="tx1"/>
                </a:solidFill>
                <a:latin typeface="+mn-lt"/>
                <a:ea typeface="+mn-ea"/>
                <a:cs typeface="+mn-cs"/>
              </a:rPr>
              <a:t>means</a:t>
            </a:r>
            <a:r>
              <a:rPr lang="en-US" sz="1200" kern="1200" baseline="0" dirty="0" smtClean="0">
                <a:solidFill>
                  <a:schemeClr val="tx1"/>
                </a:solidFill>
                <a:latin typeface="+mn-lt"/>
                <a:ea typeface="+mn-ea"/>
                <a:cs typeface="+mn-cs"/>
              </a:rPr>
              <a:t> the table is too large fit into memory and map join fails.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this case, the query processor will switch back the original Common Join task as a Backup Task to run, </a:t>
            </a:r>
          </a:p>
          <a:p>
            <a:r>
              <a:rPr lang="en-US" sz="1200" kern="1200" dirty="0" smtClean="0">
                <a:solidFill>
                  <a:schemeClr val="tx1"/>
                </a:solidFill>
                <a:latin typeface="+mn-lt"/>
                <a:ea typeface="+mn-ea"/>
                <a:cs typeface="+mn-cs"/>
              </a:rPr>
              <a:t>All of them is totally transparent to user.</a:t>
            </a:r>
            <a:endParaRPr lang="en-US" dirty="0"/>
          </a:p>
        </p:txBody>
      </p:sp>
      <p:sp>
        <p:nvSpPr>
          <p:cNvPr id="4" name="Slide Number Placeholder 3"/>
          <p:cNvSpPr>
            <a:spLocks noGrp="1"/>
          </p:cNvSpPr>
          <p:nvPr>
            <p:ph type="sldNum" sz="quarter" idx="10"/>
          </p:nvPr>
        </p:nvSpPr>
        <p:spPr/>
        <p:txBody>
          <a:bodyPr/>
          <a:lstStyle/>
          <a:p>
            <a:fld id="{8E7A652A-7622-4D8C-801C-CDF828E70B2A}"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discuss the performance</a:t>
            </a:r>
            <a:r>
              <a:rPr lang="en-US" baseline="0" dirty="0" smtClean="0"/>
              <a:t> bottleneck. </a:t>
            </a:r>
            <a:endParaRPr lang="en-US" dirty="0" smtClean="0"/>
          </a:p>
          <a:p>
            <a:r>
              <a:rPr lang="en-US" dirty="0" smtClean="0"/>
              <a:t>Previously,</a:t>
            </a:r>
            <a:r>
              <a:rPr lang="en-US" baseline="0" dirty="0" smtClean="0"/>
              <a:t> the small table file is the performance bottleneck,</a:t>
            </a:r>
          </a:p>
          <a:p>
            <a:r>
              <a:rPr lang="en-US" baseline="0" dirty="0" smtClean="0"/>
              <a:t>However, in the new map join, the distributed cache is the potential performance bottleneck</a:t>
            </a:r>
          </a:p>
          <a:p>
            <a:pPr marL="228600" indent="-228600">
              <a:buAutoNum type="arabicParenR"/>
            </a:pPr>
            <a:r>
              <a:rPr lang="en-US" baseline="0" dirty="0" smtClean="0"/>
              <a:t>If you upload large hashtable file into DC, say larger than 30 M, it will really slow down the propagation speed of DC.</a:t>
            </a:r>
          </a:p>
          <a:p>
            <a:pPr marL="228600" indent="-228600">
              <a:buAutoNum type="arabicParenR"/>
            </a:pPr>
            <a:r>
              <a:rPr lang="en-US" baseline="0" dirty="0" smtClean="0"/>
              <a:t>You will see all the Mappers are launched but they will be in the initialization stage for a long time, which means they are waiting for the push from DC.</a:t>
            </a:r>
          </a:p>
          <a:p>
            <a:pPr marL="228600" indent="-228600">
              <a:buNone/>
            </a:pPr>
            <a:endParaRPr lang="en-US" baseline="0" dirty="0" smtClean="0"/>
          </a:p>
          <a:p>
            <a:pPr marL="228600" indent="-228600">
              <a:buNone/>
            </a:pPr>
            <a:r>
              <a:rPr lang="en-US" baseline="0" dirty="0" smtClean="0"/>
              <a:t>Right now, the solution is very straightforward and walk around , we compress and archive all the hashtable files into tar file.</a:t>
            </a:r>
            <a:endParaRPr lang="en-US" dirty="0"/>
          </a:p>
        </p:txBody>
      </p:sp>
      <p:sp>
        <p:nvSpPr>
          <p:cNvPr id="4" name="Slide Number Placeholder 3"/>
          <p:cNvSpPr>
            <a:spLocks noGrp="1"/>
          </p:cNvSpPr>
          <p:nvPr>
            <p:ph type="sldNum" sz="quarter" idx="10"/>
          </p:nvPr>
        </p:nvSpPr>
        <p:spPr/>
        <p:txBody>
          <a:bodyPr/>
          <a:lstStyle/>
          <a:p>
            <a:fld id="{8E7A652A-7622-4D8C-801C-CDF828E70B2A}"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7A652A-7622-4D8C-801C-CDF828E70B2A}"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have run several </a:t>
            </a:r>
            <a:r>
              <a:rPr lang="en-US" dirty="0" smtClean="0"/>
              <a:t>performance</a:t>
            </a:r>
            <a:r>
              <a:rPr lang="en-US" baseline="0" dirty="0" smtClean="0"/>
              <a:t> benchmark to compare between with the compression and without compression.</a:t>
            </a:r>
          </a:p>
          <a:p>
            <a:r>
              <a:rPr lang="en-US" baseline="0" dirty="0" smtClean="0"/>
              <a:t>From the result, we can see the compression can help to improve the performance by 21 % ~ 86 %.</a:t>
            </a:r>
          </a:p>
          <a:p>
            <a:r>
              <a:rPr lang="en-US" baseline="0" dirty="0" smtClean="0"/>
              <a:t>Also we can see the larger the input data size is, the more performance we can get by compression, which is very reasonable.</a:t>
            </a:r>
          </a:p>
          <a:p>
            <a:endParaRPr lang="en-US" baseline="0" dirty="0" smtClean="0"/>
          </a:p>
          <a:p>
            <a:r>
              <a:rPr lang="en-US" baseline="0" dirty="0" smtClean="0"/>
              <a:t>The larger the small table is, the large hashtable file it will generated.</a:t>
            </a:r>
            <a:br>
              <a:rPr lang="en-US" baseline="0" dirty="0" smtClean="0"/>
            </a:br>
            <a:r>
              <a:rPr lang="en-US" baseline="0" dirty="0" smtClean="0"/>
              <a:t>The larger the big table is, the more mappers will be launched.</a:t>
            </a:r>
          </a:p>
          <a:p>
            <a:r>
              <a:rPr lang="en-US" baseline="0" dirty="0" smtClean="0"/>
              <a:t>Both of these 2 factors will contributes to making the DC to be bottleneck problem.</a:t>
            </a:r>
          </a:p>
          <a:p>
            <a:r>
              <a:rPr lang="en-US" baseline="0" dirty="0" smtClean="0"/>
              <a:t>And compression can help to solve this situation.</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E7A652A-7622-4D8C-801C-CDF828E70B2A}"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1) </a:t>
            </a:r>
            <a:r>
              <a:rPr lang="en-US" dirty="0" smtClean="0"/>
              <a:t>Finally,</a:t>
            </a:r>
            <a:r>
              <a:rPr lang="en-US" baseline="0" dirty="0" smtClean="0"/>
              <a:t> </a:t>
            </a:r>
            <a:r>
              <a:rPr lang="en-US" dirty="0" smtClean="0"/>
              <a:t>let’s see</a:t>
            </a:r>
            <a:r>
              <a:rPr lang="en-US" baseline="0" dirty="0" smtClean="0"/>
              <a:t> the performance comparison between previous common join with the new optimized common join, which is converted map join.</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2) Because all the tested benchmark is valid to convert into map join. </a:t>
            </a:r>
          </a:p>
          <a:p>
            <a:r>
              <a:rPr lang="en-US" dirty="0" smtClean="0"/>
              <a:t>3) The result shows the join performance will be improved by </a:t>
            </a:r>
            <a:r>
              <a:rPr lang="en-US" dirty="0" smtClean="0">
                <a:latin typeface="Times New Roman" pitchFamily="18" charset="0"/>
                <a:cs typeface="Times New Roman" pitchFamily="18" charset="0"/>
              </a:rPr>
              <a:t>57% to 163%, </a:t>
            </a:r>
            <a:r>
              <a:rPr lang="en-US" dirty="0" smtClean="0">
                <a:cs typeface="Times New Roman" pitchFamily="18" charset="0"/>
              </a:rPr>
              <a:t>if the join can be converted into map join.</a:t>
            </a:r>
          </a:p>
          <a:p>
            <a:endParaRPr lang="en-US" dirty="0"/>
          </a:p>
        </p:txBody>
      </p:sp>
      <p:sp>
        <p:nvSpPr>
          <p:cNvPr id="4" name="Slide Number Placeholder 3"/>
          <p:cNvSpPr>
            <a:spLocks noGrp="1"/>
          </p:cNvSpPr>
          <p:nvPr>
            <p:ph type="sldNum" sz="quarter" idx="10"/>
          </p:nvPr>
        </p:nvSpPr>
        <p:spPr/>
        <p:txBody>
          <a:bodyPr/>
          <a:lstStyle/>
          <a:p>
            <a:fld id="{8E7A652A-7622-4D8C-801C-CDF828E70B2A}"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mn-lt"/>
                <a:ea typeface="+mn-ea"/>
                <a:cs typeface="+mn-cs"/>
              </a:rPr>
              <a:t>There are several future works to follow. </a:t>
            </a:r>
          </a:p>
          <a:p>
            <a:pPr marL="228600" indent="-228600">
              <a:buAutoNum type="arabicParenR"/>
            </a:pPr>
            <a:r>
              <a:rPr lang="en-US" sz="1200" kern="1200" dirty="0" smtClean="0">
                <a:solidFill>
                  <a:schemeClr val="tx1"/>
                </a:solidFill>
                <a:latin typeface="+mn-lt"/>
                <a:ea typeface="+mn-ea"/>
                <a:cs typeface="+mn-cs"/>
              </a:rPr>
              <a:t>First, when this new optimized Join is running in the cluster, it would be better to know how many join operation is converted in Map Join and how many converted Map Join fails because it runs out of memory.</a:t>
            </a:r>
          </a:p>
          <a:p>
            <a:pPr marL="228600" indent="-228600">
              <a:buAutoNum type="arabicParenR"/>
            </a:pPr>
            <a:r>
              <a:rPr lang="en-US" sz="1200" kern="1200" dirty="0" smtClean="0">
                <a:solidFill>
                  <a:schemeClr val="tx1"/>
                </a:solidFill>
                <a:latin typeface="+mn-lt"/>
                <a:ea typeface="+mn-ea"/>
                <a:cs typeface="+mn-cs"/>
              </a:rPr>
              <a:t>We have already developed</a:t>
            </a:r>
            <a:r>
              <a:rPr lang="en-US" sz="1200" kern="1200" baseline="0" dirty="0" smtClean="0">
                <a:solidFill>
                  <a:schemeClr val="tx1"/>
                </a:solidFill>
                <a:latin typeface="+mn-lt"/>
                <a:ea typeface="+mn-ea"/>
                <a:cs typeface="+mn-cs"/>
              </a:rPr>
              <a:t> the hooks to audit but still need time to deploy in the cluster.</a:t>
            </a:r>
          </a:p>
          <a:p>
            <a:pPr marL="228600" indent="-228600">
              <a:buAutoNum type="arabicParenR"/>
            </a:pPr>
            <a:endParaRPr lang="en-US" sz="1200" kern="1200" baseline="0" dirty="0" smtClean="0">
              <a:solidFill>
                <a:schemeClr val="tx1"/>
              </a:solidFill>
              <a:latin typeface="+mn-lt"/>
              <a:ea typeface="+mn-ea"/>
              <a:cs typeface="+mn-cs"/>
            </a:endParaRPr>
          </a:p>
          <a:p>
            <a:pPr marL="228600" indent="-228600">
              <a:buAutoNum type="arabicParenR"/>
            </a:pPr>
            <a:r>
              <a:rPr lang="en-US" sz="1200" kern="1200" dirty="0" smtClean="0">
                <a:solidFill>
                  <a:schemeClr val="tx1"/>
                </a:solidFill>
                <a:latin typeface="+mn-lt"/>
                <a:ea typeface="+mn-ea"/>
                <a:cs typeface="+mn-cs"/>
              </a:rPr>
              <a:t>Another thing is to set up the number of replications for the compressed hashtable files based on the number of Mappers. </a:t>
            </a:r>
          </a:p>
          <a:p>
            <a:pPr marL="228600" indent="-228600">
              <a:buAutoNum type="arabicParenR"/>
            </a:pPr>
            <a:r>
              <a:rPr lang="en-US" sz="1200" kern="1200" dirty="0" smtClean="0">
                <a:solidFill>
                  <a:schemeClr val="tx1"/>
                </a:solidFill>
                <a:latin typeface="+mn-lt"/>
                <a:ea typeface="+mn-ea"/>
                <a:cs typeface="+mn-cs"/>
              </a:rPr>
              <a:t>Currently, the number of replications for the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hashtable files is 3. </a:t>
            </a:r>
          </a:p>
          <a:p>
            <a:pPr marL="228600" indent="-228600">
              <a:buAutoNum type="arabicParenR"/>
            </a:pPr>
            <a:r>
              <a:rPr lang="en-US" sz="1200" kern="1200" baseline="0" dirty="0" smtClean="0">
                <a:solidFill>
                  <a:schemeClr val="tx1"/>
                </a:solidFill>
                <a:latin typeface="+mn-lt"/>
                <a:ea typeface="+mn-ea"/>
                <a:cs typeface="+mn-cs"/>
              </a:rPr>
              <a:t>If we can set the replication number based on number of mappers, it will improve the propagation speed.</a:t>
            </a:r>
          </a:p>
          <a:p>
            <a:pPr marL="228600" indent="-228600">
              <a:buAutoNum type="arabicParenR"/>
            </a:pPr>
            <a:endParaRPr lang="en-US" sz="1200" kern="1200" baseline="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latin typeface="+mn-lt"/>
                <a:ea typeface="+mn-ea"/>
                <a:cs typeface="+mn-cs"/>
              </a:rPr>
              <a:t>we manually bounded the table size of small table to be 25M, which may be a little conservative.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latin typeface="+mn-lt"/>
                <a:ea typeface="+mn-ea"/>
                <a:cs typeface="+mn-cs"/>
              </a:rPr>
              <a:t>If we can tune</a:t>
            </a:r>
            <a:r>
              <a:rPr lang="en-US" sz="1200" kern="1200" baseline="0" dirty="0" smtClean="0">
                <a:solidFill>
                  <a:schemeClr val="tx1"/>
                </a:solidFill>
                <a:latin typeface="+mn-lt"/>
                <a:ea typeface="+mn-ea"/>
                <a:cs typeface="+mn-cs"/>
              </a:rPr>
              <a:t> this parameters by sampling the data, we will get more accurate limit of map join and more queries can be convert into map join.</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sz="1200" kern="1200" baseline="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latin typeface="+mn-lt"/>
                <a:ea typeface="+mn-ea"/>
                <a:cs typeface="+mn-cs"/>
              </a:rPr>
              <a:t>Finally,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local task can hold 2M unique key/value in the memory by consuming 1.47G memory space.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latin typeface="+mn-lt"/>
                <a:ea typeface="+mn-ea"/>
                <a:cs typeface="+mn-cs"/>
              </a:rPr>
              <a:t>By optimization  to be more memory efficient, the local task can hold more data in memory.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latin typeface="+mn-lt"/>
                <a:ea typeface="+mn-ea"/>
                <a:cs typeface="+mn-cs"/>
              </a:rPr>
              <a:t>So more join queries can be converted into Map Join. </a:t>
            </a:r>
          </a:p>
          <a:p>
            <a:pPr marL="228600" indent="-228600">
              <a:buAutoNum type="arabicParenR"/>
            </a:pPr>
            <a:endParaRPr lang="en-US" dirty="0" smtClean="0"/>
          </a:p>
        </p:txBody>
      </p:sp>
      <p:sp>
        <p:nvSpPr>
          <p:cNvPr id="4" name="Slide Number Placeholder 3"/>
          <p:cNvSpPr>
            <a:spLocks noGrp="1"/>
          </p:cNvSpPr>
          <p:nvPr>
            <p:ph type="sldNum" sz="quarter" idx="10"/>
          </p:nvPr>
        </p:nvSpPr>
        <p:spPr/>
        <p:txBody>
          <a:bodyPr/>
          <a:lstStyle/>
          <a:p>
            <a:fld id="{8E7A652A-7622-4D8C-801C-CDF828E70B2A}"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r>
              <a:rPr lang="en-US" baseline="0" dirty="0" smtClean="0"/>
              <a:t>A common join in hive will involve a Map stage and a Reduce stage</a:t>
            </a:r>
          </a:p>
          <a:p>
            <a:pPr marL="228600" indent="-228600">
              <a:buAutoNum type="arabicParenR"/>
            </a:pPr>
            <a:r>
              <a:rPr lang="en-US" baseline="0" dirty="0" smtClean="0"/>
              <a:t>As we all know, shuffle stage before reducer is expensive, they need to sort and merge the intermediate file. </a:t>
            </a:r>
          </a:p>
          <a:p>
            <a:pPr marL="228600" indent="-228600">
              <a:buAutoNum type="arabicParenR"/>
            </a:pPr>
            <a:r>
              <a:rPr lang="en-US" baseline="0" dirty="0" smtClean="0"/>
              <a:t>So we tried to avoid this stage whenever is possible.</a:t>
            </a:r>
            <a:endParaRPr lang="en-US" dirty="0"/>
          </a:p>
        </p:txBody>
      </p:sp>
      <p:sp>
        <p:nvSpPr>
          <p:cNvPr id="4" name="Slide Number Placeholder 3"/>
          <p:cNvSpPr>
            <a:spLocks noGrp="1"/>
          </p:cNvSpPr>
          <p:nvPr>
            <p:ph type="sldNum" sz="quarter" idx="10"/>
          </p:nvPr>
        </p:nvSpPr>
        <p:spPr/>
        <p:txBody>
          <a:bodyPr/>
          <a:lstStyle/>
          <a:p>
            <a:fld id="{8E7A652A-7622-4D8C-801C-CDF828E70B2A}"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That’s the motivation of the map</a:t>
            </a:r>
            <a:r>
              <a:rPr lang="en-US" baseline="0" dirty="0" smtClean="0"/>
              <a:t> join.</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When one of the table is small enough to fit into the memory, so all the Mapper</a:t>
            </a:r>
            <a:r>
              <a:rPr lang="en-US" baseline="0" dirty="0" smtClean="0"/>
              <a:t> can hold the data in memory and do the join work in memory.</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So in this way, there is no shuffle/reduce stage is needed.</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That</a:t>
            </a:r>
            <a:r>
              <a:rPr lang="en-US" baseline="0" dirty="0" smtClean="0"/>
              <a:t> is how the previous map join works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However the previous map join does not scale</a:t>
            </a:r>
          </a:p>
          <a:p>
            <a:pPr marL="228600" marR="0" indent="-228600" algn="l" defTabSz="457200" rtl="0" eaLnBrk="1" fontAlgn="auto" latinLnBrk="0" hangingPunct="1">
              <a:lnSpc>
                <a:spcPct val="100000"/>
              </a:lnSpc>
              <a:spcBef>
                <a:spcPts val="0"/>
              </a:spcBef>
              <a:spcAft>
                <a:spcPts val="0"/>
              </a:spcAft>
              <a:buClrTx/>
              <a:buSzTx/>
              <a:buFontTx/>
              <a:buAutoNum type="arabicParenR"/>
              <a:tabLst/>
              <a:defRPr/>
            </a:pPr>
            <a:r>
              <a:rPr lang="en-US" baseline="0" dirty="0" smtClean="0"/>
              <a:t>Thousands of Mapper read the small table from HDFS into memory, it will easily cause the small table to be the performance bottleneck</a:t>
            </a:r>
          </a:p>
          <a:p>
            <a:pPr marL="228600" marR="0" indent="-228600" algn="l" defTabSz="457200" rtl="0" eaLnBrk="1" fontAlgn="auto" latinLnBrk="0" hangingPunct="1">
              <a:lnSpc>
                <a:spcPct val="100000"/>
              </a:lnSpc>
              <a:spcBef>
                <a:spcPts val="0"/>
              </a:spcBef>
              <a:spcAft>
                <a:spcPts val="0"/>
              </a:spcAft>
              <a:buClrTx/>
              <a:buSzTx/>
              <a:buFontTx/>
              <a:buAutoNum type="arabicParenR"/>
              <a:tabLst/>
              <a:defRPr/>
            </a:pPr>
            <a:r>
              <a:rPr lang="en-US" baseline="0" dirty="0" smtClean="0"/>
              <a:t>Also they will get read time out when the small table data became to be the hot spot. </a:t>
            </a:r>
          </a:p>
          <a:p>
            <a:pPr marL="228600" marR="0" indent="-228600" algn="l" defTabSz="457200" rtl="0" eaLnBrk="1" fontAlgn="auto" latinLnBrk="0" hangingPunct="1">
              <a:lnSpc>
                <a:spcPct val="100000"/>
              </a:lnSpc>
              <a:spcBef>
                <a:spcPts val="0"/>
              </a:spcBef>
              <a:spcAft>
                <a:spcPts val="0"/>
              </a:spcAft>
              <a:buClrTx/>
              <a:buSzTx/>
              <a:buFontTx/>
              <a:buNone/>
              <a:tabLst/>
              <a:defRPr/>
            </a:pPr>
            <a:r>
              <a:rPr lang="en-US" baseline="0" dirty="0" smtClean="0"/>
              <a:t>So that’s the problem of the previous map join</a:t>
            </a:r>
          </a:p>
          <a:p>
            <a:endParaRPr lang="en-US" dirty="0"/>
          </a:p>
        </p:txBody>
      </p:sp>
      <p:sp>
        <p:nvSpPr>
          <p:cNvPr id="4" name="Slide Number Placeholder 3"/>
          <p:cNvSpPr>
            <a:spLocks noGrp="1"/>
          </p:cNvSpPr>
          <p:nvPr>
            <p:ph type="sldNum" sz="quarter" idx="10"/>
          </p:nvPr>
        </p:nvSpPr>
        <p:spPr/>
        <p:txBody>
          <a:bodyPr/>
          <a:lstStyle/>
          <a:p>
            <a:fld id="{8E7A652A-7622-4D8C-801C-CDF828E70B2A}"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endParaRPr lang="en-US" dirty="0" smtClean="0"/>
          </a:p>
          <a:p>
            <a:r>
              <a:rPr lang="en-US" dirty="0" smtClean="0"/>
              <a:t>I tried to solve</a:t>
            </a:r>
            <a:r>
              <a:rPr lang="en-US" baseline="0" dirty="0" smtClean="0"/>
              <a:t> this problem</a:t>
            </a:r>
            <a:endParaRPr lang="en-US" dirty="0" smtClean="0"/>
          </a:p>
          <a:p>
            <a:pPr marL="228600" indent="-228600">
              <a:buAutoNum type="arabicParenR"/>
            </a:pPr>
            <a:r>
              <a:rPr lang="en-US" dirty="0" smtClean="0"/>
              <a:t>We create</a:t>
            </a:r>
            <a:r>
              <a:rPr lang="en-US" baseline="0" dirty="0" smtClean="0"/>
              <a:t> a map reduce local task, which will run locally and read the small table data into memory and serialize the hashtable into files.</a:t>
            </a:r>
          </a:p>
          <a:p>
            <a:pPr marL="228600" indent="-228600">
              <a:buAutoNum type="arabicParenR"/>
            </a:pPr>
            <a:r>
              <a:rPr lang="en-US" baseline="0" dirty="0" smtClean="0"/>
              <a:t>After that, it will upload the files into Distributed Cache</a:t>
            </a:r>
          </a:p>
          <a:p>
            <a:pPr marL="228600" indent="-228600">
              <a:buAutoNum type="arabicParenR"/>
            </a:pPr>
            <a:r>
              <a:rPr lang="en-US" dirty="0" smtClean="0"/>
              <a:t>When the Map Join Task</a:t>
            </a:r>
            <a:r>
              <a:rPr lang="en-US" baseline="0" dirty="0" smtClean="0"/>
              <a:t> is launched, the DC will propagate the hashtable files to each </a:t>
            </a:r>
            <a:r>
              <a:rPr lang="en-US" baseline="0" dirty="0" err="1" smtClean="0"/>
              <a:t>mapper’s</a:t>
            </a:r>
            <a:r>
              <a:rPr lang="en-US" baseline="0" dirty="0" smtClean="0"/>
              <a:t> local file system.</a:t>
            </a:r>
          </a:p>
          <a:p>
            <a:pPr marL="228600" indent="-228600">
              <a:buAutoNum type="arabicParenR"/>
            </a:pPr>
            <a:r>
              <a:rPr lang="en-US" baseline="0" dirty="0" smtClean="0"/>
              <a:t>And each </a:t>
            </a:r>
            <a:r>
              <a:rPr lang="en-US" baseline="0" dirty="0" err="1" smtClean="0"/>
              <a:t>mapper</a:t>
            </a:r>
            <a:r>
              <a:rPr lang="en-US" baseline="0" dirty="0" smtClean="0"/>
              <a:t> will load them back into the memory and do the join work as before.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smtClean="0"/>
              <a:t>By doing this, we need to read the small table data only once.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smtClean="0"/>
              <a:t>Also we use the DC to push the data to Mapper, instead of pulling data from HDFS by </a:t>
            </a:r>
            <a:r>
              <a:rPr lang="en-US" baseline="0" dirty="0" err="1" smtClean="0"/>
              <a:t>mapper</a:t>
            </a:r>
            <a:r>
              <a:rPr lang="en-US" baseline="0" dirty="0" smtClean="0"/>
              <a:t> itself.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smtClean="0"/>
              <a:t>The difference is if multiple mappers runs on the same machine, </a:t>
            </a:r>
            <a:br>
              <a:rPr lang="en-US" baseline="0" dirty="0" smtClean="0"/>
            </a:br>
            <a:r>
              <a:rPr lang="en-US" baseline="0" dirty="0" smtClean="0"/>
              <a:t>DC only needs to push the data once.</a:t>
            </a:r>
          </a:p>
          <a:p>
            <a:pPr marL="228600" indent="-228600">
              <a:buAutoNum type="arabicParenR"/>
            </a:pPr>
            <a:endParaRPr lang="en-US" baseline="0" dirty="0" smtClean="0"/>
          </a:p>
          <a:p>
            <a:pPr marL="228600" indent="-228600">
              <a:buNone/>
            </a:pPr>
            <a:endParaRPr lang="en-US" dirty="0"/>
          </a:p>
        </p:txBody>
      </p:sp>
      <p:sp>
        <p:nvSpPr>
          <p:cNvPr id="4" name="Slide Number Placeholder 3"/>
          <p:cNvSpPr>
            <a:spLocks noGrp="1"/>
          </p:cNvSpPr>
          <p:nvPr>
            <p:ph type="sldNum" sz="quarter" idx="10"/>
          </p:nvPr>
        </p:nvSpPr>
        <p:spPr/>
        <p:txBody>
          <a:bodyPr/>
          <a:lstStyle/>
          <a:p>
            <a:fld id="{8E7A652A-7622-4D8C-801C-CDF828E70B2A}"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Another optimization</a:t>
            </a:r>
            <a:r>
              <a:rPr lang="en-US" baseline="0" dirty="0" smtClean="0"/>
              <a:t> is to remove JDBM component from hive.</a:t>
            </a:r>
          </a:p>
          <a:p>
            <a:endParaRPr lang="en-US" dirty="0" smtClean="0"/>
          </a:p>
          <a:p>
            <a:r>
              <a:rPr lang="en-US" dirty="0" smtClean="0"/>
              <a:t>JDBM is the persistent</a:t>
            </a:r>
            <a:r>
              <a:rPr lang="en-US" baseline="0" dirty="0" smtClean="0"/>
              <a:t> hash table used in Hive.</a:t>
            </a:r>
          </a:p>
          <a:p>
            <a:r>
              <a:rPr lang="en-US" sz="1200" kern="1200" dirty="0" smtClean="0">
                <a:solidFill>
                  <a:schemeClr val="tx1"/>
                </a:solidFill>
                <a:latin typeface="+mn-lt"/>
                <a:ea typeface="+mn-ea"/>
                <a:cs typeface="+mn-cs"/>
              </a:rPr>
              <a:t>Whenever the in-memory hashtable cannot hold data any more, it will swap the key/value into the JDBM table. It’s like a backup storage</a:t>
            </a:r>
          </a:p>
          <a:p>
            <a:r>
              <a:rPr lang="en-US" sz="1200" kern="1200" dirty="0" smtClean="0">
                <a:solidFill>
                  <a:schemeClr val="tx1"/>
                </a:solidFill>
                <a:latin typeface="+mn-lt"/>
                <a:ea typeface="+mn-ea"/>
                <a:cs typeface="+mn-cs"/>
              </a:rPr>
              <a:t>By</a:t>
            </a:r>
            <a:r>
              <a:rPr lang="en-US" sz="1200" kern="1200" baseline="0" dirty="0" smtClean="0">
                <a:solidFill>
                  <a:schemeClr val="tx1"/>
                </a:solidFill>
                <a:latin typeface="+mn-lt"/>
                <a:ea typeface="+mn-ea"/>
                <a:cs typeface="+mn-cs"/>
              </a:rPr>
              <a:t> profiling, we found out JDBM is too heavy weight for map join.</a:t>
            </a:r>
          </a:p>
          <a:p>
            <a:pPr marL="228600" indent="-228600">
              <a:buAutoNum type="arabicParenR"/>
            </a:pPr>
            <a:r>
              <a:rPr lang="en-US" sz="1200" kern="1200" baseline="0" dirty="0" smtClean="0">
                <a:solidFill>
                  <a:schemeClr val="tx1"/>
                </a:solidFill>
                <a:latin typeface="+mn-lt"/>
                <a:ea typeface="+mn-ea"/>
                <a:cs typeface="+mn-cs"/>
              </a:rPr>
              <a:t>Take more than 70% CPU time when call the get function from JDBM.</a:t>
            </a:r>
          </a:p>
          <a:p>
            <a:pPr marL="228600" indent="-228600">
              <a:buAutoNum type="arabicParenR"/>
            </a:pPr>
            <a:r>
              <a:rPr lang="en-US" sz="1200" kern="1200" baseline="0" dirty="0" smtClean="0">
                <a:solidFill>
                  <a:schemeClr val="tx1"/>
                </a:solidFill>
                <a:latin typeface="+mn-lt"/>
                <a:ea typeface="+mn-ea"/>
                <a:cs typeface="+mn-cs"/>
              </a:rPr>
              <a:t>The generated Hashtable file is too large to propagate in DC</a:t>
            </a:r>
          </a:p>
          <a:p>
            <a:pPr marL="228600" indent="-228600">
              <a:buAutoNum type="arabicParenR"/>
            </a:pPr>
            <a:endParaRPr lang="en-US" sz="1200" kern="1200" baseline="0" dirty="0" smtClean="0">
              <a:solidFill>
                <a:schemeClr val="tx1"/>
              </a:solidFill>
              <a:latin typeface="+mn-lt"/>
              <a:ea typeface="+mn-ea"/>
              <a:cs typeface="+mn-cs"/>
            </a:endParaRPr>
          </a:p>
          <a:p>
            <a:pPr marL="228600" indent="-228600">
              <a:buAutoNum type="arabicParenR"/>
            </a:pPr>
            <a:r>
              <a:rPr lang="en-US" sz="1200" kern="1200" baseline="0" dirty="0" smtClean="0">
                <a:solidFill>
                  <a:schemeClr val="tx1"/>
                </a:solidFill>
                <a:latin typeface="+mn-lt"/>
                <a:ea typeface="+mn-ea"/>
                <a:cs typeface="+mn-cs"/>
              </a:rPr>
              <a:t>Actually, there is no need to use persistent hash table for map join. </a:t>
            </a:r>
          </a:p>
          <a:p>
            <a:pPr marL="228600" indent="-228600">
              <a:buAutoNum type="arabicParenR"/>
            </a:pPr>
            <a:r>
              <a:rPr lang="en-US" sz="1200" kern="1200" baseline="0" dirty="0" smtClean="0">
                <a:solidFill>
                  <a:schemeClr val="tx1"/>
                </a:solidFill>
                <a:latin typeface="+mn-lt"/>
                <a:ea typeface="+mn-ea"/>
                <a:cs typeface="+mn-cs"/>
              </a:rPr>
              <a:t>If the table is too large to fit in the memory, they should not run the query as a map join.</a:t>
            </a:r>
          </a:p>
          <a:p>
            <a:pPr marL="228600" indent="-228600">
              <a:buAutoNum type="arabicParenR"/>
            </a:pPr>
            <a:r>
              <a:rPr lang="en-US" sz="1200" kern="1200" baseline="0" dirty="0" smtClean="0">
                <a:solidFill>
                  <a:schemeClr val="tx1"/>
                </a:solidFill>
                <a:latin typeface="+mn-lt"/>
                <a:ea typeface="+mn-ea"/>
                <a:cs typeface="+mn-cs"/>
              </a:rPr>
              <a:t>Right now, we have totally removed this component from hive.</a:t>
            </a:r>
          </a:p>
        </p:txBody>
      </p:sp>
      <p:sp>
        <p:nvSpPr>
          <p:cNvPr id="4" name="Slide Number Placeholder 3"/>
          <p:cNvSpPr>
            <a:spLocks noGrp="1"/>
          </p:cNvSpPr>
          <p:nvPr>
            <p:ph type="sldNum" sz="quarter" idx="10"/>
          </p:nvPr>
        </p:nvSpPr>
        <p:spPr/>
        <p:txBody>
          <a:bodyPr/>
          <a:lstStyle/>
          <a:p>
            <a:fld id="{8E7A652A-7622-4D8C-801C-CDF828E70B2A}"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We run several benchmark</a:t>
            </a:r>
            <a:r>
              <a:rPr lang="en-US" baseline="0" dirty="0" smtClean="0"/>
              <a:t> to how much performance improvement after optimization.</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result of</a:t>
            </a:r>
            <a:r>
              <a:rPr lang="en-US" baseline="0" dirty="0" smtClean="0"/>
              <a:t> benchmark </a:t>
            </a:r>
            <a:r>
              <a:rPr lang="en-US" dirty="0" smtClean="0"/>
              <a:t>shows the new optimized map join will be </a:t>
            </a:r>
            <a:r>
              <a:rPr lang="en-US" dirty="0" smtClean="0">
                <a:latin typeface="Times New Roman" pitchFamily="18" charset="0"/>
                <a:cs typeface="Times New Roman" pitchFamily="18" charset="0"/>
              </a:rPr>
              <a:t>12~26</a:t>
            </a:r>
            <a:r>
              <a:rPr lang="en-US" dirty="0" smtClean="0"/>
              <a:t> times faster the previous one.</a:t>
            </a:r>
          </a:p>
          <a:p>
            <a:r>
              <a:rPr lang="en-US" dirty="0" smtClean="0"/>
              <a:t>I have to mention</a:t>
            </a:r>
            <a:r>
              <a:rPr lang="en-US" baseline="0" dirty="0" smtClean="0"/>
              <a:t> that the performance improvement is not only because of introducing the Distributed Cache to propagate the hashtable file,</a:t>
            </a:r>
          </a:p>
          <a:p>
            <a:r>
              <a:rPr lang="en-US" baseline="0" dirty="0" smtClean="0"/>
              <a:t>But also we have optimized the map join code and remove a very heavy weight persistent hashtable component from Hive.</a:t>
            </a:r>
          </a:p>
          <a:p>
            <a:endParaRPr lang="en-US" dirty="0"/>
          </a:p>
        </p:txBody>
      </p:sp>
      <p:sp>
        <p:nvSpPr>
          <p:cNvPr id="4" name="Slide Number Placeholder 3"/>
          <p:cNvSpPr>
            <a:spLocks noGrp="1"/>
          </p:cNvSpPr>
          <p:nvPr>
            <p:ph type="sldNum" sz="quarter" idx="10"/>
          </p:nvPr>
        </p:nvSpPr>
        <p:spPr/>
        <p:txBody>
          <a:bodyPr/>
          <a:lstStyle/>
          <a:p>
            <a:fld id="{8E7A652A-7622-4D8C-801C-CDF828E70B2A}"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457200" rtl="0" eaLnBrk="1" fontAlgn="auto" latinLnBrk="0" hangingPunct="1">
              <a:lnSpc>
                <a:spcPct val="100000"/>
              </a:lnSpc>
              <a:spcBef>
                <a:spcPts val="0"/>
              </a:spcBef>
              <a:spcAft>
                <a:spcPts val="0"/>
              </a:spcAft>
              <a:buClrTx/>
              <a:buSzTx/>
              <a:buFontTx/>
              <a:buAutoNum type="arabicParenR"/>
              <a:tabLst/>
              <a:defRPr/>
            </a:pPr>
            <a:r>
              <a:rPr lang="en-US" baseline="0" dirty="0" smtClean="0"/>
              <a:t>since the new map join has a very good performance, Hive should try to run map join instead of common join whenever is possible.</a:t>
            </a:r>
          </a:p>
          <a:p>
            <a:pPr marL="228600" indent="-228600">
              <a:buAutoNum type="arabicParenR"/>
            </a:pPr>
            <a:r>
              <a:rPr lang="en-US" dirty="0" smtClean="0"/>
              <a:t>Previously, if user wants to do the map join, he</a:t>
            </a:r>
            <a:r>
              <a:rPr lang="en-US" baseline="0" dirty="0" smtClean="0"/>
              <a:t> needs to give the hints in query to assign which table is the small table </a:t>
            </a:r>
          </a:p>
          <a:p>
            <a:r>
              <a:rPr lang="en-US" dirty="0" smtClean="0"/>
              <a:t>2) </a:t>
            </a:r>
            <a:r>
              <a:rPr lang="en-US" baseline="0" dirty="0" smtClean="0"/>
              <a:t> So the </a:t>
            </a:r>
            <a:r>
              <a:rPr lang="en-US" baseline="0" dirty="0" err="1" smtClean="0"/>
              <a:t>mapper</a:t>
            </a:r>
            <a:r>
              <a:rPr lang="en-US" baseline="0" dirty="0" smtClean="0"/>
              <a:t> can hold that data in the memory.</a:t>
            </a:r>
            <a:endParaRPr lang="en-US" dirty="0" smtClean="0"/>
          </a:p>
          <a:p>
            <a:r>
              <a:rPr lang="en-US" dirty="0" smtClean="0"/>
              <a:t>3)</a:t>
            </a:r>
            <a:r>
              <a:rPr lang="en-US" baseline="0" dirty="0" smtClean="0"/>
              <a:t>  </a:t>
            </a:r>
            <a:r>
              <a:rPr lang="en-US" dirty="0" smtClean="0"/>
              <a:t>But basically, not all of the users</a:t>
            </a:r>
            <a:r>
              <a:rPr lang="en-US" baseline="0" dirty="0" smtClean="0"/>
              <a:t> will </a:t>
            </a:r>
            <a:r>
              <a:rPr lang="en-US" dirty="0" smtClean="0"/>
              <a:t>give</a:t>
            </a:r>
            <a:r>
              <a:rPr lang="en-US" baseline="0" dirty="0" smtClean="0"/>
              <a:t> </a:t>
            </a:r>
            <a:r>
              <a:rPr lang="en-US" dirty="0" smtClean="0"/>
              <a:t>this hint or</a:t>
            </a:r>
            <a:r>
              <a:rPr lang="en-US" baseline="0" dirty="0" smtClean="0"/>
              <a:t> users may gave a wrong hint in the query.</a:t>
            </a:r>
          </a:p>
          <a:p>
            <a:r>
              <a:rPr lang="en-US" baseline="0" dirty="0" smtClean="0"/>
              <a:t>4) So getting the hint from user is not good for user experience and query performance.</a:t>
            </a:r>
          </a:p>
          <a:p>
            <a:endParaRPr lang="en-US" baseline="0" dirty="0" smtClean="0"/>
          </a:p>
          <a:p>
            <a:r>
              <a:rPr lang="en-US" baseline="0" dirty="0" smtClean="0"/>
              <a:t>6) So my work is to automatically and dynamically convert the common join into map join during the run time.</a:t>
            </a:r>
          </a:p>
          <a:p>
            <a:r>
              <a:rPr lang="en-US" baseline="0" dirty="0" smtClean="0"/>
              <a:t>7) Automatic means users don’t need to give the hint in the query any more.</a:t>
            </a:r>
          </a:p>
          <a:p>
            <a:r>
              <a:rPr lang="en-US" baseline="0" dirty="0" smtClean="0"/>
              <a:t>8) Dynamic means in the compile time, Hive will generate a series of execution flow, each of the execution flow covers one possible situation. (The number of execution path is bounded by the number of join tables.)</a:t>
            </a:r>
          </a:p>
          <a:p>
            <a:r>
              <a:rPr lang="en-US" baseline="0" dirty="0" smtClean="0"/>
              <a:t>12) During the execution, Hive will choose the most efficient execution path to run based on input file size.</a:t>
            </a:r>
          </a:p>
          <a:p>
            <a:endParaRPr lang="en-US" dirty="0"/>
          </a:p>
        </p:txBody>
      </p:sp>
      <p:sp>
        <p:nvSpPr>
          <p:cNvPr id="4" name="Slide Number Placeholder 3"/>
          <p:cNvSpPr>
            <a:spLocks noGrp="1"/>
          </p:cNvSpPr>
          <p:nvPr>
            <p:ph type="sldNum" sz="quarter" idx="10"/>
          </p:nvPr>
        </p:nvSpPr>
        <p:spPr/>
        <p:txBody>
          <a:bodyPr/>
          <a:lstStyle/>
          <a:p>
            <a:fld id="{8E7A652A-7622-4D8C-801C-CDF828E70B2A}"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take an</a:t>
            </a:r>
            <a:r>
              <a:rPr lang="en-US" baseline="0" dirty="0" smtClean="0"/>
              <a:t> example: There are 2 tables join together on  a join key. Let’s say table x and table y.</a:t>
            </a:r>
          </a:p>
          <a:p>
            <a:r>
              <a:rPr lang="en-US" baseline="0" dirty="0" smtClean="0"/>
              <a:t>So during the compile time, it will generate 3 execution paths. </a:t>
            </a:r>
          </a:p>
          <a:p>
            <a:pPr marL="228600" indent="-228600">
              <a:buAutoNum type="arabicParenR"/>
            </a:pPr>
            <a:r>
              <a:rPr lang="en-US" baseline="0" dirty="0" smtClean="0"/>
              <a:t>First execution path will do the map join by assuming table x is the big table and loading the other tables into memory, which is the table y.</a:t>
            </a:r>
          </a:p>
          <a:p>
            <a:pPr marL="228600" indent="-228600">
              <a:buAutoNum type="arabicParenR"/>
            </a:pPr>
            <a:r>
              <a:rPr lang="en-US" baseline="0" dirty="0" smtClean="0"/>
              <a:t>The second will also the do the map join by assuming table y is the big table.</a:t>
            </a:r>
          </a:p>
          <a:p>
            <a:pPr marL="228600" indent="-228600">
              <a:buAutoNum type="arabicParenR"/>
            </a:pPr>
            <a:r>
              <a:rPr lang="en-US" baseline="0" dirty="0" smtClean="0"/>
              <a:t>And finally, 3</a:t>
            </a:r>
            <a:r>
              <a:rPr lang="en-US" baseline="30000" dirty="0" smtClean="0"/>
              <a:t>rd</a:t>
            </a:r>
            <a:r>
              <a:rPr lang="en-US" baseline="0" dirty="0" smtClean="0"/>
              <a:t> execution path assume both of the table is too large to fit into memory, not feasible for map join, it will run the original common join.</a:t>
            </a:r>
          </a:p>
          <a:p>
            <a:pPr marL="228600" indent="-228600">
              <a:buAutoNum type="arabicParenR"/>
            </a:pPr>
            <a:endParaRPr lang="en-US" baseline="0" dirty="0" smtClean="0"/>
          </a:p>
          <a:p>
            <a:pPr marL="228600" indent="-228600">
              <a:buAutoNum type="arabicParenR"/>
            </a:pPr>
            <a:r>
              <a:rPr lang="en-US" dirty="0" smtClean="0"/>
              <a:t>Why we are doing this?</a:t>
            </a:r>
            <a:r>
              <a:rPr lang="en-US" baseline="0" dirty="0" smtClean="0"/>
              <a:t> It’s because we don’t the data size of join table during compile time. Some of the join table may be the intermediate tables, which is generated from some sub query at run time.</a:t>
            </a:r>
          </a:p>
          <a:p>
            <a:pPr marL="228600" indent="-228600">
              <a:buAutoNum type="arabicParenR"/>
            </a:pPr>
            <a:r>
              <a:rPr lang="en-US" baseline="0" dirty="0" smtClean="0"/>
              <a:t>We only know the data size during execution time.</a:t>
            </a:r>
            <a:endParaRPr lang="en-US" dirty="0"/>
          </a:p>
        </p:txBody>
      </p:sp>
      <p:sp>
        <p:nvSpPr>
          <p:cNvPr id="4" name="Slide Number Placeholder 3"/>
          <p:cNvSpPr>
            <a:spLocks noGrp="1"/>
          </p:cNvSpPr>
          <p:nvPr>
            <p:ph type="sldNum" sz="quarter" idx="10"/>
          </p:nvPr>
        </p:nvSpPr>
        <p:spPr/>
        <p:txBody>
          <a:bodyPr/>
          <a:lstStyle/>
          <a:p>
            <a:fld id="{8E7A652A-7622-4D8C-801C-CDF828E70B2A}"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see what</a:t>
            </a:r>
            <a:r>
              <a:rPr lang="en-US" baseline="0" dirty="0" smtClean="0"/>
              <a:t> will happen during the execution time.</a:t>
            </a:r>
          </a:p>
          <a:p>
            <a:pPr marL="228600" indent="-228600">
              <a:buAutoNum type="arabicParenR"/>
            </a:pPr>
            <a:r>
              <a:rPr lang="en-US" dirty="0" smtClean="0"/>
              <a:t>When task A is finished, we exactly</a:t>
            </a:r>
            <a:r>
              <a:rPr lang="en-US" baseline="0" dirty="0" smtClean="0"/>
              <a:t> know the data size of each join table.</a:t>
            </a:r>
          </a:p>
          <a:p>
            <a:pPr marL="228600" indent="-228600">
              <a:buAutoNum type="arabicParenR"/>
            </a:pPr>
            <a:r>
              <a:rPr lang="en-US" baseline="0" dirty="0" smtClean="0"/>
              <a:t>If table X is the big table and the other table is small enough to fit into memory, Hive will run this execution path.</a:t>
            </a:r>
          </a:p>
          <a:p>
            <a:pPr marL="228600" indent="-228600">
              <a:buAutoNum type="arabicParenR"/>
            </a:pPr>
            <a:r>
              <a:rPr lang="en-US" baseline="0" dirty="0" smtClean="0"/>
              <a:t>However, if none of the tables can be load into memory, Hive will run the original common join execution path.</a:t>
            </a:r>
          </a:p>
          <a:p>
            <a:pPr marL="228600" indent="-228600">
              <a:buAutoNum type="arabicParenR"/>
            </a:pPr>
            <a:r>
              <a:rPr lang="en-US" baseline="0" dirty="0" smtClean="0"/>
              <a:t>By doing this, Hive can dynamically choose the most efficient execution path to run at execution stage.</a:t>
            </a:r>
            <a:endParaRPr lang="en-US" dirty="0"/>
          </a:p>
        </p:txBody>
      </p:sp>
      <p:sp>
        <p:nvSpPr>
          <p:cNvPr id="4" name="Slide Number Placeholder 3"/>
          <p:cNvSpPr>
            <a:spLocks noGrp="1"/>
          </p:cNvSpPr>
          <p:nvPr>
            <p:ph type="sldNum" sz="quarter" idx="10"/>
          </p:nvPr>
        </p:nvSpPr>
        <p:spPr/>
        <p:txBody>
          <a:bodyPr/>
          <a:lstStyle/>
          <a:p>
            <a:fld id="{8E7A652A-7622-4D8C-801C-CDF828E70B2A}"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B7D7ED-65D0-4A90-BF68-6821A35EA921}" type="datetimeFigureOut">
              <a:rPr lang="en-US" smtClean="0"/>
              <a:pPr/>
              <a:t>12/9/2010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AE625-3282-4001-85DA-04B0B954668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B7D7ED-65D0-4A90-BF68-6821A35EA921}" type="datetimeFigureOut">
              <a:rPr lang="en-US" smtClean="0"/>
              <a:pPr/>
              <a:t>12/9/2010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AE625-3282-4001-85DA-04B0B954668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B7D7ED-65D0-4A90-BF68-6821A35EA921}" type="datetimeFigureOut">
              <a:rPr lang="en-US" smtClean="0"/>
              <a:pPr/>
              <a:t>12/9/2010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AE625-3282-4001-85DA-04B0B954668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B7D7ED-65D0-4A90-BF68-6821A35EA921}" type="datetimeFigureOut">
              <a:rPr lang="en-US" smtClean="0"/>
              <a:pPr/>
              <a:t>12/9/2010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AE625-3282-4001-85DA-04B0B954668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B7D7ED-65D0-4A90-BF68-6821A35EA921}" type="datetimeFigureOut">
              <a:rPr lang="en-US" smtClean="0"/>
              <a:pPr/>
              <a:t>12/9/2010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AE625-3282-4001-85DA-04B0B954668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B7D7ED-65D0-4A90-BF68-6821A35EA921}" type="datetimeFigureOut">
              <a:rPr lang="en-US" smtClean="0"/>
              <a:pPr/>
              <a:t>12/9/2010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AE625-3282-4001-85DA-04B0B954668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B7D7ED-65D0-4A90-BF68-6821A35EA921}" type="datetimeFigureOut">
              <a:rPr lang="en-US" smtClean="0"/>
              <a:pPr/>
              <a:t>12/9/2010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8AE625-3282-4001-85DA-04B0B954668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B7D7ED-65D0-4A90-BF68-6821A35EA921}" type="datetimeFigureOut">
              <a:rPr lang="en-US" smtClean="0"/>
              <a:pPr/>
              <a:t>12/9/2010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8AE625-3282-4001-85DA-04B0B954668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B7D7ED-65D0-4A90-BF68-6821A35EA921}" type="datetimeFigureOut">
              <a:rPr lang="en-US" smtClean="0"/>
              <a:pPr/>
              <a:t>12/9/2010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8AE625-3282-4001-85DA-04B0B954668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B7D7ED-65D0-4A90-BF68-6821A35EA921}" type="datetimeFigureOut">
              <a:rPr lang="en-US" smtClean="0"/>
              <a:pPr/>
              <a:t>12/9/2010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AE625-3282-4001-85DA-04B0B954668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B7D7ED-65D0-4A90-BF68-6821A35EA921}" type="datetimeFigureOut">
              <a:rPr lang="en-US" smtClean="0"/>
              <a:pPr/>
              <a:t>12/9/2010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AE625-3282-4001-85DA-04B0B954668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B7D7ED-65D0-4A90-BF68-6821A35EA921}" type="datetimeFigureOut">
              <a:rPr lang="en-US" smtClean="0"/>
              <a:pPr/>
              <a:t>12/9/2010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8AE625-3282-4001-85DA-04B0B95466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Join Optimization in Hive</a:t>
            </a:r>
            <a:endParaRPr lang="en-US" dirty="0"/>
          </a:p>
        </p:txBody>
      </p:sp>
      <p:sp>
        <p:nvSpPr>
          <p:cNvPr id="3" name="Subtitle 2"/>
          <p:cNvSpPr>
            <a:spLocks noGrp="1"/>
          </p:cNvSpPr>
          <p:nvPr>
            <p:ph type="subTitle" idx="1"/>
          </p:nvPr>
        </p:nvSpPr>
        <p:spPr/>
        <p:txBody>
          <a:bodyPr/>
          <a:lstStyle/>
          <a:p>
            <a:r>
              <a:rPr lang="en-US" dirty="0" smtClean="0"/>
              <a:t>Liyin Tang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639762"/>
          </a:xfrm>
        </p:spPr>
        <p:txBody>
          <a:bodyPr>
            <a:normAutofit fontScale="90000"/>
          </a:bodyPr>
          <a:lstStyle/>
          <a:p>
            <a:r>
              <a:rPr lang="en-US" dirty="0" smtClean="0"/>
              <a:t>Execution Time</a:t>
            </a:r>
            <a:endParaRPr lang="en-US" dirty="0"/>
          </a:p>
        </p:txBody>
      </p:sp>
      <p:sp>
        <p:nvSpPr>
          <p:cNvPr id="4" name="Rectangle 3"/>
          <p:cNvSpPr/>
          <p:nvPr/>
        </p:nvSpPr>
        <p:spPr>
          <a:xfrm>
            <a:off x="5029200" y="838200"/>
            <a:ext cx="2057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 A</a:t>
            </a:r>
            <a:endParaRPr lang="en-US" dirty="0"/>
          </a:p>
        </p:txBody>
      </p:sp>
      <p:sp>
        <p:nvSpPr>
          <p:cNvPr id="5" name="Rectangle 4"/>
          <p:cNvSpPr/>
          <p:nvPr/>
        </p:nvSpPr>
        <p:spPr>
          <a:xfrm>
            <a:off x="5029200" y="1981200"/>
            <a:ext cx="2057400" cy="6858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Conditional Task</a:t>
            </a:r>
            <a:endParaRPr lang="en-US" dirty="0"/>
          </a:p>
        </p:txBody>
      </p:sp>
      <p:sp>
        <p:nvSpPr>
          <p:cNvPr id="6" name="Rectangle 5"/>
          <p:cNvSpPr/>
          <p:nvPr/>
        </p:nvSpPr>
        <p:spPr>
          <a:xfrm>
            <a:off x="5105400" y="6172200"/>
            <a:ext cx="2057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 C</a:t>
            </a:r>
            <a:endParaRPr lang="en-US" dirty="0"/>
          </a:p>
        </p:txBody>
      </p:sp>
      <p:sp>
        <p:nvSpPr>
          <p:cNvPr id="7" name="Rectangle 6"/>
          <p:cNvSpPr/>
          <p:nvPr/>
        </p:nvSpPr>
        <p:spPr>
          <a:xfrm>
            <a:off x="2362200" y="3276600"/>
            <a:ext cx="1981200" cy="609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MapJoinLocalTask</a:t>
            </a:r>
            <a:endParaRPr lang="en-US" dirty="0"/>
          </a:p>
        </p:txBody>
      </p:sp>
      <p:sp>
        <p:nvSpPr>
          <p:cNvPr id="8" name="Rectangle 7"/>
          <p:cNvSpPr/>
          <p:nvPr/>
        </p:nvSpPr>
        <p:spPr>
          <a:xfrm>
            <a:off x="6781800" y="3962400"/>
            <a:ext cx="198120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smtClean="0"/>
              <a:t>CommonJoinTask</a:t>
            </a:r>
            <a:endParaRPr lang="en-US" dirty="0"/>
          </a:p>
        </p:txBody>
      </p:sp>
      <p:cxnSp>
        <p:nvCxnSpPr>
          <p:cNvPr id="9" name="Straight Arrow Connector 8"/>
          <p:cNvCxnSpPr>
            <a:stCxn id="4" idx="2"/>
            <a:endCxn id="5" idx="0"/>
          </p:cNvCxnSpPr>
          <p:nvPr/>
        </p:nvCxnSpPr>
        <p:spPr>
          <a:xfrm rot="5400000">
            <a:off x="5829300" y="1752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3" idx="2"/>
            <a:endCxn id="6" idx="0"/>
          </p:cNvCxnSpPr>
          <p:nvPr/>
        </p:nvCxnSpPr>
        <p:spPr>
          <a:xfrm rot="16200000" flipH="1">
            <a:off x="4324350" y="4362450"/>
            <a:ext cx="838200" cy="2781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2"/>
            <a:endCxn id="6" idx="0"/>
          </p:cNvCxnSpPr>
          <p:nvPr/>
        </p:nvCxnSpPr>
        <p:spPr>
          <a:xfrm rot="5400000">
            <a:off x="6153150" y="4552950"/>
            <a:ext cx="1600200" cy="1638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72200" y="1600200"/>
            <a:ext cx="295274" cy="369332"/>
          </a:xfrm>
          <a:prstGeom prst="rect">
            <a:avLst/>
          </a:prstGeom>
          <a:noFill/>
        </p:spPr>
        <p:txBody>
          <a:bodyPr wrap="none" rtlCol="0">
            <a:spAutoFit/>
          </a:bodyPr>
          <a:lstStyle/>
          <a:p>
            <a:r>
              <a:rPr lang="en-US" dirty="0" smtClean="0"/>
              <a:t>a</a:t>
            </a:r>
            <a:endParaRPr lang="en-US" dirty="0"/>
          </a:p>
        </p:txBody>
      </p:sp>
      <p:sp>
        <p:nvSpPr>
          <p:cNvPr id="13" name="Rectangle 12"/>
          <p:cNvSpPr/>
          <p:nvPr/>
        </p:nvSpPr>
        <p:spPr>
          <a:xfrm>
            <a:off x="2667000" y="4724400"/>
            <a:ext cx="1371600" cy="609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MapJoinTask</a:t>
            </a:r>
            <a:endParaRPr lang="en-US" dirty="0"/>
          </a:p>
        </p:txBody>
      </p:sp>
      <p:cxnSp>
        <p:nvCxnSpPr>
          <p:cNvPr id="14" name="Straight Arrow Connector 13"/>
          <p:cNvCxnSpPr>
            <a:stCxn id="7" idx="2"/>
            <a:endCxn id="13" idx="0"/>
          </p:cNvCxnSpPr>
          <p:nvPr/>
        </p:nvCxnSpPr>
        <p:spPr>
          <a:xfrm rot="5400000">
            <a:off x="2933700" y="43053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hape 14"/>
          <p:cNvCxnSpPr>
            <a:stCxn id="5" idx="3"/>
            <a:endCxn id="8" idx="0"/>
          </p:cNvCxnSpPr>
          <p:nvPr/>
        </p:nvCxnSpPr>
        <p:spPr>
          <a:xfrm>
            <a:off x="7086600" y="2324100"/>
            <a:ext cx="685800" cy="16383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hape 15"/>
          <p:cNvCxnSpPr>
            <a:stCxn id="5" idx="1"/>
            <a:endCxn id="7" idx="0"/>
          </p:cNvCxnSpPr>
          <p:nvPr/>
        </p:nvCxnSpPr>
        <p:spPr>
          <a:xfrm rot="10800000" flipV="1">
            <a:off x="3352800" y="2324100"/>
            <a:ext cx="1676400" cy="952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ounded Rectangular Callout 22"/>
          <p:cNvSpPr/>
          <p:nvPr/>
        </p:nvSpPr>
        <p:spPr>
          <a:xfrm>
            <a:off x="4191000" y="1524000"/>
            <a:ext cx="1600200" cy="457200"/>
          </a:xfrm>
          <a:prstGeom prst="wedgeRoundRect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Table X is the big table</a:t>
            </a:r>
            <a:endParaRPr lang="en-US" sz="1400" dirty="0"/>
          </a:p>
        </p:txBody>
      </p:sp>
      <p:sp>
        <p:nvSpPr>
          <p:cNvPr id="25" name="Rounded Rectangular Callout 24"/>
          <p:cNvSpPr/>
          <p:nvPr/>
        </p:nvSpPr>
        <p:spPr>
          <a:xfrm>
            <a:off x="6934200" y="1447800"/>
            <a:ext cx="1676400" cy="609600"/>
          </a:xfrm>
          <a:prstGeom prst="wedgeRoundRect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Both tables are too big for map join</a:t>
            </a:r>
            <a:endParaRPr lang="en-US" sz="1400" dirty="0"/>
          </a:p>
        </p:txBody>
      </p:sp>
      <p:sp>
        <p:nvSpPr>
          <p:cNvPr id="20" name="Rounded Rectangle 19"/>
          <p:cNvSpPr/>
          <p:nvPr/>
        </p:nvSpPr>
        <p:spPr>
          <a:xfrm>
            <a:off x="304800" y="685800"/>
            <a:ext cx="3352800" cy="1524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smtClean="0"/>
              <a:t>SELECT * FROM </a:t>
            </a:r>
          </a:p>
          <a:p>
            <a:pPr algn="ctr"/>
            <a:r>
              <a:rPr lang="en-US" sz="2800" b="1" dirty="0" smtClean="0"/>
              <a:t>SRC1 x JOIN SRC2 y </a:t>
            </a:r>
          </a:p>
          <a:p>
            <a:pPr algn="ctr"/>
            <a:r>
              <a:rPr lang="en-US" sz="2800" b="1" dirty="0" smtClean="0"/>
              <a:t>ON </a:t>
            </a:r>
            <a:r>
              <a:rPr lang="en-US" sz="2800" b="1" dirty="0" err="1" smtClean="0"/>
              <a:t>x.key</a:t>
            </a:r>
            <a:r>
              <a:rPr lang="en-US" sz="2800" b="1" dirty="0" smtClean="0"/>
              <a:t> = </a:t>
            </a:r>
            <a:r>
              <a:rPr lang="en-US" sz="2800" b="1" dirty="0" err="1" smtClean="0"/>
              <a:t>y.key</a:t>
            </a:r>
            <a:r>
              <a:rPr lang="en-US" sz="2800" b="1" dirty="0" smtClean="0"/>
              <a:t>;</a:t>
            </a:r>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ox(in)">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par>
                                <p:cTn id="21" presetID="3" presetClass="entr" presetSubtype="1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linds(horizontal)">
                                      <p:cBhvr>
                                        <p:cTn id="23" dur="500"/>
                                        <p:tgtEl>
                                          <p:spTgt spid="14"/>
                                        </p:tgtEl>
                                      </p:cBhvr>
                                    </p:animEffect>
                                  </p:childTnLst>
                                </p:cTn>
                              </p:par>
                              <p:par>
                                <p:cTn id="24" presetID="3" presetClass="entr" presetSubtype="1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linds(horizontal)">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xit" presetSubtype="10" fill="hold" grpId="1" nodeType="clickEffect">
                                  <p:stCondLst>
                                    <p:cond delay="0"/>
                                  </p:stCondLst>
                                  <p:childTnLst>
                                    <p:animEffect transition="out" filter="blinds(horizontal)">
                                      <p:cBhvr>
                                        <p:cTn id="33" dur="500"/>
                                        <p:tgtEl>
                                          <p:spTgt spid="23"/>
                                        </p:tgtEl>
                                      </p:cBhvr>
                                    </p:animEffect>
                                    <p:set>
                                      <p:cBhvr>
                                        <p:cTn id="34" dur="1" fill="hold">
                                          <p:stCondLst>
                                            <p:cond delay="499"/>
                                          </p:stCondLst>
                                        </p:cTn>
                                        <p:tgtEl>
                                          <p:spTgt spid="23"/>
                                        </p:tgtEl>
                                        <p:attrNameLst>
                                          <p:attrName>style.visibility</p:attrName>
                                        </p:attrNameLst>
                                      </p:cBhvr>
                                      <p:to>
                                        <p:strVal val="hidden"/>
                                      </p:to>
                                    </p:set>
                                  </p:childTnLst>
                                </p:cTn>
                              </p:par>
                              <p:par>
                                <p:cTn id="35" presetID="3" presetClass="exit" presetSubtype="10" fill="hold" nodeType="withEffect">
                                  <p:stCondLst>
                                    <p:cond delay="0"/>
                                  </p:stCondLst>
                                  <p:childTnLst>
                                    <p:animEffect transition="out" filter="blinds(horizontal)">
                                      <p:cBhvr>
                                        <p:cTn id="36" dur="500"/>
                                        <p:tgtEl>
                                          <p:spTgt spid="16"/>
                                        </p:tgtEl>
                                      </p:cBhvr>
                                    </p:animEffect>
                                    <p:set>
                                      <p:cBhvr>
                                        <p:cTn id="37" dur="1" fill="hold">
                                          <p:stCondLst>
                                            <p:cond delay="499"/>
                                          </p:stCondLst>
                                        </p:cTn>
                                        <p:tgtEl>
                                          <p:spTgt spid="16"/>
                                        </p:tgtEl>
                                        <p:attrNameLst>
                                          <p:attrName>style.visibility</p:attrName>
                                        </p:attrNameLst>
                                      </p:cBhvr>
                                      <p:to>
                                        <p:strVal val="hidden"/>
                                      </p:to>
                                    </p:set>
                                  </p:childTnLst>
                                </p:cTn>
                              </p:par>
                              <p:par>
                                <p:cTn id="38" presetID="3" presetClass="exit" presetSubtype="10" fill="hold" grpId="1" nodeType="withEffect">
                                  <p:stCondLst>
                                    <p:cond delay="0"/>
                                  </p:stCondLst>
                                  <p:childTnLst>
                                    <p:animEffect transition="out" filter="blinds(horizontal)">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par>
                                <p:cTn id="41" presetID="3" presetClass="exit" presetSubtype="10" fill="hold" nodeType="withEffect">
                                  <p:stCondLst>
                                    <p:cond delay="0"/>
                                  </p:stCondLst>
                                  <p:childTnLst>
                                    <p:animEffect transition="out" filter="blinds(horizontal)">
                                      <p:cBhvr>
                                        <p:cTn id="42" dur="500"/>
                                        <p:tgtEl>
                                          <p:spTgt spid="14"/>
                                        </p:tgtEl>
                                      </p:cBhvr>
                                    </p:animEffect>
                                    <p:set>
                                      <p:cBhvr>
                                        <p:cTn id="43" dur="1" fill="hold">
                                          <p:stCondLst>
                                            <p:cond delay="499"/>
                                          </p:stCondLst>
                                        </p:cTn>
                                        <p:tgtEl>
                                          <p:spTgt spid="14"/>
                                        </p:tgtEl>
                                        <p:attrNameLst>
                                          <p:attrName>style.visibility</p:attrName>
                                        </p:attrNameLst>
                                      </p:cBhvr>
                                      <p:to>
                                        <p:strVal val="hidden"/>
                                      </p:to>
                                    </p:set>
                                  </p:childTnLst>
                                </p:cTn>
                              </p:par>
                              <p:par>
                                <p:cTn id="44" presetID="3" presetClass="exit" presetSubtype="10" fill="hold" grpId="1" nodeType="withEffect">
                                  <p:stCondLst>
                                    <p:cond delay="0"/>
                                  </p:stCondLst>
                                  <p:childTnLst>
                                    <p:animEffect transition="out" filter="blinds(horizontal)">
                                      <p:cBhvr>
                                        <p:cTn id="45" dur="500"/>
                                        <p:tgtEl>
                                          <p:spTgt spid="13"/>
                                        </p:tgtEl>
                                      </p:cBhvr>
                                    </p:animEffect>
                                    <p:set>
                                      <p:cBhvr>
                                        <p:cTn id="46" dur="1" fill="hold">
                                          <p:stCondLst>
                                            <p:cond delay="499"/>
                                          </p:stCondLst>
                                        </p:cTn>
                                        <p:tgtEl>
                                          <p:spTgt spid="13"/>
                                        </p:tgtEl>
                                        <p:attrNameLst>
                                          <p:attrName>style.visibility</p:attrName>
                                        </p:attrNameLst>
                                      </p:cBhvr>
                                      <p:to>
                                        <p:strVal val="hidden"/>
                                      </p:to>
                                    </p:set>
                                  </p:childTnLst>
                                </p:cTn>
                              </p:par>
                              <p:par>
                                <p:cTn id="47" presetID="3" presetClass="exit" presetSubtype="10" fill="hold" nodeType="withEffect">
                                  <p:stCondLst>
                                    <p:cond delay="0"/>
                                  </p:stCondLst>
                                  <p:childTnLst>
                                    <p:animEffect transition="out" filter="blinds(horizontal)">
                                      <p:cBhvr>
                                        <p:cTn id="48" dur="500"/>
                                        <p:tgtEl>
                                          <p:spTgt spid="10"/>
                                        </p:tgtEl>
                                      </p:cBhvr>
                                    </p:animEffect>
                                    <p:set>
                                      <p:cBhvr>
                                        <p:cTn id="49" dur="1" fill="hold">
                                          <p:stCondLst>
                                            <p:cond delay="499"/>
                                          </p:stCondLst>
                                        </p:cTn>
                                        <p:tgtEl>
                                          <p:spTgt spid="10"/>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4" presetClass="entr" presetSubtype="16"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box(in)">
                                      <p:cBhvr>
                                        <p:cTn id="54" dur="5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nodeType="click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box(in)">
                                      <p:cBhvr>
                                        <p:cTn id="59" dur="500"/>
                                        <p:tgtEl>
                                          <p:spTgt spid="15"/>
                                        </p:tgtEl>
                                      </p:cBhvr>
                                    </p:animEffect>
                                  </p:childTnLst>
                                </p:cTn>
                              </p:par>
                              <p:par>
                                <p:cTn id="60" presetID="4" presetClass="entr" presetSubtype="16" fill="hold" grpId="0" nodeType="with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box(in)">
                                      <p:cBhvr>
                                        <p:cTn id="62" dur="500"/>
                                        <p:tgtEl>
                                          <p:spTgt spid="8"/>
                                        </p:tgtEl>
                                      </p:cBhvr>
                                    </p:animEffect>
                                  </p:childTnLst>
                                </p:cTn>
                              </p:par>
                              <p:par>
                                <p:cTn id="63" presetID="4" presetClass="entr" presetSubtype="16" fill="hold" nodeType="with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box(in)">
                                      <p:cBhvr>
                                        <p:cTn id="6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7" grpId="1" animBg="1"/>
      <p:bldP spid="8" grpId="0" animBg="1"/>
      <p:bldP spid="13" grpId="0" animBg="1"/>
      <p:bldP spid="13" grpId="1" animBg="1"/>
      <p:bldP spid="23" grpId="0" animBg="1"/>
      <p:bldP spid="23" grpId="1" animBg="1"/>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153400" cy="639762"/>
          </a:xfrm>
        </p:spPr>
        <p:txBody>
          <a:bodyPr>
            <a:normAutofit fontScale="90000"/>
          </a:bodyPr>
          <a:lstStyle/>
          <a:p>
            <a:r>
              <a:rPr lang="en-US" dirty="0" smtClean="0"/>
              <a:t>Backup Task</a:t>
            </a:r>
            <a:endParaRPr lang="en-US" dirty="0"/>
          </a:p>
        </p:txBody>
      </p:sp>
      <p:sp>
        <p:nvSpPr>
          <p:cNvPr id="4" name="Rectangle 3"/>
          <p:cNvSpPr/>
          <p:nvPr/>
        </p:nvSpPr>
        <p:spPr>
          <a:xfrm>
            <a:off x="3657600" y="762000"/>
            <a:ext cx="2057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 A</a:t>
            </a:r>
            <a:endParaRPr lang="en-US" dirty="0"/>
          </a:p>
        </p:txBody>
      </p:sp>
      <p:sp>
        <p:nvSpPr>
          <p:cNvPr id="5" name="Rectangle 4"/>
          <p:cNvSpPr/>
          <p:nvPr/>
        </p:nvSpPr>
        <p:spPr>
          <a:xfrm>
            <a:off x="3657600" y="1981200"/>
            <a:ext cx="2057400" cy="6858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Conditional Task</a:t>
            </a:r>
            <a:endParaRPr lang="en-US" dirty="0"/>
          </a:p>
        </p:txBody>
      </p:sp>
      <p:sp>
        <p:nvSpPr>
          <p:cNvPr id="6" name="Rectangle 5"/>
          <p:cNvSpPr/>
          <p:nvPr/>
        </p:nvSpPr>
        <p:spPr>
          <a:xfrm>
            <a:off x="3733800" y="6172200"/>
            <a:ext cx="2057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 C</a:t>
            </a:r>
            <a:endParaRPr lang="en-US" dirty="0"/>
          </a:p>
        </p:txBody>
      </p:sp>
      <p:sp>
        <p:nvSpPr>
          <p:cNvPr id="7" name="Rectangle 6"/>
          <p:cNvSpPr/>
          <p:nvPr/>
        </p:nvSpPr>
        <p:spPr>
          <a:xfrm>
            <a:off x="1295400" y="2971800"/>
            <a:ext cx="1981200" cy="609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MapJoin</a:t>
            </a:r>
            <a:r>
              <a:rPr lang="en-US" dirty="0" smtClean="0"/>
              <a:t> </a:t>
            </a:r>
            <a:r>
              <a:rPr lang="en-US" dirty="0" err="1" smtClean="0"/>
              <a:t>LocalTask</a:t>
            </a:r>
            <a:endParaRPr lang="en-US" dirty="0"/>
          </a:p>
        </p:txBody>
      </p:sp>
      <p:sp>
        <p:nvSpPr>
          <p:cNvPr id="8" name="Rectangle 7"/>
          <p:cNvSpPr/>
          <p:nvPr/>
        </p:nvSpPr>
        <p:spPr>
          <a:xfrm>
            <a:off x="6477000" y="4267200"/>
            <a:ext cx="198120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smtClean="0"/>
              <a:t>CommonJoinTask</a:t>
            </a:r>
            <a:endParaRPr lang="en-US" dirty="0"/>
          </a:p>
        </p:txBody>
      </p:sp>
      <p:cxnSp>
        <p:nvCxnSpPr>
          <p:cNvPr id="9" name="Straight Arrow Connector 8"/>
          <p:cNvCxnSpPr>
            <a:stCxn id="4" idx="2"/>
            <a:endCxn id="5" idx="0"/>
          </p:cNvCxnSpPr>
          <p:nvPr/>
        </p:nvCxnSpPr>
        <p:spPr>
          <a:xfrm rot="5400000">
            <a:off x="4419600" y="17145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7" idx="2"/>
            <a:endCxn id="6" idx="0"/>
          </p:cNvCxnSpPr>
          <p:nvPr/>
        </p:nvCxnSpPr>
        <p:spPr>
          <a:xfrm rot="16200000" flipH="1">
            <a:off x="3257550" y="4667250"/>
            <a:ext cx="533400" cy="2476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2"/>
            <a:endCxn id="6" idx="0"/>
          </p:cNvCxnSpPr>
          <p:nvPr/>
        </p:nvCxnSpPr>
        <p:spPr>
          <a:xfrm rot="5400000">
            <a:off x="5467350" y="4171950"/>
            <a:ext cx="1295400" cy="2705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600200" y="5029200"/>
            <a:ext cx="1371600" cy="609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MapJoinTask</a:t>
            </a:r>
            <a:endParaRPr lang="en-US" dirty="0"/>
          </a:p>
        </p:txBody>
      </p:sp>
      <p:cxnSp>
        <p:nvCxnSpPr>
          <p:cNvPr id="18" name="Straight Arrow Connector 17"/>
          <p:cNvCxnSpPr>
            <a:stCxn id="7" idx="2"/>
            <a:endCxn id="17" idx="0"/>
          </p:cNvCxnSpPr>
          <p:nvPr/>
        </p:nvCxnSpPr>
        <p:spPr>
          <a:xfrm rot="5400000">
            <a:off x="1562100" y="43053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hape 18"/>
          <p:cNvCxnSpPr>
            <a:stCxn id="5" idx="3"/>
            <a:endCxn id="8" idx="0"/>
          </p:cNvCxnSpPr>
          <p:nvPr/>
        </p:nvCxnSpPr>
        <p:spPr>
          <a:xfrm>
            <a:off x="5715000" y="2324100"/>
            <a:ext cx="1752600" cy="1943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hape 20"/>
          <p:cNvCxnSpPr>
            <a:stCxn id="5" idx="1"/>
            <a:endCxn id="7" idx="0"/>
          </p:cNvCxnSpPr>
          <p:nvPr/>
        </p:nvCxnSpPr>
        <p:spPr>
          <a:xfrm rot="10800000" flipV="1">
            <a:off x="2286000" y="2324100"/>
            <a:ext cx="13716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Multiply 21"/>
          <p:cNvSpPr/>
          <p:nvPr/>
        </p:nvSpPr>
        <p:spPr>
          <a:xfrm>
            <a:off x="1600200" y="3276600"/>
            <a:ext cx="1295400" cy="914400"/>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Rounded Rectangular Callout 22"/>
          <p:cNvSpPr/>
          <p:nvPr/>
        </p:nvSpPr>
        <p:spPr>
          <a:xfrm>
            <a:off x="5943600" y="3200400"/>
            <a:ext cx="1600200" cy="609600"/>
          </a:xfrm>
          <a:prstGeom prst="wedgeRoundRect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Run as a Backup Task</a:t>
            </a:r>
            <a:endParaRPr lang="en-US" sz="1400" dirty="0"/>
          </a:p>
        </p:txBody>
      </p:sp>
      <p:sp>
        <p:nvSpPr>
          <p:cNvPr id="24" name="Rounded Rectangular Callout 23"/>
          <p:cNvSpPr/>
          <p:nvPr/>
        </p:nvSpPr>
        <p:spPr>
          <a:xfrm>
            <a:off x="914400" y="2209800"/>
            <a:ext cx="1676400" cy="609600"/>
          </a:xfrm>
          <a:prstGeom prst="wedgeRoundRect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Memory Bound</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linds(horizontal)">
                                      <p:cBhvr>
                                        <p:cTn id="18" dur="500"/>
                                        <p:tgtEl>
                                          <p:spTgt spid="17"/>
                                        </p:tgtEl>
                                      </p:cBhvr>
                                    </p:animEffect>
                                  </p:childTnLst>
                                </p:cTn>
                              </p:par>
                              <p:par>
                                <p:cTn id="19" presetID="3" presetClass="entr" presetSubtype="1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linds(horizontal)">
                                      <p:cBhvr>
                                        <p:cTn id="21" dur="500"/>
                                        <p:tgtEl>
                                          <p:spTgt spid="18"/>
                                        </p:tgtEl>
                                      </p:cBhvr>
                                    </p:animEffect>
                                  </p:childTnLst>
                                </p:cTn>
                              </p:par>
                              <p:par>
                                <p:cTn id="22" presetID="3" presetClass="entr" presetSubtype="1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checkerboard(across)">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linds(horizontal)">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blinds(horizontal)">
                                      <p:cBhvr>
                                        <p:cTn id="39" dur="500"/>
                                        <p:tgtEl>
                                          <p:spTgt spid="11"/>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linds(horizontal)">
                                      <p:cBhvr>
                                        <p:cTn id="42" dur="500"/>
                                        <p:tgtEl>
                                          <p:spTgt spid="8"/>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blinds(horizontal)">
                                      <p:cBhvr>
                                        <p:cTn id="45" dur="500"/>
                                        <p:tgtEl>
                                          <p:spTgt spid="23"/>
                                        </p:tgtEl>
                                      </p:cBhvr>
                                    </p:animEffect>
                                  </p:childTnLst>
                                </p:cTn>
                              </p:par>
                              <p:par>
                                <p:cTn id="46" presetID="3" presetClass="entr" presetSubtype="10" fill="hold"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blinds(horizontal)">
                                      <p:cBhvr>
                                        <p:cTn id="4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7" grpId="0" animBg="1"/>
      <p:bldP spid="22" grpId="0" animBg="1"/>
      <p:bldP spid="23" grpId="0" animBg="1"/>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Bottleneck</a:t>
            </a:r>
            <a:endParaRPr lang="en-US" dirty="0"/>
          </a:p>
        </p:txBody>
      </p:sp>
      <p:sp>
        <p:nvSpPr>
          <p:cNvPr id="3" name="Content Placeholder 2"/>
          <p:cNvSpPr>
            <a:spLocks noGrp="1"/>
          </p:cNvSpPr>
          <p:nvPr>
            <p:ph idx="1"/>
          </p:nvPr>
        </p:nvSpPr>
        <p:spPr/>
        <p:txBody>
          <a:bodyPr/>
          <a:lstStyle/>
          <a:p>
            <a:r>
              <a:rPr lang="en-US" dirty="0" smtClean="0"/>
              <a:t>Distributed Cache is the potential performance bottleneck</a:t>
            </a:r>
          </a:p>
          <a:p>
            <a:pPr lvl="1"/>
            <a:r>
              <a:rPr lang="en-US" dirty="0" smtClean="0"/>
              <a:t>Large hashtable file will slow down the propagation of Distributed Cache</a:t>
            </a:r>
          </a:p>
          <a:p>
            <a:pPr lvl="1"/>
            <a:r>
              <a:rPr lang="en-US" dirty="0" smtClean="0"/>
              <a:t>Mappers are waiting for the </a:t>
            </a:r>
            <a:r>
              <a:rPr lang="en-US" dirty="0" err="1" smtClean="0"/>
              <a:t>hashtables</a:t>
            </a:r>
            <a:r>
              <a:rPr lang="en-US" dirty="0" smtClean="0"/>
              <a:t> file from Distributed Cache</a:t>
            </a:r>
          </a:p>
          <a:p>
            <a:r>
              <a:rPr lang="en-US" dirty="0" smtClean="0"/>
              <a:t>Compress and archive all the hashtable file into a tar file.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Compress and Archive </a:t>
            </a:r>
            <a:endParaRPr lang="en-US" dirty="0"/>
          </a:p>
        </p:txBody>
      </p:sp>
      <p:sp>
        <p:nvSpPr>
          <p:cNvPr id="4" name="Rectangle 3"/>
          <p:cNvSpPr/>
          <p:nvPr/>
        </p:nvSpPr>
        <p:spPr>
          <a:xfrm>
            <a:off x="1371600" y="1143000"/>
            <a:ext cx="2133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 A</a:t>
            </a:r>
            <a:endParaRPr lang="en-US" dirty="0"/>
          </a:p>
        </p:txBody>
      </p:sp>
      <p:sp>
        <p:nvSpPr>
          <p:cNvPr id="5" name="Rectangle 4"/>
          <p:cNvSpPr/>
          <p:nvPr/>
        </p:nvSpPr>
        <p:spPr>
          <a:xfrm>
            <a:off x="838200" y="3276600"/>
            <a:ext cx="3124200" cy="2209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6" name="Rectangle 5"/>
          <p:cNvSpPr/>
          <p:nvPr/>
        </p:nvSpPr>
        <p:spPr>
          <a:xfrm>
            <a:off x="1219200" y="6172200"/>
            <a:ext cx="2362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 C</a:t>
            </a:r>
            <a:endParaRPr lang="en-US" dirty="0"/>
          </a:p>
        </p:txBody>
      </p:sp>
      <p:cxnSp>
        <p:nvCxnSpPr>
          <p:cNvPr id="7" name="Straight Arrow Connector 6"/>
          <p:cNvCxnSpPr>
            <a:stCxn id="4" idx="2"/>
          </p:cNvCxnSpPr>
          <p:nvPr/>
        </p:nvCxnSpPr>
        <p:spPr>
          <a:xfrm rot="5400000">
            <a:off x="2095500" y="20193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2"/>
            <a:endCxn id="6" idx="0"/>
          </p:cNvCxnSpPr>
          <p:nvPr/>
        </p:nvCxnSpPr>
        <p:spPr>
          <a:xfrm rot="5400000">
            <a:off x="2057400" y="58293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14600" y="1905000"/>
            <a:ext cx="371827" cy="369332"/>
          </a:xfrm>
          <a:prstGeom prst="rect">
            <a:avLst/>
          </a:prstGeom>
          <a:noFill/>
        </p:spPr>
        <p:txBody>
          <a:bodyPr wrap="square" rtlCol="0">
            <a:spAutoFit/>
          </a:bodyPr>
          <a:lstStyle/>
          <a:p>
            <a:r>
              <a:rPr lang="en-US" dirty="0" smtClean="0"/>
              <a:t>a</a:t>
            </a:r>
            <a:endParaRPr lang="en-US" dirty="0"/>
          </a:p>
        </p:txBody>
      </p:sp>
      <p:sp>
        <p:nvSpPr>
          <p:cNvPr id="10" name="TextBox 9"/>
          <p:cNvSpPr txBox="1"/>
          <p:nvPr/>
        </p:nvSpPr>
        <p:spPr>
          <a:xfrm>
            <a:off x="2590800" y="5410200"/>
            <a:ext cx="385955" cy="369332"/>
          </a:xfrm>
          <a:prstGeom prst="rect">
            <a:avLst/>
          </a:prstGeom>
          <a:noFill/>
        </p:spPr>
        <p:txBody>
          <a:bodyPr wrap="square" rtlCol="0">
            <a:spAutoFit/>
          </a:bodyPr>
          <a:lstStyle/>
          <a:p>
            <a:r>
              <a:rPr lang="en-US" dirty="0" smtClean="0"/>
              <a:t>b</a:t>
            </a:r>
            <a:endParaRPr lang="en-US" dirty="0"/>
          </a:p>
        </p:txBody>
      </p:sp>
      <p:sp>
        <p:nvSpPr>
          <p:cNvPr id="11" name="Rectangle 10"/>
          <p:cNvSpPr/>
          <p:nvPr/>
        </p:nvSpPr>
        <p:spPr>
          <a:xfrm>
            <a:off x="1752600" y="3505200"/>
            <a:ext cx="10668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Mapper</a:t>
            </a:r>
            <a:endParaRPr lang="en-US" dirty="0"/>
          </a:p>
        </p:txBody>
      </p:sp>
      <p:sp>
        <p:nvSpPr>
          <p:cNvPr id="12" name="Rectangle 11"/>
          <p:cNvSpPr/>
          <p:nvPr/>
        </p:nvSpPr>
        <p:spPr>
          <a:xfrm>
            <a:off x="1752600" y="4191000"/>
            <a:ext cx="10668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Mapper</a:t>
            </a:r>
            <a:endParaRPr lang="en-US" dirty="0"/>
          </a:p>
        </p:txBody>
      </p:sp>
      <p:sp>
        <p:nvSpPr>
          <p:cNvPr id="13" name="TextBox 12"/>
          <p:cNvSpPr txBox="1"/>
          <p:nvPr/>
        </p:nvSpPr>
        <p:spPr>
          <a:xfrm>
            <a:off x="2895600" y="3581400"/>
            <a:ext cx="457200" cy="369332"/>
          </a:xfrm>
          <a:prstGeom prst="rect">
            <a:avLst/>
          </a:prstGeom>
          <a:noFill/>
        </p:spPr>
        <p:txBody>
          <a:bodyPr wrap="square" rtlCol="0">
            <a:spAutoFit/>
          </a:bodyPr>
          <a:lstStyle/>
          <a:p>
            <a:r>
              <a:rPr lang="en-US" dirty="0" smtClean="0"/>
              <a:t>…</a:t>
            </a:r>
            <a:endParaRPr lang="en-US" dirty="0"/>
          </a:p>
        </p:txBody>
      </p:sp>
      <p:sp>
        <p:nvSpPr>
          <p:cNvPr id="14" name="TextBox 13"/>
          <p:cNvSpPr txBox="1"/>
          <p:nvPr/>
        </p:nvSpPr>
        <p:spPr>
          <a:xfrm>
            <a:off x="2895600" y="4267200"/>
            <a:ext cx="457200" cy="369332"/>
          </a:xfrm>
          <a:prstGeom prst="rect">
            <a:avLst/>
          </a:prstGeom>
          <a:noFill/>
        </p:spPr>
        <p:txBody>
          <a:bodyPr wrap="square" rtlCol="0">
            <a:spAutoFit/>
          </a:bodyPr>
          <a:lstStyle/>
          <a:p>
            <a:r>
              <a:rPr lang="en-US" dirty="0" smtClean="0"/>
              <a:t>…</a:t>
            </a:r>
            <a:endParaRPr lang="en-US" dirty="0"/>
          </a:p>
        </p:txBody>
      </p:sp>
      <p:sp>
        <p:nvSpPr>
          <p:cNvPr id="15" name="Snip Single Corner Rectangle 14"/>
          <p:cNvSpPr/>
          <p:nvPr/>
        </p:nvSpPr>
        <p:spPr>
          <a:xfrm>
            <a:off x="4343400" y="914400"/>
            <a:ext cx="1066800" cy="990600"/>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Small Table Data</a:t>
            </a:r>
            <a:endParaRPr lang="en-US" dirty="0"/>
          </a:p>
        </p:txBody>
      </p:sp>
      <p:sp>
        <p:nvSpPr>
          <p:cNvPr id="16" name="TextBox 15"/>
          <p:cNvSpPr txBox="1"/>
          <p:nvPr/>
        </p:nvSpPr>
        <p:spPr>
          <a:xfrm>
            <a:off x="2819400" y="5562600"/>
            <a:ext cx="1447800" cy="369332"/>
          </a:xfrm>
          <a:prstGeom prst="rect">
            <a:avLst/>
          </a:prstGeom>
          <a:noFill/>
        </p:spPr>
        <p:txBody>
          <a:bodyPr wrap="square" rtlCol="0">
            <a:spAutoFit/>
          </a:bodyPr>
          <a:lstStyle/>
          <a:p>
            <a:r>
              <a:rPr lang="en-US" dirty="0" err="1" smtClean="0"/>
              <a:t>MapJoin</a:t>
            </a:r>
            <a:r>
              <a:rPr lang="en-US" dirty="0" smtClean="0"/>
              <a:t> Task</a:t>
            </a:r>
            <a:endParaRPr lang="en-US" dirty="0"/>
          </a:p>
        </p:txBody>
      </p:sp>
      <p:sp>
        <p:nvSpPr>
          <p:cNvPr id="17" name="Snip Single Corner Rectangle 16"/>
          <p:cNvSpPr/>
          <p:nvPr/>
        </p:nvSpPr>
        <p:spPr>
          <a:xfrm>
            <a:off x="4876800" y="3886200"/>
            <a:ext cx="1600200" cy="2971800"/>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8" name="Straight Connector 17"/>
          <p:cNvCxnSpPr/>
          <p:nvPr/>
        </p:nvCxnSpPr>
        <p:spPr>
          <a:xfrm>
            <a:off x="4876800" y="6400800"/>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876800" y="4343400"/>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876800" y="4876800"/>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876800" y="5410200"/>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876800" y="594360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705600" y="4953000"/>
            <a:ext cx="914400" cy="923330"/>
          </a:xfrm>
          <a:prstGeom prst="rect">
            <a:avLst/>
          </a:prstGeom>
          <a:noFill/>
        </p:spPr>
        <p:txBody>
          <a:bodyPr wrap="square" rtlCol="0">
            <a:spAutoFit/>
          </a:bodyPr>
          <a:lstStyle/>
          <a:p>
            <a:r>
              <a:rPr lang="en-US" dirty="0" smtClean="0"/>
              <a:t>Big Table </a:t>
            </a:r>
          </a:p>
          <a:p>
            <a:r>
              <a:rPr lang="en-US" dirty="0" smtClean="0"/>
              <a:t>Data</a:t>
            </a:r>
          </a:p>
        </p:txBody>
      </p:sp>
      <p:sp>
        <p:nvSpPr>
          <p:cNvPr id="24" name="TextBox 23"/>
          <p:cNvSpPr txBox="1"/>
          <p:nvPr/>
        </p:nvSpPr>
        <p:spPr>
          <a:xfrm>
            <a:off x="5105400" y="3886200"/>
            <a:ext cx="1066800" cy="369332"/>
          </a:xfrm>
          <a:prstGeom prst="rect">
            <a:avLst/>
          </a:prstGeom>
          <a:noFill/>
        </p:spPr>
        <p:txBody>
          <a:bodyPr wrap="square" rtlCol="0">
            <a:spAutoFit/>
          </a:bodyPr>
          <a:lstStyle/>
          <a:p>
            <a:r>
              <a:rPr lang="en-US" dirty="0" smtClean="0"/>
              <a:t>Record</a:t>
            </a:r>
            <a:endParaRPr lang="en-US" dirty="0"/>
          </a:p>
        </p:txBody>
      </p:sp>
      <p:sp>
        <p:nvSpPr>
          <p:cNvPr id="25" name="TextBox 24"/>
          <p:cNvSpPr txBox="1"/>
          <p:nvPr/>
        </p:nvSpPr>
        <p:spPr>
          <a:xfrm>
            <a:off x="5105400" y="4419600"/>
            <a:ext cx="1066800" cy="369332"/>
          </a:xfrm>
          <a:prstGeom prst="rect">
            <a:avLst/>
          </a:prstGeom>
          <a:noFill/>
        </p:spPr>
        <p:txBody>
          <a:bodyPr wrap="square" rtlCol="0">
            <a:spAutoFit/>
          </a:bodyPr>
          <a:lstStyle/>
          <a:p>
            <a:r>
              <a:rPr lang="en-US" dirty="0" smtClean="0"/>
              <a:t>Record</a:t>
            </a:r>
            <a:endParaRPr lang="en-US" dirty="0"/>
          </a:p>
        </p:txBody>
      </p:sp>
      <p:sp>
        <p:nvSpPr>
          <p:cNvPr id="26" name="TextBox 25"/>
          <p:cNvSpPr txBox="1"/>
          <p:nvPr/>
        </p:nvSpPr>
        <p:spPr>
          <a:xfrm>
            <a:off x="5105400" y="4953000"/>
            <a:ext cx="1066800" cy="369332"/>
          </a:xfrm>
          <a:prstGeom prst="rect">
            <a:avLst/>
          </a:prstGeom>
          <a:noFill/>
        </p:spPr>
        <p:txBody>
          <a:bodyPr wrap="square" rtlCol="0">
            <a:spAutoFit/>
          </a:bodyPr>
          <a:lstStyle/>
          <a:p>
            <a:r>
              <a:rPr lang="en-US" dirty="0" smtClean="0"/>
              <a:t>Record</a:t>
            </a:r>
            <a:endParaRPr lang="en-US" dirty="0"/>
          </a:p>
        </p:txBody>
      </p:sp>
      <p:sp>
        <p:nvSpPr>
          <p:cNvPr id="27" name="TextBox 26"/>
          <p:cNvSpPr txBox="1"/>
          <p:nvPr/>
        </p:nvSpPr>
        <p:spPr>
          <a:xfrm>
            <a:off x="5105400" y="5486400"/>
            <a:ext cx="1066800" cy="369332"/>
          </a:xfrm>
          <a:prstGeom prst="rect">
            <a:avLst/>
          </a:prstGeom>
          <a:noFill/>
        </p:spPr>
        <p:txBody>
          <a:bodyPr wrap="square" rtlCol="0">
            <a:spAutoFit/>
          </a:bodyPr>
          <a:lstStyle/>
          <a:p>
            <a:r>
              <a:rPr lang="en-US" dirty="0" smtClean="0"/>
              <a:t>Record</a:t>
            </a:r>
            <a:endParaRPr lang="en-US" dirty="0"/>
          </a:p>
        </p:txBody>
      </p:sp>
      <p:sp>
        <p:nvSpPr>
          <p:cNvPr id="28" name="TextBox 27"/>
          <p:cNvSpPr txBox="1"/>
          <p:nvPr/>
        </p:nvSpPr>
        <p:spPr>
          <a:xfrm>
            <a:off x="5029200" y="6019800"/>
            <a:ext cx="1066800" cy="646331"/>
          </a:xfrm>
          <a:prstGeom prst="rect">
            <a:avLst/>
          </a:prstGeom>
          <a:noFill/>
        </p:spPr>
        <p:txBody>
          <a:bodyPr wrap="square" rtlCol="0">
            <a:spAutoFit/>
          </a:bodyPr>
          <a:lstStyle/>
          <a:p>
            <a:r>
              <a:rPr lang="en-US" dirty="0" smtClean="0"/>
              <a:t>…</a:t>
            </a:r>
          </a:p>
          <a:p>
            <a:r>
              <a:rPr lang="en-US" dirty="0" smtClean="0"/>
              <a:t>…</a:t>
            </a:r>
            <a:endParaRPr lang="en-US" dirty="0"/>
          </a:p>
        </p:txBody>
      </p:sp>
      <p:cxnSp>
        <p:nvCxnSpPr>
          <p:cNvPr id="29" name="Straight Arrow Connector 28"/>
          <p:cNvCxnSpPr/>
          <p:nvPr/>
        </p:nvCxnSpPr>
        <p:spPr>
          <a:xfrm>
            <a:off x="2819400" y="3810000"/>
            <a:ext cx="2057400" cy="381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752600" y="4876800"/>
            <a:ext cx="10668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Mapper</a:t>
            </a:r>
            <a:endParaRPr lang="en-US" dirty="0"/>
          </a:p>
        </p:txBody>
      </p:sp>
      <p:sp>
        <p:nvSpPr>
          <p:cNvPr id="31" name="TextBox 30"/>
          <p:cNvSpPr txBox="1"/>
          <p:nvPr/>
        </p:nvSpPr>
        <p:spPr>
          <a:xfrm>
            <a:off x="2895600" y="4876800"/>
            <a:ext cx="457200" cy="369332"/>
          </a:xfrm>
          <a:prstGeom prst="rect">
            <a:avLst/>
          </a:prstGeom>
          <a:noFill/>
        </p:spPr>
        <p:txBody>
          <a:bodyPr wrap="square" rtlCol="0">
            <a:spAutoFit/>
          </a:bodyPr>
          <a:lstStyle/>
          <a:p>
            <a:r>
              <a:rPr lang="en-US" dirty="0" smtClean="0"/>
              <a:t>…</a:t>
            </a:r>
            <a:endParaRPr lang="en-US" dirty="0"/>
          </a:p>
        </p:txBody>
      </p:sp>
      <p:cxnSp>
        <p:nvCxnSpPr>
          <p:cNvPr id="32" name="Straight Arrow Connector 31"/>
          <p:cNvCxnSpPr/>
          <p:nvPr/>
        </p:nvCxnSpPr>
        <p:spPr>
          <a:xfrm>
            <a:off x="2819400" y="4495800"/>
            <a:ext cx="1981200" cy="2667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819400" y="5181600"/>
            <a:ext cx="1981200" cy="1143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990600" y="2362200"/>
            <a:ext cx="28194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MapReduce Local Task</a:t>
            </a:r>
            <a:endParaRPr lang="en-US" dirty="0"/>
          </a:p>
        </p:txBody>
      </p:sp>
      <p:cxnSp>
        <p:nvCxnSpPr>
          <p:cNvPr id="35" name="Straight Arrow Connector 34"/>
          <p:cNvCxnSpPr>
            <a:stCxn id="34" idx="2"/>
            <a:endCxn id="5" idx="0"/>
          </p:cNvCxnSpPr>
          <p:nvPr/>
        </p:nvCxnSpPr>
        <p:spPr>
          <a:xfrm rot="5400000">
            <a:off x="2209800" y="30861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6858000" y="2590800"/>
            <a:ext cx="2133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Distributed Cache</a:t>
            </a:r>
            <a:endParaRPr lang="en-US" dirty="0"/>
          </a:p>
        </p:txBody>
      </p:sp>
      <p:sp>
        <p:nvSpPr>
          <p:cNvPr id="37" name="Snip Single Corner Rectangle 36"/>
          <p:cNvSpPr/>
          <p:nvPr/>
        </p:nvSpPr>
        <p:spPr>
          <a:xfrm>
            <a:off x="4419600" y="2057400"/>
            <a:ext cx="1676400" cy="762000"/>
          </a:xfrm>
          <a:prstGeom prst="snip1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HashTable</a:t>
            </a:r>
            <a:r>
              <a:rPr lang="en-US" dirty="0" smtClean="0"/>
              <a:t> Files</a:t>
            </a:r>
            <a:endParaRPr lang="en-US" dirty="0"/>
          </a:p>
        </p:txBody>
      </p:sp>
      <p:cxnSp>
        <p:nvCxnSpPr>
          <p:cNvPr id="38" name="Straight Arrow Connector 37"/>
          <p:cNvCxnSpPr>
            <a:stCxn id="15" idx="2"/>
          </p:cNvCxnSpPr>
          <p:nvPr/>
        </p:nvCxnSpPr>
        <p:spPr>
          <a:xfrm rot="10800000" flipV="1">
            <a:off x="2514600" y="1409700"/>
            <a:ext cx="1828800" cy="9525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9" name="Straight Arrow Connector 38"/>
          <p:cNvCxnSpPr>
            <a:stCxn id="34" idx="3"/>
            <a:endCxn id="37" idx="2"/>
          </p:cNvCxnSpPr>
          <p:nvPr/>
        </p:nvCxnSpPr>
        <p:spPr>
          <a:xfrm flipV="1">
            <a:off x="3810000" y="2438400"/>
            <a:ext cx="609600" cy="1905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0" name="Straight Arrow Connector 39"/>
          <p:cNvCxnSpPr>
            <a:stCxn id="36" idx="1"/>
            <a:endCxn id="13" idx="1"/>
          </p:cNvCxnSpPr>
          <p:nvPr/>
        </p:nvCxnSpPr>
        <p:spPr>
          <a:xfrm rot="10800000" flipV="1">
            <a:off x="2895600" y="3162300"/>
            <a:ext cx="3962400" cy="6037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1" name="Straight Arrow Connector 40"/>
          <p:cNvCxnSpPr>
            <a:stCxn id="36" idx="1"/>
          </p:cNvCxnSpPr>
          <p:nvPr/>
        </p:nvCxnSpPr>
        <p:spPr>
          <a:xfrm rot="10800000" flipV="1">
            <a:off x="2819400" y="3162300"/>
            <a:ext cx="4038600" cy="1257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2" name="Straight Arrow Connector 41"/>
          <p:cNvCxnSpPr>
            <a:stCxn id="36" idx="1"/>
          </p:cNvCxnSpPr>
          <p:nvPr/>
        </p:nvCxnSpPr>
        <p:spPr>
          <a:xfrm rot="10800000" flipV="1">
            <a:off x="2819400" y="3162300"/>
            <a:ext cx="4038600" cy="2019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3" name="Shape 42"/>
          <p:cNvCxnSpPr>
            <a:stCxn id="37" idx="0"/>
            <a:endCxn id="36" idx="0"/>
          </p:cNvCxnSpPr>
          <p:nvPr/>
        </p:nvCxnSpPr>
        <p:spPr>
          <a:xfrm>
            <a:off x="6096000" y="2438400"/>
            <a:ext cx="1828800" cy="152400"/>
          </a:xfrm>
          <a:prstGeom prst="bentConnector2">
            <a:avLst/>
          </a:prstGeom>
          <a:ln>
            <a:tailEnd type="arrow"/>
          </a:ln>
        </p:spPr>
        <p:style>
          <a:lnRef idx="2">
            <a:schemeClr val="dk1"/>
          </a:lnRef>
          <a:fillRef idx="0">
            <a:schemeClr val="dk1"/>
          </a:fillRef>
          <a:effectRef idx="1">
            <a:schemeClr val="dk1"/>
          </a:effectRef>
          <a:fontRef idx="minor">
            <a:schemeClr val="tx1"/>
          </a:fontRef>
        </p:style>
      </p:cxnSp>
      <p:sp>
        <p:nvSpPr>
          <p:cNvPr id="44" name="TextBox 43"/>
          <p:cNvSpPr txBox="1"/>
          <p:nvPr/>
        </p:nvSpPr>
        <p:spPr>
          <a:xfrm>
            <a:off x="6324600" y="1524000"/>
            <a:ext cx="1905000" cy="830997"/>
          </a:xfrm>
          <a:prstGeom prst="rect">
            <a:avLst/>
          </a:prstGeom>
          <a:noFill/>
        </p:spPr>
        <p:txBody>
          <a:bodyPr wrap="square" rtlCol="0">
            <a:spAutoFit/>
          </a:bodyPr>
          <a:lstStyle/>
          <a:p>
            <a:r>
              <a:rPr lang="en-US" sz="2400" b="1" dirty="0" smtClean="0">
                <a:solidFill>
                  <a:srgbClr val="FF0000"/>
                </a:solidFill>
              </a:rPr>
              <a:t>Compressed &amp; Archived</a:t>
            </a:r>
          </a:p>
        </p:txBody>
      </p:sp>
      <p:sp>
        <p:nvSpPr>
          <p:cNvPr id="45" name="Snip Single Corner Rectangle 44"/>
          <p:cNvSpPr/>
          <p:nvPr/>
        </p:nvSpPr>
        <p:spPr>
          <a:xfrm>
            <a:off x="4495800" y="914400"/>
            <a:ext cx="1066800" cy="990600"/>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Small Table Data</a:t>
            </a:r>
            <a:endParaRPr lang="en-US" dirty="0"/>
          </a:p>
        </p:txBody>
      </p:sp>
      <p:sp>
        <p:nvSpPr>
          <p:cNvPr id="46" name="Snip Single Corner Rectangle 45"/>
          <p:cNvSpPr/>
          <p:nvPr/>
        </p:nvSpPr>
        <p:spPr>
          <a:xfrm>
            <a:off x="4724400" y="914400"/>
            <a:ext cx="1066800" cy="990600"/>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Small Table Data</a:t>
            </a:r>
            <a:endParaRPr lang="en-US" dirty="0"/>
          </a:p>
        </p:txBody>
      </p:sp>
      <p:sp>
        <p:nvSpPr>
          <p:cNvPr id="47" name="Snip Single Corner Rectangle 46"/>
          <p:cNvSpPr/>
          <p:nvPr/>
        </p:nvSpPr>
        <p:spPr>
          <a:xfrm>
            <a:off x="4495800" y="2133600"/>
            <a:ext cx="1676400" cy="762000"/>
          </a:xfrm>
          <a:prstGeom prst="snip1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HashTable</a:t>
            </a:r>
            <a:r>
              <a:rPr lang="en-US" dirty="0" smtClean="0"/>
              <a:t> Files</a:t>
            </a:r>
            <a:endParaRPr lang="en-US" dirty="0"/>
          </a:p>
        </p:txBody>
      </p:sp>
      <p:sp>
        <p:nvSpPr>
          <p:cNvPr id="48" name="Snip Single Corner Rectangle 47"/>
          <p:cNvSpPr/>
          <p:nvPr/>
        </p:nvSpPr>
        <p:spPr>
          <a:xfrm>
            <a:off x="4572000" y="2209800"/>
            <a:ext cx="1676400" cy="762000"/>
          </a:xfrm>
          <a:prstGeom prst="snip1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HashTable</a:t>
            </a:r>
            <a:r>
              <a:rPr lang="en-US" dirty="0" smtClean="0"/>
              <a:t> Files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amond(in)">
                                      <p:cBhvr>
                                        <p:cTn id="7" dur="2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5105400"/>
            <a:ext cx="8534400" cy="1447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Performance Evaluation II</a:t>
            </a:r>
            <a:endParaRPr lang="en-US" dirty="0"/>
          </a:p>
        </p:txBody>
      </p:sp>
      <p:graphicFrame>
        <p:nvGraphicFramePr>
          <p:cNvPr id="4" name="Table 3"/>
          <p:cNvGraphicFramePr>
            <a:graphicFrameLocks noGrp="1"/>
          </p:cNvGraphicFramePr>
          <p:nvPr/>
        </p:nvGraphicFramePr>
        <p:xfrm>
          <a:off x="457200" y="1600200"/>
          <a:ext cx="8305800" cy="4800600"/>
        </p:xfrm>
        <a:graphic>
          <a:graphicData uri="http://schemas.openxmlformats.org/drawingml/2006/table">
            <a:tbl>
              <a:tblPr>
                <a:tableStyleId>{BC89EF96-8CEA-46FF-86C4-4CE0E7609802}</a:tableStyleId>
              </a:tblPr>
              <a:tblGrid>
                <a:gridCol w="1384300"/>
                <a:gridCol w="1384300"/>
                <a:gridCol w="1384300"/>
                <a:gridCol w="1384300"/>
                <a:gridCol w="1384300"/>
                <a:gridCol w="1384300"/>
              </a:tblGrid>
              <a:tr h="1200150">
                <a:tc>
                  <a:txBody>
                    <a:bodyPr/>
                    <a:lstStyle/>
                    <a:p>
                      <a:pPr marL="0" marR="0">
                        <a:spcBef>
                          <a:spcPts val="0"/>
                        </a:spcBef>
                        <a:spcAft>
                          <a:spcPts val="0"/>
                        </a:spcAft>
                      </a:pPr>
                      <a:r>
                        <a:rPr lang="en-US" sz="1600" dirty="0"/>
                        <a:t>Small Table</a:t>
                      </a:r>
                      <a:endParaRPr lang="en-US" sz="1600" dirty="0">
                        <a:latin typeface="Calibri"/>
                        <a:ea typeface="SimSun"/>
                      </a:endParaRPr>
                    </a:p>
                  </a:txBody>
                  <a:tcPr marL="68580" marR="68580" marT="0" marB="0"/>
                </a:tc>
                <a:tc>
                  <a:txBody>
                    <a:bodyPr/>
                    <a:lstStyle/>
                    <a:p>
                      <a:pPr marL="0" marR="0">
                        <a:spcBef>
                          <a:spcPts val="0"/>
                        </a:spcBef>
                        <a:spcAft>
                          <a:spcPts val="0"/>
                        </a:spcAft>
                      </a:pPr>
                      <a:r>
                        <a:rPr lang="en-US" sz="1600"/>
                        <a:t>Big Table</a:t>
                      </a:r>
                      <a:endParaRPr lang="en-US" sz="1600">
                        <a:latin typeface="Calibri"/>
                        <a:ea typeface="SimSun"/>
                      </a:endParaRPr>
                    </a:p>
                  </a:txBody>
                  <a:tcPr marL="68580" marR="68580" marT="0" marB="0"/>
                </a:tc>
                <a:tc>
                  <a:txBody>
                    <a:bodyPr/>
                    <a:lstStyle/>
                    <a:p>
                      <a:pPr marL="0" marR="0">
                        <a:spcBef>
                          <a:spcPts val="0"/>
                        </a:spcBef>
                        <a:spcAft>
                          <a:spcPts val="0"/>
                        </a:spcAft>
                      </a:pPr>
                      <a:r>
                        <a:rPr lang="en-US" sz="1600" dirty="0"/>
                        <a:t>Join Condition</a:t>
                      </a:r>
                      <a:endParaRPr lang="en-US" sz="1600" dirty="0">
                        <a:latin typeface="Calibri"/>
                        <a:ea typeface="SimSun"/>
                      </a:endParaRPr>
                    </a:p>
                  </a:txBody>
                  <a:tcPr marL="68580" marR="68580" marT="0" marB="0"/>
                </a:tc>
                <a:tc>
                  <a:txBody>
                    <a:bodyPr/>
                    <a:lstStyle/>
                    <a:p>
                      <a:pPr marL="0" marR="0">
                        <a:spcBef>
                          <a:spcPts val="0"/>
                        </a:spcBef>
                        <a:spcAft>
                          <a:spcPts val="0"/>
                        </a:spcAft>
                      </a:pPr>
                      <a:r>
                        <a:rPr lang="en-US" sz="1600" b="1" dirty="0"/>
                        <a:t>Average Join Execution Time  Without Compression</a:t>
                      </a:r>
                      <a:endParaRPr lang="en-US" sz="1600" b="1" dirty="0">
                        <a:latin typeface="Calibri"/>
                        <a:ea typeface="SimSun"/>
                      </a:endParaRPr>
                    </a:p>
                  </a:txBody>
                  <a:tcPr marL="68580" marR="68580" marT="0" marB="0"/>
                </a:tc>
                <a:tc>
                  <a:txBody>
                    <a:bodyPr/>
                    <a:lstStyle/>
                    <a:p>
                      <a:pPr marL="0" marR="0">
                        <a:spcBef>
                          <a:spcPts val="0"/>
                        </a:spcBef>
                        <a:spcAft>
                          <a:spcPts val="0"/>
                        </a:spcAft>
                      </a:pPr>
                      <a:r>
                        <a:rPr lang="en-US" sz="1600" b="1" dirty="0"/>
                        <a:t>Average Join Execution Time With Compression</a:t>
                      </a:r>
                      <a:endParaRPr lang="en-US" sz="1600" b="1" dirty="0">
                        <a:latin typeface="Calibri"/>
                        <a:ea typeface="SimSun"/>
                      </a:endParaRPr>
                    </a:p>
                  </a:txBody>
                  <a:tcPr marL="68580" marR="68580" marT="0" marB="0"/>
                </a:tc>
                <a:tc>
                  <a:txBody>
                    <a:bodyPr/>
                    <a:lstStyle/>
                    <a:p>
                      <a:pPr marL="0" marR="0">
                        <a:spcBef>
                          <a:spcPts val="0"/>
                        </a:spcBef>
                        <a:spcAft>
                          <a:spcPts val="0"/>
                        </a:spcAft>
                      </a:pPr>
                      <a:r>
                        <a:rPr lang="en-US" sz="1600" b="1"/>
                        <a:t>Performance Improvement</a:t>
                      </a:r>
                      <a:endParaRPr lang="en-US" sz="1600" b="1">
                        <a:latin typeface="Calibri"/>
                        <a:ea typeface="SimSun"/>
                      </a:endParaRPr>
                    </a:p>
                  </a:txBody>
                  <a:tcPr marL="68580" marR="68580" marT="0" marB="0"/>
                </a:tc>
              </a:tr>
              <a:tr h="600075">
                <a:tc>
                  <a:txBody>
                    <a:bodyPr/>
                    <a:lstStyle/>
                    <a:p>
                      <a:pPr marL="0" marR="0">
                        <a:spcBef>
                          <a:spcPts val="0"/>
                        </a:spcBef>
                        <a:spcAft>
                          <a:spcPts val="0"/>
                        </a:spcAft>
                      </a:pPr>
                      <a:r>
                        <a:rPr lang="en-US" sz="1600"/>
                        <a:t>75 K rows;</a:t>
                      </a:r>
                    </a:p>
                    <a:p>
                      <a:pPr marL="0" marR="0">
                        <a:spcBef>
                          <a:spcPts val="0"/>
                        </a:spcBef>
                        <a:spcAft>
                          <a:spcPts val="0"/>
                        </a:spcAft>
                      </a:pPr>
                      <a:r>
                        <a:rPr lang="en-US" sz="1600"/>
                        <a:t>383K file size</a:t>
                      </a:r>
                      <a:endParaRPr lang="en-US" sz="1600">
                        <a:latin typeface="Calibri"/>
                        <a:ea typeface="SimSun"/>
                      </a:endParaRPr>
                    </a:p>
                  </a:txBody>
                  <a:tcPr marL="68580" marR="68580" marT="0" marB="0"/>
                </a:tc>
                <a:tc>
                  <a:txBody>
                    <a:bodyPr/>
                    <a:lstStyle/>
                    <a:p>
                      <a:pPr marL="0" marR="0">
                        <a:spcBef>
                          <a:spcPts val="0"/>
                        </a:spcBef>
                        <a:spcAft>
                          <a:spcPts val="0"/>
                        </a:spcAft>
                      </a:pPr>
                      <a:r>
                        <a:rPr lang="en-US" sz="1600"/>
                        <a:t>130 M rows;</a:t>
                      </a:r>
                    </a:p>
                    <a:p>
                      <a:pPr marL="0" marR="0">
                        <a:spcBef>
                          <a:spcPts val="0"/>
                        </a:spcBef>
                        <a:spcAft>
                          <a:spcPts val="0"/>
                        </a:spcAft>
                      </a:pPr>
                      <a:r>
                        <a:rPr lang="en-US" sz="1600"/>
                        <a:t>3.5G file size;</a:t>
                      </a:r>
                      <a:endParaRPr lang="en-US" sz="1600">
                        <a:latin typeface="Calibri"/>
                        <a:ea typeface="SimSun"/>
                      </a:endParaRPr>
                    </a:p>
                  </a:txBody>
                  <a:tcPr marL="68580" marR="68580" marT="0" marB="0"/>
                </a:tc>
                <a:tc>
                  <a:txBody>
                    <a:bodyPr/>
                    <a:lstStyle/>
                    <a:p>
                      <a:pPr marL="0" marR="0">
                        <a:spcBef>
                          <a:spcPts val="0"/>
                        </a:spcBef>
                        <a:spcAft>
                          <a:spcPts val="0"/>
                        </a:spcAft>
                      </a:pPr>
                      <a:r>
                        <a:rPr lang="en-US" sz="1600"/>
                        <a:t>1 join key,</a:t>
                      </a:r>
                    </a:p>
                    <a:p>
                      <a:pPr marL="0" marR="0">
                        <a:spcBef>
                          <a:spcPts val="0"/>
                        </a:spcBef>
                        <a:spcAft>
                          <a:spcPts val="0"/>
                        </a:spcAft>
                      </a:pPr>
                      <a:r>
                        <a:rPr lang="en-US" sz="1600"/>
                        <a:t>2 join value</a:t>
                      </a:r>
                      <a:endParaRPr lang="en-US" sz="1600">
                        <a:latin typeface="Calibri"/>
                        <a:ea typeface="SimSun"/>
                      </a:endParaRPr>
                    </a:p>
                  </a:txBody>
                  <a:tcPr marL="68580" marR="68580" marT="0" marB="0"/>
                </a:tc>
                <a:tc>
                  <a:txBody>
                    <a:bodyPr/>
                    <a:lstStyle/>
                    <a:p>
                      <a:pPr marL="0" marR="0">
                        <a:spcBef>
                          <a:spcPts val="0"/>
                        </a:spcBef>
                        <a:spcAft>
                          <a:spcPts val="0"/>
                        </a:spcAft>
                      </a:pPr>
                      <a:r>
                        <a:rPr lang="en-US" sz="1600" b="1"/>
                        <a:t>106 sec</a:t>
                      </a:r>
                      <a:endParaRPr lang="en-US" sz="1600" b="1">
                        <a:latin typeface="Calibri"/>
                        <a:ea typeface="SimSun"/>
                      </a:endParaRPr>
                    </a:p>
                  </a:txBody>
                  <a:tcPr marL="68580" marR="68580" marT="0" marB="0"/>
                </a:tc>
                <a:tc>
                  <a:txBody>
                    <a:bodyPr/>
                    <a:lstStyle/>
                    <a:p>
                      <a:pPr marL="0" marR="0">
                        <a:spcBef>
                          <a:spcPts val="0"/>
                        </a:spcBef>
                        <a:spcAft>
                          <a:spcPts val="0"/>
                        </a:spcAft>
                      </a:pPr>
                      <a:r>
                        <a:rPr lang="en-US" sz="1600" b="1" dirty="0" smtClean="0"/>
                        <a:t>73 </a:t>
                      </a:r>
                      <a:r>
                        <a:rPr lang="en-US" sz="1600" b="1" dirty="0"/>
                        <a:t>sec</a:t>
                      </a:r>
                      <a:endParaRPr lang="en-US" sz="1600" b="1" dirty="0">
                        <a:latin typeface="Calibri"/>
                        <a:ea typeface="SimSun"/>
                      </a:endParaRPr>
                    </a:p>
                  </a:txBody>
                  <a:tcPr marL="68580" marR="68580" marT="0" marB="0"/>
                </a:tc>
                <a:tc>
                  <a:txBody>
                    <a:bodyPr/>
                    <a:lstStyle/>
                    <a:p>
                      <a:pPr marL="0" marR="0">
                        <a:spcBef>
                          <a:spcPts val="0"/>
                        </a:spcBef>
                        <a:spcAft>
                          <a:spcPts val="0"/>
                        </a:spcAft>
                      </a:pPr>
                      <a:r>
                        <a:rPr lang="en-US" sz="1600" b="1" dirty="0">
                          <a:solidFill>
                            <a:srgbClr val="FF0000"/>
                          </a:solidFill>
                        </a:rPr>
                        <a:t>+ </a:t>
                      </a:r>
                      <a:r>
                        <a:rPr lang="en-US" sz="1600" b="1" dirty="0" smtClean="0">
                          <a:solidFill>
                            <a:srgbClr val="FF0000"/>
                          </a:solidFill>
                        </a:rPr>
                        <a:t>45%</a:t>
                      </a:r>
                      <a:endParaRPr lang="en-US" sz="1600" b="1" dirty="0">
                        <a:solidFill>
                          <a:srgbClr val="FF0000"/>
                        </a:solidFill>
                        <a:latin typeface="Calibri"/>
                        <a:ea typeface="SimSun"/>
                      </a:endParaRPr>
                    </a:p>
                  </a:txBody>
                  <a:tcPr marL="68580" marR="68580" marT="0" marB="0"/>
                </a:tc>
              </a:tr>
              <a:tr h="600075">
                <a:tc>
                  <a:txBody>
                    <a:bodyPr/>
                    <a:lstStyle/>
                    <a:p>
                      <a:pPr marL="0" marR="0">
                        <a:spcBef>
                          <a:spcPts val="0"/>
                        </a:spcBef>
                        <a:spcAft>
                          <a:spcPts val="0"/>
                        </a:spcAft>
                      </a:pPr>
                      <a:r>
                        <a:rPr lang="en-US" sz="1600"/>
                        <a:t>500 K rows;</a:t>
                      </a:r>
                    </a:p>
                    <a:p>
                      <a:pPr marL="0" marR="0">
                        <a:spcBef>
                          <a:spcPts val="0"/>
                        </a:spcBef>
                        <a:spcAft>
                          <a:spcPts val="0"/>
                        </a:spcAft>
                      </a:pPr>
                      <a:r>
                        <a:rPr lang="en-US" sz="1600"/>
                        <a:t>2.6M file size</a:t>
                      </a:r>
                      <a:endParaRPr lang="en-US" sz="1600">
                        <a:latin typeface="Calibri"/>
                        <a:ea typeface="SimSun"/>
                      </a:endParaRPr>
                    </a:p>
                  </a:txBody>
                  <a:tcPr marL="68580" marR="68580" marT="0" marB="0"/>
                </a:tc>
                <a:tc>
                  <a:txBody>
                    <a:bodyPr/>
                    <a:lstStyle/>
                    <a:p>
                      <a:pPr marL="0" marR="0">
                        <a:spcBef>
                          <a:spcPts val="0"/>
                        </a:spcBef>
                        <a:spcAft>
                          <a:spcPts val="0"/>
                        </a:spcAft>
                      </a:pPr>
                      <a:r>
                        <a:rPr lang="en-US" sz="1600"/>
                        <a:t>130 M rows;</a:t>
                      </a:r>
                    </a:p>
                    <a:p>
                      <a:pPr marL="0" marR="0">
                        <a:spcBef>
                          <a:spcPts val="0"/>
                        </a:spcBef>
                        <a:spcAft>
                          <a:spcPts val="0"/>
                        </a:spcAft>
                      </a:pPr>
                      <a:r>
                        <a:rPr lang="en-US" sz="1600"/>
                        <a:t>3.5G file size</a:t>
                      </a:r>
                      <a:endParaRPr lang="en-US" sz="1600">
                        <a:latin typeface="Calibri"/>
                        <a:ea typeface="SimSun"/>
                      </a:endParaRPr>
                    </a:p>
                  </a:txBody>
                  <a:tcPr marL="68580" marR="68580" marT="0" marB="0"/>
                </a:tc>
                <a:tc>
                  <a:txBody>
                    <a:bodyPr/>
                    <a:lstStyle/>
                    <a:p>
                      <a:pPr marL="0" marR="0">
                        <a:spcBef>
                          <a:spcPts val="0"/>
                        </a:spcBef>
                        <a:spcAft>
                          <a:spcPts val="0"/>
                        </a:spcAft>
                      </a:pPr>
                      <a:r>
                        <a:rPr lang="en-US" sz="1600"/>
                        <a:t>1 join key,</a:t>
                      </a:r>
                    </a:p>
                    <a:p>
                      <a:pPr marL="0" marR="0">
                        <a:spcBef>
                          <a:spcPts val="0"/>
                        </a:spcBef>
                        <a:spcAft>
                          <a:spcPts val="0"/>
                        </a:spcAft>
                      </a:pPr>
                      <a:r>
                        <a:rPr lang="en-US" sz="1600"/>
                        <a:t>2 join value</a:t>
                      </a:r>
                      <a:endParaRPr lang="en-US" sz="1600">
                        <a:latin typeface="Calibri"/>
                        <a:ea typeface="SimSun"/>
                      </a:endParaRPr>
                    </a:p>
                  </a:txBody>
                  <a:tcPr marL="68580" marR="68580" marT="0" marB="0"/>
                </a:tc>
                <a:tc>
                  <a:txBody>
                    <a:bodyPr/>
                    <a:lstStyle/>
                    <a:p>
                      <a:pPr marL="0" marR="0">
                        <a:spcBef>
                          <a:spcPts val="0"/>
                        </a:spcBef>
                        <a:spcAft>
                          <a:spcPts val="0"/>
                        </a:spcAft>
                      </a:pPr>
                      <a:r>
                        <a:rPr lang="en-US" sz="1600" b="1"/>
                        <a:t>129 sec</a:t>
                      </a:r>
                      <a:endParaRPr lang="en-US" sz="1600" b="1">
                        <a:latin typeface="Calibri"/>
                        <a:ea typeface="SimSun"/>
                      </a:endParaRPr>
                    </a:p>
                  </a:txBody>
                  <a:tcPr marL="68580" marR="68580" marT="0" marB="0"/>
                </a:tc>
                <a:tc>
                  <a:txBody>
                    <a:bodyPr/>
                    <a:lstStyle/>
                    <a:p>
                      <a:pPr marL="0" marR="0">
                        <a:spcBef>
                          <a:spcPts val="0"/>
                        </a:spcBef>
                        <a:spcAft>
                          <a:spcPts val="0"/>
                        </a:spcAft>
                      </a:pPr>
                      <a:r>
                        <a:rPr lang="en-US" sz="1600" b="1" dirty="0"/>
                        <a:t>106 sec</a:t>
                      </a:r>
                      <a:endParaRPr lang="en-US" sz="1600" b="1" dirty="0">
                        <a:latin typeface="Calibri"/>
                        <a:ea typeface="SimSun"/>
                      </a:endParaRPr>
                    </a:p>
                  </a:txBody>
                  <a:tcPr marL="68580" marR="68580" marT="0" marB="0"/>
                </a:tc>
                <a:tc>
                  <a:txBody>
                    <a:bodyPr/>
                    <a:lstStyle/>
                    <a:p>
                      <a:pPr marL="0" marR="0">
                        <a:spcBef>
                          <a:spcPts val="0"/>
                        </a:spcBef>
                        <a:spcAft>
                          <a:spcPts val="0"/>
                        </a:spcAft>
                      </a:pPr>
                      <a:r>
                        <a:rPr lang="en-US" sz="1600" b="1" dirty="0">
                          <a:solidFill>
                            <a:srgbClr val="FF0000"/>
                          </a:solidFill>
                        </a:rPr>
                        <a:t>+21 %</a:t>
                      </a:r>
                      <a:endParaRPr lang="en-US" sz="1600" b="1" dirty="0">
                        <a:solidFill>
                          <a:srgbClr val="FF0000"/>
                        </a:solidFill>
                        <a:latin typeface="Calibri"/>
                        <a:ea typeface="SimSun"/>
                      </a:endParaRPr>
                    </a:p>
                  </a:txBody>
                  <a:tcPr marL="68580" marR="68580" marT="0" marB="0"/>
                </a:tc>
              </a:tr>
              <a:tr h="600075">
                <a:tc>
                  <a:txBody>
                    <a:bodyPr/>
                    <a:lstStyle/>
                    <a:p>
                      <a:pPr marL="0" marR="0">
                        <a:spcBef>
                          <a:spcPts val="0"/>
                        </a:spcBef>
                        <a:spcAft>
                          <a:spcPts val="0"/>
                        </a:spcAft>
                      </a:pPr>
                      <a:r>
                        <a:rPr lang="en-US" sz="1600"/>
                        <a:t>75 K rows;</a:t>
                      </a:r>
                    </a:p>
                    <a:p>
                      <a:pPr marL="0" marR="0">
                        <a:spcBef>
                          <a:spcPts val="0"/>
                        </a:spcBef>
                        <a:spcAft>
                          <a:spcPts val="0"/>
                        </a:spcAft>
                      </a:pPr>
                      <a:r>
                        <a:rPr lang="en-US" sz="1600"/>
                        <a:t>383K file size</a:t>
                      </a:r>
                      <a:endParaRPr lang="en-US" sz="1600">
                        <a:latin typeface="Calibri"/>
                        <a:ea typeface="SimSun"/>
                      </a:endParaRPr>
                    </a:p>
                  </a:txBody>
                  <a:tcPr marL="68580" marR="68580" marT="0" marB="0"/>
                </a:tc>
                <a:tc>
                  <a:txBody>
                    <a:bodyPr/>
                    <a:lstStyle/>
                    <a:p>
                      <a:pPr marL="0" marR="0">
                        <a:spcBef>
                          <a:spcPts val="0"/>
                        </a:spcBef>
                        <a:spcAft>
                          <a:spcPts val="0"/>
                        </a:spcAft>
                      </a:pPr>
                      <a:r>
                        <a:rPr lang="en-US" sz="1600"/>
                        <a:t>16.7 B rows;</a:t>
                      </a:r>
                    </a:p>
                    <a:p>
                      <a:pPr marL="0" marR="0">
                        <a:spcBef>
                          <a:spcPts val="0"/>
                        </a:spcBef>
                        <a:spcAft>
                          <a:spcPts val="0"/>
                        </a:spcAft>
                      </a:pPr>
                      <a:r>
                        <a:rPr lang="en-US" sz="1600"/>
                        <a:t>459 G file size</a:t>
                      </a:r>
                      <a:endParaRPr lang="en-US" sz="1600">
                        <a:latin typeface="Calibri"/>
                        <a:ea typeface="SimSun"/>
                      </a:endParaRPr>
                    </a:p>
                  </a:txBody>
                  <a:tcPr marL="68580" marR="68580" marT="0" marB="0"/>
                </a:tc>
                <a:tc>
                  <a:txBody>
                    <a:bodyPr/>
                    <a:lstStyle/>
                    <a:p>
                      <a:pPr marL="0" marR="0">
                        <a:spcBef>
                          <a:spcPts val="0"/>
                        </a:spcBef>
                        <a:spcAft>
                          <a:spcPts val="0"/>
                        </a:spcAft>
                      </a:pPr>
                      <a:r>
                        <a:rPr lang="en-US" sz="1600"/>
                        <a:t>1 join key,</a:t>
                      </a:r>
                    </a:p>
                    <a:p>
                      <a:pPr marL="0" marR="0">
                        <a:spcBef>
                          <a:spcPts val="0"/>
                        </a:spcBef>
                        <a:spcAft>
                          <a:spcPts val="0"/>
                        </a:spcAft>
                      </a:pPr>
                      <a:r>
                        <a:rPr lang="en-US" sz="1600"/>
                        <a:t>2 join value</a:t>
                      </a:r>
                      <a:endParaRPr lang="en-US" sz="1600">
                        <a:latin typeface="Calibri"/>
                        <a:ea typeface="SimSun"/>
                      </a:endParaRPr>
                    </a:p>
                  </a:txBody>
                  <a:tcPr marL="68580" marR="68580" marT="0" marB="0"/>
                </a:tc>
                <a:tc>
                  <a:txBody>
                    <a:bodyPr/>
                    <a:lstStyle/>
                    <a:p>
                      <a:pPr marL="0" marR="0">
                        <a:spcBef>
                          <a:spcPts val="0"/>
                        </a:spcBef>
                        <a:spcAft>
                          <a:spcPts val="0"/>
                        </a:spcAft>
                      </a:pPr>
                      <a:r>
                        <a:rPr lang="en-US" sz="1600" b="1"/>
                        <a:t>441 sec</a:t>
                      </a:r>
                      <a:endParaRPr lang="en-US" sz="1600" b="1">
                        <a:latin typeface="Calibri"/>
                        <a:ea typeface="SimSun"/>
                      </a:endParaRPr>
                    </a:p>
                  </a:txBody>
                  <a:tcPr marL="68580" marR="68580" marT="0" marB="0"/>
                </a:tc>
                <a:tc>
                  <a:txBody>
                    <a:bodyPr/>
                    <a:lstStyle/>
                    <a:p>
                      <a:pPr marL="0" marR="0">
                        <a:spcBef>
                          <a:spcPts val="0"/>
                        </a:spcBef>
                        <a:spcAft>
                          <a:spcPts val="0"/>
                        </a:spcAft>
                      </a:pPr>
                      <a:r>
                        <a:rPr lang="en-US" sz="1600" b="1" dirty="0" smtClean="0"/>
                        <a:t>326 </a:t>
                      </a:r>
                      <a:r>
                        <a:rPr lang="en-US" sz="1600" b="1" dirty="0"/>
                        <a:t>sec</a:t>
                      </a:r>
                      <a:endParaRPr lang="en-US" sz="1600" b="1" dirty="0">
                        <a:latin typeface="Calibri"/>
                        <a:ea typeface="SimSun"/>
                      </a:endParaRPr>
                    </a:p>
                  </a:txBody>
                  <a:tcPr marL="68580" marR="68580" marT="0" marB="0"/>
                </a:tc>
                <a:tc>
                  <a:txBody>
                    <a:bodyPr/>
                    <a:lstStyle/>
                    <a:p>
                      <a:pPr marL="0" marR="0">
                        <a:spcBef>
                          <a:spcPts val="0"/>
                        </a:spcBef>
                        <a:spcAft>
                          <a:spcPts val="0"/>
                        </a:spcAft>
                      </a:pPr>
                      <a:r>
                        <a:rPr lang="en-US" sz="1600" b="1" dirty="0">
                          <a:solidFill>
                            <a:srgbClr val="FF0000"/>
                          </a:solidFill>
                        </a:rPr>
                        <a:t>+ </a:t>
                      </a:r>
                      <a:r>
                        <a:rPr lang="en-US" sz="1600" b="1" dirty="0" smtClean="0">
                          <a:solidFill>
                            <a:srgbClr val="FF0000"/>
                          </a:solidFill>
                        </a:rPr>
                        <a:t>35 </a:t>
                      </a:r>
                      <a:r>
                        <a:rPr lang="en-US" sz="1600" b="1" dirty="0">
                          <a:solidFill>
                            <a:srgbClr val="FF0000"/>
                          </a:solidFill>
                        </a:rPr>
                        <a:t>%</a:t>
                      </a:r>
                      <a:endParaRPr lang="en-US" sz="1600" b="1" dirty="0">
                        <a:solidFill>
                          <a:srgbClr val="FF0000"/>
                        </a:solidFill>
                        <a:latin typeface="Calibri"/>
                        <a:ea typeface="SimSun"/>
                      </a:endParaRPr>
                    </a:p>
                  </a:txBody>
                  <a:tcPr marL="68580" marR="68580" marT="0" marB="0"/>
                </a:tc>
              </a:tr>
              <a:tr h="600075">
                <a:tc>
                  <a:txBody>
                    <a:bodyPr/>
                    <a:lstStyle/>
                    <a:p>
                      <a:pPr marL="0" marR="0">
                        <a:spcBef>
                          <a:spcPts val="0"/>
                        </a:spcBef>
                        <a:spcAft>
                          <a:spcPts val="0"/>
                        </a:spcAft>
                      </a:pPr>
                      <a:r>
                        <a:rPr lang="en-US" sz="1600"/>
                        <a:t>500 K rows;</a:t>
                      </a:r>
                    </a:p>
                    <a:p>
                      <a:pPr marL="0" marR="0">
                        <a:spcBef>
                          <a:spcPts val="0"/>
                        </a:spcBef>
                        <a:spcAft>
                          <a:spcPts val="0"/>
                        </a:spcAft>
                      </a:pPr>
                      <a:r>
                        <a:rPr lang="en-US" sz="1600"/>
                        <a:t>2.6M file size</a:t>
                      </a:r>
                      <a:endParaRPr lang="en-US" sz="1600">
                        <a:latin typeface="Calibri"/>
                        <a:ea typeface="SimSun"/>
                      </a:endParaRPr>
                    </a:p>
                  </a:txBody>
                  <a:tcPr marL="68580" marR="68580" marT="0" marB="0"/>
                </a:tc>
                <a:tc>
                  <a:txBody>
                    <a:bodyPr/>
                    <a:lstStyle/>
                    <a:p>
                      <a:pPr marL="0" marR="0">
                        <a:spcBef>
                          <a:spcPts val="0"/>
                        </a:spcBef>
                        <a:spcAft>
                          <a:spcPts val="0"/>
                        </a:spcAft>
                      </a:pPr>
                      <a:r>
                        <a:rPr lang="en-US" sz="1600"/>
                        <a:t>16.7 B rows;</a:t>
                      </a:r>
                    </a:p>
                    <a:p>
                      <a:pPr marL="0" marR="0">
                        <a:spcBef>
                          <a:spcPts val="0"/>
                        </a:spcBef>
                        <a:spcAft>
                          <a:spcPts val="0"/>
                        </a:spcAft>
                      </a:pPr>
                      <a:r>
                        <a:rPr lang="en-US" sz="1600"/>
                        <a:t>459 G file size</a:t>
                      </a:r>
                      <a:endParaRPr lang="en-US" sz="1600">
                        <a:latin typeface="Calibri"/>
                        <a:ea typeface="SimSun"/>
                      </a:endParaRPr>
                    </a:p>
                  </a:txBody>
                  <a:tcPr marL="68580" marR="68580" marT="0" marB="0"/>
                </a:tc>
                <a:tc>
                  <a:txBody>
                    <a:bodyPr/>
                    <a:lstStyle/>
                    <a:p>
                      <a:pPr marL="0" marR="0">
                        <a:spcBef>
                          <a:spcPts val="0"/>
                        </a:spcBef>
                        <a:spcAft>
                          <a:spcPts val="0"/>
                        </a:spcAft>
                      </a:pPr>
                      <a:r>
                        <a:rPr lang="en-US" sz="1600"/>
                        <a:t>1 join key,</a:t>
                      </a:r>
                    </a:p>
                    <a:p>
                      <a:pPr marL="0" marR="0">
                        <a:spcBef>
                          <a:spcPts val="0"/>
                        </a:spcBef>
                        <a:spcAft>
                          <a:spcPts val="0"/>
                        </a:spcAft>
                      </a:pPr>
                      <a:r>
                        <a:rPr lang="en-US" sz="1600"/>
                        <a:t>2 join value</a:t>
                      </a:r>
                      <a:endParaRPr lang="en-US" sz="1600">
                        <a:latin typeface="Calibri"/>
                        <a:ea typeface="SimSun"/>
                      </a:endParaRPr>
                    </a:p>
                  </a:txBody>
                  <a:tcPr marL="68580" marR="68580" marT="0" marB="0"/>
                </a:tc>
                <a:tc>
                  <a:txBody>
                    <a:bodyPr/>
                    <a:lstStyle/>
                    <a:p>
                      <a:pPr marL="0" marR="0">
                        <a:spcBef>
                          <a:spcPts val="0"/>
                        </a:spcBef>
                        <a:spcAft>
                          <a:spcPts val="0"/>
                        </a:spcAft>
                      </a:pPr>
                      <a:r>
                        <a:rPr lang="en-US" sz="1600" b="1"/>
                        <a:t>326 sec</a:t>
                      </a:r>
                      <a:endParaRPr lang="en-US" sz="1600" b="1">
                        <a:latin typeface="Calibri"/>
                        <a:ea typeface="SimSun"/>
                      </a:endParaRPr>
                    </a:p>
                  </a:txBody>
                  <a:tcPr marL="68580" marR="68580" marT="0" marB="0"/>
                </a:tc>
                <a:tc>
                  <a:txBody>
                    <a:bodyPr/>
                    <a:lstStyle/>
                    <a:p>
                      <a:pPr marL="0" marR="0">
                        <a:spcBef>
                          <a:spcPts val="0"/>
                        </a:spcBef>
                        <a:spcAft>
                          <a:spcPts val="0"/>
                        </a:spcAft>
                      </a:pPr>
                      <a:r>
                        <a:rPr lang="en-US" sz="1600" b="1" dirty="0"/>
                        <a:t>251 sec</a:t>
                      </a:r>
                      <a:endParaRPr lang="en-US" sz="1600" b="1" dirty="0">
                        <a:latin typeface="Calibri"/>
                        <a:ea typeface="SimSun"/>
                      </a:endParaRPr>
                    </a:p>
                  </a:txBody>
                  <a:tcPr marL="68580" marR="68580" marT="0" marB="0"/>
                </a:tc>
                <a:tc>
                  <a:txBody>
                    <a:bodyPr/>
                    <a:lstStyle/>
                    <a:p>
                      <a:pPr marL="0" marR="0">
                        <a:spcBef>
                          <a:spcPts val="0"/>
                        </a:spcBef>
                        <a:spcAft>
                          <a:spcPts val="0"/>
                        </a:spcAft>
                      </a:pPr>
                      <a:r>
                        <a:rPr lang="en-US" sz="1600" b="1" dirty="0">
                          <a:solidFill>
                            <a:srgbClr val="FF0000"/>
                          </a:solidFill>
                        </a:rPr>
                        <a:t>+30 %</a:t>
                      </a:r>
                      <a:endParaRPr lang="en-US" sz="1600" b="1" dirty="0">
                        <a:solidFill>
                          <a:srgbClr val="FF0000"/>
                        </a:solidFill>
                        <a:latin typeface="Calibri"/>
                        <a:ea typeface="SimSun"/>
                      </a:endParaRPr>
                    </a:p>
                  </a:txBody>
                  <a:tcPr marL="68580" marR="68580" marT="0" marB="0"/>
                </a:tc>
              </a:tr>
              <a:tr h="600075">
                <a:tc>
                  <a:txBody>
                    <a:bodyPr/>
                    <a:lstStyle/>
                    <a:p>
                      <a:pPr marL="0" marR="0">
                        <a:spcBef>
                          <a:spcPts val="0"/>
                        </a:spcBef>
                        <a:spcAft>
                          <a:spcPts val="0"/>
                        </a:spcAft>
                      </a:pPr>
                      <a:r>
                        <a:rPr lang="en-US" sz="1600" b="1" dirty="0"/>
                        <a:t>1M rows;</a:t>
                      </a:r>
                    </a:p>
                    <a:p>
                      <a:pPr marL="0" marR="0">
                        <a:spcBef>
                          <a:spcPts val="0"/>
                        </a:spcBef>
                        <a:spcAft>
                          <a:spcPts val="0"/>
                        </a:spcAft>
                      </a:pPr>
                      <a:r>
                        <a:rPr lang="en-US" sz="1600" b="1" dirty="0"/>
                        <a:t>10M file size</a:t>
                      </a:r>
                      <a:endParaRPr lang="en-US" sz="1600" b="1" dirty="0">
                        <a:latin typeface="Calibri"/>
                        <a:ea typeface="SimSun"/>
                      </a:endParaRPr>
                    </a:p>
                  </a:txBody>
                  <a:tcPr marL="68580" marR="68580" marT="0" marB="0"/>
                </a:tc>
                <a:tc>
                  <a:txBody>
                    <a:bodyPr/>
                    <a:lstStyle/>
                    <a:p>
                      <a:pPr marL="0" marR="0">
                        <a:spcBef>
                          <a:spcPts val="0"/>
                        </a:spcBef>
                        <a:spcAft>
                          <a:spcPts val="0"/>
                        </a:spcAft>
                      </a:pPr>
                      <a:r>
                        <a:rPr lang="en-US" sz="1600" b="1" dirty="0"/>
                        <a:t>16.7 B rows;</a:t>
                      </a:r>
                    </a:p>
                    <a:p>
                      <a:pPr marL="0" marR="0">
                        <a:spcBef>
                          <a:spcPts val="0"/>
                        </a:spcBef>
                        <a:spcAft>
                          <a:spcPts val="0"/>
                        </a:spcAft>
                      </a:pPr>
                      <a:r>
                        <a:rPr lang="en-US" sz="1600" b="1" dirty="0"/>
                        <a:t>459 G file size</a:t>
                      </a:r>
                      <a:endParaRPr lang="en-US" sz="1600" b="1" dirty="0">
                        <a:latin typeface="Calibri"/>
                        <a:ea typeface="SimSun"/>
                      </a:endParaRPr>
                    </a:p>
                  </a:txBody>
                  <a:tcPr marL="68580" marR="68580" marT="0" marB="0"/>
                </a:tc>
                <a:tc>
                  <a:txBody>
                    <a:bodyPr/>
                    <a:lstStyle/>
                    <a:p>
                      <a:pPr marL="0" marR="0">
                        <a:spcBef>
                          <a:spcPts val="0"/>
                        </a:spcBef>
                        <a:spcAft>
                          <a:spcPts val="0"/>
                        </a:spcAft>
                      </a:pPr>
                      <a:r>
                        <a:rPr lang="en-US" sz="1600" b="1" dirty="0"/>
                        <a:t>1 join key,</a:t>
                      </a:r>
                    </a:p>
                    <a:p>
                      <a:pPr marL="0" marR="0">
                        <a:spcBef>
                          <a:spcPts val="0"/>
                        </a:spcBef>
                        <a:spcAft>
                          <a:spcPts val="0"/>
                        </a:spcAft>
                      </a:pPr>
                      <a:r>
                        <a:rPr lang="en-US" sz="1600" b="1" dirty="0"/>
                        <a:t>3 join value</a:t>
                      </a:r>
                      <a:endParaRPr lang="en-US" sz="1600" b="1" dirty="0">
                        <a:latin typeface="Calibri"/>
                        <a:ea typeface="SimSun"/>
                      </a:endParaRPr>
                    </a:p>
                  </a:txBody>
                  <a:tcPr marL="68580" marR="68580" marT="0" marB="0"/>
                </a:tc>
                <a:tc>
                  <a:txBody>
                    <a:bodyPr/>
                    <a:lstStyle/>
                    <a:p>
                      <a:pPr marL="0" marR="0">
                        <a:spcBef>
                          <a:spcPts val="0"/>
                        </a:spcBef>
                        <a:spcAft>
                          <a:spcPts val="0"/>
                        </a:spcAft>
                      </a:pPr>
                      <a:r>
                        <a:rPr lang="en-US" sz="1600" b="1" dirty="0"/>
                        <a:t>495 sec</a:t>
                      </a:r>
                      <a:endParaRPr lang="en-US" sz="1600" b="1" dirty="0">
                        <a:latin typeface="Calibri"/>
                        <a:ea typeface="SimSun"/>
                      </a:endParaRPr>
                    </a:p>
                  </a:txBody>
                  <a:tcPr marL="68580" marR="68580" marT="0" marB="0"/>
                </a:tc>
                <a:tc>
                  <a:txBody>
                    <a:bodyPr/>
                    <a:lstStyle/>
                    <a:p>
                      <a:pPr marL="0" marR="0">
                        <a:spcBef>
                          <a:spcPts val="0"/>
                        </a:spcBef>
                        <a:spcAft>
                          <a:spcPts val="0"/>
                        </a:spcAft>
                      </a:pPr>
                      <a:r>
                        <a:rPr lang="en-US" sz="1600" b="1" dirty="0" smtClean="0"/>
                        <a:t>266sec</a:t>
                      </a:r>
                      <a:endParaRPr lang="en-US" sz="1600" b="1" dirty="0">
                        <a:latin typeface="Calibri"/>
                        <a:ea typeface="SimSun"/>
                      </a:endParaRPr>
                    </a:p>
                  </a:txBody>
                  <a:tcPr marL="68580" marR="68580" marT="0" marB="0"/>
                </a:tc>
                <a:tc>
                  <a:txBody>
                    <a:bodyPr/>
                    <a:lstStyle/>
                    <a:p>
                      <a:pPr marL="0" marR="0">
                        <a:spcBef>
                          <a:spcPts val="0"/>
                        </a:spcBef>
                        <a:spcAft>
                          <a:spcPts val="0"/>
                        </a:spcAft>
                      </a:pPr>
                      <a:r>
                        <a:rPr lang="en-US" sz="1600" b="1" dirty="0">
                          <a:solidFill>
                            <a:srgbClr val="FF0000"/>
                          </a:solidFill>
                        </a:rPr>
                        <a:t>+</a:t>
                      </a:r>
                      <a:r>
                        <a:rPr lang="en-US" sz="1600" b="1" dirty="0" smtClean="0">
                          <a:solidFill>
                            <a:srgbClr val="FF0000"/>
                          </a:solidFill>
                        </a:rPr>
                        <a:t>86 </a:t>
                      </a:r>
                      <a:r>
                        <a:rPr lang="en-US" sz="1600" b="1" dirty="0">
                          <a:solidFill>
                            <a:srgbClr val="FF0000"/>
                          </a:solidFill>
                        </a:rPr>
                        <a:t>%</a:t>
                      </a:r>
                      <a:endParaRPr lang="en-US" sz="1600" b="1" dirty="0">
                        <a:solidFill>
                          <a:srgbClr val="FF0000"/>
                        </a:solidFill>
                        <a:latin typeface="Calibri"/>
                        <a:ea typeface="SimSun"/>
                      </a:endParaRPr>
                    </a:p>
                  </a:txBody>
                  <a:tcPr marL="68580" marR="68580" marT="0" marB="0"/>
                </a:tc>
              </a:tr>
              <a:tr h="600075">
                <a:tc>
                  <a:txBody>
                    <a:bodyPr/>
                    <a:lstStyle/>
                    <a:p>
                      <a:pPr marL="0" marR="0">
                        <a:spcBef>
                          <a:spcPts val="0"/>
                        </a:spcBef>
                        <a:spcAft>
                          <a:spcPts val="0"/>
                        </a:spcAft>
                      </a:pPr>
                      <a:r>
                        <a:rPr lang="en-US" sz="1600" b="1" dirty="0"/>
                        <a:t>1M rows;</a:t>
                      </a:r>
                    </a:p>
                    <a:p>
                      <a:pPr marL="0" marR="0">
                        <a:spcBef>
                          <a:spcPts val="0"/>
                        </a:spcBef>
                        <a:spcAft>
                          <a:spcPts val="0"/>
                        </a:spcAft>
                      </a:pPr>
                      <a:r>
                        <a:rPr lang="en-US" sz="1600" b="1" dirty="0"/>
                        <a:t>10M file size</a:t>
                      </a:r>
                      <a:endParaRPr lang="en-US" sz="1600" b="1" dirty="0">
                        <a:latin typeface="Calibri"/>
                        <a:ea typeface="SimSun"/>
                      </a:endParaRPr>
                    </a:p>
                  </a:txBody>
                  <a:tcPr marL="68580" marR="68580" marT="0" marB="0"/>
                </a:tc>
                <a:tc>
                  <a:txBody>
                    <a:bodyPr/>
                    <a:lstStyle/>
                    <a:p>
                      <a:pPr marL="0" marR="0">
                        <a:spcBef>
                          <a:spcPts val="0"/>
                        </a:spcBef>
                        <a:spcAft>
                          <a:spcPts val="0"/>
                        </a:spcAft>
                      </a:pPr>
                      <a:r>
                        <a:rPr lang="en-US" sz="1600" b="1" dirty="0"/>
                        <a:t>16.7 B rows;</a:t>
                      </a:r>
                    </a:p>
                    <a:p>
                      <a:pPr marL="0" marR="0">
                        <a:spcBef>
                          <a:spcPts val="0"/>
                        </a:spcBef>
                        <a:spcAft>
                          <a:spcPts val="0"/>
                        </a:spcAft>
                      </a:pPr>
                      <a:r>
                        <a:rPr lang="en-US" sz="1600" b="1" dirty="0"/>
                        <a:t>459 G file size</a:t>
                      </a:r>
                      <a:endParaRPr lang="en-US" sz="1600" b="1" dirty="0">
                        <a:latin typeface="Calibri"/>
                        <a:ea typeface="SimSun"/>
                      </a:endParaRPr>
                    </a:p>
                  </a:txBody>
                  <a:tcPr marL="68580" marR="68580" marT="0" marB="0"/>
                </a:tc>
                <a:tc>
                  <a:txBody>
                    <a:bodyPr/>
                    <a:lstStyle/>
                    <a:p>
                      <a:pPr marL="0" marR="0">
                        <a:spcBef>
                          <a:spcPts val="0"/>
                        </a:spcBef>
                        <a:spcAft>
                          <a:spcPts val="0"/>
                        </a:spcAft>
                      </a:pPr>
                      <a:r>
                        <a:rPr lang="en-US" sz="1600" b="1" dirty="0"/>
                        <a:t>2 join key,</a:t>
                      </a:r>
                    </a:p>
                    <a:p>
                      <a:pPr marL="0" marR="0">
                        <a:spcBef>
                          <a:spcPts val="0"/>
                        </a:spcBef>
                        <a:spcAft>
                          <a:spcPts val="0"/>
                        </a:spcAft>
                      </a:pPr>
                      <a:r>
                        <a:rPr lang="en-US" sz="1600" b="1" dirty="0"/>
                        <a:t>2 join value</a:t>
                      </a:r>
                      <a:endParaRPr lang="en-US" sz="1600" b="1" dirty="0">
                        <a:latin typeface="Calibri"/>
                        <a:ea typeface="SimSun"/>
                      </a:endParaRPr>
                    </a:p>
                  </a:txBody>
                  <a:tcPr marL="68580" marR="68580" marT="0" marB="0"/>
                </a:tc>
                <a:tc>
                  <a:txBody>
                    <a:bodyPr/>
                    <a:lstStyle/>
                    <a:p>
                      <a:pPr marL="0" marR="0">
                        <a:spcBef>
                          <a:spcPts val="0"/>
                        </a:spcBef>
                        <a:spcAft>
                          <a:spcPts val="0"/>
                        </a:spcAft>
                      </a:pPr>
                      <a:r>
                        <a:rPr lang="en-US" sz="1600" b="1" dirty="0"/>
                        <a:t>425 sec</a:t>
                      </a:r>
                      <a:endParaRPr lang="en-US" sz="1600" b="1" dirty="0">
                        <a:latin typeface="Calibri"/>
                        <a:ea typeface="SimSun"/>
                      </a:endParaRPr>
                    </a:p>
                  </a:txBody>
                  <a:tcPr marL="68580" marR="68580" marT="0" marB="0"/>
                </a:tc>
                <a:tc>
                  <a:txBody>
                    <a:bodyPr/>
                    <a:lstStyle/>
                    <a:p>
                      <a:pPr marL="0" marR="0">
                        <a:spcBef>
                          <a:spcPts val="0"/>
                        </a:spcBef>
                        <a:spcAft>
                          <a:spcPts val="0"/>
                        </a:spcAft>
                      </a:pPr>
                      <a:r>
                        <a:rPr lang="en-US" sz="1600" b="1" dirty="0"/>
                        <a:t>255 sec</a:t>
                      </a:r>
                      <a:endParaRPr lang="en-US" sz="1600" b="1" dirty="0">
                        <a:latin typeface="Calibri"/>
                        <a:ea typeface="SimSun"/>
                      </a:endParaRPr>
                    </a:p>
                  </a:txBody>
                  <a:tcPr marL="68580" marR="68580" marT="0" marB="0"/>
                </a:tc>
                <a:tc>
                  <a:txBody>
                    <a:bodyPr/>
                    <a:lstStyle/>
                    <a:p>
                      <a:pPr marL="0" marR="0">
                        <a:spcBef>
                          <a:spcPts val="0"/>
                        </a:spcBef>
                        <a:spcAft>
                          <a:spcPts val="0"/>
                        </a:spcAft>
                      </a:pPr>
                      <a:r>
                        <a:rPr lang="en-US" sz="1600" b="1" dirty="0">
                          <a:solidFill>
                            <a:srgbClr val="FF0000"/>
                          </a:solidFill>
                        </a:rPr>
                        <a:t>+67%</a:t>
                      </a:r>
                      <a:endParaRPr lang="en-US" sz="1600" b="1" dirty="0">
                        <a:solidFill>
                          <a:srgbClr val="FF0000"/>
                        </a:solidFill>
                        <a:latin typeface="Calibri"/>
                        <a:ea typeface="SimSun"/>
                      </a:endParaRPr>
                    </a:p>
                  </a:txBody>
                  <a:tcPr marL="68580" marR="68580"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Evaluation III</a:t>
            </a:r>
            <a:endParaRPr lang="en-US" dirty="0"/>
          </a:p>
        </p:txBody>
      </p:sp>
      <p:graphicFrame>
        <p:nvGraphicFramePr>
          <p:cNvPr id="5" name="Table 4"/>
          <p:cNvGraphicFramePr>
            <a:graphicFrameLocks noGrp="1"/>
          </p:cNvGraphicFramePr>
          <p:nvPr/>
        </p:nvGraphicFramePr>
        <p:xfrm>
          <a:off x="457200" y="1419799"/>
          <a:ext cx="7772400" cy="5285801"/>
        </p:xfrm>
        <a:graphic>
          <a:graphicData uri="http://schemas.openxmlformats.org/drawingml/2006/table">
            <a:tbl>
              <a:tblPr>
                <a:tableStyleId>{BC89EF96-8CEA-46FF-86C4-4CE0E7609802}</a:tableStyleId>
              </a:tblPr>
              <a:tblGrid>
                <a:gridCol w="1243584"/>
                <a:gridCol w="1243584"/>
                <a:gridCol w="1243584"/>
                <a:gridCol w="1243584"/>
                <a:gridCol w="1243584"/>
                <a:gridCol w="1554480"/>
              </a:tblGrid>
              <a:tr h="1123676">
                <a:tc>
                  <a:txBody>
                    <a:bodyPr/>
                    <a:lstStyle/>
                    <a:p>
                      <a:pPr marL="0" marR="0">
                        <a:spcBef>
                          <a:spcPts val="0"/>
                        </a:spcBef>
                        <a:spcAft>
                          <a:spcPts val="0"/>
                        </a:spcAft>
                      </a:pPr>
                      <a:r>
                        <a:rPr lang="en-US" sz="1600" dirty="0"/>
                        <a:t>Small Table</a:t>
                      </a:r>
                      <a:endParaRPr lang="en-US" sz="1600" dirty="0">
                        <a:latin typeface="Calibri"/>
                        <a:ea typeface="SimSun"/>
                      </a:endParaRPr>
                    </a:p>
                  </a:txBody>
                  <a:tcPr marL="68580" marR="68580" marT="0" marB="0"/>
                </a:tc>
                <a:tc>
                  <a:txBody>
                    <a:bodyPr/>
                    <a:lstStyle/>
                    <a:p>
                      <a:pPr marL="0" marR="0">
                        <a:spcBef>
                          <a:spcPts val="0"/>
                        </a:spcBef>
                        <a:spcAft>
                          <a:spcPts val="0"/>
                        </a:spcAft>
                      </a:pPr>
                      <a:r>
                        <a:rPr lang="en-US" sz="1600" dirty="0"/>
                        <a:t>Big Table</a:t>
                      </a:r>
                      <a:endParaRPr lang="en-US" sz="1600" dirty="0">
                        <a:latin typeface="Calibri"/>
                        <a:ea typeface="SimSun"/>
                      </a:endParaRPr>
                    </a:p>
                  </a:txBody>
                  <a:tcPr marL="68580" marR="68580" marT="0" marB="0"/>
                </a:tc>
                <a:tc>
                  <a:txBody>
                    <a:bodyPr/>
                    <a:lstStyle/>
                    <a:p>
                      <a:pPr marL="0" marR="0">
                        <a:spcBef>
                          <a:spcPts val="0"/>
                        </a:spcBef>
                        <a:spcAft>
                          <a:spcPts val="0"/>
                        </a:spcAft>
                      </a:pPr>
                      <a:r>
                        <a:rPr lang="en-US" sz="1600"/>
                        <a:t>Join Condition</a:t>
                      </a:r>
                      <a:endParaRPr lang="en-US" sz="1600">
                        <a:latin typeface="Calibri"/>
                        <a:ea typeface="SimSun"/>
                      </a:endParaRPr>
                    </a:p>
                  </a:txBody>
                  <a:tcPr marL="68580" marR="68580" marT="0" marB="0"/>
                </a:tc>
                <a:tc>
                  <a:txBody>
                    <a:bodyPr/>
                    <a:lstStyle/>
                    <a:p>
                      <a:pPr marL="0" marR="0">
                        <a:spcBef>
                          <a:spcPts val="0"/>
                        </a:spcBef>
                        <a:spcAft>
                          <a:spcPts val="0"/>
                        </a:spcAft>
                      </a:pPr>
                      <a:r>
                        <a:rPr lang="en-US" sz="1600" b="1" dirty="0" smtClean="0"/>
                        <a:t>Previous Common</a:t>
                      </a:r>
                      <a:r>
                        <a:rPr lang="en-US" sz="1600" b="1" baseline="0" dirty="0" smtClean="0"/>
                        <a:t> Join</a:t>
                      </a:r>
                      <a:endParaRPr lang="en-US" sz="1600" b="1" dirty="0">
                        <a:latin typeface="Calibri"/>
                        <a:ea typeface="SimSun"/>
                      </a:endParaRPr>
                    </a:p>
                  </a:txBody>
                  <a:tcPr marL="68580" marR="68580" marT="0" marB="0"/>
                </a:tc>
                <a:tc>
                  <a:txBody>
                    <a:bodyPr/>
                    <a:lstStyle/>
                    <a:p>
                      <a:pPr marL="0" marR="0">
                        <a:spcBef>
                          <a:spcPts val="0"/>
                        </a:spcBef>
                        <a:spcAft>
                          <a:spcPts val="0"/>
                        </a:spcAft>
                      </a:pPr>
                      <a:r>
                        <a:rPr lang="en-US" sz="1600" b="1" dirty="0" smtClean="0"/>
                        <a:t>Optimized </a:t>
                      </a:r>
                      <a:r>
                        <a:rPr lang="en-US" sz="1600" b="1" dirty="0"/>
                        <a:t>Common </a:t>
                      </a:r>
                      <a:r>
                        <a:rPr lang="en-US" sz="1600" b="1" dirty="0" smtClean="0"/>
                        <a:t>Join</a:t>
                      </a:r>
                      <a:endParaRPr lang="en-US" sz="1600" b="1" dirty="0">
                        <a:latin typeface="Calibri"/>
                        <a:ea typeface="SimSun"/>
                      </a:endParaRPr>
                    </a:p>
                  </a:txBody>
                  <a:tcPr marL="68580" marR="68580" marT="0" marB="0"/>
                </a:tc>
                <a:tc>
                  <a:txBody>
                    <a:bodyPr/>
                    <a:lstStyle/>
                    <a:p>
                      <a:pPr marL="0" marR="0">
                        <a:spcBef>
                          <a:spcPts val="0"/>
                        </a:spcBef>
                        <a:spcAft>
                          <a:spcPts val="0"/>
                        </a:spcAft>
                      </a:pPr>
                      <a:r>
                        <a:rPr lang="en-US" sz="1600" b="1"/>
                        <a:t>Performance Improvement</a:t>
                      </a:r>
                      <a:endParaRPr lang="en-US" sz="1600" b="1">
                        <a:latin typeface="Calibri"/>
                        <a:ea typeface="SimSun"/>
                      </a:endParaRPr>
                    </a:p>
                  </a:txBody>
                  <a:tcPr marL="68580" marR="68580" marT="0" marB="0"/>
                </a:tc>
              </a:tr>
              <a:tr h="674206">
                <a:tc>
                  <a:txBody>
                    <a:bodyPr/>
                    <a:lstStyle/>
                    <a:p>
                      <a:pPr marL="0" marR="0">
                        <a:spcBef>
                          <a:spcPts val="0"/>
                        </a:spcBef>
                        <a:spcAft>
                          <a:spcPts val="0"/>
                        </a:spcAft>
                      </a:pPr>
                      <a:r>
                        <a:rPr lang="en-US" sz="1600"/>
                        <a:t>75 K rows;</a:t>
                      </a:r>
                    </a:p>
                    <a:p>
                      <a:pPr marL="0" marR="0">
                        <a:spcBef>
                          <a:spcPts val="0"/>
                        </a:spcBef>
                        <a:spcAft>
                          <a:spcPts val="0"/>
                        </a:spcAft>
                      </a:pPr>
                      <a:r>
                        <a:rPr lang="en-US" sz="1600"/>
                        <a:t>383K file size</a:t>
                      </a:r>
                      <a:endParaRPr lang="en-US" sz="1600">
                        <a:latin typeface="Calibri"/>
                        <a:ea typeface="SimSun"/>
                      </a:endParaRPr>
                    </a:p>
                  </a:txBody>
                  <a:tcPr marL="68580" marR="68580" marT="0" marB="0"/>
                </a:tc>
                <a:tc>
                  <a:txBody>
                    <a:bodyPr/>
                    <a:lstStyle/>
                    <a:p>
                      <a:pPr marL="0" marR="0">
                        <a:spcBef>
                          <a:spcPts val="0"/>
                        </a:spcBef>
                        <a:spcAft>
                          <a:spcPts val="0"/>
                        </a:spcAft>
                      </a:pPr>
                      <a:r>
                        <a:rPr lang="en-US" sz="1600"/>
                        <a:t>130 M rows;</a:t>
                      </a:r>
                    </a:p>
                    <a:p>
                      <a:pPr marL="0" marR="0">
                        <a:spcBef>
                          <a:spcPts val="0"/>
                        </a:spcBef>
                        <a:spcAft>
                          <a:spcPts val="0"/>
                        </a:spcAft>
                      </a:pPr>
                      <a:r>
                        <a:rPr lang="en-US" sz="1600"/>
                        <a:t>3.5G file size;</a:t>
                      </a:r>
                      <a:endParaRPr lang="en-US" sz="1600">
                        <a:latin typeface="Calibri"/>
                        <a:ea typeface="SimSun"/>
                      </a:endParaRPr>
                    </a:p>
                  </a:txBody>
                  <a:tcPr marL="68580" marR="68580" marT="0" marB="0"/>
                </a:tc>
                <a:tc>
                  <a:txBody>
                    <a:bodyPr/>
                    <a:lstStyle/>
                    <a:p>
                      <a:pPr marL="0" marR="0">
                        <a:spcBef>
                          <a:spcPts val="0"/>
                        </a:spcBef>
                        <a:spcAft>
                          <a:spcPts val="0"/>
                        </a:spcAft>
                      </a:pPr>
                      <a:r>
                        <a:rPr lang="en-US" sz="1600"/>
                        <a:t>1 join key,</a:t>
                      </a:r>
                    </a:p>
                    <a:p>
                      <a:pPr marL="0" marR="0">
                        <a:spcBef>
                          <a:spcPts val="0"/>
                        </a:spcBef>
                        <a:spcAft>
                          <a:spcPts val="0"/>
                        </a:spcAft>
                      </a:pPr>
                      <a:r>
                        <a:rPr lang="en-US" sz="1600"/>
                        <a:t>2 join value</a:t>
                      </a:r>
                      <a:endParaRPr lang="en-US" sz="1600">
                        <a:latin typeface="Calibri"/>
                        <a:ea typeface="SimSun"/>
                      </a:endParaRPr>
                    </a:p>
                  </a:txBody>
                  <a:tcPr marL="68580" marR="68580" marT="0" marB="0"/>
                </a:tc>
                <a:tc>
                  <a:txBody>
                    <a:bodyPr/>
                    <a:lstStyle/>
                    <a:p>
                      <a:pPr marL="0" marR="0">
                        <a:spcBef>
                          <a:spcPts val="0"/>
                        </a:spcBef>
                        <a:spcAft>
                          <a:spcPts val="0"/>
                        </a:spcAft>
                      </a:pPr>
                      <a:r>
                        <a:rPr lang="en-US" sz="1600" b="1"/>
                        <a:t>169 sec</a:t>
                      </a:r>
                      <a:endParaRPr lang="en-US" sz="1600" b="1">
                        <a:latin typeface="Calibri"/>
                        <a:ea typeface="SimSun"/>
                      </a:endParaRPr>
                    </a:p>
                  </a:txBody>
                  <a:tcPr marL="68580" marR="68580" marT="0" marB="0"/>
                </a:tc>
                <a:tc>
                  <a:txBody>
                    <a:bodyPr/>
                    <a:lstStyle/>
                    <a:p>
                      <a:pPr marL="0" marR="0">
                        <a:spcBef>
                          <a:spcPts val="0"/>
                        </a:spcBef>
                        <a:spcAft>
                          <a:spcPts val="0"/>
                        </a:spcAft>
                      </a:pPr>
                      <a:r>
                        <a:rPr lang="en-US" sz="1600" b="1" dirty="0"/>
                        <a:t>79 sec</a:t>
                      </a:r>
                      <a:endParaRPr lang="en-US" sz="1600" b="1" dirty="0">
                        <a:latin typeface="Calibri"/>
                        <a:ea typeface="SimSun"/>
                      </a:endParaRPr>
                    </a:p>
                  </a:txBody>
                  <a:tcPr marL="68580" marR="68580" marT="0" marB="0"/>
                </a:tc>
                <a:tc>
                  <a:txBody>
                    <a:bodyPr/>
                    <a:lstStyle/>
                    <a:p>
                      <a:pPr marL="0" marR="0">
                        <a:spcBef>
                          <a:spcPts val="0"/>
                        </a:spcBef>
                        <a:spcAft>
                          <a:spcPts val="0"/>
                        </a:spcAft>
                      </a:pPr>
                      <a:r>
                        <a:rPr lang="en-US" sz="1600" b="1" dirty="0">
                          <a:solidFill>
                            <a:srgbClr val="FF0000"/>
                          </a:solidFill>
                        </a:rPr>
                        <a:t>+ 114%</a:t>
                      </a:r>
                      <a:endParaRPr lang="en-US" sz="1600" b="1" dirty="0">
                        <a:solidFill>
                          <a:srgbClr val="FF0000"/>
                        </a:solidFill>
                        <a:latin typeface="Calibri"/>
                        <a:ea typeface="SimSun"/>
                      </a:endParaRPr>
                    </a:p>
                  </a:txBody>
                  <a:tcPr marL="68580" marR="68580" marT="0" marB="0"/>
                </a:tc>
              </a:tr>
              <a:tr h="561839">
                <a:tc>
                  <a:txBody>
                    <a:bodyPr/>
                    <a:lstStyle/>
                    <a:p>
                      <a:pPr marL="0" marR="0">
                        <a:spcBef>
                          <a:spcPts val="0"/>
                        </a:spcBef>
                        <a:spcAft>
                          <a:spcPts val="0"/>
                        </a:spcAft>
                      </a:pPr>
                      <a:r>
                        <a:rPr lang="en-US" sz="1600"/>
                        <a:t>500 K rows;</a:t>
                      </a:r>
                    </a:p>
                    <a:p>
                      <a:pPr marL="0" marR="0">
                        <a:spcBef>
                          <a:spcPts val="0"/>
                        </a:spcBef>
                        <a:spcAft>
                          <a:spcPts val="0"/>
                        </a:spcAft>
                      </a:pPr>
                      <a:r>
                        <a:rPr lang="en-US" sz="1600"/>
                        <a:t>2.6M file size</a:t>
                      </a:r>
                      <a:endParaRPr lang="en-US" sz="1600">
                        <a:latin typeface="Calibri"/>
                        <a:ea typeface="SimSun"/>
                      </a:endParaRPr>
                    </a:p>
                  </a:txBody>
                  <a:tcPr marL="68580" marR="68580" marT="0" marB="0"/>
                </a:tc>
                <a:tc>
                  <a:txBody>
                    <a:bodyPr/>
                    <a:lstStyle/>
                    <a:p>
                      <a:pPr marL="0" marR="0">
                        <a:spcBef>
                          <a:spcPts val="0"/>
                        </a:spcBef>
                        <a:spcAft>
                          <a:spcPts val="0"/>
                        </a:spcAft>
                      </a:pPr>
                      <a:r>
                        <a:rPr lang="en-US" sz="1600"/>
                        <a:t>130 M rows;</a:t>
                      </a:r>
                    </a:p>
                    <a:p>
                      <a:pPr marL="0" marR="0">
                        <a:spcBef>
                          <a:spcPts val="0"/>
                        </a:spcBef>
                        <a:spcAft>
                          <a:spcPts val="0"/>
                        </a:spcAft>
                      </a:pPr>
                      <a:r>
                        <a:rPr lang="en-US" sz="1600"/>
                        <a:t>3.5G file size</a:t>
                      </a:r>
                      <a:endParaRPr lang="en-US" sz="1600">
                        <a:latin typeface="Calibri"/>
                        <a:ea typeface="SimSun"/>
                      </a:endParaRPr>
                    </a:p>
                  </a:txBody>
                  <a:tcPr marL="68580" marR="68580" marT="0" marB="0"/>
                </a:tc>
                <a:tc>
                  <a:txBody>
                    <a:bodyPr/>
                    <a:lstStyle/>
                    <a:p>
                      <a:pPr marL="0" marR="0">
                        <a:spcBef>
                          <a:spcPts val="0"/>
                        </a:spcBef>
                        <a:spcAft>
                          <a:spcPts val="0"/>
                        </a:spcAft>
                      </a:pPr>
                      <a:r>
                        <a:rPr lang="en-US" sz="1600"/>
                        <a:t>1 join key,</a:t>
                      </a:r>
                    </a:p>
                    <a:p>
                      <a:pPr marL="0" marR="0">
                        <a:spcBef>
                          <a:spcPts val="0"/>
                        </a:spcBef>
                        <a:spcAft>
                          <a:spcPts val="0"/>
                        </a:spcAft>
                      </a:pPr>
                      <a:r>
                        <a:rPr lang="en-US" sz="1600"/>
                        <a:t>2 join value</a:t>
                      </a:r>
                      <a:endParaRPr lang="en-US" sz="1600">
                        <a:latin typeface="Calibri"/>
                        <a:ea typeface="SimSun"/>
                      </a:endParaRPr>
                    </a:p>
                  </a:txBody>
                  <a:tcPr marL="68580" marR="68580" marT="0" marB="0"/>
                </a:tc>
                <a:tc>
                  <a:txBody>
                    <a:bodyPr/>
                    <a:lstStyle/>
                    <a:p>
                      <a:pPr marL="0" marR="0">
                        <a:spcBef>
                          <a:spcPts val="0"/>
                        </a:spcBef>
                        <a:spcAft>
                          <a:spcPts val="0"/>
                        </a:spcAft>
                      </a:pPr>
                      <a:r>
                        <a:rPr lang="en-US" sz="1600" b="1"/>
                        <a:t>246 sec</a:t>
                      </a:r>
                      <a:endParaRPr lang="en-US" sz="1600" b="1">
                        <a:latin typeface="Calibri"/>
                        <a:ea typeface="SimSun"/>
                      </a:endParaRPr>
                    </a:p>
                  </a:txBody>
                  <a:tcPr marL="68580" marR="68580" marT="0" marB="0"/>
                </a:tc>
                <a:tc>
                  <a:txBody>
                    <a:bodyPr/>
                    <a:lstStyle/>
                    <a:p>
                      <a:pPr marL="0" marR="0">
                        <a:spcBef>
                          <a:spcPts val="0"/>
                        </a:spcBef>
                        <a:spcAft>
                          <a:spcPts val="0"/>
                        </a:spcAft>
                      </a:pPr>
                      <a:r>
                        <a:rPr lang="en-US" sz="1600" b="1"/>
                        <a:t>144 sec</a:t>
                      </a:r>
                      <a:endParaRPr lang="en-US" sz="1600" b="1">
                        <a:latin typeface="Calibri"/>
                        <a:ea typeface="SimSun"/>
                      </a:endParaRPr>
                    </a:p>
                  </a:txBody>
                  <a:tcPr marL="68580" marR="68580" marT="0" marB="0"/>
                </a:tc>
                <a:tc>
                  <a:txBody>
                    <a:bodyPr/>
                    <a:lstStyle/>
                    <a:p>
                      <a:pPr marL="0" marR="0">
                        <a:spcBef>
                          <a:spcPts val="0"/>
                        </a:spcBef>
                        <a:spcAft>
                          <a:spcPts val="0"/>
                        </a:spcAft>
                      </a:pPr>
                      <a:r>
                        <a:rPr lang="en-US" sz="1600" b="1" dirty="0">
                          <a:solidFill>
                            <a:srgbClr val="FF0000"/>
                          </a:solidFill>
                        </a:rPr>
                        <a:t>+71 %</a:t>
                      </a:r>
                      <a:endParaRPr lang="en-US" sz="1600" b="1" dirty="0">
                        <a:solidFill>
                          <a:srgbClr val="FF0000"/>
                        </a:solidFill>
                        <a:latin typeface="Calibri"/>
                        <a:ea typeface="SimSun"/>
                      </a:endParaRPr>
                    </a:p>
                  </a:txBody>
                  <a:tcPr marL="68580" marR="68580" marT="0" marB="0"/>
                </a:tc>
              </a:tr>
              <a:tr h="724520">
                <a:tc>
                  <a:txBody>
                    <a:bodyPr/>
                    <a:lstStyle/>
                    <a:p>
                      <a:pPr marL="0" marR="0">
                        <a:spcBef>
                          <a:spcPts val="0"/>
                        </a:spcBef>
                        <a:spcAft>
                          <a:spcPts val="0"/>
                        </a:spcAft>
                      </a:pPr>
                      <a:r>
                        <a:rPr lang="en-US" sz="1600"/>
                        <a:t>75 K rows;</a:t>
                      </a:r>
                    </a:p>
                    <a:p>
                      <a:pPr marL="0" marR="0">
                        <a:spcBef>
                          <a:spcPts val="0"/>
                        </a:spcBef>
                        <a:spcAft>
                          <a:spcPts val="0"/>
                        </a:spcAft>
                      </a:pPr>
                      <a:r>
                        <a:rPr lang="en-US" sz="1600"/>
                        <a:t>383K file size</a:t>
                      </a:r>
                      <a:endParaRPr lang="en-US" sz="1600">
                        <a:latin typeface="Calibri"/>
                        <a:ea typeface="SimSun"/>
                      </a:endParaRPr>
                    </a:p>
                  </a:txBody>
                  <a:tcPr marL="68580" marR="68580" marT="0" marB="0"/>
                </a:tc>
                <a:tc>
                  <a:txBody>
                    <a:bodyPr/>
                    <a:lstStyle/>
                    <a:p>
                      <a:pPr marL="0" marR="0">
                        <a:spcBef>
                          <a:spcPts val="0"/>
                        </a:spcBef>
                        <a:spcAft>
                          <a:spcPts val="0"/>
                        </a:spcAft>
                      </a:pPr>
                      <a:r>
                        <a:rPr lang="en-US" sz="1600"/>
                        <a:t>16.7 B rows;</a:t>
                      </a:r>
                    </a:p>
                    <a:p>
                      <a:pPr marL="0" marR="0">
                        <a:spcBef>
                          <a:spcPts val="0"/>
                        </a:spcBef>
                        <a:spcAft>
                          <a:spcPts val="0"/>
                        </a:spcAft>
                      </a:pPr>
                      <a:r>
                        <a:rPr lang="en-US" sz="1600"/>
                        <a:t>459 G file size</a:t>
                      </a:r>
                      <a:endParaRPr lang="en-US" sz="1600">
                        <a:latin typeface="Calibri"/>
                        <a:ea typeface="SimSun"/>
                      </a:endParaRPr>
                    </a:p>
                  </a:txBody>
                  <a:tcPr marL="68580" marR="68580" marT="0" marB="0"/>
                </a:tc>
                <a:tc>
                  <a:txBody>
                    <a:bodyPr/>
                    <a:lstStyle/>
                    <a:p>
                      <a:pPr marL="0" marR="0">
                        <a:spcBef>
                          <a:spcPts val="0"/>
                        </a:spcBef>
                        <a:spcAft>
                          <a:spcPts val="0"/>
                        </a:spcAft>
                      </a:pPr>
                      <a:r>
                        <a:rPr lang="en-US" sz="1600"/>
                        <a:t>1 join key,</a:t>
                      </a:r>
                    </a:p>
                    <a:p>
                      <a:pPr marL="0" marR="0">
                        <a:spcBef>
                          <a:spcPts val="0"/>
                        </a:spcBef>
                        <a:spcAft>
                          <a:spcPts val="0"/>
                        </a:spcAft>
                      </a:pPr>
                      <a:r>
                        <a:rPr lang="en-US" sz="1600"/>
                        <a:t>2 join value</a:t>
                      </a:r>
                      <a:endParaRPr lang="en-US" sz="1600">
                        <a:latin typeface="Calibri"/>
                        <a:ea typeface="SimSun"/>
                      </a:endParaRPr>
                    </a:p>
                  </a:txBody>
                  <a:tcPr marL="68580" marR="68580" marT="0" marB="0"/>
                </a:tc>
                <a:tc>
                  <a:txBody>
                    <a:bodyPr/>
                    <a:lstStyle/>
                    <a:p>
                      <a:pPr marL="0" marR="0">
                        <a:spcBef>
                          <a:spcPts val="0"/>
                        </a:spcBef>
                        <a:spcAft>
                          <a:spcPts val="0"/>
                        </a:spcAft>
                      </a:pPr>
                      <a:r>
                        <a:rPr lang="en-US" sz="1600" b="1"/>
                        <a:t>511 sec</a:t>
                      </a:r>
                      <a:endParaRPr lang="en-US" sz="1600" b="1">
                        <a:latin typeface="Calibri"/>
                        <a:ea typeface="SimSun"/>
                      </a:endParaRPr>
                    </a:p>
                  </a:txBody>
                  <a:tcPr marL="68580" marR="68580" marT="0" marB="0"/>
                </a:tc>
                <a:tc>
                  <a:txBody>
                    <a:bodyPr/>
                    <a:lstStyle/>
                    <a:p>
                      <a:pPr marL="0" marR="0">
                        <a:spcBef>
                          <a:spcPts val="0"/>
                        </a:spcBef>
                        <a:spcAft>
                          <a:spcPts val="0"/>
                        </a:spcAft>
                      </a:pPr>
                      <a:r>
                        <a:rPr lang="en-US" sz="1600" b="1"/>
                        <a:t>325 sec</a:t>
                      </a:r>
                      <a:endParaRPr lang="en-US" sz="1600" b="1">
                        <a:latin typeface="Calibri"/>
                        <a:ea typeface="SimSun"/>
                      </a:endParaRPr>
                    </a:p>
                  </a:txBody>
                  <a:tcPr marL="68580" marR="68580" marT="0" marB="0"/>
                </a:tc>
                <a:tc>
                  <a:txBody>
                    <a:bodyPr/>
                    <a:lstStyle/>
                    <a:p>
                      <a:pPr marL="0" marR="0">
                        <a:spcBef>
                          <a:spcPts val="0"/>
                        </a:spcBef>
                        <a:spcAft>
                          <a:spcPts val="0"/>
                        </a:spcAft>
                      </a:pPr>
                      <a:r>
                        <a:rPr lang="en-US" sz="1600" b="1" dirty="0">
                          <a:solidFill>
                            <a:srgbClr val="FF0000"/>
                          </a:solidFill>
                        </a:rPr>
                        <a:t>+ 57 %</a:t>
                      </a:r>
                      <a:endParaRPr lang="en-US" sz="1600" b="1" dirty="0">
                        <a:solidFill>
                          <a:srgbClr val="FF0000"/>
                        </a:solidFill>
                        <a:latin typeface="Calibri"/>
                        <a:ea typeface="SimSun"/>
                      </a:endParaRPr>
                    </a:p>
                  </a:txBody>
                  <a:tcPr marL="68580" marR="68580" marT="0" marB="0"/>
                </a:tc>
              </a:tr>
              <a:tr h="724520">
                <a:tc>
                  <a:txBody>
                    <a:bodyPr/>
                    <a:lstStyle/>
                    <a:p>
                      <a:pPr marL="0" marR="0">
                        <a:spcBef>
                          <a:spcPts val="0"/>
                        </a:spcBef>
                        <a:spcAft>
                          <a:spcPts val="0"/>
                        </a:spcAft>
                      </a:pPr>
                      <a:r>
                        <a:rPr lang="en-US" sz="1600"/>
                        <a:t>500 K rows;</a:t>
                      </a:r>
                    </a:p>
                    <a:p>
                      <a:pPr marL="0" marR="0">
                        <a:spcBef>
                          <a:spcPts val="0"/>
                        </a:spcBef>
                        <a:spcAft>
                          <a:spcPts val="0"/>
                        </a:spcAft>
                      </a:pPr>
                      <a:r>
                        <a:rPr lang="en-US" sz="1600"/>
                        <a:t>2.6M file size</a:t>
                      </a:r>
                      <a:endParaRPr lang="en-US" sz="1600">
                        <a:latin typeface="Calibri"/>
                        <a:ea typeface="SimSun"/>
                      </a:endParaRPr>
                    </a:p>
                  </a:txBody>
                  <a:tcPr marL="68580" marR="68580" marT="0" marB="0"/>
                </a:tc>
                <a:tc>
                  <a:txBody>
                    <a:bodyPr/>
                    <a:lstStyle/>
                    <a:p>
                      <a:pPr marL="0" marR="0">
                        <a:spcBef>
                          <a:spcPts val="0"/>
                        </a:spcBef>
                        <a:spcAft>
                          <a:spcPts val="0"/>
                        </a:spcAft>
                      </a:pPr>
                      <a:r>
                        <a:rPr lang="en-US" sz="1600"/>
                        <a:t>16.7 B rows;</a:t>
                      </a:r>
                    </a:p>
                    <a:p>
                      <a:pPr marL="0" marR="0">
                        <a:spcBef>
                          <a:spcPts val="0"/>
                        </a:spcBef>
                        <a:spcAft>
                          <a:spcPts val="0"/>
                        </a:spcAft>
                      </a:pPr>
                      <a:r>
                        <a:rPr lang="en-US" sz="1600"/>
                        <a:t>459 G file size</a:t>
                      </a:r>
                      <a:endParaRPr lang="en-US" sz="1600">
                        <a:latin typeface="Calibri"/>
                        <a:ea typeface="SimSun"/>
                      </a:endParaRPr>
                    </a:p>
                  </a:txBody>
                  <a:tcPr marL="68580" marR="68580" marT="0" marB="0"/>
                </a:tc>
                <a:tc>
                  <a:txBody>
                    <a:bodyPr/>
                    <a:lstStyle/>
                    <a:p>
                      <a:pPr marL="0" marR="0">
                        <a:spcBef>
                          <a:spcPts val="0"/>
                        </a:spcBef>
                        <a:spcAft>
                          <a:spcPts val="0"/>
                        </a:spcAft>
                      </a:pPr>
                      <a:r>
                        <a:rPr lang="en-US" sz="1600"/>
                        <a:t>1 join key,</a:t>
                      </a:r>
                    </a:p>
                    <a:p>
                      <a:pPr marL="0" marR="0">
                        <a:spcBef>
                          <a:spcPts val="0"/>
                        </a:spcBef>
                        <a:spcAft>
                          <a:spcPts val="0"/>
                        </a:spcAft>
                      </a:pPr>
                      <a:r>
                        <a:rPr lang="en-US" sz="1600"/>
                        <a:t>2 join value</a:t>
                      </a:r>
                      <a:endParaRPr lang="en-US" sz="1600">
                        <a:latin typeface="Calibri"/>
                        <a:ea typeface="SimSun"/>
                      </a:endParaRPr>
                    </a:p>
                  </a:txBody>
                  <a:tcPr marL="68580" marR="68580" marT="0" marB="0"/>
                </a:tc>
                <a:tc>
                  <a:txBody>
                    <a:bodyPr/>
                    <a:lstStyle/>
                    <a:p>
                      <a:pPr marL="0" marR="0">
                        <a:spcBef>
                          <a:spcPts val="0"/>
                        </a:spcBef>
                        <a:spcAft>
                          <a:spcPts val="0"/>
                        </a:spcAft>
                      </a:pPr>
                      <a:r>
                        <a:rPr lang="en-US" sz="1600" b="1"/>
                        <a:t>502 sec</a:t>
                      </a:r>
                      <a:endParaRPr lang="en-US" sz="1600" b="1">
                        <a:latin typeface="Calibri"/>
                        <a:ea typeface="SimSun"/>
                      </a:endParaRPr>
                    </a:p>
                  </a:txBody>
                  <a:tcPr marL="68580" marR="68580" marT="0" marB="0"/>
                </a:tc>
                <a:tc>
                  <a:txBody>
                    <a:bodyPr/>
                    <a:lstStyle/>
                    <a:p>
                      <a:pPr marL="0" marR="0">
                        <a:spcBef>
                          <a:spcPts val="0"/>
                        </a:spcBef>
                        <a:spcAft>
                          <a:spcPts val="0"/>
                        </a:spcAft>
                      </a:pPr>
                      <a:r>
                        <a:rPr lang="en-US" sz="1600" b="1"/>
                        <a:t>305 sec</a:t>
                      </a:r>
                      <a:endParaRPr lang="en-US" sz="1600" b="1">
                        <a:latin typeface="Calibri"/>
                        <a:ea typeface="SimSun"/>
                      </a:endParaRPr>
                    </a:p>
                  </a:txBody>
                  <a:tcPr marL="68580" marR="68580" marT="0" marB="0"/>
                </a:tc>
                <a:tc>
                  <a:txBody>
                    <a:bodyPr/>
                    <a:lstStyle/>
                    <a:p>
                      <a:pPr marL="0" marR="0">
                        <a:spcBef>
                          <a:spcPts val="0"/>
                        </a:spcBef>
                        <a:spcAft>
                          <a:spcPts val="0"/>
                        </a:spcAft>
                      </a:pPr>
                      <a:r>
                        <a:rPr lang="en-US" sz="1600" b="1" dirty="0">
                          <a:solidFill>
                            <a:srgbClr val="FF0000"/>
                          </a:solidFill>
                        </a:rPr>
                        <a:t>+64 %</a:t>
                      </a:r>
                      <a:endParaRPr lang="en-US" sz="1600" b="1" dirty="0">
                        <a:solidFill>
                          <a:srgbClr val="FF0000"/>
                        </a:solidFill>
                        <a:latin typeface="Calibri"/>
                        <a:ea typeface="SimSun"/>
                      </a:endParaRPr>
                    </a:p>
                  </a:txBody>
                  <a:tcPr marL="68580" marR="68580" marT="0" marB="0"/>
                </a:tc>
              </a:tr>
              <a:tr h="724520">
                <a:tc>
                  <a:txBody>
                    <a:bodyPr/>
                    <a:lstStyle/>
                    <a:p>
                      <a:pPr marL="0" marR="0">
                        <a:spcBef>
                          <a:spcPts val="0"/>
                        </a:spcBef>
                        <a:spcAft>
                          <a:spcPts val="0"/>
                        </a:spcAft>
                      </a:pPr>
                      <a:r>
                        <a:rPr lang="en-US" sz="1600"/>
                        <a:t>1M rows;</a:t>
                      </a:r>
                    </a:p>
                    <a:p>
                      <a:pPr marL="0" marR="0">
                        <a:spcBef>
                          <a:spcPts val="0"/>
                        </a:spcBef>
                        <a:spcAft>
                          <a:spcPts val="0"/>
                        </a:spcAft>
                      </a:pPr>
                      <a:r>
                        <a:rPr lang="en-US" sz="1600"/>
                        <a:t>10M file size</a:t>
                      </a:r>
                      <a:endParaRPr lang="en-US" sz="1600">
                        <a:latin typeface="Calibri"/>
                        <a:ea typeface="SimSun"/>
                      </a:endParaRPr>
                    </a:p>
                  </a:txBody>
                  <a:tcPr marL="68580" marR="68580" marT="0" marB="0"/>
                </a:tc>
                <a:tc>
                  <a:txBody>
                    <a:bodyPr/>
                    <a:lstStyle/>
                    <a:p>
                      <a:pPr marL="0" marR="0">
                        <a:spcBef>
                          <a:spcPts val="0"/>
                        </a:spcBef>
                        <a:spcAft>
                          <a:spcPts val="0"/>
                        </a:spcAft>
                      </a:pPr>
                      <a:r>
                        <a:rPr lang="en-US" sz="1600"/>
                        <a:t>16.7 B rows;</a:t>
                      </a:r>
                    </a:p>
                    <a:p>
                      <a:pPr marL="0" marR="0">
                        <a:spcBef>
                          <a:spcPts val="0"/>
                        </a:spcBef>
                        <a:spcAft>
                          <a:spcPts val="0"/>
                        </a:spcAft>
                      </a:pPr>
                      <a:r>
                        <a:rPr lang="en-US" sz="1600"/>
                        <a:t>459 G file size</a:t>
                      </a:r>
                      <a:endParaRPr lang="en-US" sz="1600">
                        <a:latin typeface="Calibri"/>
                        <a:ea typeface="SimSun"/>
                      </a:endParaRPr>
                    </a:p>
                  </a:txBody>
                  <a:tcPr marL="68580" marR="68580" marT="0" marB="0"/>
                </a:tc>
                <a:tc>
                  <a:txBody>
                    <a:bodyPr/>
                    <a:lstStyle/>
                    <a:p>
                      <a:pPr marL="0" marR="0">
                        <a:spcBef>
                          <a:spcPts val="0"/>
                        </a:spcBef>
                        <a:spcAft>
                          <a:spcPts val="0"/>
                        </a:spcAft>
                      </a:pPr>
                      <a:r>
                        <a:rPr lang="en-US" sz="1600"/>
                        <a:t>1 join key,</a:t>
                      </a:r>
                    </a:p>
                    <a:p>
                      <a:pPr marL="0" marR="0">
                        <a:spcBef>
                          <a:spcPts val="0"/>
                        </a:spcBef>
                        <a:spcAft>
                          <a:spcPts val="0"/>
                        </a:spcAft>
                      </a:pPr>
                      <a:r>
                        <a:rPr lang="en-US" sz="1600"/>
                        <a:t>3 join value</a:t>
                      </a:r>
                      <a:endParaRPr lang="en-US" sz="1600">
                        <a:latin typeface="Calibri"/>
                        <a:ea typeface="SimSun"/>
                      </a:endParaRPr>
                    </a:p>
                  </a:txBody>
                  <a:tcPr marL="68580" marR="68580" marT="0" marB="0"/>
                </a:tc>
                <a:tc>
                  <a:txBody>
                    <a:bodyPr/>
                    <a:lstStyle/>
                    <a:p>
                      <a:pPr marL="0" marR="0">
                        <a:spcBef>
                          <a:spcPts val="0"/>
                        </a:spcBef>
                        <a:spcAft>
                          <a:spcPts val="0"/>
                        </a:spcAft>
                      </a:pPr>
                      <a:r>
                        <a:rPr lang="en-US" sz="1600" b="1"/>
                        <a:t>653 sec</a:t>
                      </a:r>
                      <a:endParaRPr lang="en-US" sz="1600" b="1">
                        <a:latin typeface="Calibri"/>
                        <a:ea typeface="SimSun"/>
                      </a:endParaRPr>
                    </a:p>
                  </a:txBody>
                  <a:tcPr marL="68580" marR="68580" marT="0" marB="0"/>
                </a:tc>
                <a:tc>
                  <a:txBody>
                    <a:bodyPr/>
                    <a:lstStyle/>
                    <a:p>
                      <a:pPr marL="0" marR="0">
                        <a:spcBef>
                          <a:spcPts val="0"/>
                        </a:spcBef>
                        <a:spcAft>
                          <a:spcPts val="0"/>
                        </a:spcAft>
                      </a:pPr>
                      <a:r>
                        <a:rPr lang="en-US" sz="1600" b="1"/>
                        <a:t>248 sec</a:t>
                      </a:r>
                      <a:endParaRPr lang="en-US" sz="1600" b="1">
                        <a:latin typeface="Calibri"/>
                        <a:ea typeface="SimSun"/>
                      </a:endParaRPr>
                    </a:p>
                  </a:txBody>
                  <a:tcPr marL="68580" marR="68580" marT="0" marB="0"/>
                </a:tc>
                <a:tc>
                  <a:txBody>
                    <a:bodyPr/>
                    <a:lstStyle/>
                    <a:p>
                      <a:pPr marL="0" marR="0">
                        <a:spcBef>
                          <a:spcPts val="0"/>
                        </a:spcBef>
                        <a:spcAft>
                          <a:spcPts val="0"/>
                        </a:spcAft>
                      </a:pPr>
                      <a:r>
                        <a:rPr lang="en-US" sz="1600" b="1" dirty="0">
                          <a:solidFill>
                            <a:srgbClr val="FF0000"/>
                          </a:solidFill>
                        </a:rPr>
                        <a:t>+163 %</a:t>
                      </a:r>
                      <a:endParaRPr lang="en-US" sz="1600" b="1" dirty="0">
                        <a:solidFill>
                          <a:srgbClr val="FF0000"/>
                        </a:solidFill>
                        <a:latin typeface="Calibri"/>
                        <a:ea typeface="SimSun"/>
                      </a:endParaRPr>
                    </a:p>
                  </a:txBody>
                  <a:tcPr marL="68580" marR="68580" marT="0" marB="0"/>
                </a:tc>
              </a:tr>
              <a:tr h="724520">
                <a:tc>
                  <a:txBody>
                    <a:bodyPr/>
                    <a:lstStyle/>
                    <a:p>
                      <a:pPr marL="0" marR="0">
                        <a:spcBef>
                          <a:spcPts val="0"/>
                        </a:spcBef>
                        <a:spcAft>
                          <a:spcPts val="0"/>
                        </a:spcAft>
                      </a:pPr>
                      <a:r>
                        <a:rPr lang="en-US" sz="1600" dirty="0"/>
                        <a:t>1M rows;</a:t>
                      </a:r>
                    </a:p>
                    <a:p>
                      <a:pPr marL="0" marR="0">
                        <a:spcBef>
                          <a:spcPts val="0"/>
                        </a:spcBef>
                        <a:spcAft>
                          <a:spcPts val="0"/>
                        </a:spcAft>
                      </a:pPr>
                      <a:r>
                        <a:rPr lang="en-US" sz="1600" dirty="0"/>
                        <a:t>10M file size</a:t>
                      </a:r>
                      <a:endParaRPr lang="en-US" sz="1600" dirty="0">
                        <a:latin typeface="Calibri"/>
                        <a:ea typeface="SimSun"/>
                      </a:endParaRPr>
                    </a:p>
                  </a:txBody>
                  <a:tcPr marL="68580" marR="68580" marT="0" marB="0"/>
                </a:tc>
                <a:tc>
                  <a:txBody>
                    <a:bodyPr/>
                    <a:lstStyle/>
                    <a:p>
                      <a:pPr marL="0" marR="0">
                        <a:spcBef>
                          <a:spcPts val="0"/>
                        </a:spcBef>
                        <a:spcAft>
                          <a:spcPts val="0"/>
                        </a:spcAft>
                      </a:pPr>
                      <a:r>
                        <a:rPr lang="en-US" sz="1600" dirty="0"/>
                        <a:t>16.7 B rows;</a:t>
                      </a:r>
                    </a:p>
                    <a:p>
                      <a:pPr marL="0" marR="0">
                        <a:spcBef>
                          <a:spcPts val="0"/>
                        </a:spcBef>
                        <a:spcAft>
                          <a:spcPts val="0"/>
                        </a:spcAft>
                      </a:pPr>
                      <a:r>
                        <a:rPr lang="en-US" sz="1600" dirty="0"/>
                        <a:t>459 G file size</a:t>
                      </a:r>
                      <a:endParaRPr lang="en-US" sz="1600" dirty="0">
                        <a:latin typeface="Calibri"/>
                        <a:ea typeface="SimSun"/>
                      </a:endParaRPr>
                    </a:p>
                  </a:txBody>
                  <a:tcPr marL="68580" marR="68580" marT="0" marB="0"/>
                </a:tc>
                <a:tc>
                  <a:txBody>
                    <a:bodyPr/>
                    <a:lstStyle/>
                    <a:p>
                      <a:pPr marL="0" marR="0">
                        <a:spcBef>
                          <a:spcPts val="0"/>
                        </a:spcBef>
                        <a:spcAft>
                          <a:spcPts val="0"/>
                        </a:spcAft>
                      </a:pPr>
                      <a:r>
                        <a:rPr lang="en-US" sz="1600"/>
                        <a:t>2 join key,</a:t>
                      </a:r>
                    </a:p>
                    <a:p>
                      <a:pPr marL="0" marR="0">
                        <a:spcBef>
                          <a:spcPts val="0"/>
                        </a:spcBef>
                        <a:spcAft>
                          <a:spcPts val="0"/>
                        </a:spcAft>
                      </a:pPr>
                      <a:r>
                        <a:rPr lang="en-US" sz="1600"/>
                        <a:t>2 join value</a:t>
                      </a:r>
                      <a:endParaRPr lang="en-US" sz="1600">
                        <a:latin typeface="Calibri"/>
                        <a:ea typeface="SimSun"/>
                      </a:endParaRPr>
                    </a:p>
                  </a:txBody>
                  <a:tcPr marL="68580" marR="68580" marT="0" marB="0"/>
                </a:tc>
                <a:tc>
                  <a:txBody>
                    <a:bodyPr/>
                    <a:lstStyle/>
                    <a:p>
                      <a:pPr marL="0" marR="0">
                        <a:spcBef>
                          <a:spcPts val="0"/>
                        </a:spcBef>
                        <a:spcAft>
                          <a:spcPts val="0"/>
                        </a:spcAft>
                      </a:pPr>
                      <a:r>
                        <a:rPr lang="en-US" sz="1600" b="1"/>
                        <a:t>1117sec</a:t>
                      </a:r>
                      <a:endParaRPr lang="en-US" sz="1600" b="1">
                        <a:latin typeface="Calibri"/>
                        <a:ea typeface="SimSun"/>
                      </a:endParaRPr>
                    </a:p>
                  </a:txBody>
                  <a:tcPr marL="68580" marR="68580" marT="0" marB="0"/>
                </a:tc>
                <a:tc>
                  <a:txBody>
                    <a:bodyPr/>
                    <a:lstStyle/>
                    <a:p>
                      <a:pPr marL="0" marR="0">
                        <a:spcBef>
                          <a:spcPts val="0"/>
                        </a:spcBef>
                        <a:spcAft>
                          <a:spcPts val="0"/>
                        </a:spcAft>
                      </a:pPr>
                      <a:r>
                        <a:rPr lang="en-US" sz="1600" b="1"/>
                        <a:t>536 sec</a:t>
                      </a:r>
                      <a:endParaRPr lang="en-US" sz="1600" b="1">
                        <a:latin typeface="Calibri"/>
                        <a:ea typeface="SimSun"/>
                      </a:endParaRPr>
                    </a:p>
                  </a:txBody>
                  <a:tcPr marL="68580" marR="68580" marT="0" marB="0"/>
                </a:tc>
                <a:tc>
                  <a:txBody>
                    <a:bodyPr/>
                    <a:lstStyle/>
                    <a:p>
                      <a:pPr marL="0" marR="0">
                        <a:spcBef>
                          <a:spcPts val="0"/>
                        </a:spcBef>
                        <a:spcAft>
                          <a:spcPts val="0"/>
                        </a:spcAft>
                      </a:pPr>
                      <a:r>
                        <a:rPr lang="en-US" sz="1600" b="1" dirty="0">
                          <a:solidFill>
                            <a:srgbClr val="FF0000"/>
                          </a:solidFill>
                        </a:rPr>
                        <a:t>+108%</a:t>
                      </a:r>
                      <a:endParaRPr lang="en-US" sz="1600" b="1" dirty="0">
                        <a:solidFill>
                          <a:srgbClr val="FF0000"/>
                        </a:solidFill>
                        <a:latin typeface="Calibri"/>
                        <a:ea typeface="SimSu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Audit how many join will be converted into map join in the cluster.</a:t>
            </a:r>
          </a:p>
          <a:p>
            <a:r>
              <a:rPr lang="en-US" dirty="0" smtClean="0"/>
              <a:t>Set hashtable file replica number based on the number of Mappers</a:t>
            </a:r>
          </a:p>
          <a:p>
            <a:r>
              <a:rPr lang="en-US" dirty="0" smtClean="0"/>
              <a:t>Tune the limit of small table data size by sampling</a:t>
            </a:r>
          </a:p>
          <a:p>
            <a:r>
              <a:rPr lang="en-US" dirty="0" smtClean="0"/>
              <a:t>Increase the in-memory hashtable capacity.</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r>
              <a:rPr lang="en-US" dirty="0" smtClean="0"/>
              <a:t>Liyin Tang</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Map Join Optimization</a:t>
            </a:r>
          </a:p>
          <a:p>
            <a:pPr lvl="1"/>
            <a:r>
              <a:rPr lang="en-US" dirty="0" smtClean="0"/>
              <a:t>Previous Common Join and Map Join</a:t>
            </a:r>
          </a:p>
          <a:p>
            <a:pPr lvl="1"/>
            <a:r>
              <a:rPr lang="en-US" dirty="0" smtClean="0"/>
              <a:t>Optimized Map Join</a:t>
            </a:r>
          </a:p>
          <a:p>
            <a:pPr lvl="1"/>
            <a:r>
              <a:rPr lang="en-US" dirty="0" smtClean="0"/>
              <a:t>JDBM</a:t>
            </a:r>
          </a:p>
          <a:p>
            <a:pPr lvl="1"/>
            <a:r>
              <a:rPr lang="en-US" dirty="0" smtClean="0"/>
              <a:t>Performance Evaluation</a:t>
            </a:r>
          </a:p>
          <a:p>
            <a:r>
              <a:rPr lang="en-US" dirty="0" smtClean="0"/>
              <a:t>Convert Join to Map Join Automatically</a:t>
            </a:r>
          </a:p>
          <a:p>
            <a:pPr lvl="1"/>
            <a:r>
              <a:rPr lang="en-US" dirty="0" smtClean="0"/>
              <a:t>How it works</a:t>
            </a:r>
          </a:p>
          <a:p>
            <a:pPr lvl="1"/>
            <a:r>
              <a:rPr lang="en-US" dirty="0" smtClean="0"/>
              <a:t>Performance Evaluation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Join</a:t>
            </a:r>
            <a:endParaRPr lang="en-US" dirty="0"/>
          </a:p>
        </p:txBody>
      </p:sp>
      <p:grpSp>
        <p:nvGrpSpPr>
          <p:cNvPr id="66" name="Group 65"/>
          <p:cNvGrpSpPr/>
          <p:nvPr/>
        </p:nvGrpSpPr>
        <p:grpSpPr>
          <a:xfrm>
            <a:off x="1219200" y="1219200"/>
            <a:ext cx="7086600" cy="5410200"/>
            <a:chOff x="1295400" y="304800"/>
            <a:chExt cx="6705600" cy="6096000"/>
          </a:xfrm>
        </p:grpSpPr>
        <p:sp>
          <p:nvSpPr>
            <p:cNvPr id="41" name="Rectangle 40"/>
            <p:cNvSpPr/>
            <p:nvPr/>
          </p:nvSpPr>
          <p:spPr>
            <a:xfrm>
              <a:off x="2514600" y="1600200"/>
              <a:ext cx="3962400" cy="4800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2" name="Rectangle 41"/>
            <p:cNvSpPr/>
            <p:nvPr/>
          </p:nvSpPr>
          <p:spPr>
            <a:xfrm>
              <a:off x="3429000" y="304800"/>
              <a:ext cx="2133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 A</a:t>
              </a:r>
              <a:endParaRPr lang="en-US" dirty="0"/>
            </a:p>
          </p:txBody>
        </p:sp>
        <p:sp>
          <p:nvSpPr>
            <p:cNvPr id="43" name="Rectangle 42"/>
            <p:cNvSpPr/>
            <p:nvPr/>
          </p:nvSpPr>
          <p:spPr>
            <a:xfrm>
              <a:off x="4648200" y="2362200"/>
              <a:ext cx="1600200" cy="2133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cxnSp>
          <p:nvCxnSpPr>
            <p:cNvPr id="44" name="Straight Arrow Connector 43"/>
            <p:cNvCxnSpPr>
              <a:endCxn id="43" idx="0"/>
            </p:cNvCxnSpPr>
            <p:nvPr/>
          </p:nvCxnSpPr>
          <p:spPr>
            <a:xfrm rot="16200000" flipH="1">
              <a:off x="4248150" y="1162050"/>
              <a:ext cx="1447800" cy="952500"/>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45" name="Rectangle 44"/>
            <p:cNvSpPr/>
            <p:nvPr/>
          </p:nvSpPr>
          <p:spPr>
            <a:xfrm>
              <a:off x="5029200" y="2438400"/>
              <a:ext cx="10668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Mapper</a:t>
              </a:r>
              <a:endParaRPr lang="en-US" dirty="0"/>
            </a:p>
          </p:txBody>
        </p:sp>
        <p:sp>
          <p:nvSpPr>
            <p:cNvPr id="46" name="Rectangle 45"/>
            <p:cNvSpPr/>
            <p:nvPr/>
          </p:nvSpPr>
          <p:spPr>
            <a:xfrm>
              <a:off x="5029200" y="3048000"/>
              <a:ext cx="10668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Mapper</a:t>
              </a:r>
              <a:endParaRPr lang="en-US" dirty="0"/>
            </a:p>
          </p:txBody>
        </p:sp>
        <p:sp>
          <p:nvSpPr>
            <p:cNvPr id="47" name="Snip Single Corner Rectangle 46"/>
            <p:cNvSpPr/>
            <p:nvPr/>
          </p:nvSpPr>
          <p:spPr>
            <a:xfrm>
              <a:off x="1295400" y="1143000"/>
              <a:ext cx="1143000" cy="1295400"/>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Table X</a:t>
              </a:r>
              <a:endParaRPr lang="en-US" dirty="0"/>
            </a:p>
          </p:txBody>
        </p:sp>
        <p:sp>
          <p:nvSpPr>
            <p:cNvPr id="48" name="Rectangle 47"/>
            <p:cNvSpPr/>
            <p:nvPr/>
          </p:nvSpPr>
          <p:spPr>
            <a:xfrm>
              <a:off x="5029200" y="3733800"/>
              <a:ext cx="10668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Mapper</a:t>
              </a:r>
              <a:endParaRPr lang="en-US" dirty="0"/>
            </a:p>
          </p:txBody>
        </p:sp>
        <p:sp>
          <p:nvSpPr>
            <p:cNvPr id="49" name="TextBox 48"/>
            <p:cNvSpPr txBox="1"/>
            <p:nvPr/>
          </p:nvSpPr>
          <p:spPr>
            <a:xfrm>
              <a:off x="2743200" y="3124200"/>
              <a:ext cx="457200" cy="369332"/>
            </a:xfrm>
            <a:prstGeom prst="rect">
              <a:avLst/>
            </a:prstGeom>
            <a:noFill/>
          </p:spPr>
          <p:txBody>
            <a:bodyPr wrap="square" rtlCol="0">
              <a:spAutoFit/>
            </a:bodyPr>
            <a:lstStyle/>
            <a:p>
              <a:r>
                <a:rPr lang="en-US" dirty="0" smtClean="0"/>
                <a:t>…</a:t>
              </a:r>
              <a:endParaRPr lang="en-US" dirty="0"/>
            </a:p>
          </p:txBody>
        </p:sp>
        <p:sp>
          <p:nvSpPr>
            <p:cNvPr id="50" name="TextBox 49"/>
            <p:cNvSpPr txBox="1"/>
            <p:nvPr/>
          </p:nvSpPr>
          <p:spPr>
            <a:xfrm>
              <a:off x="2743200" y="3733800"/>
              <a:ext cx="457200" cy="369332"/>
            </a:xfrm>
            <a:prstGeom prst="rect">
              <a:avLst/>
            </a:prstGeom>
            <a:noFill/>
          </p:spPr>
          <p:txBody>
            <a:bodyPr wrap="square" rtlCol="0">
              <a:spAutoFit/>
            </a:bodyPr>
            <a:lstStyle/>
            <a:p>
              <a:r>
                <a:rPr lang="en-US" dirty="0" smtClean="0"/>
                <a:t>…</a:t>
              </a:r>
              <a:endParaRPr lang="en-US" dirty="0"/>
            </a:p>
          </p:txBody>
        </p:sp>
        <p:sp>
          <p:nvSpPr>
            <p:cNvPr id="51" name="Rectangle 50"/>
            <p:cNvSpPr/>
            <p:nvPr/>
          </p:nvSpPr>
          <p:spPr>
            <a:xfrm>
              <a:off x="2667000" y="2362200"/>
              <a:ext cx="1600200" cy="2133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52" name="Rectangle 51"/>
            <p:cNvSpPr/>
            <p:nvPr/>
          </p:nvSpPr>
          <p:spPr>
            <a:xfrm>
              <a:off x="2895600" y="2514600"/>
              <a:ext cx="10668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Mapper</a:t>
              </a:r>
              <a:endParaRPr lang="en-US" dirty="0"/>
            </a:p>
          </p:txBody>
        </p:sp>
        <p:sp>
          <p:nvSpPr>
            <p:cNvPr id="53" name="Rectangle 52"/>
            <p:cNvSpPr/>
            <p:nvPr/>
          </p:nvSpPr>
          <p:spPr>
            <a:xfrm>
              <a:off x="2895600" y="3124200"/>
              <a:ext cx="10668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Mapper</a:t>
              </a:r>
              <a:endParaRPr lang="en-US" dirty="0"/>
            </a:p>
          </p:txBody>
        </p:sp>
        <p:sp>
          <p:nvSpPr>
            <p:cNvPr id="54" name="TextBox 53"/>
            <p:cNvSpPr txBox="1"/>
            <p:nvPr/>
          </p:nvSpPr>
          <p:spPr>
            <a:xfrm>
              <a:off x="3200400" y="3124200"/>
              <a:ext cx="457200" cy="369332"/>
            </a:xfrm>
            <a:prstGeom prst="rect">
              <a:avLst/>
            </a:prstGeom>
            <a:noFill/>
          </p:spPr>
          <p:txBody>
            <a:bodyPr wrap="square" rtlCol="0">
              <a:spAutoFit/>
            </a:bodyPr>
            <a:lstStyle/>
            <a:p>
              <a:r>
                <a:rPr lang="en-US" dirty="0" smtClean="0"/>
                <a:t>…</a:t>
              </a:r>
              <a:endParaRPr lang="en-US" dirty="0"/>
            </a:p>
          </p:txBody>
        </p:sp>
        <p:sp>
          <p:nvSpPr>
            <p:cNvPr id="55" name="Rectangle 54"/>
            <p:cNvSpPr/>
            <p:nvPr/>
          </p:nvSpPr>
          <p:spPr>
            <a:xfrm>
              <a:off x="2895600" y="3810000"/>
              <a:ext cx="10668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Mapper</a:t>
              </a:r>
              <a:endParaRPr lang="en-US" dirty="0"/>
            </a:p>
          </p:txBody>
        </p:sp>
        <p:sp>
          <p:nvSpPr>
            <p:cNvPr id="56" name="Rectangle 55"/>
            <p:cNvSpPr/>
            <p:nvPr/>
          </p:nvSpPr>
          <p:spPr>
            <a:xfrm>
              <a:off x="3733800" y="5410200"/>
              <a:ext cx="1524000"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57" name="Rectangle 56"/>
            <p:cNvSpPr/>
            <p:nvPr/>
          </p:nvSpPr>
          <p:spPr>
            <a:xfrm>
              <a:off x="3962400" y="5638800"/>
              <a:ext cx="10668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Reducer</a:t>
              </a:r>
              <a:endParaRPr lang="en-US" dirty="0"/>
            </a:p>
          </p:txBody>
        </p:sp>
        <p:sp>
          <p:nvSpPr>
            <p:cNvPr id="58" name="Snip Single Corner Rectangle 57"/>
            <p:cNvSpPr/>
            <p:nvPr/>
          </p:nvSpPr>
          <p:spPr>
            <a:xfrm>
              <a:off x="6858000" y="1143000"/>
              <a:ext cx="1143000" cy="1295400"/>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Table Y</a:t>
              </a:r>
              <a:endParaRPr lang="en-US" dirty="0"/>
            </a:p>
          </p:txBody>
        </p:sp>
        <p:cxnSp>
          <p:nvCxnSpPr>
            <p:cNvPr id="59" name="Straight Arrow Connector 58"/>
            <p:cNvCxnSpPr>
              <a:stCxn id="42" idx="2"/>
              <a:endCxn id="51" idx="0"/>
            </p:cNvCxnSpPr>
            <p:nvPr/>
          </p:nvCxnSpPr>
          <p:spPr bwMode="auto">
            <a:xfrm rot="5400000">
              <a:off x="3219450" y="1085850"/>
              <a:ext cx="1524000" cy="1028700"/>
            </a:xfrm>
            <a:prstGeom prst="straightConnector1">
              <a:avLst/>
            </a:prstGeom>
            <a:ln>
              <a:headEnd type="arrow" w="med" len="med"/>
              <a:tailEnd type="arrow"/>
            </a:ln>
          </p:spPr>
          <p:style>
            <a:lnRef idx="1">
              <a:schemeClr val="dk1"/>
            </a:lnRef>
            <a:fillRef idx="0">
              <a:schemeClr val="dk1"/>
            </a:fillRef>
            <a:effectRef idx="0">
              <a:schemeClr val="dk1"/>
            </a:effectRef>
            <a:fontRef idx="minor">
              <a:schemeClr val="tx1"/>
            </a:fontRef>
          </p:style>
        </p:cxnSp>
        <p:cxnSp>
          <p:nvCxnSpPr>
            <p:cNvPr id="60" name="Straight Arrow Connector 59"/>
            <p:cNvCxnSpPr>
              <a:stCxn id="51" idx="1"/>
              <a:endCxn id="47" idx="1"/>
            </p:cNvCxnSpPr>
            <p:nvPr/>
          </p:nvCxnSpPr>
          <p:spPr bwMode="auto">
            <a:xfrm rot="10800000">
              <a:off x="1866900" y="2438400"/>
              <a:ext cx="800100" cy="990600"/>
            </a:xfrm>
            <a:prstGeom prst="straightConnector1">
              <a:avLst/>
            </a:prstGeom>
            <a:ln>
              <a:headEnd type="arrow" w="med" len="med"/>
              <a:tailEnd type="arrow"/>
            </a:ln>
          </p:spPr>
          <p:style>
            <a:lnRef idx="2">
              <a:schemeClr val="dk1"/>
            </a:lnRef>
            <a:fillRef idx="0">
              <a:schemeClr val="dk1"/>
            </a:fillRef>
            <a:effectRef idx="1">
              <a:schemeClr val="dk1"/>
            </a:effectRef>
            <a:fontRef idx="minor">
              <a:schemeClr val="tx1"/>
            </a:fontRef>
          </p:style>
        </p:cxnSp>
        <p:cxnSp>
          <p:nvCxnSpPr>
            <p:cNvPr id="61" name="Straight Arrow Connector 60"/>
            <p:cNvCxnSpPr>
              <a:stCxn id="43" idx="3"/>
              <a:endCxn id="58" idx="1"/>
            </p:cNvCxnSpPr>
            <p:nvPr/>
          </p:nvCxnSpPr>
          <p:spPr bwMode="auto">
            <a:xfrm flipV="1">
              <a:off x="6248400" y="2438400"/>
              <a:ext cx="1181100" cy="990600"/>
            </a:xfrm>
            <a:prstGeom prst="straightConnector1">
              <a:avLst/>
            </a:prstGeom>
            <a:ln>
              <a:headEnd type="arrow" w="med" len="med"/>
              <a:tailEnd type="arrow"/>
            </a:ln>
          </p:spPr>
          <p:style>
            <a:lnRef idx="2">
              <a:schemeClr val="dk1"/>
            </a:lnRef>
            <a:fillRef idx="0">
              <a:schemeClr val="dk1"/>
            </a:fillRef>
            <a:effectRef idx="1">
              <a:schemeClr val="dk1"/>
            </a:effectRef>
            <a:fontRef idx="minor">
              <a:schemeClr val="tx1"/>
            </a:fontRef>
          </p:style>
        </p:cxnSp>
        <p:cxnSp>
          <p:nvCxnSpPr>
            <p:cNvPr id="62" name="Straight Arrow Connector 61"/>
            <p:cNvCxnSpPr>
              <a:stCxn id="51" idx="2"/>
              <a:endCxn id="56" idx="0"/>
            </p:cNvCxnSpPr>
            <p:nvPr/>
          </p:nvCxnSpPr>
          <p:spPr bwMode="auto">
            <a:xfrm rot="16200000" flipH="1">
              <a:off x="3524250" y="4438650"/>
              <a:ext cx="914400" cy="1028700"/>
            </a:xfrm>
            <a:prstGeom prst="straightConnector1">
              <a:avLst/>
            </a:prstGeom>
            <a:ln>
              <a:headEnd type="arrow" w="med" len="med"/>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a:stCxn id="43" idx="2"/>
              <a:endCxn id="56" idx="0"/>
            </p:cNvCxnSpPr>
            <p:nvPr/>
          </p:nvCxnSpPr>
          <p:spPr bwMode="auto">
            <a:xfrm rot="5400000">
              <a:off x="4514850" y="4476750"/>
              <a:ext cx="914400" cy="952500"/>
            </a:xfrm>
            <a:prstGeom prst="straightConnector1">
              <a:avLst/>
            </a:prstGeom>
            <a:ln>
              <a:headEnd type="arrow" w="med" len="med"/>
              <a:tailEnd type="arrow"/>
            </a:ln>
          </p:spPr>
          <p:style>
            <a:lnRef idx="1">
              <a:schemeClr val="dk1"/>
            </a:lnRef>
            <a:fillRef idx="0">
              <a:schemeClr val="dk1"/>
            </a:fillRef>
            <a:effectRef idx="0">
              <a:schemeClr val="dk1"/>
            </a:effectRef>
            <a:fontRef idx="minor">
              <a:schemeClr val="tx1"/>
            </a:fontRef>
          </p:style>
        </p:cxnSp>
        <p:sp>
          <p:nvSpPr>
            <p:cNvPr id="64" name="Snip Single Corner Rectangle 63"/>
            <p:cNvSpPr/>
            <p:nvPr/>
          </p:nvSpPr>
          <p:spPr>
            <a:xfrm>
              <a:off x="2971800" y="4724400"/>
              <a:ext cx="3124200" cy="304800"/>
            </a:xfrm>
            <a:prstGeom prst="snip1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Shuffle</a:t>
              </a:r>
              <a:endParaRPr lang="en-US" dirty="0"/>
            </a:p>
          </p:txBody>
        </p:sp>
        <p:sp>
          <p:nvSpPr>
            <p:cNvPr id="65" name="TextBox 64"/>
            <p:cNvSpPr txBox="1"/>
            <p:nvPr/>
          </p:nvSpPr>
          <p:spPr>
            <a:xfrm>
              <a:off x="3352800" y="1828800"/>
              <a:ext cx="2438400" cy="369332"/>
            </a:xfrm>
            <a:prstGeom prst="rect">
              <a:avLst/>
            </a:prstGeom>
            <a:noFill/>
          </p:spPr>
          <p:txBody>
            <a:bodyPr wrap="square" rtlCol="0">
              <a:spAutoFit/>
            </a:bodyPr>
            <a:lstStyle/>
            <a:p>
              <a:r>
                <a:rPr lang="en-US" sz="2000" b="1" dirty="0" smtClean="0">
                  <a:solidFill>
                    <a:srgbClr val="FF0000"/>
                  </a:solidFill>
                </a:rPr>
                <a:t>Common Join Task</a:t>
              </a: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14400" y="1981994"/>
            <a:ext cx="3124200" cy="2818606"/>
            <a:chOff x="914400" y="1981994"/>
            <a:chExt cx="3124200" cy="2818606"/>
          </a:xfrm>
        </p:grpSpPr>
        <p:grpSp>
          <p:nvGrpSpPr>
            <p:cNvPr id="42" name="Group 41"/>
            <p:cNvGrpSpPr/>
            <p:nvPr/>
          </p:nvGrpSpPr>
          <p:grpSpPr>
            <a:xfrm>
              <a:off x="914400" y="1981994"/>
              <a:ext cx="3124200" cy="2818606"/>
              <a:chOff x="914400" y="1981994"/>
              <a:chExt cx="3124200" cy="2818606"/>
            </a:xfrm>
          </p:grpSpPr>
          <p:sp>
            <p:nvSpPr>
              <p:cNvPr id="5" name="Rectangle 4"/>
              <p:cNvSpPr/>
              <p:nvPr/>
            </p:nvSpPr>
            <p:spPr>
              <a:xfrm>
                <a:off x="914400" y="2590800"/>
                <a:ext cx="3124200" cy="2209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cxnSp>
            <p:nvCxnSpPr>
              <p:cNvPr id="7" name="Straight Arrow Connector 6"/>
              <p:cNvCxnSpPr>
                <a:stCxn id="4" idx="2"/>
                <a:endCxn id="5" idx="0"/>
              </p:cNvCxnSpPr>
              <p:nvPr/>
            </p:nvCxnSpPr>
            <p:spPr>
              <a:xfrm rot="5400000">
                <a:off x="2171700" y="22860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905000" y="2895600"/>
                <a:ext cx="10668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Mapper</a:t>
                </a:r>
                <a:endParaRPr lang="en-US" dirty="0"/>
              </a:p>
            </p:txBody>
          </p:sp>
          <p:sp>
            <p:nvSpPr>
              <p:cNvPr id="12" name="Rectangle 11"/>
              <p:cNvSpPr/>
              <p:nvPr/>
            </p:nvSpPr>
            <p:spPr>
              <a:xfrm>
                <a:off x="1905000" y="3505200"/>
                <a:ext cx="10668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Mapper</a:t>
                </a:r>
                <a:endParaRPr lang="en-US" dirty="0"/>
              </a:p>
            </p:txBody>
          </p:sp>
          <p:sp>
            <p:nvSpPr>
              <p:cNvPr id="17" name="TextBox 16"/>
              <p:cNvSpPr txBox="1"/>
              <p:nvPr/>
            </p:nvSpPr>
            <p:spPr>
              <a:xfrm>
                <a:off x="914400" y="2590800"/>
                <a:ext cx="1447800" cy="369332"/>
              </a:xfrm>
              <a:prstGeom prst="rect">
                <a:avLst/>
              </a:prstGeom>
              <a:noFill/>
            </p:spPr>
            <p:txBody>
              <a:bodyPr wrap="square" rtlCol="0">
                <a:spAutoFit/>
              </a:bodyPr>
              <a:lstStyle/>
              <a:p>
                <a:r>
                  <a:rPr lang="en-US" dirty="0" err="1" smtClean="0"/>
                  <a:t>MapJoin</a:t>
                </a:r>
                <a:r>
                  <a:rPr lang="en-US" dirty="0" smtClean="0"/>
                  <a:t> Task</a:t>
                </a:r>
                <a:endParaRPr lang="en-US" dirty="0"/>
              </a:p>
            </p:txBody>
          </p:sp>
          <p:sp>
            <p:nvSpPr>
              <p:cNvPr id="32" name="Rectangle 31"/>
              <p:cNvSpPr/>
              <p:nvPr/>
            </p:nvSpPr>
            <p:spPr>
              <a:xfrm>
                <a:off x="1905000" y="4191000"/>
                <a:ext cx="10668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Mapper</a:t>
                </a:r>
                <a:endParaRPr lang="en-US" dirty="0"/>
              </a:p>
            </p:txBody>
          </p:sp>
          <p:sp>
            <p:nvSpPr>
              <p:cNvPr id="38" name="TextBox 37"/>
              <p:cNvSpPr txBox="1"/>
              <p:nvPr/>
            </p:nvSpPr>
            <p:spPr>
              <a:xfrm>
                <a:off x="1447800" y="2971800"/>
                <a:ext cx="457200" cy="369332"/>
              </a:xfrm>
              <a:prstGeom prst="rect">
                <a:avLst/>
              </a:prstGeom>
              <a:noFill/>
            </p:spPr>
            <p:txBody>
              <a:bodyPr wrap="square" rtlCol="0">
                <a:spAutoFit/>
              </a:bodyPr>
              <a:lstStyle/>
              <a:p>
                <a:r>
                  <a:rPr lang="en-US" dirty="0" smtClean="0"/>
                  <a:t>…</a:t>
                </a:r>
                <a:endParaRPr lang="en-US" dirty="0"/>
              </a:p>
            </p:txBody>
          </p:sp>
          <p:sp>
            <p:nvSpPr>
              <p:cNvPr id="39" name="TextBox 38"/>
              <p:cNvSpPr txBox="1"/>
              <p:nvPr/>
            </p:nvSpPr>
            <p:spPr>
              <a:xfrm>
                <a:off x="1447800" y="3581400"/>
                <a:ext cx="457200" cy="369332"/>
              </a:xfrm>
              <a:prstGeom prst="rect">
                <a:avLst/>
              </a:prstGeom>
              <a:noFill/>
            </p:spPr>
            <p:txBody>
              <a:bodyPr wrap="square" rtlCol="0">
                <a:spAutoFit/>
              </a:bodyPr>
              <a:lstStyle/>
              <a:p>
                <a:r>
                  <a:rPr lang="en-US" dirty="0" smtClean="0"/>
                  <a:t>…</a:t>
                </a:r>
                <a:endParaRPr lang="en-US" dirty="0"/>
              </a:p>
            </p:txBody>
          </p:sp>
          <p:sp>
            <p:nvSpPr>
              <p:cNvPr id="40" name="TextBox 39"/>
              <p:cNvSpPr txBox="1"/>
              <p:nvPr/>
            </p:nvSpPr>
            <p:spPr>
              <a:xfrm>
                <a:off x="1447800" y="4267200"/>
                <a:ext cx="457200" cy="369332"/>
              </a:xfrm>
              <a:prstGeom prst="rect">
                <a:avLst/>
              </a:prstGeom>
              <a:noFill/>
            </p:spPr>
            <p:txBody>
              <a:bodyPr wrap="square" rtlCol="0">
                <a:spAutoFit/>
              </a:bodyPr>
              <a:lstStyle/>
              <a:p>
                <a:r>
                  <a:rPr lang="en-US" dirty="0" smtClean="0"/>
                  <a:t>…</a:t>
                </a:r>
                <a:endParaRPr lang="en-US" dirty="0"/>
              </a:p>
            </p:txBody>
          </p:sp>
        </p:grpSp>
        <p:sp>
          <p:nvSpPr>
            <p:cNvPr id="70" name="TextBox 69"/>
            <p:cNvSpPr txBox="1"/>
            <p:nvPr/>
          </p:nvSpPr>
          <p:spPr>
            <a:xfrm>
              <a:off x="3048000" y="3048000"/>
              <a:ext cx="457200" cy="369332"/>
            </a:xfrm>
            <a:prstGeom prst="rect">
              <a:avLst/>
            </a:prstGeom>
            <a:noFill/>
          </p:spPr>
          <p:txBody>
            <a:bodyPr wrap="square" rtlCol="0">
              <a:spAutoFit/>
            </a:bodyPr>
            <a:lstStyle/>
            <a:p>
              <a:r>
                <a:rPr lang="en-US" dirty="0" smtClean="0"/>
                <a:t>…</a:t>
              </a:r>
              <a:endParaRPr lang="en-US" dirty="0"/>
            </a:p>
          </p:txBody>
        </p:sp>
        <p:sp>
          <p:nvSpPr>
            <p:cNvPr id="71" name="TextBox 70"/>
            <p:cNvSpPr txBox="1"/>
            <p:nvPr/>
          </p:nvSpPr>
          <p:spPr>
            <a:xfrm>
              <a:off x="3048000" y="3581400"/>
              <a:ext cx="457200" cy="369332"/>
            </a:xfrm>
            <a:prstGeom prst="rect">
              <a:avLst/>
            </a:prstGeom>
            <a:noFill/>
          </p:spPr>
          <p:txBody>
            <a:bodyPr wrap="square" rtlCol="0">
              <a:spAutoFit/>
            </a:bodyPr>
            <a:lstStyle/>
            <a:p>
              <a:r>
                <a:rPr lang="en-US" dirty="0" smtClean="0"/>
                <a:t>…</a:t>
              </a:r>
              <a:endParaRPr lang="en-US" dirty="0"/>
            </a:p>
          </p:txBody>
        </p:sp>
        <p:sp>
          <p:nvSpPr>
            <p:cNvPr id="72" name="TextBox 71"/>
            <p:cNvSpPr txBox="1"/>
            <p:nvPr/>
          </p:nvSpPr>
          <p:spPr>
            <a:xfrm>
              <a:off x="3124200" y="4191000"/>
              <a:ext cx="457200" cy="369332"/>
            </a:xfrm>
            <a:prstGeom prst="rect">
              <a:avLst/>
            </a:prstGeom>
            <a:noFill/>
          </p:spPr>
          <p:txBody>
            <a:bodyPr wrap="square" rtlCol="0">
              <a:spAutoFit/>
            </a:bodyPr>
            <a:lstStyle/>
            <a:p>
              <a:r>
                <a:rPr lang="en-US" dirty="0" smtClean="0"/>
                <a:t>…</a:t>
              </a:r>
              <a:endParaRPr lang="en-US" dirty="0"/>
            </a:p>
          </p:txBody>
        </p:sp>
      </p:grpSp>
      <p:sp>
        <p:nvSpPr>
          <p:cNvPr id="2" name="Title 1"/>
          <p:cNvSpPr>
            <a:spLocks noGrp="1"/>
          </p:cNvSpPr>
          <p:nvPr>
            <p:ph type="title"/>
          </p:nvPr>
        </p:nvSpPr>
        <p:spPr/>
        <p:txBody>
          <a:bodyPr/>
          <a:lstStyle/>
          <a:p>
            <a:r>
              <a:rPr lang="en-US" dirty="0" smtClean="0"/>
              <a:t>Previous Map Join</a:t>
            </a:r>
            <a:endParaRPr lang="en-US" dirty="0"/>
          </a:p>
        </p:txBody>
      </p:sp>
      <p:sp>
        <p:nvSpPr>
          <p:cNvPr id="4" name="Rectangle 3"/>
          <p:cNvSpPr/>
          <p:nvPr/>
        </p:nvSpPr>
        <p:spPr>
          <a:xfrm>
            <a:off x="1447800" y="1447800"/>
            <a:ext cx="2057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 A</a:t>
            </a:r>
            <a:endParaRPr lang="en-US" dirty="0"/>
          </a:p>
        </p:txBody>
      </p:sp>
      <p:grpSp>
        <p:nvGrpSpPr>
          <p:cNvPr id="74" name="Group 73"/>
          <p:cNvGrpSpPr/>
          <p:nvPr/>
        </p:nvGrpSpPr>
        <p:grpSpPr>
          <a:xfrm>
            <a:off x="1295400" y="4801394"/>
            <a:ext cx="2362200" cy="1599406"/>
            <a:chOff x="1295400" y="4801394"/>
            <a:chExt cx="2362200" cy="1599406"/>
          </a:xfrm>
        </p:grpSpPr>
        <p:sp>
          <p:nvSpPr>
            <p:cNvPr id="6" name="Rectangle 5"/>
            <p:cNvSpPr/>
            <p:nvPr/>
          </p:nvSpPr>
          <p:spPr>
            <a:xfrm>
              <a:off x="1295400" y="5943600"/>
              <a:ext cx="2362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 C</a:t>
              </a:r>
              <a:endParaRPr lang="en-US" dirty="0"/>
            </a:p>
          </p:txBody>
        </p:sp>
        <p:cxnSp>
          <p:nvCxnSpPr>
            <p:cNvPr id="8" name="Straight Arrow Connector 7"/>
            <p:cNvCxnSpPr>
              <a:stCxn id="5" idx="2"/>
              <a:endCxn id="6" idx="0"/>
            </p:cNvCxnSpPr>
            <p:nvPr/>
          </p:nvCxnSpPr>
          <p:spPr>
            <a:xfrm rot="5400000">
              <a:off x="1905000" y="53721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971800" y="3162300"/>
            <a:ext cx="4648200" cy="3467100"/>
            <a:chOff x="2971800" y="3162300"/>
            <a:chExt cx="4648200" cy="3467100"/>
          </a:xfrm>
        </p:grpSpPr>
        <p:grpSp>
          <p:nvGrpSpPr>
            <p:cNvPr id="55" name="Group 54"/>
            <p:cNvGrpSpPr/>
            <p:nvPr/>
          </p:nvGrpSpPr>
          <p:grpSpPr>
            <a:xfrm>
              <a:off x="2971800" y="3162300"/>
              <a:ext cx="4648200" cy="3467100"/>
              <a:chOff x="2971800" y="3162300"/>
              <a:chExt cx="4648200" cy="3467100"/>
            </a:xfrm>
          </p:grpSpPr>
          <p:sp>
            <p:nvSpPr>
              <p:cNvPr id="14" name="TextBox 13"/>
              <p:cNvSpPr txBox="1"/>
              <p:nvPr/>
            </p:nvSpPr>
            <p:spPr>
              <a:xfrm>
                <a:off x="3124200" y="3657600"/>
                <a:ext cx="457200" cy="369332"/>
              </a:xfrm>
              <a:prstGeom prst="rect">
                <a:avLst/>
              </a:prstGeom>
              <a:noFill/>
            </p:spPr>
            <p:txBody>
              <a:bodyPr wrap="square" rtlCol="0">
                <a:spAutoFit/>
              </a:bodyPr>
              <a:lstStyle/>
              <a:p>
                <a:r>
                  <a:rPr lang="en-US" dirty="0" smtClean="0"/>
                  <a:t>…</a:t>
                </a:r>
                <a:endParaRPr lang="en-US" dirty="0"/>
              </a:p>
            </p:txBody>
          </p:sp>
          <p:sp>
            <p:nvSpPr>
              <p:cNvPr id="18" name="Snip Single Corner Rectangle 17"/>
              <p:cNvSpPr/>
              <p:nvPr/>
            </p:nvSpPr>
            <p:spPr>
              <a:xfrm>
                <a:off x="4953000" y="3200400"/>
                <a:ext cx="1600200" cy="3429000"/>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9" name="Straight Connector 18"/>
              <p:cNvCxnSpPr/>
              <p:nvPr/>
            </p:nvCxnSpPr>
            <p:spPr>
              <a:xfrm>
                <a:off x="4953000" y="3733800"/>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953000" y="4267200"/>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953000" y="4800600"/>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953000" y="5334000"/>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953000" y="586740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705600" y="3657600"/>
                <a:ext cx="914400" cy="923330"/>
              </a:xfrm>
              <a:prstGeom prst="rect">
                <a:avLst/>
              </a:prstGeom>
              <a:noFill/>
            </p:spPr>
            <p:txBody>
              <a:bodyPr wrap="square" rtlCol="0">
                <a:spAutoFit/>
              </a:bodyPr>
              <a:lstStyle/>
              <a:p>
                <a:r>
                  <a:rPr lang="en-US" dirty="0" smtClean="0"/>
                  <a:t>Big Table </a:t>
                </a:r>
              </a:p>
              <a:p>
                <a:r>
                  <a:rPr lang="en-US" dirty="0" smtClean="0"/>
                  <a:t>Data</a:t>
                </a:r>
              </a:p>
            </p:txBody>
          </p:sp>
          <p:sp>
            <p:nvSpPr>
              <p:cNvPr id="25" name="TextBox 24"/>
              <p:cNvSpPr txBox="1"/>
              <p:nvPr/>
            </p:nvSpPr>
            <p:spPr>
              <a:xfrm>
                <a:off x="5181600" y="3810000"/>
                <a:ext cx="1066800" cy="369332"/>
              </a:xfrm>
              <a:prstGeom prst="rect">
                <a:avLst/>
              </a:prstGeom>
              <a:noFill/>
            </p:spPr>
            <p:txBody>
              <a:bodyPr wrap="square" rtlCol="0">
                <a:spAutoFit/>
              </a:bodyPr>
              <a:lstStyle/>
              <a:p>
                <a:r>
                  <a:rPr lang="en-US" dirty="0" smtClean="0"/>
                  <a:t>Record</a:t>
                </a:r>
                <a:endParaRPr lang="en-US" dirty="0"/>
              </a:p>
            </p:txBody>
          </p:sp>
          <p:sp>
            <p:nvSpPr>
              <p:cNvPr id="26" name="TextBox 25"/>
              <p:cNvSpPr txBox="1"/>
              <p:nvPr/>
            </p:nvSpPr>
            <p:spPr>
              <a:xfrm>
                <a:off x="5181600" y="3276600"/>
                <a:ext cx="1066800" cy="369332"/>
              </a:xfrm>
              <a:prstGeom prst="rect">
                <a:avLst/>
              </a:prstGeom>
              <a:noFill/>
            </p:spPr>
            <p:txBody>
              <a:bodyPr wrap="square" rtlCol="0">
                <a:spAutoFit/>
              </a:bodyPr>
              <a:lstStyle/>
              <a:p>
                <a:r>
                  <a:rPr lang="en-US" dirty="0" smtClean="0"/>
                  <a:t>Record</a:t>
                </a:r>
                <a:endParaRPr lang="en-US" dirty="0"/>
              </a:p>
            </p:txBody>
          </p:sp>
          <p:sp>
            <p:nvSpPr>
              <p:cNvPr id="27" name="TextBox 26"/>
              <p:cNvSpPr txBox="1"/>
              <p:nvPr/>
            </p:nvSpPr>
            <p:spPr>
              <a:xfrm>
                <a:off x="5181600" y="4343400"/>
                <a:ext cx="1066800" cy="369332"/>
              </a:xfrm>
              <a:prstGeom prst="rect">
                <a:avLst/>
              </a:prstGeom>
              <a:noFill/>
            </p:spPr>
            <p:txBody>
              <a:bodyPr wrap="square" rtlCol="0">
                <a:spAutoFit/>
              </a:bodyPr>
              <a:lstStyle/>
              <a:p>
                <a:r>
                  <a:rPr lang="en-US" dirty="0" smtClean="0"/>
                  <a:t>Record</a:t>
                </a:r>
                <a:endParaRPr lang="en-US" dirty="0"/>
              </a:p>
            </p:txBody>
          </p:sp>
          <p:sp>
            <p:nvSpPr>
              <p:cNvPr id="28" name="TextBox 27"/>
              <p:cNvSpPr txBox="1"/>
              <p:nvPr/>
            </p:nvSpPr>
            <p:spPr>
              <a:xfrm>
                <a:off x="5181600" y="4876800"/>
                <a:ext cx="1066800" cy="369332"/>
              </a:xfrm>
              <a:prstGeom prst="rect">
                <a:avLst/>
              </a:prstGeom>
              <a:noFill/>
            </p:spPr>
            <p:txBody>
              <a:bodyPr wrap="square" rtlCol="0">
                <a:spAutoFit/>
              </a:bodyPr>
              <a:lstStyle/>
              <a:p>
                <a:r>
                  <a:rPr lang="en-US" dirty="0" smtClean="0"/>
                  <a:t>Record</a:t>
                </a:r>
                <a:endParaRPr lang="en-US" dirty="0"/>
              </a:p>
            </p:txBody>
          </p:sp>
          <p:sp>
            <p:nvSpPr>
              <p:cNvPr id="29" name="TextBox 28"/>
              <p:cNvSpPr txBox="1"/>
              <p:nvPr/>
            </p:nvSpPr>
            <p:spPr>
              <a:xfrm>
                <a:off x="5181600" y="5410200"/>
                <a:ext cx="1066800" cy="369332"/>
              </a:xfrm>
              <a:prstGeom prst="rect">
                <a:avLst/>
              </a:prstGeom>
              <a:noFill/>
            </p:spPr>
            <p:txBody>
              <a:bodyPr wrap="square" rtlCol="0">
                <a:spAutoFit/>
              </a:bodyPr>
              <a:lstStyle/>
              <a:p>
                <a:r>
                  <a:rPr lang="en-US" dirty="0" smtClean="0"/>
                  <a:t>Record</a:t>
                </a:r>
                <a:endParaRPr lang="en-US" dirty="0"/>
              </a:p>
            </p:txBody>
          </p:sp>
          <p:sp>
            <p:nvSpPr>
              <p:cNvPr id="30" name="TextBox 29"/>
              <p:cNvSpPr txBox="1"/>
              <p:nvPr/>
            </p:nvSpPr>
            <p:spPr>
              <a:xfrm>
                <a:off x="5181600" y="5943600"/>
                <a:ext cx="1066800" cy="646331"/>
              </a:xfrm>
              <a:prstGeom prst="rect">
                <a:avLst/>
              </a:prstGeom>
              <a:noFill/>
            </p:spPr>
            <p:txBody>
              <a:bodyPr wrap="square" rtlCol="0">
                <a:spAutoFit/>
              </a:bodyPr>
              <a:lstStyle/>
              <a:p>
                <a:r>
                  <a:rPr lang="en-US" dirty="0" smtClean="0"/>
                  <a:t>…</a:t>
                </a:r>
              </a:p>
              <a:p>
                <a:r>
                  <a:rPr lang="en-US" dirty="0" smtClean="0"/>
                  <a:t>…</a:t>
                </a:r>
                <a:endParaRPr lang="en-US" dirty="0"/>
              </a:p>
            </p:txBody>
          </p:sp>
          <p:cxnSp>
            <p:nvCxnSpPr>
              <p:cNvPr id="31" name="Straight Arrow Connector 30"/>
              <p:cNvCxnSpPr>
                <a:stCxn id="11" idx="3"/>
              </p:cNvCxnSpPr>
              <p:nvPr/>
            </p:nvCxnSpPr>
            <p:spPr>
              <a:xfrm>
                <a:off x="2971800" y="3162300"/>
                <a:ext cx="1981200" cy="3429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048000" y="4267200"/>
                <a:ext cx="457200" cy="369332"/>
              </a:xfrm>
              <a:prstGeom prst="rect">
                <a:avLst/>
              </a:prstGeom>
              <a:noFill/>
            </p:spPr>
            <p:txBody>
              <a:bodyPr wrap="square" rtlCol="0">
                <a:spAutoFit/>
              </a:bodyPr>
              <a:lstStyle/>
              <a:p>
                <a:r>
                  <a:rPr lang="en-US" dirty="0" smtClean="0"/>
                  <a:t>…</a:t>
                </a:r>
                <a:endParaRPr lang="en-US" dirty="0"/>
              </a:p>
            </p:txBody>
          </p:sp>
        </p:grpSp>
        <p:cxnSp>
          <p:nvCxnSpPr>
            <p:cNvPr id="34" name="Straight Arrow Connector 33"/>
            <p:cNvCxnSpPr>
              <a:stCxn id="12" idx="3"/>
            </p:cNvCxnSpPr>
            <p:nvPr/>
          </p:nvCxnSpPr>
          <p:spPr>
            <a:xfrm>
              <a:off x="2971800" y="3771900"/>
              <a:ext cx="1981200" cy="2667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2" idx="3"/>
            </p:cNvCxnSpPr>
            <p:nvPr/>
          </p:nvCxnSpPr>
          <p:spPr>
            <a:xfrm>
              <a:off x="2971800" y="4457700"/>
              <a:ext cx="1981200" cy="1143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2971800" y="1524000"/>
            <a:ext cx="3886200" cy="2895600"/>
            <a:chOff x="2870638" y="1600200"/>
            <a:chExt cx="3149162" cy="2819400"/>
          </a:xfrm>
        </p:grpSpPr>
        <p:sp>
          <p:nvSpPr>
            <p:cNvPr id="15" name="Snip Single Corner Rectangle 14"/>
            <p:cNvSpPr/>
            <p:nvPr/>
          </p:nvSpPr>
          <p:spPr>
            <a:xfrm>
              <a:off x="4800600" y="1600200"/>
              <a:ext cx="1219200" cy="914400"/>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Small Table Data</a:t>
              </a:r>
              <a:endParaRPr lang="en-US" dirty="0"/>
            </a:p>
          </p:txBody>
        </p:sp>
        <p:cxnSp>
          <p:nvCxnSpPr>
            <p:cNvPr id="16" name="Straight Arrow Connector 15"/>
            <p:cNvCxnSpPr>
              <a:stCxn id="11" idx="3"/>
              <a:endCxn id="15" idx="2"/>
            </p:cNvCxnSpPr>
            <p:nvPr/>
          </p:nvCxnSpPr>
          <p:spPr>
            <a:xfrm flipV="1">
              <a:off x="2870638" y="2057400"/>
              <a:ext cx="1929962" cy="1137987"/>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36" name="Straight Arrow Connector 35"/>
            <p:cNvCxnSpPr>
              <a:stCxn id="12" idx="3"/>
              <a:endCxn id="15" idx="2"/>
            </p:cNvCxnSpPr>
            <p:nvPr/>
          </p:nvCxnSpPr>
          <p:spPr>
            <a:xfrm flipV="1">
              <a:off x="2971800" y="2057400"/>
              <a:ext cx="1828800" cy="171450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37" name="Straight Arrow Connector 36"/>
            <p:cNvCxnSpPr>
              <a:endCxn id="15" idx="2"/>
            </p:cNvCxnSpPr>
            <p:nvPr/>
          </p:nvCxnSpPr>
          <p:spPr>
            <a:xfrm rot="5400000" flipH="1" flipV="1">
              <a:off x="2705100" y="2324100"/>
              <a:ext cx="2362200" cy="182880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blinds(horizontal)">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blinds(horizontal)">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blinds(horizontal)">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checkerboard(across)">
                                      <p:cBhvr>
                                        <p:cTn id="22"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Optimized Map Join</a:t>
            </a:r>
            <a:endParaRPr lang="en-US" dirty="0"/>
          </a:p>
        </p:txBody>
      </p:sp>
      <p:sp>
        <p:nvSpPr>
          <p:cNvPr id="4" name="Rectangle 3"/>
          <p:cNvSpPr/>
          <p:nvPr/>
        </p:nvSpPr>
        <p:spPr>
          <a:xfrm>
            <a:off x="1371600" y="1143000"/>
            <a:ext cx="2133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 A</a:t>
            </a:r>
            <a:endParaRPr lang="en-US" dirty="0"/>
          </a:p>
        </p:txBody>
      </p:sp>
      <p:grpSp>
        <p:nvGrpSpPr>
          <p:cNvPr id="55" name="Group 54"/>
          <p:cNvGrpSpPr/>
          <p:nvPr/>
        </p:nvGrpSpPr>
        <p:grpSpPr>
          <a:xfrm>
            <a:off x="1219200" y="5639594"/>
            <a:ext cx="2362200" cy="989806"/>
            <a:chOff x="1219200" y="5639594"/>
            <a:chExt cx="2362200" cy="989806"/>
          </a:xfrm>
        </p:grpSpPr>
        <p:sp>
          <p:nvSpPr>
            <p:cNvPr id="6" name="Rectangle 5"/>
            <p:cNvSpPr/>
            <p:nvPr/>
          </p:nvSpPr>
          <p:spPr>
            <a:xfrm>
              <a:off x="1219200" y="6172200"/>
              <a:ext cx="2362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 C</a:t>
              </a:r>
              <a:endParaRPr lang="en-US" dirty="0"/>
            </a:p>
          </p:txBody>
        </p:sp>
        <p:cxnSp>
          <p:nvCxnSpPr>
            <p:cNvPr id="8" name="Straight Arrow Connector 7"/>
            <p:cNvCxnSpPr>
              <a:stCxn id="5" idx="2"/>
              <a:endCxn id="6" idx="0"/>
            </p:cNvCxnSpPr>
            <p:nvPr/>
          </p:nvCxnSpPr>
          <p:spPr>
            <a:xfrm rot="5400000">
              <a:off x="2133600" y="59055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762000" y="2896394"/>
            <a:ext cx="3276600" cy="2742406"/>
            <a:chOff x="762000" y="2896394"/>
            <a:chExt cx="3276600" cy="2742406"/>
          </a:xfrm>
        </p:grpSpPr>
        <p:grpSp>
          <p:nvGrpSpPr>
            <p:cNvPr id="49" name="Group 48"/>
            <p:cNvGrpSpPr/>
            <p:nvPr/>
          </p:nvGrpSpPr>
          <p:grpSpPr>
            <a:xfrm>
              <a:off x="762000" y="2896394"/>
              <a:ext cx="3276600" cy="2742406"/>
              <a:chOff x="762000" y="2896372"/>
              <a:chExt cx="3127664" cy="2666228"/>
            </a:xfrm>
          </p:grpSpPr>
          <p:sp>
            <p:nvSpPr>
              <p:cNvPr id="5" name="Rectangle 4"/>
              <p:cNvSpPr/>
              <p:nvPr/>
            </p:nvSpPr>
            <p:spPr>
              <a:xfrm>
                <a:off x="762000" y="3276600"/>
                <a:ext cx="3127664" cy="2286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1" name="Rectangle 10"/>
              <p:cNvSpPr/>
              <p:nvPr/>
            </p:nvSpPr>
            <p:spPr>
              <a:xfrm>
                <a:off x="1752600" y="3505200"/>
                <a:ext cx="10668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Mapper</a:t>
                </a:r>
                <a:endParaRPr lang="en-US" dirty="0"/>
              </a:p>
            </p:txBody>
          </p:sp>
          <p:sp>
            <p:nvSpPr>
              <p:cNvPr id="12" name="Rectangle 11"/>
              <p:cNvSpPr/>
              <p:nvPr/>
            </p:nvSpPr>
            <p:spPr>
              <a:xfrm>
                <a:off x="1752600" y="4191000"/>
                <a:ext cx="10668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Mapper</a:t>
                </a:r>
                <a:endParaRPr lang="en-US" dirty="0"/>
              </a:p>
            </p:txBody>
          </p:sp>
          <p:sp>
            <p:nvSpPr>
              <p:cNvPr id="13" name="TextBox 12"/>
              <p:cNvSpPr txBox="1"/>
              <p:nvPr/>
            </p:nvSpPr>
            <p:spPr>
              <a:xfrm>
                <a:off x="2895600" y="3581400"/>
                <a:ext cx="457200" cy="369332"/>
              </a:xfrm>
              <a:prstGeom prst="rect">
                <a:avLst/>
              </a:prstGeom>
              <a:noFill/>
            </p:spPr>
            <p:txBody>
              <a:bodyPr wrap="square" rtlCol="0">
                <a:spAutoFit/>
              </a:bodyPr>
              <a:lstStyle/>
              <a:p>
                <a:r>
                  <a:rPr lang="en-US" dirty="0" smtClean="0"/>
                  <a:t>…</a:t>
                </a:r>
                <a:endParaRPr lang="en-US" dirty="0"/>
              </a:p>
            </p:txBody>
          </p:sp>
          <p:sp>
            <p:nvSpPr>
              <p:cNvPr id="14" name="TextBox 13"/>
              <p:cNvSpPr txBox="1"/>
              <p:nvPr/>
            </p:nvSpPr>
            <p:spPr>
              <a:xfrm>
                <a:off x="2895600" y="4267200"/>
                <a:ext cx="457200" cy="369332"/>
              </a:xfrm>
              <a:prstGeom prst="rect">
                <a:avLst/>
              </a:prstGeom>
              <a:noFill/>
            </p:spPr>
            <p:txBody>
              <a:bodyPr wrap="square" rtlCol="0">
                <a:spAutoFit/>
              </a:bodyPr>
              <a:lstStyle/>
              <a:p>
                <a:r>
                  <a:rPr lang="en-US" dirty="0" smtClean="0"/>
                  <a:t>…</a:t>
                </a:r>
                <a:endParaRPr lang="en-US" dirty="0"/>
              </a:p>
            </p:txBody>
          </p:sp>
          <p:sp>
            <p:nvSpPr>
              <p:cNvPr id="30" name="Rectangle 29"/>
              <p:cNvSpPr/>
              <p:nvPr/>
            </p:nvSpPr>
            <p:spPr>
              <a:xfrm>
                <a:off x="1752600" y="4876800"/>
                <a:ext cx="10668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Mapper</a:t>
                </a:r>
                <a:endParaRPr lang="en-US" dirty="0"/>
              </a:p>
            </p:txBody>
          </p:sp>
          <p:sp>
            <p:nvSpPr>
              <p:cNvPr id="31" name="TextBox 30"/>
              <p:cNvSpPr txBox="1"/>
              <p:nvPr/>
            </p:nvSpPr>
            <p:spPr>
              <a:xfrm>
                <a:off x="2895600" y="4876800"/>
                <a:ext cx="457200" cy="369332"/>
              </a:xfrm>
              <a:prstGeom prst="rect">
                <a:avLst/>
              </a:prstGeom>
              <a:noFill/>
            </p:spPr>
            <p:txBody>
              <a:bodyPr wrap="square" rtlCol="0">
                <a:spAutoFit/>
              </a:bodyPr>
              <a:lstStyle/>
              <a:p>
                <a:r>
                  <a:rPr lang="en-US" dirty="0" smtClean="0"/>
                  <a:t>…</a:t>
                </a:r>
                <a:endParaRPr lang="en-US" dirty="0"/>
              </a:p>
            </p:txBody>
          </p:sp>
          <p:cxnSp>
            <p:nvCxnSpPr>
              <p:cNvPr id="35" name="Straight Arrow Connector 34"/>
              <p:cNvCxnSpPr>
                <a:stCxn id="34" idx="2"/>
                <a:endCxn id="5" idx="0"/>
              </p:cNvCxnSpPr>
              <p:nvPr/>
            </p:nvCxnSpPr>
            <p:spPr>
              <a:xfrm rot="5400000">
                <a:off x="2135332" y="3086114"/>
                <a:ext cx="381000" cy="15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841829" y="3287486"/>
              <a:ext cx="1516743" cy="379884"/>
            </a:xfrm>
            <a:prstGeom prst="rect">
              <a:avLst/>
            </a:prstGeom>
            <a:noFill/>
          </p:spPr>
          <p:txBody>
            <a:bodyPr wrap="square" rtlCol="0">
              <a:spAutoFit/>
            </a:bodyPr>
            <a:lstStyle/>
            <a:p>
              <a:r>
                <a:rPr lang="en-US" dirty="0" err="1" smtClean="0"/>
                <a:t>MapJoin</a:t>
              </a:r>
              <a:r>
                <a:rPr lang="en-US" dirty="0" smtClean="0"/>
                <a:t> Task</a:t>
              </a:r>
              <a:endParaRPr lang="en-US" dirty="0"/>
            </a:p>
          </p:txBody>
        </p:sp>
      </p:grpSp>
      <p:grpSp>
        <p:nvGrpSpPr>
          <p:cNvPr id="59" name="Group 58"/>
          <p:cNvGrpSpPr/>
          <p:nvPr/>
        </p:nvGrpSpPr>
        <p:grpSpPr>
          <a:xfrm>
            <a:off x="2819400" y="3810000"/>
            <a:ext cx="4800600" cy="3048000"/>
            <a:chOff x="2819400" y="3810000"/>
            <a:chExt cx="4800600" cy="3048000"/>
          </a:xfrm>
        </p:grpSpPr>
        <p:sp>
          <p:nvSpPr>
            <p:cNvPr id="17" name="Snip Single Corner Rectangle 16"/>
            <p:cNvSpPr/>
            <p:nvPr/>
          </p:nvSpPr>
          <p:spPr>
            <a:xfrm>
              <a:off x="4876800" y="3886200"/>
              <a:ext cx="1600200" cy="2971800"/>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50" name="Group 49"/>
            <p:cNvGrpSpPr/>
            <p:nvPr/>
          </p:nvGrpSpPr>
          <p:grpSpPr>
            <a:xfrm>
              <a:off x="2819400" y="3810000"/>
              <a:ext cx="4800600" cy="2856131"/>
              <a:chOff x="2819400" y="3810000"/>
              <a:chExt cx="4800600" cy="2856131"/>
            </a:xfrm>
          </p:grpSpPr>
          <p:cxnSp>
            <p:nvCxnSpPr>
              <p:cNvPr id="18" name="Straight Connector 17"/>
              <p:cNvCxnSpPr/>
              <p:nvPr/>
            </p:nvCxnSpPr>
            <p:spPr>
              <a:xfrm>
                <a:off x="4876800" y="6400800"/>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876800" y="4343400"/>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876800" y="4876800"/>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876800" y="5410200"/>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876800" y="594360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705600" y="4953000"/>
                <a:ext cx="914400" cy="923330"/>
              </a:xfrm>
              <a:prstGeom prst="rect">
                <a:avLst/>
              </a:prstGeom>
              <a:noFill/>
            </p:spPr>
            <p:txBody>
              <a:bodyPr wrap="square" rtlCol="0">
                <a:spAutoFit/>
              </a:bodyPr>
              <a:lstStyle/>
              <a:p>
                <a:r>
                  <a:rPr lang="en-US" dirty="0" smtClean="0"/>
                  <a:t>Big Table </a:t>
                </a:r>
              </a:p>
              <a:p>
                <a:r>
                  <a:rPr lang="en-US" dirty="0" smtClean="0"/>
                  <a:t>Data</a:t>
                </a:r>
              </a:p>
            </p:txBody>
          </p:sp>
          <p:sp>
            <p:nvSpPr>
              <p:cNvPr id="24" name="TextBox 23"/>
              <p:cNvSpPr txBox="1"/>
              <p:nvPr/>
            </p:nvSpPr>
            <p:spPr>
              <a:xfrm>
                <a:off x="5105400" y="3886200"/>
                <a:ext cx="1066800" cy="369332"/>
              </a:xfrm>
              <a:prstGeom prst="rect">
                <a:avLst/>
              </a:prstGeom>
              <a:noFill/>
            </p:spPr>
            <p:txBody>
              <a:bodyPr wrap="square" rtlCol="0">
                <a:spAutoFit/>
              </a:bodyPr>
              <a:lstStyle/>
              <a:p>
                <a:r>
                  <a:rPr lang="en-US" dirty="0" smtClean="0"/>
                  <a:t>Record</a:t>
                </a:r>
                <a:endParaRPr lang="en-US" dirty="0"/>
              </a:p>
            </p:txBody>
          </p:sp>
          <p:sp>
            <p:nvSpPr>
              <p:cNvPr id="25" name="TextBox 24"/>
              <p:cNvSpPr txBox="1"/>
              <p:nvPr/>
            </p:nvSpPr>
            <p:spPr>
              <a:xfrm>
                <a:off x="5105400" y="4419600"/>
                <a:ext cx="1066800" cy="369332"/>
              </a:xfrm>
              <a:prstGeom prst="rect">
                <a:avLst/>
              </a:prstGeom>
              <a:noFill/>
            </p:spPr>
            <p:txBody>
              <a:bodyPr wrap="square" rtlCol="0">
                <a:spAutoFit/>
              </a:bodyPr>
              <a:lstStyle/>
              <a:p>
                <a:r>
                  <a:rPr lang="en-US" dirty="0" smtClean="0"/>
                  <a:t>Record</a:t>
                </a:r>
                <a:endParaRPr lang="en-US" dirty="0"/>
              </a:p>
            </p:txBody>
          </p:sp>
          <p:sp>
            <p:nvSpPr>
              <p:cNvPr id="26" name="TextBox 25"/>
              <p:cNvSpPr txBox="1"/>
              <p:nvPr/>
            </p:nvSpPr>
            <p:spPr>
              <a:xfrm>
                <a:off x="5105400" y="4953000"/>
                <a:ext cx="1066800" cy="369332"/>
              </a:xfrm>
              <a:prstGeom prst="rect">
                <a:avLst/>
              </a:prstGeom>
              <a:noFill/>
            </p:spPr>
            <p:txBody>
              <a:bodyPr wrap="square" rtlCol="0">
                <a:spAutoFit/>
              </a:bodyPr>
              <a:lstStyle/>
              <a:p>
                <a:r>
                  <a:rPr lang="en-US" dirty="0" smtClean="0"/>
                  <a:t>Record</a:t>
                </a:r>
                <a:endParaRPr lang="en-US" dirty="0"/>
              </a:p>
            </p:txBody>
          </p:sp>
          <p:sp>
            <p:nvSpPr>
              <p:cNvPr id="27" name="TextBox 26"/>
              <p:cNvSpPr txBox="1"/>
              <p:nvPr/>
            </p:nvSpPr>
            <p:spPr>
              <a:xfrm>
                <a:off x="5105400" y="5486400"/>
                <a:ext cx="1066800" cy="369332"/>
              </a:xfrm>
              <a:prstGeom prst="rect">
                <a:avLst/>
              </a:prstGeom>
              <a:noFill/>
            </p:spPr>
            <p:txBody>
              <a:bodyPr wrap="square" rtlCol="0">
                <a:spAutoFit/>
              </a:bodyPr>
              <a:lstStyle/>
              <a:p>
                <a:r>
                  <a:rPr lang="en-US" dirty="0" smtClean="0"/>
                  <a:t>Record</a:t>
                </a:r>
                <a:endParaRPr lang="en-US" dirty="0"/>
              </a:p>
            </p:txBody>
          </p:sp>
          <p:sp>
            <p:nvSpPr>
              <p:cNvPr id="28" name="TextBox 27"/>
              <p:cNvSpPr txBox="1"/>
              <p:nvPr/>
            </p:nvSpPr>
            <p:spPr>
              <a:xfrm>
                <a:off x="5029200" y="6019800"/>
                <a:ext cx="1066800" cy="646331"/>
              </a:xfrm>
              <a:prstGeom prst="rect">
                <a:avLst/>
              </a:prstGeom>
              <a:noFill/>
            </p:spPr>
            <p:txBody>
              <a:bodyPr wrap="square" rtlCol="0">
                <a:spAutoFit/>
              </a:bodyPr>
              <a:lstStyle/>
              <a:p>
                <a:r>
                  <a:rPr lang="en-US" dirty="0" smtClean="0"/>
                  <a:t>…</a:t>
                </a:r>
              </a:p>
              <a:p>
                <a:r>
                  <a:rPr lang="en-US" dirty="0" smtClean="0"/>
                  <a:t>…</a:t>
                </a:r>
                <a:endParaRPr lang="en-US" dirty="0"/>
              </a:p>
            </p:txBody>
          </p:sp>
          <p:cxnSp>
            <p:nvCxnSpPr>
              <p:cNvPr id="29" name="Straight Arrow Connector 28"/>
              <p:cNvCxnSpPr/>
              <p:nvPr/>
            </p:nvCxnSpPr>
            <p:spPr>
              <a:xfrm>
                <a:off x="2819400" y="3810000"/>
                <a:ext cx="2057400" cy="381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819400" y="4495800"/>
                <a:ext cx="1981200" cy="2667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819400" y="5181600"/>
                <a:ext cx="1981200" cy="1143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grpSp>
      <p:grpSp>
        <p:nvGrpSpPr>
          <p:cNvPr id="51" name="Group 50"/>
          <p:cNvGrpSpPr/>
          <p:nvPr/>
        </p:nvGrpSpPr>
        <p:grpSpPr>
          <a:xfrm>
            <a:off x="990600" y="1677194"/>
            <a:ext cx="2819400" cy="1218406"/>
            <a:chOff x="990600" y="1677194"/>
            <a:chExt cx="2819400" cy="1218406"/>
          </a:xfrm>
        </p:grpSpPr>
        <p:cxnSp>
          <p:nvCxnSpPr>
            <p:cNvPr id="7" name="Straight Arrow Connector 6"/>
            <p:cNvCxnSpPr>
              <a:stCxn id="4" idx="2"/>
            </p:cNvCxnSpPr>
            <p:nvPr/>
          </p:nvCxnSpPr>
          <p:spPr>
            <a:xfrm rot="5400000">
              <a:off x="2095500" y="20193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990600" y="2362200"/>
              <a:ext cx="28194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MapReduce Local Task</a:t>
              </a:r>
              <a:endParaRPr lang="en-US" dirty="0"/>
            </a:p>
          </p:txBody>
        </p:sp>
      </p:grpSp>
      <p:grpSp>
        <p:nvGrpSpPr>
          <p:cNvPr id="54" name="Group 53"/>
          <p:cNvGrpSpPr/>
          <p:nvPr/>
        </p:nvGrpSpPr>
        <p:grpSpPr>
          <a:xfrm>
            <a:off x="2819400" y="3162300"/>
            <a:ext cx="4038600" cy="2019300"/>
            <a:chOff x="2819400" y="3162300"/>
            <a:chExt cx="4038600" cy="2019300"/>
          </a:xfrm>
        </p:grpSpPr>
        <p:cxnSp>
          <p:nvCxnSpPr>
            <p:cNvPr id="40" name="Straight Arrow Connector 39"/>
            <p:cNvCxnSpPr>
              <a:stCxn id="36" idx="1"/>
              <a:endCxn id="13" idx="1"/>
            </p:cNvCxnSpPr>
            <p:nvPr/>
          </p:nvCxnSpPr>
          <p:spPr>
            <a:xfrm rot="10800000" flipV="1">
              <a:off x="2997200" y="3162300"/>
              <a:ext cx="3860800" cy="62863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1" name="Straight Arrow Connector 40"/>
            <p:cNvCxnSpPr>
              <a:stCxn id="36" idx="1"/>
            </p:cNvCxnSpPr>
            <p:nvPr/>
          </p:nvCxnSpPr>
          <p:spPr>
            <a:xfrm rot="10800000" flipV="1">
              <a:off x="2819400" y="3162300"/>
              <a:ext cx="4038600" cy="1257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2" name="Straight Arrow Connector 41"/>
            <p:cNvCxnSpPr>
              <a:stCxn id="36" idx="1"/>
            </p:cNvCxnSpPr>
            <p:nvPr/>
          </p:nvCxnSpPr>
          <p:spPr>
            <a:xfrm rot="10800000" flipV="1">
              <a:off x="2819400" y="3162300"/>
              <a:ext cx="4038600" cy="2019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52" name="Group 51"/>
          <p:cNvGrpSpPr/>
          <p:nvPr/>
        </p:nvGrpSpPr>
        <p:grpSpPr>
          <a:xfrm>
            <a:off x="2514600" y="914400"/>
            <a:ext cx="3276600" cy="1447800"/>
            <a:chOff x="2514600" y="914400"/>
            <a:chExt cx="3276600" cy="1447800"/>
          </a:xfrm>
        </p:grpSpPr>
        <p:sp>
          <p:nvSpPr>
            <p:cNvPr id="15" name="Snip Single Corner Rectangle 14"/>
            <p:cNvSpPr/>
            <p:nvPr/>
          </p:nvSpPr>
          <p:spPr>
            <a:xfrm>
              <a:off x="4343400" y="914400"/>
              <a:ext cx="1066800" cy="990600"/>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Small Table Data</a:t>
              </a:r>
              <a:endParaRPr lang="en-US" dirty="0"/>
            </a:p>
          </p:txBody>
        </p:sp>
        <p:cxnSp>
          <p:nvCxnSpPr>
            <p:cNvPr id="38" name="Straight Arrow Connector 37"/>
            <p:cNvCxnSpPr>
              <a:stCxn id="15" idx="2"/>
            </p:cNvCxnSpPr>
            <p:nvPr/>
          </p:nvCxnSpPr>
          <p:spPr>
            <a:xfrm rot="10800000" flipV="1">
              <a:off x="2514600" y="1409700"/>
              <a:ext cx="1828800" cy="9525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5" name="Snip Single Corner Rectangle 44"/>
            <p:cNvSpPr/>
            <p:nvPr/>
          </p:nvSpPr>
          <p:spPr>
            <a:xfrm>
              <a:off x="4495800" y="914400"/>
              <a:ext cx="1066800" cy="990600"/>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Small Table Data</a:t>
              </a:r>
              <a:endParaRPr lang="en-US" dirty="0"/>
            </a:p>
          </p:txBody>
        </p:sp>
        <p:sp>
          <p:nvSpPr>
            <p:cNvPr id="46" name="Snip Single Corner Rectangle 45"/>
            <p:cNvSpPr/>
            <p:nvPr/>
          </p:nvSpPr>
          <p:spPr>
            <a:xfrm>
              <a:off x="4724400" y="914400"/>
              <a:ext cx="1066800" cy="990600"/>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Small Table Data</a:t>
              </a:r>
              <a:endParaRPr lang="en-US" dirty="0"/>
            </a:p>
          </p:txBody>
        </p:sp>
      </p:grpSp>
      <p:grpSp>
        <p:nvGrpSpPr>
          <p:cNvPr id="53" name="Group 52"/>
          <p:cNvGrpSpPr/>
          <p:nvPr/>
        </p:nvGrpSpPr>
        <p:grpSpPr>
          <a:xfrm>
            <a:off x="3810000" y="1828800"/>
            <a:ext cx="5181600" cy="1905000"/>
            <a:chOff x="3810000" y="1828800"/>
            <a:chExt cx="5181600" cy="1905000"/>
          </a:xfrm>
        </p:grpSpPr>
        <p:sp>
          <p:nvSpPr>
            <p:cNvPr id="36" name="Rectangle 35"/>
            <p:cNvSpPr/>
            <p:nvPr/>
          </p:nvSpPr>
          <p:spPr>
            <a:xfrm>
              <a:off x="6858000" y="2590800"/>
              <a:ext cx="2133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Distributed Cache</a:t>
              </a:r>
              <a:endParaRPr lang="en-US" dirty="0"/>
            </a:p>
          </p:txBody>
        </p:sp>
        <p:sp>
          <p:nvSpPr>
            <p:cNvPr id="37" name="Snip Single Corner Rectangle 36"/>
            <p:cNvSpPr/>
            <p:nvPr/>
          </p:nvSpPr>
          <p:spPr>
            <a:xfrm>
              <a:off x="4419600" y="2057400"/>
              <a:ext cx="1676400" cy="762000"/>
            </a:xfrm>
            <a:prstGeom prst="snip1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HashTable</a:t>
              </a:r>
              <a:r>
                <a:rPr lang="en-US" dirty="0" smtClean="0"/>
                <a:t> Files</a:t>
              </a:r>
              <a:endParaRPr lang="en-US" dirty="0"/>
            </a:p>
          </p:txBody>
        </p:sp>
        <p:cxnSp>
          <p:nvCxnSpPr>
            <p:cNvPr id="39" name="Straight Arrow Connector 38"/>
            <p:cNvCxnSpPr>
              <a:stCxn id="34" idx="3"/>
              <a:endCxn id="37" idx="2"/>
            </p:cNvCxnSpPr>
            <p:nvPr/>
          </p:nvCxnSpPr>
          <p:spPr>
            <a:xfrm flipV="1">
              <a:off x="3810000" y="2438400"/>
              <a:ext cx="609600" cy="1905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3" name="Shape 42"/>
            <p:cNvCxnSpPr>
              <a:stCxn id="37" idx="0"/>
              <a:endCxn id="36" idx="0"/>
            </p:cNvCxnSpPr>
            <p:nvPr/>
          </p:nvCxnSpPr>
          <p:spPr>
            <a:xfrm>
              <a:off x="6096000" y="2438400"/>
              <a:ext cx="1828800" cy="152400"/>
            </a:xfrm>
            <a:prstGeom prst="bentConnector2">
              <a:avLst/>
            </a:prstGeom>
            <a:ln>
              <a:tailEnd type="arrow"/>
            </a:ln>
          </p:spPr>
          <p:style>
            <a:lnRef idx="2">
              <a:schemeClr val="dk1"/>
            </a:lnRef>
            <a:fillRef idx="0">
              <a:schemeClr val="dk1"/>
            </a:fillRef>
            <a:effectRef idx="1">
              <a:schemeClr val="dk1"/>
            </a:effectRef>
            <a:fontRef idx="minor">
              <a:schemeClr val="tx1"/>
            </a:fontRef>
          </p:style>
        </p:cxnSp>
        <p:sp>
          <p:nvSpPr>
            <p:cNvPr id="44" name="TextBox 43"/>
            <p:cNvSpPr txBox="1"/>
            <p:nvPr/>
          </p:nvSpPr>
          <p:spPr>
            <a:xfrm>
              <a:off x="6477000" y="1828800"/>
              <a:ext cx="1905000" cy="369332"/>
            </a:xfrm>
            <a:prstGeom prst="rect">
              <a:avLst/>
            </a:prstGeom>
            <a:noFill/>
          </p:spPr>
          <p:txBody>
            <a:bodyPr wrap="square" rtlCol="0">
              <a:spAutoFit/>
            </a:bodyPr>
            <a:lstStyle/>
            <a:p>
              <a:r>
                <a:rPr lang="en-US" dirty="0" smtClean="0"/>
                <a:t>Upload files to DC</a:t>
              </a:r>
            </a:p>
          </p:txBody>
        </p:sp>
        <p:sp>
          <p:nvSpPr>
            <p:cNvPr id="47" name="Snip Single Corner Rectangle 46"/>
            <p:cNvSpPr/>
            <p:nvPr/>
          </p:nvSpPr>
          <p:spPr>
            <a:xfrm>
              <a:off x="4495800" y="2133600"/>
              <a:ext cx="1676400" cy="762000"/>
            </a:xfrm>
            <a:prstGeom prst="snip1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HashTable</a:t>
              </a:r>
              <a:r>
                <a:rPr lang="en-US" dirty="0" smtClean="0"/>
                <a:t> Files</a:t>
              </a:r>
              <a:endParaRPr lang="en-US" dirty="0"/>
            </a:p>
          </p:txBody>
        </p:sp>
        <p:sp>
          <p:nvSpPr>
            <p:cNvPr id="48" name="Snip Single Corner Rectangle 47"/>
            <p:cNvSpPr/>
            <p:nvPr/>
          </p:nvSpPr>
          <p:spPr>
            <a:xfrm>
              <a:off x="4572000" y="2209800"/>
              <a:ext cx="1676400" cy="762000"/>
            </a:xfrm>
            <a:prstGeom prst="snip1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HashTable</a:t>
              </a:r>
              <a:r>
                <a:rPr lang="en-US" dirty="0" smtClean="0"/>
                <a:t>  Files</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linds(horizontal)">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box(in)">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checkerboard(across)">
                                      <p:cBhvr>
                                        <p:cTn id="17" dur="500"/>
                                        <p:tgtEl>
                                          <p:spTgt spid="5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box(in)">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blinds(horizontal)">
                                      <p:cBhvr>
                                        <p:cTn id="27" dur="500"/>
                                        <p:tgtEl>
                                          <p:spTgt spid="54"/>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box(in)">
                                      <p:cBhvr>
                                        <p:cTn id="32" dur="500"/>
                                        <p:tgtEl>
                                          <p:spTgt spid="59"/>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box(in)">
                                      <p:cBhvr>
                                        <p:cTn id="3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JDBM</a:t>
            </a:r>
            <a:endParaRPr lang="en-US" dirty="0"/>
          </a:p>
        </p:txBody>
      </p:sp>
      <p:sp>
        <p:nvSpPr>
          <p:cNvPr id="3" name="Content Placeholder 2"/>
          <p:cNvSpPr>
            <a:spLocks noGrp="1"/>
          </p:cNvSpPr>
          <p:nvPr>
            <p:ph idx="1"/>
          </p:nvPr>
        </p:nvSpPr>
        <p:spPr>
          <a:xfrm>
            <a:off x="457200" y="1600200"/>
            <a:ext cx="8229600" cy="4876800"/>
          </a:xfrm>
        </p:spPr>
        <p:txBody>
          <a:bodyPr/>
          <a:lstStyle/>
          <a:p>
            <a:r>
              <a:rPr lang="en-US" dirty="0" smtClean="0"/>
              <a:t>JDBM is too heavy weight for Map Join</a:t>
            </a:r>
          </a:p>
          <a:p>
            <a:pPr lvl="1"/>
            <a:r>
              <a:rPr lang="en-US" dirty="0" smtClean="0"/>
              <a:t>Take more than 70% CPU time</a:t>
            </a:r>
          </a:p>
          <a:p>
            <a:pPr lvl="1"/>
            <a:endParaRPr lang="en-US" dirty="0" smtClean="0"/>
          </a:p>
          <a:p>
            <a:pPr lvl="1"/>
            <a:endParaRPr lang="en-US" dirty="0" smtClean="0"/>
          </a:p>
          <a:p>
            <a:pPr lvl="1"/>
            <a:endParaRPr lang="en-US" dirty="0" smtClean="0"/>
          </a:p>
          <a:p>
            <a:pPr lvl="1"/>
            <a:endParaRPr lang="en-US" dirty="0" smtClean="0"/>
          </a:p>
          <a:p>
            <a:pPr lvl="1"/>
            <a:r>
              <a:rPr lang="en-US" dirty="0" smtClean="0"/>
              <a:t>Generate very large file</a:t>
            </a:r>
          </a:p>
          <a:p>
            <a:r>
              <a:rPr lang="en-US" dirty="0" smtClean="0"/>
              <a:t>No need to use persistent hashtable for map join</a:t>
            </a:r>
            <a:endParaRPr lang="en-US" dirty="0"/>
          </a:p>
        </p:txBody>
      </p:sp>
      <p:pic>
        <p:nvPicPr>
          <p:cNvPr id="6" name="Picture 1"/>
          <p:cNvPicPr>
            <a:picLocks noChangeAspect="1" noChangeArrowheads="1"/>
          </p:cNvPicPr>
          <p:nvPr/>
        </p:nvPicPr>
        <p:blipFill>
          <a:blip r:embed="rId3" cstate="print"/>
          <a:srcRect/>
          <a:stretch>
            <a:fillRect/>
          </a:stretch>
        </p:blipFill>
        <p:spPr bwMode="auto">
          <a:xfrm>
            <a:off x="381000" y="2667000"/>
            <a:ext cx="8115300" cy="20738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Evaluation I</a:t>
            </a:r>
            <a:endParaRPr lang="en-US" dirty="0"/>
          </a:p>
        </p:txBody>
      </p:sp>
      <p:graphicFrame>
        <p:nvGraphicFramePr>
          <p:cNvPr id="4" name="Table 3"/>
          <p:cNvGraphicFramePr>
            <a:graphicFrameLocks noGrp="1"/>
          </p:cNvGraphicFramePr>
          <p:nvPr/>
        </p:nvGraphicFramePr>
        <p:xfrm>
          <a:off x="304800" y="1600200"/>
          <a:ext cx="8382000" cy="4648200"/>
        </p:xfrm>
        <a:graphic>
          <a:graphicData uri="http://schemas.openxmlformats.org/drawingml/2006/table">
            <a:tbl>
              <a:tblPr>
                <a:tableStyleId>{BC89EF96-8CEA-46FF-86C4-4CE0E7609802}</a:tableStyleId>
              </a:tblPr>
              <a:tblGrid>
                <a:gridCol w="1384300"/>
                <a:gridCol w="1384300"/>
                <a:gridCol w="1384300"/>
                <a:gridCol w="1384300"/>
                <a:gridCol w="1384300"/>
                <a:gridCol w="1460500"/>
              </a:tblGrid>
              <a:tr h="1722885">
                <a:tc>
                  <a:txBody>
                    <a:bodyPr/>
                    <a:lstStyle/>
                    <a:p>
                      <a:pPr marL="0" marR="0">
                        <a:spcBef>
                          <a:spcPts val="0"/>
                        </a:spcBef>
                        <a:spcAft>
                          <a:spcPts val="0"/>
                        </a:spcAft>
                      </a:pPr>
                      <a:r>
                        <a:rPr lang="en-US" sz="1800" dirty="0"/>
                        <a:t>Small Table</a:t>
                      </a:r>
                      <a:endParaRPr lang="en-US" sz="1800" dirty="0">
                        <a:latin typeface="Calibri"/>
                        <a:ea typeface="SimSun"/>
                      </a:endParaRPr>
                    </a:p>
                  </a:txBody>
                  <a:tcPr marL="68580" marR="68580" marT="0" marB="0"/>
                </a:tc>
                <a:tc>
                  <a:txBody>
                    <a:bodyPr/>
                    <a:lstStyle/>
                    <a:p>
                      <a:pPr marL="0" marR="0">
                        <a:spcBef>
                          <a:spcPts val="0"/>
                        </a:spcBef>
                        <a:spcAft>
                          <a:spcPts val="0"/>
                        </a:spcAft>
                      </a:pPr>
                      <a:r>
                        <a:rPr lang="en-US" sz="1800" dirty="0"/>
                        <a:t>Big Table</a:t>
                      </a:r>
                      <a:endParaRPr lang="en-US" sz="1800" dirty="0">
                        <a:latin typeface="Calibri"/>
                        <a:ea typeface="SimSun"/>
                      </a:endParaRPr>
                    </a:p>
                  </a:txBody>
                  <a:tcPr marL="68580" marR="68580" marT="0" marB="0"/>
                </a:tc>
                <a:tc>
                  <a:txBody>
                    <a:bodyPr/>
                    <a:lstStyle/>
                    <a:p>
                      <a:pPr marL="0" marR="0">
                        <a:spcBef>
                          <a:spcPts val="0"/>
                        </a:spcBef>
                        <a:spcAft>
                          <a:spcPts val="0"/>
                        </a:spcAft>
                      </a:pPr>
                      <a:r>
                        <a:rPr lang="en-US" sz="1800" dirty="0"/>
                        <a:t>Join Condition</a:t>
                      </a:r>
                      <a:endParaRPr lang="en-US" sz="1800" dirty="0">
                        <a:latin typeface="Calibri"/>
                        <a:ea typeface="SimSun"/>
                      </a:endParaRPr>
                    </a:p>
                  </a:txBody>
                  <a:tcPr marL="68580" marR="68580" marT="0" marB="0"/>
                </a:tc>
                <a:tc>
                  <a:txBody>
                    <a:bodyPr/>
                    <a:lstStyle/>
                    <a:p>
                      <a:pPr marL="0" marR="0">
                        <a:spcBef>
                          <a:spcPts val="0"/>
                        </a:spcBef>
                        <a:spcAft>
                          <a:spcPts val="0"/>
                        </a:spcAft>
                      </a:pPr>
                      <a:r>
                        <a:rPr lang="en-US" sz="1800" b="1" dirty="0"/>
                        <a:t>Average Previous Map Join Execution time</a:t>
                      </a:r>
                      <a:endParaRPr lang="en-US" sz="1800" b="1" dirty="0">
                        <a:latin typeface="Calibri"/>
                        <a:ea typeface="SimSun"/>
                      </a:endParaRPr>
                    </a:p>
                  </a:txBody>
                  <a:tcPr marL="68580" marR="68580" marT="0" marB="0"/>
                </a:tc>
                <a:tc>
                  <a:txBody>
                    <a:bodyPr/>
                    <a:lstStyle/>
                    <a:p>
                      <a:pPr marL="0" marR="0">
                        <a:spcBef>
                          <a:spcPts val="0"/>
                        </a:spcBef>
                        <a:spcAft>
                          <a:spcPts val="0"/>
                        </a:spcAft>
                      </a:pPr>
                      <a:r>
                        <a:rPr lang="en-US" sz="1800" b="1" dirty="0"/>
                        <a:t>Average New Optimized Map Join Execution time</a:t>
                      </a:r>
                      <a:endParaRPr lang="en-US" sz="1800" b="1" dirty="0">
                        <a:latin typeface="Calibri"/>
                        <a:ea typeface="SimSun"/>
                      </a:endParaRPr>
                    </a:p>
                  </a:txBody>
                  <a:tcPr marL="68580" marR="68580" marT="0" marB="0"/>
                </a:tc>
                <a:tc>
                  <a:txBody>
                    <a:bodyPr/>
                    <a:lstStyle/>
                    <a:p>
                      <a:pPr marL="0" marR="0">
                        <a:spcBef>
                          <a:spcPts val="0"/>
                        </a:spcBef>
                        <a:spcAft>
                          <a:spcPts val="0"/>
                        </a:spcAft>
                      </a:pPr>
                      <a:r>
                        <a:rPr lang="en-US" sz="1800" b="1" dirty="0"/>
                        <a:t>Performance Improvement</a:t>
                      </a:r>
                      <a:endParaRPr lang="en-US" sz="1800" b="1" dirty="0">
                        <a:latin typeface="Calibri"/>
                        <a:ea typeface="SimSun"/>
                      </a:endParaRPr>
                    </a:p>
                  </a:txBody>
                  <a:tcPr marL="68580" marR="68580" marT="0" marB="0"/>
                </a:tc>
              </a:tr>
              <a:tr h="1039278">
                <a:tc>
                  <a:txBody>
                    <a:bodyPr/>
                    <a:lstStyle/>
                    <a:p>
                      <a:pPr marL="0" marR="0">
                        <a:spcBef>
                          <a:spcPts val="0"/>
                        </a:spcBef>
                        <a:spcAft>
                          <a:spcPts val="0"/>
                        </a:spcAft>
                      </a:pPr>
                      <a:r>
                        <a:rPr lang="en-US" sz="1800"/>
                        <a:t>75 K rows;</a:t>
                      </a:r>
                    </a:p>
                    <a:p>
                      <a:pPr marL="0" marR="0">
                        <a:spcBef>
                          <a:spcPts val="0"/>
                        </a:spcBef>
                        <a:spcAft>
                          <a:spcPts val="0"/>
                        </a:spcAft>
                      </a:pPr>
                      <a:r>
                        <a:rPr lang="en-US" sz="1800"/>
                        <a:t>383K file size</a:t>
                      </a:r>
                      <a:endParaRPr lang="en-US" sz="1800">
                        <a:latin typeface="Calibri"/>
                        <a:ea typeface="SimSun"/>
                      </a:endParaRPr>
                    </a:p>
                  </a:txBody>
                  <a:tcPr marL="68580" marR="68580" marT="0" marB="0"/>
                </a:tc>
                <a:tc>
                  <a:txBody>
                    <a:bodyPr/>
                    <a:lstStyle/>
                    <a:p>
                      <a:pPr marL="0" marR="0">
                        <a:spcBef>
                          <a:spcPts val="0"/>
                        </a:spcBef>
                        <a:spcAft>
                          <a:spcPts val="0"/>
                        </a:spcAft>
                      </a:pPr>
                      <a:r>
                        <a:rPr lang="en-US" sz="1800"/>
                        <a:t>130 M rows;</a:t>
                      </a:r>
                    </a:p>
                    <a:p>
                      <a:pPr marL="0" marR="0">
                        <a:spcBef>
                          <a:spcPts val="0"/>
                        </a:spcBef>
                        <a:spcAft>
                          <a:spcPts val="0"/>
                        </a:spcAft>
                      </a:pPr>
                      <a:r>
                        <a:rPr lang="en-US" sz="1800"/>
                        <a:t>3.5G file size;</a:t>
                      </a:r>
                      <a:endParaRPr lang="en-US" sz="1800">
                        <a:latin typeface="Calibri"/>
                        <a:ea typeface="SimSun"/>
                      </a:endParaRPr>
                    </a:p>
                  </a:txBody>
                  <a:tcPr marL="68580" marR="68580" marT="0" marB="0"/>
                </a:tc>
                <a:tc>
                  <a:txBody>
                    <a:bodyPr/>
                    <a:lstStyle/>
                    <a:p>
                      <a:pPr marL="0" marR="0">
                        <a:spcBef>
                          <a:spcPts val="0"/>
                        </a:spcBef>
                        <a:spcAft>
                          <a:spcPts val="0"/>
                        </a:spcAft>
                      </a:pPr>
                      <a:r>
                        <a:rPr lang="en-US" sz="1800" dirty="0"/>
                        <a:t>1 join key,</a:t>
                      </a:r>
                    </a:p>
                    <a:p>
                      <a:pPr marL="0" marR="0">
                        <a:spcBef>
                          <a:spcPts val="0"/>
                        </a:spcBef>
                        <a:spcAft>
                          <a:spcPts val="0"/>
                        </a:spcAft>
                      </a:pPr>
                      <a:r>
                        <a:rPr lang="en-US" sz="1800" dirty="0"/>
                        <a:t>2 join value</a:t>
                      </a:r>
                      <a:endParaRPr lang="en-US" sz="1800" dirty="0">
                        <a:latin typeface="Calibri"/>
                        <a:ea typeface="SimSun"/>
                      </a:endParaRPr>
                    </a:p>
                  </a:txBody>
                  <a:tcPr marL="68580" marR="68580" marT="0" marB="0"/>
                </a:tc>
                <a:tc>
                  <a:txBody>
                    <a:bodyPr/>
                    <a:lstStyle/>
                    <a:p>
                      <a:pPr marL="0" marR="0">
                        <a:spcBef>
                          <a:spcPts val="0"/>
                        </a:spcBef>
                        <a:spcAft>
                          <a:spcPts val="0"/>
                        </a:spcAft>
                      </a:pPr>
                      <a:r>
                        <a:rPr lang="en-US" sz="1800" b="1" dirty="0"/>
                        <a:t>1032 sec</a:t>
                      </a:r>
                      <a:endParaRPr lang="en-US" sz="1800" b="1" dirty="0">
                        <a:latin typeface="Calibri"/>
                        <a:ea typeface="SimSun"/>
                      </a:endParaRPr>
                    </a:p>
                  </a:txBody>
                  <a:tcPr marL="68580" marR="68580" marT="0" marB="0"/>
                </a:tc>
                <a:tc>
                  <a:txBody>
                    <a:bodyPr/>
                    <a:lstStyle/>
                    <a:p>
                      <a:pPr marL="0" marR="0">
                        <a:spcBef>
                          <a:spcPts val="0"/>
                        </a:spcBef>
                        <a:spcAft>
                          <a:spcPts val="0"/>
                        </a:spcAft>
                      </a:pPr>
                      <a:r>
                        <a:rPr lang="en-US" sz="1800" b="1" dirty="0"/>
                        <a:t>79 sec</a:t>
                      </a:r>
                      <a:endParaRPr lang="en-US" sz="1800" b="1" dirty="0">
                        <a:latin typeface="Calibri"/>
                        <a:ea typeface="SimSun"/>
                      </a:endParaRPr>
                    </a:p>
                  </a:txBody>
                  <a:tcPr marL="68580" marR="68580" marT="0" marB="0"/>
                </a:tc>
                <a:tc>
                  <a:txBody>
                    <a:bodyPr/>
                    <a:lstStyle/>
                    <a:p>
                      <a:pPr marL="0" marR="0">
                        <a:spcBef>
                          <a:spcPts val="0"/>
                        </a:spcBef>
                        <a:spcAft>
                          <a:spcPts val="0"/>
                        </a:spcAft>
                      </a:pPr>
                      <a:r>
                        <a:rPr lang="en-US" sz="1800" b="1" dirty="0">
                          <a:solidFill>
                            <a:srgbClr val="FF0000"/>
                          </a:solidFill>
                        </a:rPr>
                        <a:t>+ 1206%</a:t>
                      </a:r>
                      <a:endParaRPr lang="en-US" sz="1800" b="1" dirty="0">
                        <a:solidFill>
                          <a:srgbClr val="FF0000"/>
                        </a:solidFill>
                        <a:latin typeface="Calibri"/>
                        <a:ea typeface="SimSun"/>
                      </a:endParaRPr>
                    </a:p>
                  </a:txBody>
                  <a:tcPr marL="68580" marR="68580" marT="0" marB="0"/>
                </a:tc>
              </a:tr>
              <a:tr h="1024595">
                <a:tc>
                  <a:txBody>
                    <a:bodyPr/>
                    <a:lstStyle/>
                    <a:p>
                      <a:pPr marL="0" marR="0">
                        <a:spcBef>
                          <a:spcPts val="0"/>
                        </a:spcBef>
                        <a:spcAft>
                          <a:spcPts val="0"/>
                        </a:spcAft>
                      </a:pPr>
                      <a:r>
                        <a:rPr lang="en-US" sz="1800"/>
                        <a:t>500 K rows;</a:t>
                      </a:r>
                    </a:p>
                    <a:p>
                      <a:pPr marL="0" marR="0">
                        <a:spcBef>
                          <a:spcPts val="0"/>
                        </a:spcBef>
                        <a:spcAft>
                          <a:spcPts val="0"/>
                        </a:spcAft>
                      </a:pPr>
                      <a:r>
                        <a:rPr lang="en-US" sz="1800"/>
                        <a:t>2.6M file size</a:t>
                      </a:r>
                      <a:endParaRPr lang="en-US" sz="1800">
                        <a:latin typeface="Calibri"/>
                        <a:ea typeface="SimSun"/>
                      </a:endParaRPr>
                    </a:p>
                  </a:txBody>
                  <a:tcPr marL="68580" marR="68580" marT="0" marB="0"/>
                </a:tc>
                <a:tc>
                  <a:txBody>
                    <a:bodyPr/>
                    <a:lstStyle/>
                    <a:p>
                      <a:pPr marL="0" marR="0">
                        <a:spcBef>
                          <a:spcPts val="0"/>
                        </a:spcBef>
                        <a:spcAft>
                          <a:spcPts val="0"/>
                        </a:spcAft>
                      </a:pPr>
                      <a:r>
                        <a:rPr lang="en-US" sz="1800"/>
                        <a:t>130 M rows;</a:t>
                      </a:r>
                    </a:p>
                    <a:p>
                      <a:pPr marL="0" marR="0">
                        <a:spcBef>
                          <a:spcPts val="0"/>
                        </a:spcBef>
                        <a:spcAft>
                          <a:spcPts val="0"/>
                        </a:spcAft>
                      </a:pPr>
                      <a:r>
                        <a:rPr lang="en-US" sz="1800"/>
                        <a:t>3.5G file size</a:t>
                      </a:r>
                      <a:endParaRPr lang="en-US" sz="1800">
                        <a:latin typeface="Calibri"/>
                        <a:ea typeface="SimSun"/>
                      </a:endParaRPr>
                    </a:p>
                  </a:txBody>
                  <a:tcPr marL="68580" marR="68580" marT="0" marB="0"/>
                </a:tc>
                <a:tc>
                  <a:txBody>
                    <a:bodyPr/>
                    <a:lstStyle/>
                    <a:p>
                      <a:pPr marL="0" marR="0">
                        <a:spcBef>
                          <a:spcPts val="0"/>
                        </a:spcBef>
                        <a:spcAft>
                          <a:spcPts val="0"/>
                        </a:spcAft>
                      </a:pPr>
                      <a:r>
                        <a:rPr lang="en-US" sz="1800" dirty="0"/>
                        <a:t>1 join key,</a:t>
                      </a:r>
                    </a:p>
                    <a:p>
                      <a:pPr marL="0" marR="0">
                        <a:spcBef>
                          <a:spcPts val="0"/>
                        </a:spcBef>
                        <a:spcAft>
                          <a:spcPts val="0"/>
                        </a:spcAft>
                      </a:pPr>
                      <a:r>
                        <a:rPr lang="en-US" sz="1800" dirty="0"/>
                        <a:t>2 join value</a:t>
                      </a:r>
                      <a:endParaRPr lang="en-US" sz="1800" dirty="0">
                        <a:latin typeface="Calibri"/>
                        <a:ea typeface="SimSun"/>
                      </a:endParaRPr>
                    </a:p>
                  </a:txBody>
                  <a:tcPr marL="68580" marR="68580" marT="0" marB="0"/>
                </a:tc>
                <a:tc>
                  <a:txBody>
                    <a:bodyPr/>
                    <a:lstStyle/>
                    <a:p>
                      <a:pPr marL="0" marR="0">
                        <a:spcBef>
                          <a:spcPts val="0"/>
                        </a:spcBef>
                        <a:spcAft>
                          <a:spcPts val="0"/>
                        </a:spcAft>
                      </a:pPr>
                      <a:r>
                        <a:rPr lang="en-US" sz="1800" b="1" dirty="0"/>
                        <a:t>3991 sec</a:t>
                      </a:r>
                      <a:endParaRPr lang="en-US" sz="1800" b="1" dirty="0">
                        <a:latin typeface="Calibri"/>
                        <a:ea typeface="SimSun"/>
                      </a:endParaRPr>
                    </a:p>
                  </a:txBody>
                  <a:tcPr marL="68580" marR="68580" marT="0" marB="0"/>
                </a:tc>
                <a:tc>
                  <a:txBody>
                    <a:bodyPr/>
                    <a:lstStyle/>
                    <a:p>
                      <a:pPr marL="0" marR="0">
                        <a:spcBef>
                          <a:spcPts val="0"/>
                        </a:spcBef>
                        <a:spcAft>
                          <a:spcPts val="0"/>
                        </a:spcAft>
                      </a:pPr>
                      <a:r>
                        <a:rPr lang="en-US" sz="1800" b="1" dirty="0"/>
                        <a:t>144 sec</a:t>
                      </a:r>
                      <a:endParaRPr lang="en-US" sz="1800" b="1" dirty="0">
                        <a:latin typeface="Calibri"/>
                        <a:ea typeface="SimSun"/>
                      </a:endParaRPr>
                    </a:p>
                  </a:txBody>
                  <a:tcPr marL="68580" marR="68580" marT="0" marB="0"/>
                </a:tc>
                <a:tc>
                  <a:txBody>
                    <a:bodyPr/>
                    <a:lstStyle/>
                    <a:p>
                      <a:pPr marL="0" marR="0">
                        <a:spcBef>
                          <a:spcPts val="0"/>
                        </a:spcBef>
                        <a:spcAft>
                          <a:spcPts val="0"/>
                        </a:spcAft>
                      </a:pPr>
                      <a:r>
                        <a:rPr lang="en-US" sz="1800" b="1" dirty="0">
                          <a:solidFill>
                            <a:srgbClr val="FF0000"/>
                          </a:solidFill>
                        </a:rPr>
                        <a:t>+2671 %</a:t>
                      </a:r>
                      <a:endParaRPr lang="en-US" sz="1800" b="1" dirty="0">
                        <a:solidFill>
                          <a:srgbClr val="FF0000"/>
                        </a:solidFill>
                        <a:latin typeface="Calibri"/>
                        <a:ea typeface="SimSun"/>
                      </a:endParaRPr>
                    </a:p>
                  </a:txBody>
                  <a:tcPr marL="68580" marR="68580" marT="0" marB="0"/>
                </a:tc>
              </a:tr>
              <a:tr h="861442">
                <a:tc>
                  <a:txBody>
                    <a:bodyPr/>
                    <a:lstStyle/>
                    <a:p>
                      <a:pPr marL="0" marR="0">
                        <a:spcBef>
                          <a:spcPts val="0"/>
                        </a:spcBef>
                        <a:spcAft>
                          <a:spcPts val="0"/>
                        </a:spcAft>
                      </a:pPr>
                      <a:r>
                        <a:rPr lang="en-US" sz="1800"/>
                        <a:t>75 K rows;</a:t>
                      </a:r>
                    </a:p>
                    <a:p>
                      <a:pPr marL="0" marR="0">
                        <a:spcBef>
                          <a:spcPts val="0"/>
                        </a:spcBef>
                        <a:spcAft>
                          <a:spcPts val="0"/>
                        </a:spcAft>
                      </a:pPr>
                      <a:r>
                        <a:rPr lang="en-US" sz="1800"/>
                        <a:t>383K file size</a:t>
                      </a:r>
                      <a:endParaRPr lang="en-US" sz="1800">
                        <a:latin typeface="Calibri"/>
                        <a:ea typeface="SimSun"/>
                      </a:endParaRPr>
                    </a:p>
                  </a:txBody>
                  <a:tcPr marL="68580" marR="68580" marT="0" marB="0"/>
                </a:tc>
                <a:tc>
                  <a:txBody>
                    <a:bodyPr/>
                    <a:lstStyle/>
                    <a:p>
                      <a:pPr marL="0" marR="0">
                        <a:spcBef>
                          <a:spcPts val="0"/>
                        </a:spcBef>
                        <a:spcAft>
                          <a:spcPts val="0"/>
                        </a:spcAft>
                      </a:pPr>
                      <a:r>
                        <a:rPr lang="en-US" sz="1800" dirty="0"/>
                        <a:t>16.7 B rows;</a:t>
                      </a:r>
                    </a:p>
                    <a:p>
                      <a:pPr marL="0" marR="0">
                        <a:spcBef>
                          <a:spcPts val="0"/>
                        </a:spcBef>
                        <a:spcAft>
                          <a:spcPts val="0"/>
                        </a:spcAft>
                      </a:pPr>
                      <a:r>
                        <a:rPr lang="en-US" sz="1800" dirty="0"/>
                        <a:t>459 G file size</a:t>
                      </a:r>
                      <a:endParaRPr lang="en-US" sz="1800" dirty="0">
                        <a:latin typeface="Calibri"/>
                        <a:ea typeface="SimSun"/>
                      </a:endParaRPr>
                    </a:p>
                  </a:txBody>
                  <a:tcPr marL="68580" marR="68580" marT="0" marB="0"/>
                </a:tc>
                <a:tc>
                  <a:txBody>
                    <a:bodyPr/>
                    <a:lstStyle/>
                    <a:p>
                      <a:pPr marL="0" marR="0">
                        <a:spcBef>
                          <a:spcPts val="0"/>
                        </a:spcBef>
                        <a:spcAft>
                          <a:spcPts val="0"/>
                        </a:spcAft>
                      </a:pPr>
                      <a:r>
                        <a:rPr lang="en-US" sz="1800" dirty="0"/>
                        <a:t>1 join key,</a:t>
                      </a:r>
                    </a:p>
                    <a:p>
                      <a:pPr marL="0" marR="0">
                        <a:spcBef>
                          <a:spcPts val="0"/>
                        </a:spcBef>
                        <a:spcAft>
                          <a:spcPts val="0"/>
                        </a:spcAft>
                      </a:pPr>
                      <a:r>
                        <a:rPr lang="en-US" sz="1800" dirty="0"/>
                        <a:t>2 join value</a:t>
                      </a:r>
                      <a:endParaRPr lang="en-US" sz="1800" dirty="0">
                        <a:latin typeface="Calibri"/>
                        <a:ea typeface="SimSun"/>
                      </a:endParaRPr>
                    </a:p>
                  </a:txBody>
                  <a:tcPr marL="68580" marR="68580" marT="0" marB="0"/>
                </a:tc>
                <a:tc>
                  <a:txBody>
                    <a:bodyPr/>
                    <a:lstStyle/>
                    <a:p>
                      <a:pPr marL="0" marR="0">
                        <a:spcBef>
                          <a:spcPts val="0"/>
                        </a:spcBef>
                        <a:spcAft>
                          <a:spcPts val="0"/>
                        </a:spcAft>
                      </a:pPr>
                      <a:r>
                        <a:rPr lang="en-US" sz="1800" b="1" dirty="0"/>
                        <a:t>4801 sec</a:t>
                      </a:r>
                      <a:endParaRPr lang="en-US" sz="1800" b="1" dirty="0">
                        <a:latin typeface="Calibri"/>
                        <a:ea typeface="SimSun"/>
                      </a:endParaRPr>
                    </a:p>
                  </a:txBody>
                  <a:tcPr marL="68580" marR="68580" marT="0" marB="0"/>
                </a:tc>
                <a:tc>
                  <a:txBody>
                    <a:bodyPr/>
                    <a:lstStyle/>
                    <a:p>
                      <a:pPr marL="0" marR="0">
                        <a:spcBef>
                          <a:spcPts val="0"/>
                        </a:spcBef>
                        <a:spcAft>
                          <a:spcPts val="0"/>
                        </a:spcAft>
                      </a:pPr>
                      <a:r>
                        <a:rPr lang="en-US" sz="1800" b="1" dirty="0"/>
                        <a:t>325 sec</a:t>
                      </a:r>
                      <a:endParaRPr lang="en-US" sz="1800" b="1" dirty="0">
                        <a:latin typeface="Calibri"/>
                        <a:ea typeface="SimSun"/>
                      </a:endParaRPr>
                    </a:p>
                  </a:txBody>
                  <a:tcPr marL="68580" marR="68580" marT="0" marB="0"/>
                </a:tc>
                <a:tc>
                  <a:txBody>
                    <a:bodyPr/>
                    <a:lstStyle/>
                    <a:p>
                      <a:pPr marL="0" marR="0">
                        <a:spcBef>
                          <a:spcPts val="0"/>
                        </a:spcBef>
                        <a:spcAft>
                          <a:spcPts val="0"/>
                        </a:spcAft>
                      </a:pPr>
                      <a:r>
                        <a:rPr lang="en-US" sz="1800" b="1" dirty="0">
                          <a:solidFill>
                            <a:srgbClr val="FF0000"/>
                          </a:solidFill>
                        </a:rPr>
                        <a:t>+ 1377 %</a:t>
                      </a:r>
                      <a:endParaRPr lang="en-US" sz="1800" b="1" dirty="0">
                        <a:solidFill>
                          <a:srgbClr val="FF0000"/>
                        </a:solidFill>
                        <a:latin typeface="Calibri"/>
                        <a:ea typeface="SimSu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1143000"/>
          </a:xfrm>
        </p:spPr>
        <p:txBody>
          <a:bodyPr>
            <a:normAutofit fontScale="90000"/>
          </a:bodyPr>
          <a:lstStyle/>
          <a:p>
            <a:r>
              <a:rPr lang="en-US" dirty="0" smtClean="0"/>
              <a:t>Converting Common Join into Map Join</a:t>
            </a:r>
            <a:endParaRPr lang="en-US" dirty="0"/>
          </a:p>
        </p:txBody>
      </p:sp>
      <p:sp>
        <p:nvSpPr>
          <p:cNvPr id="4" name="Rectangle 3"/>
          <p:cNvSpPr/>
          <p:nvPr/>
        </p:nvSpPr>
        <p:spPr>
          <a:xfrm>
            <a:off x="457200" y="990600"/>
            <a:ext cx="2057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 A</a:t>
            </a:r>
            <a:endParaRPr lang="en-US" dirty="0"/>
          </a:p>
        </p:txBody>
      </p:sp>
      <p:sp>
        <p:nvSpPr>
          <p:cNvPr id="5" name="Rectangle 4"/>
          <p:cNvSpPr/>
          <p:nvPr/>
        </p:nvSpPr>
        <p:spPr>
          <a:xfrm>
            <a:off x="457200" y="2590800"/>
            <a:ext cx="2057400"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smtClean="0"/>
              <a:t>CommonJoinTask</a:t>
            </a:r>
            <a:endParaRPr lang="en-US" dirty="0"/>
          </a:p>
        </p:txBody>
      </p:sp>
      <p:sp>
        <p:nvSpPr>
          <p:cNvPr id="6" name="Rectangle 5"/>
          <p:cNvSpPr/>
          <p:nvPr/>
        </p:nvSpPr>
        <p:spPr>
          <a:xfrm>
            <a:off x="457200" y="4267200"/>
            <a:ext cx="2057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 C</a:t>
            </a:r>
            <a:endParaRPr lang="en-US" dirty="0"/>
          </a:p>
        </p:txBody>
      </p:sp>
      <p:cxnSp>
        <p:nvCxnSpPr>
          <p:cNvPr id="7" name="Straight Arrow Connector 6"/>
          <p:cNvCxnSpPr>
            <a:stCxn id="4" idx="2"/>
            <a:endCxn id="5" idx="0"/>
          </p:cNvCxnSpPr>
          <p:nvPr/>
        </p:nvCxnSpPr>
        <p:spPr>
          <a:xfrm rot="5400000">
            <a:off x="1028700" y="21336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2"/>
            <a:endCxn id="6" idx="0"/>
          </p:cNvCxnSpPr>
          <p:nvPr/>
        </p:nvCxnSpPr>
        <p:spPr>
          <a:xfrm rot="5400000">
            <a:off x="990600" y="37719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486400" y="914400"/>
            <a:ext cx="2057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 A</a:t>
            </a:r>
            <a:endParaRPr lang="en-US" dirty="0"/>
          </a:p>
        </p:txBody>
      </p:sp>
      <p:sp>
        <p:nvSpPr>
          <p:cNvPr id="10" name="Rectangle 9"/>
          <p:cNvSpPr/>
          <p:nvPr/>
        </p:nvSpPr>
        <p:spPr>
          <a:xfrm>
            <a:off x="5486400" y="1981200"/>
            <a:ext cx="2057400" cy="6858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Conditional Task</a:t>
            </a:r>
            <a:endParaRPr lang="en-US" dirty="0"/>
          </a:p>
        </p:txBody>
      </p:sp>
      <p:sp>
        <p:nvSpPr>
          <p:cNvPr id="11" name="Rectangle 10"/>
          <p:cNvSpPr/>
          <p:nvPr/>
        </p:nvSpPr>
        <p:spPr>
          <a:xfrm>
            <a:off x="5486400" y="5791200"/>
            <a:ext cx="2057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 C</a:t>
            </a:r>
            <a:endParaRPr lang="en-US" dirty="0"/>
          </a:p>
        </p:txBody>
      </p:sp>
      <p:sp>
        <p:nvSpPr>
          <p:cNvPr id="12" name="Rectangle 11"/>
          <p:cNvSpPr/>
          <p:nvPr/>
        </p:nvSpPr>
        <p:spPr>
          <a:xfrm>
            <a:off x="2819400" y="2971800"/>
            <a:ext cx="1981200" cy="609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MapJoinLocalTask</a:t>
            </a:r>
            <a:endParaRPr lang="en-US" dirty="0"/>
          </a:p>
        </p:txBody>
      </p:sp>
      <p:sp>
        <p:nvSpPr>
          <p:cNvPr id="13" name="Rectangle 12"/>
          <p:cNvSpPr/>
          <p:nvPr/>
        </p:nvSpPr>
        <p:spPr>
          <a:xfrm>
            <a:off x="7086600" y="4038600"/>
            <a:ext cx="198120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smtClean="0"/>
              <a:t>CommonJoinTask</a:t>
            </a:r>
            <a:endParaRPr lang="en-US" dirty="0"/>
          </a:p>
        </p:txBody>
      </p:sp>
      <p:cxnSp>
        <p:nvCxnSpPr>
          <p:cNvPr id="14" name="Straight Arrow Connector 13"/>
          <p:cNvCxnSpPr>
            <a:stCxn id="9" idx="2"/>
            <a:endCxn id="10" idx="0"/>
          </p:cNvCxnSpPr>
          <p:nvPr/>
        </p:nvCxnSpPr>
        <p:spPr>
          <a:xfrm rot="5400000">
            <a:off x="6286500" y="1752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27" idx="2"/>
            <a:endCxn id="11" idx="0"/>
          </p:cNvCxnSpPr>
          <p:nvPr/>
        </p:nvCxnSpPr>
        <p:spPr>
          <a:xfrm rot="16200000" flipH="1">
            <a:off x="4857750" y="4133850"/>
            <a:ext cx="609600" cy="2705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3" idx="2"/>
            <a:endCxn id="11" idx="0"/>
          </p:cNvCxnSpPr>
          <p:nvPr/>
        </p:nvCxnSpPr>
        <p:spPr>
          <a:xfrm rot="5400000">
            <a:off x="6724650" y="4438650"/>
            <a:ext cx="1143000" cy="1562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172200" y="4038600"/>
            <a:ext cx="1066800" cy="369332"/>
          </a:xfrm>
          <a:prstGeom prst="rect">
            <a:avLst/>
          </a:prstGeom>
          <a:noFill/>
        </p:spPr>
        <p:txBody>
          <a:bodyPr wrap="square" rtlCol="0">
            <a:spAutoFit/>
          </a:bodyPr>
          <a:lstStyle/>
          <a:p>
            <a:r>
              <a:rPr lang="en-US" dirty="0" smtClean="0"/>
              <a:t>. . . . . </a:t>
            </a:r>
            <a:endParaRPr lang="en-US" dirty="0"/>
          </a:p>
        </p:txBody>
      </p:sp>
      <p:sp>
        <p:nvSpPr>
          <p:cNvPr id="21" name="TextBox 20"/>
          <p:cNvSpPr txBox="1"/>
          <p:nvPr/>
        </p:nvSpPr>
        <p:spPr>
          <a:xfrm>
            <a:off x="3886200" y="4419600"/>
            <a:ext cx="282450" cy="369332"/>
          </a:xfrm>
          <a:prstGeom prst="rect">
            <a:avLst/>
          </a:prstGeom>
          <a:noFill/>
        </p:spPr>
        <p:txBody>
          <a:bodyPr wrap="none" rtlCol="0">
            <a:spAutoFit/>
          </a:bodyPr>
          <a:lstStyle/>
          <a:p>
            <a:r>
              <a:rPr lang="en-US" dirty="0" smtClean="0"/>
              <a:t>c</a:t>
            </a:r>
            <a:endParaRPr lang="en-US" dirty="0"/>
          </a:p>
        </p:txBody>
      </p:sp>
      <p:sp>
        <p:nvSpPr>
          <p:cNvPr id="23" name="TextBox 22"/>
          <p:cNvSpPr txBox="1"/>
          <p:nvPr/>
        </p:nvSpPr>
        <p:spPr>
          <a:xfrm>
            <a:off x="1600200" y="1981200"/>
            <a:ext cx="295274" cy="369332"/>
          </a:xfrm>
          <a:prstGeom prst="rect">
            <a:avLst/>
          </a:prstGeom>
          <a:noFill/>
        </p:spPr>
        <p:txBody>
          <a:bodyPr wrap="none" rtlCol="0">
            <a:spAutoFit/>
          </a:bodyPr>
          <a:lstStyle/>
          <a:p>
            <a:r>
              <a:rPr lang="en-US" dirty="0" smtClean="0"/>
              <a:t>a</a:t>
            </a:r>
            <a:endParaRPr lang="en-US" dirty="0"/>
          </a:p>
        </p:txBody>
      </p:sp>
      <p:sp>
        <p:nvSpPr>
          <p:cNvPr id="24" name="TextBox 23"/>
          <p:cNvSpPr txBox="1"/>
          <p:nvPr/>
        </p:nvSpPr>
        <p:spPr>
          <a:xfrm>
            <a:off x="1600200" y="3581400"/>
            <a:ext cx="306494" cy="369332"/>
          </a:xfrm>
          <a:prstGeom prst="rect">
            <a:avLst/>
          </a:prstGeom>
          <a:noFill/>
        </p:spPr>
        <p:txBody>
          <a:bodyPr wrap="none" rtlCol="0">
            <a:spAutoFit/>
          </a:bodyPr>
          <a:lstStyle/>
          <a:p>
            <a:r>
              <a:rPr lang="en-US" dirty="0" smtClean="0"/>
              <a:t>b</a:t>
            </a:r>
            <a:endParaRPr lang="en-US" dirty="0"/>
          </a:p>
        </p:txBody>
      </p:sp>
      <p:sp>
        <p:nvSpPr>
          <p:cNvPr id="25" name="TextBox 24"/>
          <p:cNvSpPr txBox="1"/>
          <p:nvPr/>
        </p:nvSpPr>
        <p:spPr>
          <a:xfrm>
            <a:off x="228600" y="5562600"/>
            <a:ext cx="3352800" cy="369332"/>
          </a:xfrm>
          <a:prstGeom prst="rect">
            <a:avLst/>
          </a:prstGeom>
          <a:noFill/>
        </p:spPr>
        <p:txBody>
          <a:bodyPr wrap="square" rtlCol="0">
            <a:spAutoFit/>
          </a:bodyPr>
          <a:lstStyle/>
          <a:p>
            <a:r>
              <a:rPr lang="en-US" dirty="0" smtClean="0"/>
              <a:t>Previous Execution Flow </a:t>
            </a:r>
            <a:endParaRPr lang="en-US" dirty="0"/>
          </a:p>
        </p:txBody>
      </p:sp>
      <p:sp>
        <p:nvSpPr>
          <p:cNvPr id="26" name="TextBox 25"/>
          <p:cNvSpPr txBox="1"/>
          <p:nvPr/>
        </p:nvSpPr>
        <p:spPr>
          <a:xfrm>
            <a:off x="4800600" y="6488668"/>
            <a:ext cx="3352800" cy="369332"/>
          </a:xfrm>
          <a:prstGeom prst="rect">
            <a:avLst/>
          </a:prstGeom>
          <a:noFill/>
        </p:spPr>
        <p:txBody>
          <a:bodyPr wrap="square" rtlCol="0">
            <a:spAutoFit/>
          </a:bodyPr>
          <a:lstStyle/>
          <a:p>
            <a:r>
              <a:rPr lang="en-US" dirty="0" smtClean="0"/>
              <a:t>Optimized Execution Flow</a:t>
            </a:r>
            <a:endParaRPr lang="en-US" dirty="0"/>
          </a:p>
        </p:txBody>
      </p:sp>
      <p:sp>
        <p:nvSpPr>
          <p:cNvPr id="27" name="Rectangle 26"/>
          <p:cNvSpPr/>
          <p:nvPr/>
        </p:nvSpPr>
        <p:spPr>
          <a:xfrm>
            <a:off x="3124200" y="4572000"/>
            <a:ext cx="1371600" cy="609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MapJoinTask</a:t>
            </a:r>
            <a:endParaRPr lang="en-US" dirty="0"/>
          </a:p>
        </p:txBody>
      </p:sp>
      <p:cxnSp>
        <p:nvCxnSpPr>
          <p:cNvPr id="28" name="Straight Arrow Connector 27"/>
          <p:cNvCxnSpPr>
            <a:stCxn id="12" idx="2"/>
            <a:endCxn id="27" idx="0"/>
          </p:cNvCxnSpPr>
          <p:nvPr/>
        </p:nvCxnSpPr>
        <p:spPr>
          <a:xfrm rot="5400000">
            <a:off x="3314700" y="40767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hape 28"/>
          <p:cNvCxnSpPr>
            <a:stCxn id="10" idx="3"/>
            <a:endCxn id="13" idx="0"/>
          </p:cNvCxnSpPr>
          <p:nvPr/>
        </p:nvCxnSpPr>
        <p:spPr>
          <a:xfrm>
            <a:off x="7543800" y="2324100"/>
            <a:ext cx="533400" cy="1714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hape 30"/>
          <p:cNvCxnSpPr>
            <a:stCxn id="10" idx="1"/>
            <a:endCxn id="12" idx="0"/>
          </p:cNvCxnSpPr>
          <p:nvPr/>
        </p:nvCxnSpPr>
        <p:spPr>
          <a:xfrm rot="10800000" flipV="1">
            <a:off x="3810000" y="2324100"/>
            <a:ext cx="16764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114800" y="3200400"/>
            <a:ext cx="1981200" cy="609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MapJoinLocalTask</a:t>
            </a:r>
            <a:endParaRPr lang="en-US" dirty="0"/>
          </a:p>
        </p:txBody>
      </p:sp>
      <p:sp>
        <p:nvSpPr>
          <p:cNvPr id="33" name="Rectangle 32"/>
          <p:cNvSpPr/>
          <p:nvPr/>
        </p:nvSpPr>
        <p:spPr>
          <a:xfrm>
            <a:off x="4419600" y="4648200"/>
            <a:ext cx="1371600" cy="609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MapJoinTask</a:t>
            </a:r>
            <a:endParaRPr lang="en-US" dirty="0"/>
          </a:p>
        </p:txBody>
      </p:sp>
      <p:cxnSp>
        <p:nvCxnSpPr>
          <p:cNvPr id="34" name="Straight Arrow Connector 33"/>
          <p:cNvCxnSpPr>
            <a:stCxn id="32" idx="2"/>
            <a:endCxn id="33" idx="0"/>
          </p:cNvCxnSpPr>
          <p:nvPr/>
        </p:nvCxnSpPr>
        <p:spPr>
          <a:xfrm rot="5400000">
            <a:off x="4686300" y="42291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10" idx="1"/>
            <a:endCxn id="32" idx="0"/>
          </p:cNvCxnSpPr>
          <p:nvPr/>
        </p:nvCxnSpPr>
        <p:spPr>
          <a:xfrm rot="10800000" flipV="1">
            <a:off x="5105400" y="2324100"/>
            <a:ext cx="381000" cy="8763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4800600" y="3352800"/>
            <a:ext cx="1981200" cy="609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MapJoinLocalTask</a:t>
            </a:r>
            <a:endParaRPr lang="en-US" dirty="0"/>
          </a:p>
        </p:txBody>
      </p:sp>
      <p:sp>
        <p:nvSpPr>
          <p:cNvPr id="37" name="Rectangle 36"/>
          <p:cNvSpPr/>
          <p:nvPr/>
        </p:nvSpPr>
        <p:spPr>
          <a:xfrm>
            <a:off x="5105400" y="4724400"/>
            <a:ext cx="1371600" cy="609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MapJoinTask</a:t>
            </a:r>
            <a:endParaRPr lang="en-US" dirty="0"/>
          </a:p>
        </p:txBody>
      </p:sp>
      <p:cxnSp>
        <p:nvCxnSpPr>
          <p:cNvPr id="38" name="Straight Arrow Connector 37"/>
          <p:cNvCxnSpPr>
            <a:stCxn id="36" idx="2"/>
            <a:endCxn id="37" idx="0"/>
          </p:cNvCxnSpPr>
          <p:nvPr/>
        </p:nvCxnSpPr>
        <p:spPr>
          <a:xfrm rot="5400000">
            <a:off x="5410200" y="43434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hape 46"/>
          <p:cNvCxnSpPr>
            <a:endCxn id="36" idx="0"/>
          </p:cNvCxnSpPr>
          <p:nvPr/>
        </p:nvCxnSpPr>
        <p:spPr>
          <a:xfrm rot="16200000" flipH="1">
            <a:off x="4991100" y="2552700"/>
            <a:ext cx="914400" cy="6858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7" idx="2"/>
            <a:endCxn id="11" idx="0"/>
          </p:cNvCxnSpPr>
          <p:nvPr/>
        </p:nvCxnSpPr>
        <p:spPr>
          <a:xfrm rot="16200000" flipH="1">
            <a:off x="5924550" y="5200650"/>
            <a:ext cx="457200"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3" idx="2"/>
            <a:endCxn id="11" idx="0"/>
          </p:cNvCxnSpPr>
          <p:nvPr/>
        </p:nvCxnSpPr>
        <p:spPr>
          <a:xfrm rot="16200000" flipH="1">
            <a:off x="5543550" y="4819650"/>
            <a:ext cx="533400" cy="1409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639762"/>
          </a:xfrm>
        </p:spPr>
        <p:txBody>
          <a:bodyPr>
            <a:normAutofit fontScale="90000"/>
          </a:bodyPr>
          <a:lstStyle/>
          <a:p>
            <a:r>
              <a:rPr lang="en-US" dirty="0" smtClean="0"/>
              <a:t>Compile Time</a:t>
            </a:r>
            <a:endParaRPr lang="en-US" dirty="0"/>
          </a:p>
        </p:txBody>
      </p:sp>
      <p:sp>
        <p:nvSpPr>
          <p:cNvPr id="4" name="Rectangle 3"/>
          <p:cNvSpPr/>
          <p:nvPr/>
        </p:nvSpPr>
        <p:spPr>
          <a:xfrm>
            <a:off x="5029200" y="838200"/>
            <a:ext cx="2057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 A</a:t>
            </a:r>
            <a:endParaRPr lang="en-US" dirty="0"/>
          </a:p>
        </p:txBody>
      </p:sp>
      <p:sp>
        <p:nvSpPr>
          <p:cNvPr id="5" name="Rectangle 4"/>
          <p:cNvSpPr/>
          <p:nvPr/>
        </p:nvSpPr>
        <p:spPr>
          <a:xfrm>
            <a:off x="5029200" y="1981200"/>
            <a:ext cx="2057400" cy="6858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Conditional Task</a:t>
            </a:r>
            <a:endParaRPr lang="en-US" dirty="0"/>
          </a:p>
        </p:txBody>
      </p:sp>
      <p:sp>
        <p:nvSpPr>
          <p:cNvPr id="6" name="Rectangle 5"/>
          <p:cNvSpPr/>
          <p:nvPr/>
        </p:nvSpPr>
        <p:spPr>
          <a:xfrm>
            <a:off x="5105400" y="6172200"/>
            <a:ext cx="2057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 C</a:t>
            </a:r>
            <a:endParaRPr lang="en-US" dirty="0"/>
          </a:p>
        </p:txBody>
      </p:sp>
      <p:sp>
        <p:nvSpPr>
          <p:cNvPr id="7" name="Rectangle 6"/>
          <p:cNvSpPr/>
          <p:nvPr/>
        </p:nvSpPr>
        <p:spPr>
          <a:xfrm>
            <a:off x="2362200" y="3276600"/>
            <a:ext cx="1981200" cy="609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MapJoinLocalTask</a:t>
            </a:r>
            <a:endParaRPr lang="en-US" dirty="0"/>
          </a:p>
        </p:txBody>
      </p:sp>
      <p:sp>
        <p:nvSpPr>
          <p:cNvPr id="8" name="Rectangle 7"/>
          <p:cNvSpPr/>
          <p:nvPr/>
        </p:nvSpPr>
        <p:spPr>
          <a:xfrm>
            <a:off x="6781800" y="3962400"/>
            <a:ext cx="198120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smtClean="0"/>
              <a:t>CommonJoinTask</a:t>
            </a:r>
            <a:endParaRPr lang="en-US" dirty="0"/>
          </a:p>
        </p:txBody>
      </p:sp>
      <p:cxnSp>
        <p:nvCxnSpPr>
          <p:cNvPr id="9" name="Straight Arrow Connector 8"/>
          <p:cNvCxnSpPr>
            <a:stCxn id="4" idx="2"/>
            <a:endCxn id="5" idx="0"/>
          </p:cNvCxnSpPr>
          <p:nvPr/>
        </p:nvCxnSpPr>
        <p:spPr>
          <a:xfrm rot="5400000">
            <a:off x="5829300" y="1752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3" idx="2"/>
            <a:endCxn id="6" idx="0"/>
          </p:cNvCxnSpPr>
          <p:nvPr/>
        </p:nvCxnSpPr>
        <p:spPr>
          <a:xfrm rot="16200000" flipH="1">
            <a:off x="4324350" y="4362450"/>
            <a:ext cx="838200" cy="2781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2"/>
            <a:endCxn id="6" idx="0"/>
          </p:cNvCxnSpPr>
          <p:nvPr/>
        </p:nvCxnSpPr>
        <p:spPr>
          <a:xfrm rot="5400000">
            <a:off x="6153150" y="4552950"/>
            <a:ext cx="1600200" cy="1638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72200" y="1600200"/>
            <a:ext cx="295274" cy="369332"/>
          </a:xfrm>
          <a:prstGeom prst="rect">
            <a:avLst/>
          </a:prstGeom>
          <a:noFill/>
        </p:spPr>
        <p:txBody>
          <a:bodyPr wrap="none" rtlCol="0">
            <a:spAutoFit/>
          </a:bodyPr>
          <a:lstStyle/>
          <a:p>
            <a:r>
              <a:rPr lang="en-US" dirty="0" smtClean="0"/>
              <a:t>a</a:t>
            </a:r>
            <a:endParaRPr lang="en-US" dirty="0"/>
          </a:p>
        </p:txBody>
      </p:sp>
      <p:sp>
        <p:nvSpPr>
          <p:cNvPr id="13" name="Rectangle 12"/>
          <p:cNvSpPr/>
          <p:nvPr/>
        </p:nvSpPr>
        <p:spPr>
          <a:xfrm>
            <a:off x="2667000" y="4724400"/>
            <a:ext cx="1371600" cy="609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MapJoinTask</a:t>
            </a:r>
            <a:endParaRPr lang="en-US" dirty="0"/>
          </a:p>
        </p:txBody>
      </p:sp>
      <p:cxnSp>
        <p:nvCxnSpPr>
          <p:cNvPr id="14" name="Straight Arrow Connector 13"/>
          <p:cNvCxnSpPr>
            <a:stCxn id="7" idx="2"/>
            <a:endCxn id="13" idx="0"/>
          </p:cNvCxnSpPr>
          <p:nvPr/>
        </p:nvCxnSpPr>
        <p:spPr>
          <a:xfrm rot="5400000">
            <a:off x="2933700" y="43053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hape 14"/>
          <p:cNvCxnSpPr>
            <a:stCxn id="5" idx="3"/>
            <a:endCxn id="8" idx="0"/>
          </p:cNvCxnSpPr>
          <p:nvPr/>
        </p:nvCxnSpPr>
        <p:spPr>
          <a:xfrm>
            <a:off x="7086600" y="2324100"/>
            <a:ext cx="685800" cy="16383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hape 15"/>
          <p:cNvCxnSpPr>
            <a:stCxn id="5" idx="1"/>
            <a:endCxn id="7" idx="0"/>
          </p:cNvCxnSpPr>
          <p:nvPr/>
        </p:nvCxnSpPr>
        <p:spPr>
          <a:xfrm rot="10800000" flipV="1">
            <a:off x="3352800" y="2324100"/>
            <a:ext cx="1676400" cy="952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419600" y="3276600"/>
            <a:ext cx="1981200" cy="609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MapJoinLocalTask</a:t>
            </a:r>
            <a:endParaRPr lang="en-US" dirty="0"/>
          </a:p>
        </p:txBody>
      </p:sp>
      <p:sp>
        <p:nvSpPr>
          <p:cNvPr id="18" name="Rectangle 17"/>
          <p:cNvSpPr/>
          <p:nvPr/>
        </p:nvSpPr>
        <p:spPr>
          <a:xfrm>
            <a:off x="4724400" y="4724400"/>
            <a:ext cx="1371600" cy="609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MapJoinTask</a:t>
            </a:r>
            <a:endParaRPr lang="en-US" dirty="0"/>
          </a:p>
        </p:txBody>
      </p:sp>
      <p:cxnSp>
        <p:nvCxnSpPr>
          <p:cNvPr id="19" name="Straight Arrow Connector 18"/>
          <p:cNvCxnSpPr>
            <a:stCxn id="17" idx="2"/>
            <a:endCxn id="18" idx="0"/>
          </p:cNvCxnSpPr>
          <p:nvPr/>
        </p:nvCxnSpPr>
        <p:spPr>
          <a:xfrm rot="5400000">
            <a:off x="4991100" y="43053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hape 19"/>
          <p:cNvCxnSpPr>
            <a:stCxn id="5" idx="1"/>
            <a:endCxn id="17" idx="0"/>
          </p:cNvCxnSpPr>
          <p:nvPr/>
        </p:nvCxnSpPr>
        <p:spPr>
          <a:xfrm rot="10800000" flipH="1" flipV="1">
            <a:off x="5029200" y="2324100"/>
            <a:ext cx="381000" cy="952500"/>
          </a:xfrm>
          <a:prstGeom prst="bentConnector4">
            <a:avLst>
              <a:gd name="adj1" fmla="val -60000"/>
              <a:gd name="adj2" fmla="val 68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8" idx="2"/>
            <a:endCxn id="6" idx="0"/>
          </p:cNvCxnSpPr>
          <p:nvPr/>
        </p:nvCxnSpPr>
        <p:spPr>
          <a:xfrm rot="16200000" flipH="1">
            <a:off x="5353050" y="5391150"/>
            <a:ext cx="838200"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304800" y="685800"/>
            <a:ext cx="3352800" cy="1524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smtClean="0"/>
              <a:t>SELECT * FROM </a:t>
            </a:r>
          </a:p>
          <a:p>
            <a:pPr algn="ctr"/>
            <a:r>
              <a:rPr lang="en-US" sz="2800" b="1" dirty="0" smtClean="0"/>
              <a:t>SRC1 x JOIN SRC2 y </a:t>
            </a:r>
          </a:p>
          <a:p>
            <a:pPr algn="ctr"/>
            <a:r>
              <a:rPr lang="en-US" sz="2800" b="1" dirty="0" smtClean="0"/>
              <a:t>ON </a:t>
            </a:r>
            <a:r>
              <a:rPr lang="en-US" sz="2800" b="1" dirty="0" err="1" smtClean="0"/>
              <a:t>x.key</a:t>
            </a:r>
            <a:r>
              <a:rPr lang="en-US" sz="2800" b="1" dirty="0" smtClean="0"/>
              <a:t> = </a:t>
            </a:r>
            <a:r>
              <a:rPr lang="en-US" sz="2800" b="1" dirty="0" err="1" smtClean="0"/>
              <a:t>y.key</a:t>
            </a:r>
            <a:r>
              <a:rPr lang="en-US" sz="2800" b="1" dirty="0" smtClean="0"/>
              <a:t>;</a:t>
            </a:r>
            <a:endParaRPr lang="en-US" sz="2800" b="1" dirty="0"/>
          </a:p>
        </p:txBody>
      </p:sp>
      <p:sp>
        <p:nvSpPr>
          <p:cNvPr id="23" name="Rounded Rectangular Callout 22"/>
          <p:cNvSpPr/>
          <p:nvPr/>
        </p:nvSpPr>
        <p:spPr>
          <a:xfrm>
            <a:off x="1676400" y="2438400"/>
            <a:ext cx="2514600" cy="685800"/>
          </a:xfrm>
          <a:prstGeom prst="wedgeRoundRect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Assume TABLE x is the big table</a:t>
            </a:r>
            <a:endParaRPr lang="en-US" dirty="0"/>
          </a:p>
        </p:txBody>
      </p:sp>
      <p:sp>
        <p:nvSpPr>
          <p:cNvPr id="24" name="Rounded Rectangular Callout 23"/>
          <p:cNvSpPr/>
          <p:nvPr/>
        </p:nvSpPr>
        <p:spPr>
          <a:xfrm>
            <a:off x="5562600" y="2819400"/>
            <a:ext cx="2362200" cy="609600"/>
          </a:xfrm>
          <a:prstGeom prst="wedgeRoundRect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Assume TABLE y is the big table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2776</TotalTime>
  <Words>2572</Words>
  <Application>Microsoft Office PowerPoint</Application>
  <PresentationFormat>On-screen Show (4:3)</PresentationFormat>
  <Paragraphs>457</Paragraphs>
  <Slides>17</Slides>
  <Notes>15</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Join Optimization in Hive</vt:lpstr>
      <vt:lpstr>Outline</vt:lpstr>
      <vt:lpstr>Common Join</vt:lpstr>
      <vt:lpstr>Previous Map Join</vt:lpstr>
      <vt:lpstr>Optimized Map Join</vt:lpstr>
      <vt:lpstr>JDBM</vt:lpstr>
      <vt:lpstr>Performance Evaluation I</vt:lpstr>
      <vt:lpstr>Converting Common Join into Map Join</vt:lpstr>
      <vt:lpstr>Compile Time</vt:lpstr>
      <vt:lpstr>Execution Time</vt:lpstr>
      <vt:lpstr>Backup Task</vt:lpstr>
      <vt:lpstr>Performance Bottleneck</vt:lpstr>
      <vt:lpstr>Compress and Archive </vt:lpstr>
      <vt:lpstr>Performance Evaluation II</vt:lpstr>
      <vt:lpstr>Performance Evaluation III</vt:lpstr>
      <vt:lpstr>Future Work</vt:lpstr>
      <vt:lpstr>Thank you</vt:lpstr>
    </vt:vector>
  </TitlesOfParts>
  <Company>Facebook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liyintang</dc:creator>
  <cp:lastModifiedBy>liyintang</cp:lastModifiedBy>
  <cp:revision>270</cp:revision>
  <dcterms:created xsi:type="dcterms:W3CDTF">2010-11-02T00:25:02Z</dcterms:created>
  <dcterms:modified xsi:type="dcterms:W3CDTF">2010-12-10T00:19:12Z</dcterms:modified>
</cp:coreProperties>
</file>