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5" r:id="rId5"/>
    <p:sldId id="276" r:id="rId6"/>
    <p:sldId id="277" r:id="rId7"/>
    <p:sldId id="278" r:id="rId8"/>
    <p:sldId id="279" r:id="rId9"/>
    <p:sldId id="280" r:id="rId10"/>
    <p:sldId id="281" r:id="rId11"/>
    <p:sldId id="283" r:id="rId12"/>
    <p:sldId id="282"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73" autoAdjust="0"/>
  </p:normalViewPr>
  <p:slideViewPr>
    <p:cSldViewPr>
      <p:cViewPr>
        <p:scale>
          <a:sx n="77" d="100"/>
          <a:sy n="77"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7B53C7-EDE3-4903-BF3F-02357DC2265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B53C7-EDE3-4903-BF3F-02357DC2265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B53C7-EDE3-4903-BF3F-02357DC2265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7B53C7-EDE3-4903-BF3F-02357DC2265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7B53C7-EDE3-4903-BF3F-02357DC22659}" type="datetimeFigureOut">
              <a:rPr lang="en-US" smtClean="0"/>
              <a:t>9/19/2021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7B53C7-EDE3-4903-BF3F-02357DC2265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7B53C7-EDE3-4903-BF3F-02357DC22659}" type="datetimeFigureOut">
              <a:rPr lang="en-US" smtClean="0"/>
              <a:t>9/19/2021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7B53C7-EDE3-4903-BF3F-02357DC22659}" type="datetimeFigureOut">
              <a:rPr lang="en-US" smtClean="0"/>
              <a:t>9/19/2021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7B53C7-EDE3-4903-BF3F-02357DC22659}" type="datetimeFigureOut">
              <a:rPr lang="en-US" smtClean="0"/>
              <a:t>9/19/2021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B53C7-EDE3-4903-BF3F-02357DC2265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7B53C7-EDE3-4903-BF3F-02357DC22659}" type="datetimeFigureOut">
              <a:rPr lang="en-US" smtClean="0"/>
              <a:t>9/19/2021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EC6CD-A012-4886-8C5B-79BE7801EB8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B53C7-EDE3-4903-BF3F-02357DC22659}" type="datetimeFigureOut">
              <a:rPr lang="en-US" smtClean="0"/>
              <a:t>9/19/2021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EC6CD-A012-4886-8C5B-79BE7801EB8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420888"/>
            <a:ext cx="7772400" cy="1656183"/>
          </a:xfrm>
        </p:spPr>
        <p:txBody>
          <a:bodyPr>
            <a:normAutofit/>
          </a:bodyPr>
          <a:lstStyle/>
          <a:p>
            <a:r>
              <a:rPr lang="en-IN" b="1" dirty="0"/>
              <a:t>JOB-A-THON - September </a:t>
            </a:r>
            <a:r>
              <a:rPr lang="en-IN" b="1" dirty="0" smtClean="0"/>
              <a:t>2021</a:t>
            </a:r>
            <a:endParaRPr lang="en-US" b="1" dirty="0"/>
          </a:p>
        </p:txBody>
      </p:sp>
      <p:sp>
        <p:nvSpPr>
          <p:cNvPr id="3" name="TextBox 2"/>
          <p:cNvSpPr txBox="1"/>
          <p:nvPr/>
        </p:nvSpPr>
        <p:spPr>
          <a:xfrm>
            <a:off x="6114342" y="6021288"/>
            <a:ext cx="2773003" cy="369332"/>
          </a:xfrm>
          <a:prstGeom prst="rect">
            <a:avLst/>
          </a:prstGeom>
          <a:noFill/>
        </p:spPr>
        <p:txBody>
          <a:bodyPr wrap="none" rtlCol="0">
            <a:spAutoFit/>
          </a:bodyPr>
          <a:lstStyle/>
          <a:p>
            <a:r>
              <a:rPr lang="en-IN" dirty="0" smtClean="0"/>
              <a:t>Submitted by – </a:t>
            </a:r>
            <a:r>
              <a:rPr lang="en-IN" dirty="0" err="1" smtClean="0"/>
              <a:t>Nitin</a:t>
            </a:r>
            <a:r>
              <a:rPr lang="en-IN" dirty="0" smtClean="0"/>
              <a:t> Rajput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9860" y="332656"/>
            <a:ext cx="7056784" cy="1200329"/>
          </a:xfrm>
          <a:prstGeom prst="rect">
            <a:avLst/>
          </a:prstGeom>
          <a:noFill/>
        </p:spPr>
        <p:txBody>
          <a:bodyPr wrap="square" rtlCol="0">
            <a:spAutoFit/>
          </a:bodyPr>
          <a:lstStyle/>
          <a:p>
            <a:pPr algn="ctr"/>
            <a:r>
              <a:rPr lang="en-IN" sz="3600" dirty="0" smtClean="0"/>
              <a:t>Chapter 4 </a:t>
            </a:r>
          </a:p>
          <a:p>
            <a:pPr algn="ctr"/>
            <a:r>
              <a:rPr lang="en-IN" sz="3600" dirty="0" smtClean="0"/>
              <a:t>Final Model</a:t>
            </a:r>
          </a:p>
        </p:txBody>
      </p:sp>
      <p:sp>
        <p:nvSpPr>
          <p:cNvPr id="5" name="TextBox 4"/>
          <p:cNvSpPr txBox="1"/>
          <p:nvPr/>
        </p:nvSpPr>
        <p:spPr>
          <a:xfrm>
            <a:off x="539552" y="1500849"/>
            <a:ext cx="8365604" cy="2308324"/>
          </a:xfrm>
          <a:prstGeom prst="rect">
            <a:avLst/>
          </a:prstGeom>
          <a:noFill/>
        </p:spPr>
        <p:txBody>
          <a:bodyPr wrap="square" rtlCol="0">
            <a:spAutoFit/>
          </a:bodyPr>
          <a:lstStyle/>
          <a:p>
            <a:pPr marL="285750" indent="-285750">
              <a:buFont typeface="Arial" pitchFamily="34" charset="0"/>
              <a:buChar char="•"/>
            </a:pPr>
            <a:r>
              <a:rPr lang="en-IN" dirty="0"/>
              <a:t>In final model, stacking of 4 different models with 5 folds in layer 1 and 1 model in layer2 with 5 folds is used. </a:t>
            </a:r>
            <a:r>
              <a:rPr lang="en-IN" dirty="0" smtClean="0"/>
              <a:t>Layer </a:t>
            </a:r>
            <a:r>
              <a:rPr lang="en-IN" dirty="0"/>
              <a:t>1 models (2-xgboost, 1-lightgbm, 1-catboost), layer2 model-</a:t>
            </a:r>
            <a:r>
              <a:rPr lang="en-IN" dirty="0" err="1"/>
              <a:t>LinearRegression</a:t>
            </a:r>
            <a:r>
              <a:rPr lang="en-IN" dirty="0"/>
              <a:t>.</a:t>
            </a:r>
          </a:p>
          <a:p>
            <a:pPr marL="285750" indent="-285750">
              <a:buFont typeface="Arial" pitchFamily="34" charset="0"/>
              <a:buChar char="•"/>
            </a:pPr>
            <a:r>
              <a:rPr lang="en-IN" dirty="0"/>
              <a:t>These models were </a:t>
            </a:r>
            <a:r>
              <a:rPr lang="en-IN" dirty="0" err="1"/>
              <a:t>hypertuned</a:t>
            </a:r>
            <a:r>
              <a:rPr lang="en-IN" dirty="0"/>
              <a:t> using </a:t>
            </a:r>
            <a:r>
              <a:rPr lang="en-IN" dirty="0" err="1"/>
              <a:t>Optuna</a:t>
            </a:r>
            <a:r>
              <a:rPr lang="en-IN" dirty="0" smtClean="0"/>
              <a:t>.</a:t>
            </a:r>
          </a:p>
          <a:p>
            <a:pPr marL="285750" indent="-285750">
              <a:buFont typeface="Arial" pitchFamily="34" charset="0"/>
              <a:buChar char="•"/>
            </a:pPr>
            <a:r>
              <a:rPr lang="en-IN" dirty="0" smtClean="0"/>
              <a:t>Table below shows the top 5 rows of OOF output data of layer 1 in layer 2 as input.</a:t>
            </a:r>
          </a:p>
          <a:p>
            <a:pPr marL="285750" indent="-285750">
              <a:buFont typeface="Arial" pitchFamily="34" charset="0"/>
              <a:buChar char="•"/>
            </a:pPr>
            <a:r>
              <a:rPr lang="en-IN" dirty="0"/>
              <a:t>p</a:t>
            </a:r>
            <a:r>
              <a:rPr lang="en-IN" dirty="0" smtClean="0"/>
              <a:t>red_1, pred_2, pred_3 and pred_4 were the OOF outputs of 4 models in layer 1.</a:t>
            </a:r>
          </a:p>
          <a:p>
            <a:pPr marL="285750" indent="-285750">
              <a:buFont typeface="Arial" pitchFamily="34" charset="0"/>
              <a:buChar char="•"/>
            </a:pPr>
            <a:r>
              <a:rPr lang="en-IN" dirty="0" smtClean="0"/>
              <a:t>These outputs were merged with the original dataset and then pred_1, pred_2, pred_3 and pred_4 were fed to </a:t>
            </a:r>
            <a:r>
              <a:rPr lang="en-IN" dirty="0" err="1" smtClean="0"/>
              <a:t>LinearRegression</a:t>
            </a:r>
            <a:r>
              <a:rPr lang="en-IN" dirty="0" smtClean="0"/>
              <a:t> model as label and Sales as Input</a:t>
            </a:r>
            <a:endParaRPr lang="en-IN" dirty="0"/>
          </a:p>
        </p:txBody>
      </p:sp>
      <p:pic>
        <p:nvPicPr>
          <p:cNvPr id="8194"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61048"/>
            <a:ext cx="695325" cy="2400300"/>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descr="C:\Users\Nitin Rajput\Desktop\data science\jobathon\sales prediction\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4916" y="3946773"/>
            <a:ext cx="2657475" cy="2228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079860" y="6381328"/>
            <a:ext cx="2478435" cy="307777"/>
          </a:xfrm>
          <a:prstGeom prst="rect">
            <a:avLst/>
          </a:prstGeom>
          <a:noFill/>
        </p:spPr>
        <p:txBody>
          <a:bodyPr wrap="none" rtlCol="0">
            <a:spAutoFit/>
          </a:bodyPr>
          <a:lstStyle/>
          <a:p>
            <a:r>
              <a:rPr lang="en-IN" sz="1400" dirty="0" smtClean="0"/>
              <a:t>note:- here sales are log scaled.</a:t>
            </a:r>
            <a:endParaRPr lang="en-IN" sz="1400" dirty="0"/>
          </a:p>
        </p:txBody>
      </p:sp>
    </p:spTree>
    <p:extLst>
      <p:ext uri="{BB962C8B-B14F-4D97-AF65-F5344CB8AC3E}">
        <p14:creationId xmlns:p14="http://schemas.microsoft.com/office/powerpoint/2010/main" val="378194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851227"/>
            <a:ext cx="6948264" cy="3354765"/>
          </a:xfrm>
          <a:prstGeom prst="rect">
            <a:avLst/>
          </a:prstGeom>
          <a:noFill/>
        </p:spPr>
        <p:txBody>
          <a:bodyPr wrap="square" rtlCol="0">
            <a:spAutoFit/>
          </a:bodyPr>
          <a:lstStyle/>
          <a:p>
            <a:r>
              <a:rPr lang="en-US" sz="3200" b="1" dirty="0" smtClean="0"/>
              <a:t>What is Stacking?</a:t>
            </a:r>
          </a:p>
          <a:p>
            <a:endParaRPr lang="en-US" dirty="0"/>
          </a:p>
          <a:p>
            <a:r>
              <a:rPr lang="en-US" dirty="0" smtClean="0"/>
              <a:t>The Stacking used here has </a:t>
            </a:r>
            <a:r>
              <a:rPr lang="en-US" dirty="0"/>
              <a:t>two levels of </a:t>
            </a:r>
            <a:r>
              <a:rPr lang="en-US" dirty="0" err="1"/>
              <a:t>regressors</a:t>
            </a:r>
            <a:r>
              <a:rPr lang="en-US" dirty="0"/>
              <a:t>, level one </a:t>
            </a:r>
            <a:r>
              <a:rPr lang="en-US" dirty="0" err="1"/>
              <a:t>regressors</a:t>
            </a:r>
            <a:r>
              <a:rPr lang="en-US" dirty="0"/>
              <a:t> and level two </a:t>
            </a:r>
            <a:r>
              <a:rPr lang="en-US" dirty="0" err="1"/>
              <a:t>regressor</a:t>
            </a:r>
            <a:r>
              <a:rPr lang="en-US" dirty="0"/>
              <a:t> and uses a concept called </a:t>
            </a:r>
            <a:r>
              <a:rPr lang="en-US" b="1" dirty="0"/>
              <a:t>out-of-fold</a:t>
            </a:r>
            <a:r>
              <a:rPr lang="en-US" dirty="0"/>
              <a:t> predictions.</a:t>
            </a:r>
          </a:p>
          <a:p>
            <a:r>
              <a:rPr lang="en-US" dirty="0"/>
              <a:t>It starts by splitting the dataset into k folds in k successive rounds and using k-1 folds to fit the level one </a:t>
            </a:r>
            <a:r>
              <a:rPr lang="en-US" dirty="0" err="1"/>
              <a:t>regressors</a:t>
            </a:r>
            <a:r>
              <a:rPr lang="en-US" dirty="0"/>
              <a:t>. The remaining one fold is then used by the first level </a:t>
            </a:r>
            <a:r>
              <a:rPr lang="en-US" dirty="0" err="1"/>
              <a:t>regressors</a:t>
            </a:r>
            <a:r>
              <a:rPr lang="en-US" dirty="0"/>
              <a:t> to predict. These predictions then flow into the level two </a:t>
            </a:r>
            <a:r>
              <a:rPr lang="en-US" dirty="0" err="1"/>
              <a:t>regressor</a:t>
            </a:r>
            <a:r>
              <a:rPr lang="en-US" dirty="0"/>
              <a:t> as input. Once the training is finished the entire dataset is used to fit the level one </a:t>
            </a:r>
            <a:r>
              <a:rPr lang="en-US" dirty="0" err="1"/>
              <a:t>regressors</a:t>
            </a:r>
            <a:r>
              <a:rPr lang="en-US" dirty="0"/>
              <a:t>.</a:t>
            </a:r>
          </a:p>
          <a:p>
            <a:endParaRPr lang="en-IN" dirty="0"/>
          </a:p>
        </p:txBody>
      </p:sp>
    </p:spTree>
    <p:extLst>
      <p:ext uri="{BB962C8B-B14F-4D97-AF65-F5344CB8AC3E}">
        <p14:creationId xmlns:p14="http://schemas.microsoft.com/office/powerpoint/2010/main" val="134844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55776" y="1012086"/>
            <a:ext cx="3597203" cy="369332"/>
          </a:xfrm>
          <a:prstGeom prst="rect">
            <a:avLst/>
          </a:prstGeom>
          <a:noFill/>
        </p:spPr>
        <p:txBody>
          <a:bodyPr wrap="none" rtlCol="0">
            <a:spAutoFit/>
          </a:bodyPr>
          <a:lstStyle/>
          <a:p>
            <a:r>
              <a:rPr lang="en-IN" dirty="0" smtClean="0"/>
              <a:t>Distribution of final predicted values</a:t>
            </a:r>
            <a:endParaRPr lang="en-IN" dirty="0"/>
          </a:p>
        </p:txBody>
      </p:sp>
      <p:pic>
        <p:nvPicPr>
          <p:cNvPr id="9218"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3650" y="1738313"/>
            <a:ext cx="40767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84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3068960"/>
            <a:ext cx="8229600" cy="1540768"/>
          </a:xfrm>
        </p:spPr>
        <p:txBody>
          <a:bodyPr>
            <a:normAutofit/>
          </a:bodyPr>
          <a:lstStyle/>
          <a:p>
            <a:pPr algn="ctr">
              <a:buNone/>
            </a:pPr>
            <a:r>
              <a:rPr lang="en-IN" sz="4800" b="1" dirty="0" smtClean="0">
                <a:solidFill>
                  <a:srgbClr val="00B0F0"/>
                </a:solidFill>
              </a:rPr>
              <a:t>THANK YOU!!</a:t>
            </a:r>
          </a:p>
          <a:p>
            <a:pPr algn="ctr">
              <a:buNone/>
            </a:pPr>
            <a:endParaRPr lang="en-US" sz="4800" b="1" dirty="0">
              <a:solidFill>
                <a:srgbClr val="00B0F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3356992"/>
            <a:ext cx="8229600" cy="2520280"/>
          </a:xfrm>
        </p:spPr>
        <p:txBody>
          <a:bodyPr>
            <a:normAutofit/>
          </a:bodyPr>
          <a:lstStyle/>
          <a:p>
            <a:pPr marL="0" indent="0">
              <a:buNone/>
            </a:pPr>
            <a:endParaRPr lang="en-US" sz="2000" b="1" dirty="0" smtClean="0"/>
          </a:p>
          <a:p>
            <a:r>
              <a:rPr lang="en-US" sz="2000" b="1" dirty="0" smtClean="0"/>
              <a:t>Objective</a:t>
            </a:r>
            <a:r>
              <a:rPr lang="en-US" sz="2000" dirty="0"/>
              <a:t> : </a:t>
            </a:r>
            <a:r>
              <a:rPr lang="en-US" sz="2000" dirty="0" smtClean="0"/>
              <a:t>To </a:t>
            </a:r>
            <a:r>
              <a:rPr lang="en-US" sz="2000" dirty="0"/>
              <a:t>predict the store sales for each store in the test set for the next two </a:t>
            </a:r>
            <a:r>
              <a:rPr lang="en-US" sz="2000" dirty="0" smtClean="0"/>
              <a:t>months</a:t>
            </a:r>
            <a:endParaRPr lang="en-US" sz="2000" dirty="0"/>
          </a:p>
          <a:p>
            <a:r>
              <a:rPr lang="en-US" sz="2000" b="1" dirty="0"/>
              <a:t>Dependent variable</a:t>
            </a:r>
            <a:r>
              <a:rPr lang="en-US" sz="2000" dirty="0"/>
              <a:t> : </a:t>
            </a:r>
            <a:r>
              <a:rPr lang="en-US" sz="2000" dirty="0" smtClean="0"/>
              <a:t>Sales</a:t>
            </a:r>
            <a:endParaRPr lang="en-US" sz="2000" dirty="0"/>
          </a:p>
          <a:p>
            <a:r>
              <a:rPr lang="en-US" sz="2000" b="1" dirty="0"/>
              <a:t>Independent variables</a:t>
            </a:r>
            <a:r>
              <a:rPr lang="en-US" sz="2000" dirty="0"/>
              <a:t> : ID, </a:t>
            </a:r>
            <a:r>
              <a:rPr lang="en-US" sz="2000" dirty="0" err="1"/>
              <a:t>Store_id</a:t>
            </a:r>
            <a:r>
              <a:rPr lang="en-US" sz="2000" dirty="0"/>
              <a:t>, </a:t>
            </a:r>
            <a:r>
              <a:rPr lang="en-US" sz="2000" dirty="0" err="1"/>
              <a:t>Store_Type</a:t>
            </a:r>
            <a:r>
              <a:rPr lang="en-US" sz="2000" dirty="0"/>
              <a:t>, </a:t>
            </a:r>
            <a:r>
              <a:rPr lang="en-US" sz="2000" dirty="0" err="1"/>
              <a:t>Location_Type</a:t>
            </a:r>
            <a:r>
              <a:rPr lang="en-US" sz="2000" dirty="0"/>
              <a:t>, </a:t>
            </a:r>
            <a:r>
              <a:rPr lang="en-US" sz="2000" dirty="0" err="1"/>
              <a:t>Region_Code</a:t>
            </a:r>
            <a:r>
              <a:rPr lang="en-US" sz="2000" dirty="0"/>
              <a:t> Date, Holiday, Discount, #</a:t>
            </a:r>
            <a:r>
              <a:rPr lang="en-US" sz="2000" dirty="0" smtClean="0"/>
              <a:t>Order</a:t>
            </a:r>
            <a:endParaRPr lang="en-US" sz="2000" dirty="0"/>
          </a:p>
        </p:txBody>
      </p:sp>
      <p:sp>
        <p:nvSpPr>
          <p:cNvPr id="2" name="TextBox 1"/>
          <p:cNvSpPr txBox="1"/>
          <p:nvPr/>
        </p:nvSpPr>
        <p:spPr>
          <a:xfrm>
            <a:off x="2587703" y="682783"/>
            <a:ext cx="3106043" cy="769441"/>
          </a:xfrm>
          <a:prstGeom prst="rect">
            <a:avLst/>
          </a:prstGeom>
          <a:noFill/>
        </p:spPr>
        <p:txBody>
          <a:bodyPr wrap="none" rtlCol="0">
            <a:spAutoFit/>
          </a:bodyPr>
          <a:lstStyle/>
          <a:p>
            <a:r>
              <a:rPr lang="en-IN" sz="4400" b="1" dirty="0" smtClean="0"/>
              <a:t>Introduction</a:t>
            </a:r>
            <a:endParaRPr lang="en-IN" sz="4400" b="1" dirty="0"/>
          </a:p>
        </p:txBody>
      </p:sp>
      <p:sp>
        <p:nvSpPr>
          <p:cNvPr id="4" name="TextBox 3"/>
          <p:cNvSpPr txBox="1"/>
          <p:nvPr/>
        </p:nvSpPr>
        <p:spPr>
          <a:xfrm>
            <a:off x="676354" y="1556792"/>
            <a:ext cx="7416824" cy="1938992"/>
          </a:xfrm>
          <a:prstGeom prst="rect">
            <a:avLst/>
          </a:prstGeom>
          <a:noFill/>
        </p:spPr>
        <p:txBody>
          <a:bodyPr wrap="square" rtlCol="0">
            <a:spAutoFit/>
          </a:bodyPr>
          <a:lstStyle/>
          <a:p>
            <a:r>
              <a:rPr lang="en-US" sz="2000" dirty="0" err="1"/>
              <a:t>WOMart</a:t>
            </a:r>
            <a:r>
              <a:rPr lang="en-US" sz="2000" dirty="0"/>
              <a:t> is a leading nutrition and supplement retail </a:t>
            </a:r>
            <a:r>
              <a:rPr lang="en-US" sz="2000" dirty="0" smtClean="0"/>
              <a:t>chain. </a:t>
            </a:r>
            <a:r>
              <a:rPr lang="en-US" sz="2000" dirty="0" err="1"/>
              <a:t>WOMart</a:t>
            </a:r>
            <a:r>
              <a:rPr lang="en-US" sz="2000" dirty="0"/>
              <a:t> follows a multi-channel distribution strategy with 350+ retail stores spread across 100+ cities. </a:t>
            </a:r>
            <a:br>
              <a:rPr lang="en-US" sz="2000" dirty="0"/>
            </a:br>
            <a:r>
              <a:rPr lang="en-US" sz="2000" dirty="0"/>
              <a:t>Effective forecasting for store sales gives essential insight into upcoming cash flow, meaning </a:t>
            </a:r>
            <a:r>
              <a:rPr lang="en-US" sz="2000" dirty="0" err="1"/>
              <a:t>WOMart</a:t>
            </a:r>
            <a:r>
              <a:rPr lang="en-US" sz="2000" dirty="0"/>
              <a:t> can more accurately plan the </a:t>
            </a:r>
            <a:r>
              <a:rPr lang="en-US" sz="2000" dirty="0" err="1"/>
              <a:t>cashflow</a:t>
            </a:r>
            <a:r>
              <a:rPr lang="en-US" sz="2000" dirty="0"/>
              <a:t> at the store level.</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Chapter-1 EDA</a:t>
            </a:r>
            <a:endParaRPr lang="en-IN" dirty="0"/>
          </a:p>
        </p:txBody>
      </p:sp>
      <p:pic>
        <p:nvPicPr>
          <p:cNvPr id="1026" name="Picture 2" descr="C:\Users\Nitin Rajput\Desktop\data science\jobathon\sales prediction\table.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38292"/>
          <a:stretch/>
        </p:blipFill>
        <p:spPr bwMode="auto">
          <a:xfrm>
            <a:off x="611560" y="1412776"/>
            <a:ext cx="8137583" cy="14663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8827" y="4427865"/>
            <a:ext cx="8415661" cy="1754326"/>
          </a:xfrm>
          <a:prstGeom prst="rect">
            <a:avLst/>
          </a:prstGeom>
          <a:noFill/>
        </p:spPr>
        <p:txBody>
          <a:bodyPr wrap="square" rtlCol="0">
            <a:spAutoFit/>
          </a:bodyPr>
          <a:lstStyle/>
          <a:p>
            <a:r>
              <a:rPr lang="en-IN" dirty="0" smtClean="0"/>
              <a:t>Observations  of</a:t>
            </a:r>
            <a:r>
              <a:rPr lang="en-IN" b="1" dirty="0" smtClean="0"/>
              <a:t> </a:t>
            </a:r>
            <a:r>
              <a:rPr lang="en-IN" dirty="0" smtClean="0"/>
              <a:t>data at first glance:</a:t>
            </a:r>
          </a:p>
          <a:p>
            <a:pPr marL="285750" indent="-285750">
              <a:buFont typeface="Arial" pitchFamily="34" charset="0"/>
              <a:buChar char="•"/>
            </a:pPr>
            <a:r>
              <a:rPr lang="en-IN" dirty="0" smtClean="0"/>
              <a:t>ID seems  unique as its name suggest</a:t>
            </a:r>
          </a:p>
          <a:p>
            <a:pPr marL="285750" indent="-285750">
              <a:buFont typeface="Arial" pitchFamily="34" charset="0"/>
              <a:buChar char="•"/>
            </a:pPr>
            <a:r>
              <a:rPr lang="en-IN" dirty="0" err="1" smtClean="0"/>
              <a:t>Store_Type</a:t>
            </a:r>
            <a:r>
              <a:rPr lang="en-IN" dirty="0" smtClean="0"/>
              <a:t>, </a:t>
            </a:r>
            <a:r>
              <a:rPr lang="en-IN" dirty="0" err="1" smtClean="0"/>
              <a:t>Location_Type</a:t>
            </a:r>
            <a:r>
              <a:rPr lang="en-IN" dirty="0" smtClean="0"/>
              <a:t>, </a:t>
            </a:r>
            <a:r>
              <a:rPr lang="en-IN" dirty="0" err="1" smtClean="0"/>
              <a:t>Region_code</a:t>
            </a:r>
            <a:r>
              <a:rPr lang="en-IN" dirty="0" smtClean="0"/>
              <a:t> and Discount are categorical features</a:t>
            </a:r>
          </a:p>
          <a:p>
            <a:pPr marL="285750" indent="-285750">
              <a:buFont typeface="Arial" pitchFamily="34" charset="0"/>
              <a:buChar char="•"/>
            </a:pPr>
            <a:r>
              <a:rPr lang="en-IN" dirty="0" err="1" smtClean="0"/>
              <a:t>Onehot</a:t>
            </a:r>
            <a:r>
              <a:rPr lang="en-IN" dirty="0" smtClean="0"/>
              <a:t> encoding is used as there is no ordinal data and dimensions were also not very high</a:t>
            </a:r>
          </a:p>
          <a:p>
            <a:pPr marL="285750" indent="-285750">
              <a:buFont typeface="Arial" pitchFamily="34" charset="0"/>
              <a:buChar char="•"/>
            </a:pPr>
            <a:r>
              <a:rPr lang="en-IN" dirty="0" smtClean="0"/>
              <a:t> #Order is only present in Train data so more chances are there to drop this column</a:t>
            </a:r>
            <a:endParaRPr lang="en-IN" dirty="0"/>
          </a:p>
        </p:txBody>
      </p:sp>
      <p:sp>
        <p:nvSpPr>
          <p:cNvPr id="5" name="TextBox 4"/>
          <p:cNvSpPr txBox="1"/>
          <p:nvPr/>
        </p:nvSpPr>
        <p:spPr>
          <a:xfrm>
            <a:off x="755575" y="1084094"/>
            <a:ext cx="1158843" cy="369332"/>
          </a:xfrm>
          <a:prstGeom prst="rect">
            <a:avLst/>
          </a:prstGeom>
          <a:noFill/>
        </p:spPr>
        <p:txBody>
          <a:bodyPr wrap="none" rtlCol="0">
            <a:spAutoFit/>
          </a:bodyPr>
          <a:lstStyle/>
          <a:p>
            <a:r>
              <a:rPr lang="en-IN" b="1" dirty="0" smtClean="0"/>
              <a:t>Train Data</a:t>
            </a:r>
            <a:endParaRPr lang="en-IN" b="1" dirty="0"/>
          </a:p>
        </p:txBody>
      </p:sp>
      <p:pic>
        <p:nvPicPr>
          <p:cNvPr id="1027" name="Picture 3" descr="C:\Users\Nitin Rajput\Desktop\data science\jobathon\sales prediction\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549" y="3221168"/>
            <a:ext cx="6909787" cy="9515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55576" y="2851836"/>
            <a:ext cx="1065100" cy="369332"/>
          </a:xfrm>
          <a:prstGeom prst="rect">
            <a:avLst/>
          </a:prstGeom>
          <a:noFill/>
        </p:spPr>
        <p:txBody>
          <a:bodyPr wrap="none" rtlCol="0">
            <a:spAutoFit/>
          </a:bodyPr>
          <a:lstStyle/>
          <a:p>
            <a:r>
              <a:rPr lang="en-IN" b="1" dirty="0" smtClean="0"/>
              <a:t>Test Data</a:t>
            </a:r>
            <a:endParaRPr lang="en-IN" b="1" dirty="0"/>
          </a:p>
        </p:txBody>
      </p:sp>
    </p:spTree>
    <p:extLst>
      <p:ext uri="{BB962C8B-B14F-4D97-AF65-F5344CB8AC3E}">
        <p14:creationId xmlns:p14="http://schemas.microsoft.com/office/powerpoint/2010/main" val="19547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90242"/>
            <a:ext cx="4104456" cy="3533783"/>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42597"/>
            <a:ext cx="3838575"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971600" y="4653136"/>
            <a:ext cx="7272808" cy="1477328"/>
          </a:xfrm>
          <a:prstGeom prst="rect">
            <a:avLst/>
          </a:prstGeom>
          <a:noFill/>
        </p:spPr>
        <p:txBody>
          <a:bodyPr wrap="square" rtlCol="0">
            <a:spAutoFit/>
          </a:bodyPr>
          <a:lstStyle/>
          <a:p>
            <a:pPr marL="285750" indent="-285750">
              <a:buFont typeface="Arial" pitchFamily="34" charset="0"/>
              <a:buChar char="•"/>
            </a:pPr>
            <a:r>
              <a:rPr lang="en-IN" dirty="0" smtClean="0"/>
              <a:t>Order column is highly correlated to sales. This is probably due to Data leakage.  As without orders there would be no sales, this correlation is quite obvious.</a:t>
            </a:r>
          </a:p>
          <a:p>
            <a:pPr marL="285750" indent="-285750">
              <a:buFont typeface="Arial" pitchFamily="34" charset="0"/>
              <a:buChar char="•"/>
            </a:pPr>
            <a:r>
              <a:rPr lang="en-IN" dirty="0" smtClean="0"/>
              <a:t>Target distribution is right skewed. If test set is from the similar distribution then predicted sales value should also be right skewed.</a:t>
            </a:r>
          </a:p>
        </p:txBody>
      </p:sp>
    </p:spTree>
    <p:extLst>
      <p:ext uri="{BB962C8B-B14F-4D97-AF65-F5344CB8AC3E}">
        <p14:creationId xmlns:p14="http://schemas.microsoft.com/office/powerpoint/2010/main" val="380562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193"/>
          <a:stretch/>
        </p:blipFill>
        <p:spPr bwMode="auto">
          <a:xfrm>
            <a:off x="4639400" y="620687"/>
            <a:ext cx="4504600" cy="353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Nitin Rajput\Desktop\data science\jobathon\sales prediction\Capture.JPG"/>
          <p:cNvPicPr>
            <a:picLocks noChangeAspect="1" noChangeArrowheads="1"/>
          </p:cNvPicPr>
          <p:nvPr/>
        </p:nvPicPr>
        <p:blipFill rotWithShape="1">
          <a:blip r:embed="rId3">
            <a:extLst>
              <a:ext uri="{28A0092B-C50C-407E-A947-70E740481C1C}">
                <a14:useLocalDpi xmlns:a14="http://schemas.microsoft.com/office/drawing/2010/main" val="0"/>
              </a:ext>
            </a:extLst>
          </a:blip>
          <a:srcRect l="1096" r="1"/>
          <a:stretch/>
        </p:blipFill>
        <p:spPr bwMode="auto">
          <a:xfrm>
            <a:off x="0" y="620688"/>
            <a:ext cx="4639400" cy="3424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39552" y="4437112"/>
            <a:ext cx="8280920" cy="1754326"/>
          </a:xfrm>
          <a:prstGeom prst="rect">
            <a:avLst/>
          </a:prstGeom>
          <a:noFill/>
        </p:spPr>
        <p:txBody>
          <a:bodyPr wrap="square" rtlCol="0">
            <a:spAutoFit/>
          </a:bodyPr>
          <a:lstStyle/>
          <a:p>
            <a:pPr marL="285750" indent="-285750">
              <a:buFont typeface="Arial" pitchFamily="34" charset="0"/>
              <a:buChar char="•"/>
            </a:pPr>
            <a:r>
              <a:rPr lang="en-IN" dirty="0" smtClean="0"/>
              <a:t>Above graphs are created for different </a:t>
            </a:r>
            <a:r>
              <a:rPr lang="en-IN" dirty="0" err="1" smtClean="0"/>
              <a:t>store_ids</a:t>
            </a:r>
            <a:r>
              <a:rPr lang="en-IN" dirty="0" smtClean="0"/>
              <a:t>.</a:t>
            </a:r>
          </a:p>
          <a:p>
            <a:pPr marL="285750" indent="-285750">
              <a:buFont typeface="Arial" pitchFamily="34" charset="0"/>
              <a:buChar char="•"/>
            </a:pPr>
            <a:r>
              <a:rPr lang="en-IN" dirty="0" smtClean="0"/>
              <a:t>From the first plot, some month wise seasonality pattern can be easily visible.</a:t>
            </a:r>
          </a:p>
          <a:p>
            <a:pPr marL="285750" indent="-285750">
              <a:buFont typeface="Arial" pitchFamily="34" charset="0"/>
              <a:buChar char="•"/>
            </a:pPr>
            <a:r>
              <a:rPr lang="en-IN" dirty="0" smtClean="0"/>
              <a:t>From the second plot, some weekday wise seasonality pattern is visible.  Sales were higher on Sundays(6</a:t>
            </a:r>
            <a:r>
              <a:rPr lang="en-IN" baseline="30000" dirty="0" smtClean="0"/>
              <a:t>th</a:t>
            </a:r>
            <a:r>
              <a:rPr lang="en-IN" dirty="0" smtClean="0"/>
              <a:t>  day of the week).</a:t>
            </a:r>
          </a:p>
          <a:p>
            <a:pPr marL="285750" indent="-285750">
              <a:buFont typeface="Arial" pitchFamily="34" charset="0"/>
              <a:buChar char="•"/>
            </a:pPr>
            <a:r>
              <a:rPr lang="en-IN" dirty="0" smtClean="0"/>
              <a:t>So these 2 features were used as they helped to improve the score.</a:t>
            </a:r>
          </a:p>
          <a:p>
            <a:endParaRPr lang="en-IN" dirty="0" smtClean="0"/>
          </a:p>
        </p:txBody>
      </p:sp>
    </p:spTree>
    <p:extLst>
      <p:ext uri="{BB962C8B-B14F-4D97-AF65-F5344CB8AC3E}">
        <p14:creationId xmlns:p14="http://schemas.microsoft.com/office/powerpoint/2010/main" val="236393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7" y="476672"/>
            <a:ext cx="4896544" cy="3727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5577" y="4581128"/>
            <a:ext cx="5718617" cy="646331"/>
          </a:xfrm>
          <a:prstGeom prst="rect">
            <a:avLst/>
          </a:prstGeom>
          <a:noFill/>
        </p:spPr>
        <p:txBody>
          <a:bodyPr wrap="none" rtlCol="0">
            <a:spAutoFit/>
          </a:bodyPr>
          <a:lstStyle/>
          <a:p>
            <a:pPr marL="285750" indent="-285750">
              <a:buFont typeface="Arial" pitchFamily="34" charset="0"/>
              <a:buChar char="•"/>
            </a:pPr>
            <a:r>
              <a:rPr lang="en-IN" dirty="0" smtClean="0"/>
              <a:t>Above plot shows some day wise trend within a month. </a:t>
            </a:r>
          </a:p>
          <a:p>
            <a:pPr marL="285750" indent="-285750">
              <a:buFont typeface="Arial" pitchFamily="34" charset="0"/>
              <a:buChar char="•"/>
            </a:pPr>
            <a:r>
              <a:rPr lang="en-IN" dirty="0" smtClean="0"/>
              <a:t>So this feature is also considered for final model.</a:t>
            </a:r>
            <a:endParaRPr lang="en-IN" dirty="0"/>
          </a:p>
        </p:txBody>
      </p:sp>
    </p:spTree>
    <p:extLst>
      <p:ext uri="{BB962C8B-B14F-4D97-AF65-F5344CB8AC3E}">
        <p14:creationId xmlns:p14="http://schemas.microsoft.com/office/powerpoint/2010/main" val="2311071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1680" y="550421"/>
            <a:ext cx="5608202" cy="646331"/>
          </a:xfrm>
          <a:prstGeom prst="rect">
            <a:avLst/>
          </a:prstGeom>
          <a:noFill/>
        </p:spPr>
        <p:txBody>
          <a:bodyPr wrap="none" rtlCol="0">
            <a:spAutoFit/>
          </a:bodyPr>
          <a:lstStyle/>
          <a:p>
            <a:r>
              <a:rPr lang="en-IN" sz="3600" dirty="0" smtClean="0"/>
              <a:t>Chapter 2 Problem Approach</a:t>
            </a:r>
          </a:p>
        </p:txBody>
      </p:sp>
      <p:sp>
        <p:nvSpPr>
          <p:cNvPr id="5" name="TextBox 4"/>
          <p:cNvSpPr txBox="1"/>
          <p:nvPr/>
        </p:nvSpPr>
        <p:spPr>
          <a:xfrm>
            <a:off x="669080" y="1412776"/>
            <a:ext cx="8208912" cy="2308324"/>
          </a:xfrm>
          <a:prstGeom prst="rect">
            <a:avLst/>
          </a:prstGeom>
          <a:noFill/>
        </p:spPr>
        <p:txBody>
          <a:bodyPr wrap="square" rtlCol="0">
            <a:spAutoFit/>
          </a:bodyPr>
          <a:lstStyle/>
          <a:p>
            <a:pPr marL="285750" indent="-285750">
              <a:buFont typeface="Arial" pitchFamily="34" charset="0"/>
              <a:buChar char="•"/>
            </a:pPr>
            <a:r>
              <a:rPr lang="en-IN" dirty="0" smtClean="0"/>
              <a:t>Aim was to develop the first model(base model) as quickly as possible to set a benchmark</a:t>
            </a:r>
          </a:p>
          <a:p>
            <a:pPr marL="285750" indent="-285750">
              <a:buFont typeface="Arial" pitchFamily="34" charset="0"/>
              <a:buChar char="•"/>
            </a:pPr>
            <a:r>
              <a:rPr lang="en-IN" dirty="0" smtClean="0"/>
              <a:t>Then we can iterate over to improve the model with feature engineering and ML techniques.</a:t>
            </a:r>
          </a:p>
          <a:p>
            <a:pPr marL="285750" indent="-285750">
              <a:buFont typeface="Arial" pitchFamily="34" charset="0"/>
              <a:buChar char="•"/>
            </a:pPr>
            <a:r>
              <a:rPr lang="en-IN" dirty="0" err="1" smtClean="0"/>
              <a:t>Xgboost</a:t>
            </a:r>
            <a:r>
              <a:rPr lang="en-IN" dirty="0" smtClean="0"/>
              <a:t> is selected as the </a:t>
            </a:r>
            <a:r>
              <a:rPr lang="en-IN" dirty="0" err="1" smtClean="0"/>
              <a:t>basemodel</a:t>
            </a:r>
            <a:r>
              <a:rPr lang="en-IN" dirty="0" smtClean="0"/>
              <a:t> with 5 folds.</a:t>
            </a:r>
          </a:p>
          <a:p>
            <a:pPr marL="285750" indent="-285750">
              <a:buFont typeface="Arial" pitchFamily="34" charset="0"/>
              <a:buChar char="•"/>
            </a:pPr>
            <a:r>
              <a:rPr lang="en-IN" dirty="0" smtClean="0"/>
              <a:t>Model is run on GPU to save time.</a:t>
            </a:r>
          </a:p>
          <a:p>
            <a:pPr marL="285750" indent="-285750">
              <a:buFont typeface="Arial" pitchFamily="34" charset="0"/>
              <a:buChar char="•"/>
            </a:pPr>
            <a:r>
              <a:rPr lang="en-IN" dirty="0" smtClean="0"/>
              <a:t>To track the models progression, an excel sheet is maintained as shown below.</a:t>
            </a:r>
          </a:p>
          <a:p>
            <a:pPr marL="285750" indent="-285750">
              <a:buFont typeface="Arial" pitchFamily="34" charset="0"/>
              <a:buChar char="•"/>
            </a:pPr>
            <a:endParaRPr lang="en-IN" dirty="0"/>
          </a:p>
        </p:txBody>
      </p:sp>
      <p:pic>
        <p:nvPicPr>
          <p:cNvPr id="5123" name="Picture 3"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6" y="3573016"/>
            <a:ext cx="8970590" cy="13387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8798" y="4953278"/>
            <a:ext cx="8009476" cy="1754326"/>
          </a:xfrm>
          <a:prstGeom prst="rect">
            <a:avLst/>
          </a:prstGeom>
          <a:noFill/>
        </p:spPr>
        <p:txBody>
          <a:bodyPr wrap="square" rtlCol="0">
            <a:spAutoFit/>
          </a:bodyPr>
          <a:lstStyle/>
          <a:p>
            <a:pPr marL="285750" indent="-285750">
              <a:buFont typeface="Arial" pitchFamily="34" charset="0"/>
              <a:buChar char="•"/>
            </a:pPr>
            <a:r>
              <a:rPr lang="en-IN" dirty="0" smtClean="0"/>
              <a:t>In final model, stacking of 4 different models with 5 folds in layer 1 and 1 model in layer2 with 5 folds is used. </a:t>
            </a:r>
            <a:r>
              <a:rPr lang="en-IN" dirty="0" err="1" smtClean="0"/>
              <a:t>Onehotencoding</a:t>
            </a:r>
            <a:r>
              <a:rPr lang="en-IN" dirty="0" smtClean="0"/>
              <a:t> is used for categorical data as it gave better results than ordinal encoding.</a:t>
            </a:r>
          </a:p>
          <a:p>
            <a:pPr marL="285750" indent="-285750">
              <a:buFont typeface="Arial" pitchFamily="34" charset="0"/>
              <a:buChar char="•"/>
            </a:pPr>
            <a:r>
              <a:rPr lang="en-IN" dirty="0" smtClean="0"/>
              <a:t>Layer 1 models </a:t>
            </a:r>
            <a:r>
              <a:rPr lang="en-IN" dirty="0"/>
              <a:t>(2-xgboost, 1-lightgbm, 1-catboost</a:t>
            </a:r>
            <a:r>
              <a:rPr lang="en-IN" dirty="0" smtClean="0"/>
              <a:t>), layer2 model-</a:t>
            </a:r>
            <a:r>
              <a:rPr lang="en-IN" dirty="0" err="1" smtClean="0"/>
              <a:t>LinearRegression</a:t>
            </a:r>
            <a:r>
              <a:rPr lang="en-IN" dirty="0" smtClean="0"/>
              <a:t>.</a:t>
            </a:r>
          </a:p>
          <a:p>
            <a:pPr marL="285750" indent="-285750">
              <a:buFont typeface="Arial" pitchFamily="34" charset="0"/>
              <a:buChar char="•"/>
            </a:pPr>
            <a:r>
              <a:rPr lang="en-IN" dirty="0" smtClean="0"/>
              <a:t>These models were </a:t>
            </a:r>
            <a:r>
              <a:rPr lang="en-IN" dirty="0" err="1" smtClean="0"/>
              <a:t>hypertuned</a:t>
            </a:r>
            <a:r>
              <a:rPr lang="en-IN" dirty="0" smtClean="0"/>
              <a:t> using </a:t>
            </a:r>
            <a:r>
              <a:rPr lang="en-IN" dirty="0" err="1" smtClean="0"/>
              <a:t>Optuna</a:t>
            </a:r>
            <a:r>
              <a:rPr lang="en-IN" dirty="0" smtClean="0"/>
              <a:t>.</a:t>
            </a:r>
            <a:endParaRPr lang="en-IN" dirty="0"/>
          </a:p>
        </p:txBody>
      </p:sp>
    </p:spTree>
    <p:extLst>
      <p:ext uri="{BB962C8B-B14F-4D97-AF65-F5344CB8AC3E}">
        <p14:creationId xmlns:p14="http://schemas.microsoft.com/office/powerpoint/2010/main" val="1954228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9861" y="404664"/>
            <a:ext cx="7056784" cy="1754326"/>
          </a:xfrm>
          <a:prstGeom prst="rect">
            <a:avLst/>
          </a:prstGeom>
          <a:noFill/>
        </p:spPr>
        <p:txBody>
          <a:bodyPr wrap="square" rtlCol="0">
            <a:spAutoFit/>
          </a:bodyPr>
          <a:lstStyle/>
          <a:p>
            <a:pPr algn="ctr"/>
            <a:r>
              <a:rPr lang="en-IN" sz="3600" dirty="0" smtClean="0"/>
              <a:t>Chapter 3 </a:t>
            </a:r>
          </a:p>
          <a:p>
            <a:pPr algn="ctr"/>
            <a:r>
              <a:rPr lang="en-IN" sz="3600" dirty="0" smtClean="0"/>
              <a:t>Data-</a:t>
            </a:r>
            <a:r>
              <a:rPr lang="en-IN" sz="3600" dirty="0" err="1" smtClean="0"/>
              <a:t>preprocessing</a:t>
            </a:r>
            <a:r>
              <a:rPr lang="en-IN" sz="3600" dirty="0" smtClean="0"/>
              <a:t>/feature engineering</a:t>
            </a:r>
          </a:p>
        </p:txBody>
      </p:sp>
      <p:sp>
        <p:nvSpPr>
          <p:cNvPr id="5" name="TextBox 4"/>
          <p:cNvSpPr txBox="1"/>
          <p:nvPr/>
        </p:nvSpPr>
        <p:spPr>
          <a:xfrm>
            <a:off x="822880" y="2420888"/>
            <a:ext cx="7992888" cy="1754326"/>
          </a:xfrm>
          <a:prstGeom prst="rect">
            <a:avLst/>
          </a:prstGeom>
          <a:noFill/>
        </p:spPr>
        <p:txBody>
          <a:bodyPr wrap="square" rtlCol="0">
            <a:spAutoFit/>
          </a:bodyPr>
          <a:lstStyle/>
          <a:p>
            <a:pPr marL="285750" indent="-285750">
              <a:buFont typeface="Arial" pitchFamily="34" charset="0"/>
              <a:buChar char="•"/>
            </a:pPr>
            <a:r>
              <a:rPr lang="en-IN" dirty="0" smtClean="0"/>
              <a:t>As it is a regression problem , chances are there that our model can predict negative values. But sales values cannot be negative so to avoid this, first log transformation of Sales column is done and then predicted values were transformed back to original scale.</a:t>
            </a:r>
          </a:p>
          <a:p>
            <a:pPr marL="742950" lvl="1" indent="-285750">
              <a:buFont typeface="Arial" pitchFamily="34" charset="0"/>
              <a:buChar char="•"/>
            </a:pPr>
            <a:r>
              <a:rPr lang="en-IN" dirty="0" smtClean="0"/>
              <a:t>Similar method used in a pollution prediction problem on </a:t>
            </a:r>
            <a:r>
              <a:rPr lang="en-IN" dirty="0" err="1" smtClean="0"/>
              <a:t>kaggle</a:t>
            </a:r>
            <a:r>
              <a:rPr lang="en-IN" dirty="0"/>
              <a:t> </a:t>
            </a:r>
            <a:r>
              <a:rPr lang="en-IN" dirty="0" smtClean="0"/>
              <a:t>when I faced the negative prediction problem.</a:t>
            </a:r>
            <a:endParaRPr lang="en-IN" dirty="0"/>
          </a:p>
        </p:txBody>
      </p:sp>
      <p:pic>
        <p:nvPicPr>
          <p:cNvPr id="6146"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7953" y="4509120"/>
            <a:ext cx="5651683" cy="464727"/>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Nitin Rajput\Desktop\data science\jobathon\sales prediction\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5157192"/>
            <a:ext cx="6120274" cy="46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865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412" y="3717032"/>
            <a:ext cx="7992888" cy="646331"/>
          </a:xfrm>
          <a:prstGeom prst="rect">
            <a:avLst/>
          </a:prstGeom>
          <a:noFill/>
        </p:spPr>
        <p:txBody>
          <a:bodyPr wrap="square" rtlCol="0">
            <a:spAutoFit/>
          </a:bodyPr>
          <a:lstStyle/>
          <a:p>
            <a:pPr marL="285750" indent="-285750">
              <a:buFont typeface="Arial" pitchFamily="34" charset="0"/>
              <a:buChar char="•"/>
            </a:pPr>
            <a:r>
              <a:rPr lang="en-IN" dirty="0" smtClean="0"/>
              <a:t>Categorical features were one hot encoded using </a:t>
            </a:r>
            <a:r>
              <a:rPr lang="en-IN" dirty="0" err="1" smtClean="0"/>
              <a:t>pd.get_dummies</a:t>
            </a:r>
            <a:r>
              <a:rPr lang="en-IN" dirty="0" smtClean="0"/>
              <a:t> </a:t>
            </a:r>
          </a:p>
          <a:p>
            <a:pPr marL="742950" lvl="1" indent="-285750">
              <a:buFont typeface="Arial" pitchFamily="34" charset="0"/>
              <a:buChar char="•"/>
            </a:pPr>
            <a:r>
              <a:rPr lang="en-IN" dirty="0" smtClean="0"/>
              <a:t>One-hot encoding outperformed label encoding in the model.</a:t>
            </a:r>
            <a:endParaRPr lang="en-IN" dirty="0"/>
          </a:p>
        </p:txBody>
      </p:sp>
      <p:pic>
        <p:nvPicPr>
          <p:cNvPr id="7170" name="Picture 2" descr="C:\Users\Nitin Rajput\Desktop\data science\jobathon\sales prediction\Cap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181" y="4565129"/>
            <a:ext cx="8515350" cy="400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4923" y="1052736"/>
            <a:ext cx="7992888" cy="646331"/>
          </a:xfrm>
          <a:prstGeom prst="rect">
            <a:avLst/>
          </a:prstGeom>
          <a:noFill/>
        </p:spPr>
        <p:txBody>
          <a:bodyPr wrap="square" rtlCol="0">
            <a:spAutoFit/>
          </a:bodyPr>
          <a:lstStyle/>
          <a:p>
            <a:pPr marL="285750" indent="-285750">
              <a:buFont typeface="Arial" pitchFamily="34" charset="0"/>
              <a:buChar char="•"/>
            </a:pPr>
            <a:r>
              <a:rPr lang="en-IN" dirty="0" smtClean="0"/>
              <a:t>As discussed before, </a:t>
            </a:r>
            <a:r>
              <a:rPr lang="en-IN" dirty="0" err="1" smtClean="0"/>
              <a:t>dayofmonth</a:t>
            </a:r>
            <a:r>
              <a:rPr lang="en-IN" dirty="0" smtClean="0"/>
              <a:t> as day, weekday and month features were extracted from the Date column as they showed some trend/seasonality pattern.</a:t>
            </a:r>
            <a:endParaRPr lang="en-IN" dirty="0"/>
          </a:p>
        </p:txBody>
      </p:sp>
      <p:pic>
        <p:nvPicPr>
          <p:cNvPr id="7" name="Picture 4" descr="C:\Users\Nitin Rajput\Desktop\data science\jobathon\sales prediction\Cap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7149" y="1844824"/>
            <a:ext cx="4553616" cy="165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0312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641</Words>
  <Application>Microsoft Office PowerPoint</Application>
  <PresentationFormat>On-screen Show (4:3)</PresentationFormat>
  <Paragraphs>54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JOB-A-THON - September 2021</vt:lpstr>
      <vt:lpstr>PowerPoint Presentation</vt:lpstr>
      <vt:lpstr>Chapter-1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DELL</dc:creator>
  <cp:lastModifiedBy>Nitin Rajput</cp:lastModifiedBy>
  <cp:revision>21</cp:revision>
  <dcterms:created xsi:type="dcterms:W3CDTF">2021-05-08T09:15:49Z</dcterms:created>
  <dcterms:modified xsi:type="dcterms:W3CDTF">2021-09-19T14:12:20Z</dcterms:modified>
</cp:coreProperties>
</file>