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9" r:id="rId2"/>
    <p:sldId id="257" r:id="rId3"/>
    <p:sldId id="258" r:id="rId4"/>
    <p:sldId id="260" r:id="rId5"/>
    <p:sldId id="261" r:id="rId6"/>
    <p:sldId id="263" r:id="rId7"/>
    <p:sldId id="264" r:id="rId8"/>
    <p:sldId id="262" r:id="rId9"/>
    <p:sldId id="265" r:id="rId10"/>
    <p:sldId id="276" r:id="rId11"/>
    <p:sldId id="277" r:id="rId12"/>
    <p:sldId id="278" r:id="rId13"/>
    <p:sldId id="279" r:id="rId14"/>
    <p:sldId id="266" r:id="rId15"/>
    <p:sldId id="280" r:id="rId16"/>
    <p:sldId id="281" r:id="rId17"/>
    <p:sldId id="267" r:id="rId18"/>
    <p:sldId id="268" r:id="rId19"/>
    <p:sldId id="283" r:id="rId20"/>
    <p:sldId id="284" r:id="rId21"/>
    <p:sldId id="282" r:id="rId22"/>
    <p:sldId id="270" r:id="rId23"/>
    <p:sldId id="310" r:id="rId24"/>
    <p:sldId id="312" r:id="rId25"/>
    <p:sldId id="272" r:id="rId26"/>
    <p:sldId id="288" r:id="rId27"/>
    <p:sldId id="289" r:id="rId28"/>
    <p:sldId id="290" r:id="rId29"/>
    <p:sldId id="291" r:id="rId30"/>
    <p:sldId id="292" r:id="rId31"/>
    <p:sldId id="293" r:id="rId32"/>
    <p:sldId id="274" r:id="rId33"/>
    <p:sldId id="294" r:id="rId34"/>
    <p:sldId id="295" r:id="rId35"/>
    <p:sldId id="296" r:id="rId36"/>
    <p:sldId id="297" r:id="rId37"/>
    <p:sldId id="298" r:id="rId38"/>
    <p:sldId id="299" r:id="rId39"/>
    <p:sldId id="300" r:id="rId40"/>
    <p:sldId id="301" r:id="rId41"/>
    <p:sldId id="302" r:id="rId42"/>
    <p:sldId id="304" r:id="rId43"/>
    <p:sldId id="303" r:id="rId44"/>
    <p:sldId id="307" r:id="rId45"/>
    <p:sldId id="308" r:id="rId46"/>
    <p:sldId id="306" r:id="rId47"/>
    <p:sldId id="309" r:id="rId48"/>
    <p:sldId id="305" r:id="rId49"/>
    <p:sldId id="285" r:id="rId50"/>
    <p:sldId id="256" r:id="rId51"/>
    <p:sldId id="31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82" autoAdjust="0"/>
  </p:normalViewPr>
  <p:slideViewPr>
    <p:cSldViewPr snapToGrid="0">
      <p:cViewPr varScale="1">
        <p:scale>
          <a:sx n="80" d="100"/>
          <a:sy n="80" d="100"/>
        </p:scale>
        <p:origin x="17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363A1-1835-4927-A6BD-827B24F8BC3A}" type="datetimeFigureOut">
              <a:rPr lang="en-US" smtClean="0"/>
              <a:t>7/26/2018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93A5-D681-4992-AB22-4FF113332FB5}" type="slidenum">
              <a:rPr lang="en-US" smtClean="0"/>
              <a:t>‹#›</a:t>
            </a:fld>
            <a:endParaRPr lang="en-US"/>
          </a:p>
        </p:txBody>
      </p:sp>
    </p:spTree>
    <p:extLst>
      <p:ext uri="{BB962C8B-B14F-4D97-AF65-F5344CB8AC3E}">
        <p14:creationId xmlns:p14="http://schemas.microsoft.com/office/powerpoint/2010/main" val="425434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etf.org/rfc/rfc5246.tx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Cryptograph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Key_exchange#cite_note-1"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 to read:</a:t>
            </a:r>
          </a:p>
          <a:p>
            <a:r>
              <a:rPr lang="en-US" dirty="0"/>
              <a:t>TLS standard document</a:t>
            </a:r>
          </a:p>
          <a:p>
            <a:r>
              <a:rPr lang="en-US" dirty="0">
                <a:hlinkClick r:id="rId3"/>
              </a:rPr>
              <a:t>https://www.ietf.org/rfc/rfc5246.txt</a:t>
            </a:r>
            <a:endParaRPr lang="en-US" dirty="0"/>
          </a:p>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5</a:t>
            </a:fld>
            <a:endParaRPr lang="en-US"/>
          </a:p>
        </p:txBody>
      </p:sp>
    </p:spTree>
    <p:extLst>
      <p:ext uri="{BB962C8B-B14F-4D97-AF65-F5344CB8AC3E}">
        <p14:creationId xmlns:p14="http://schemas.microsoft.com/office/powerpoint/2010/main" val="28278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23</a:t>
            </a:fld>
            <a:endParaRPr lang="en-US"/>
          </a:p>
        </p:txBody>
      </p:sp>
    </p:spTree>
    <p:extLst>
      <p:ext uri="{BB962C8B-B14F-4D97-AF65-F5344CB8AC3E}">
        <p14:creationId xmlns:p14="http://schemas.microsoft.com/office/powerpoint/2010/main" val="339922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https://security.stackexchange.com/questions/180012/are-ciphers-with-a-strength-of-112-bits-considered-weak</a:t>
            </a:r>
          </a:p>
        </p:txBody>
      </p:sp>
      <p:sp>
        <p:nvSpPr>
          <p:cNvPr id="4" name="Slide Number Placeholder 3"/>
          <p:cNvSpPr>
            <a:spLocks noGrp="1"/>
          </p:cNvSpPr>
          <p:nvPr>
            <p:ph type="sldNum" sz="quarter" idx="10"/>
          </p:nvPr>
        </p:nvSpPr>
        <p:spPr/>
        <p:txBody>
          <a:bodyPr/>
          <a:lstStyle/>
          <a:p>
            <a:fld id="{A17593A5-D681-4992-AB22-4FF113332FB5}" type="slidenum">
              <a:rPr lang="en-US" smtClean="0"/>
              <a:t>24</a:t>
            </a:fld>
            <a:endParaRPr lang="en-US"/>
          </a:p>
        </p:txBody>
      </p:sp>
    </p:spTree>
    <p:extLst>
      <p:ext uri="{BB962C8B-B14F-4D97-AF65-F5344CB8AC3E}">
        <p14:creationId xmlns:p14="http://schemas.microsoft.com/office/powerpoint/2010/main" val="323905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https://www.youtube.com/watch?v=5IchxMA4caQ</a:t>
            </a:r>
          </a:p>
          <a:p>
            <a:r>
              <a:rPr lang="en-US" dirty="0"/>
              <a:t>https://www.youtube.com/watch?v=-6wFSA5calk</a:t>
            </a:r>
          </a:p>
        </p:txBody>
      </p:sp>
      <p:sp>
        <p:nvSpPr>
          <p:cNvPr id="4" name="Slide Number Placeholder 3"/>
          <p:cNvSpPr>
            <a:spLocks noGrp="1"/>
          </p:cNvSpPr>
          <p:nvPr>
            <p:ph type="sldNum" sz="quarter" idx="10"/>
          </p:nvPr>
        </p:nvSpPr>
        <p:spPr/>
        <p:txBody>
          <a:bodyPr/>
          <a:lstStyle/>
          <a:p>
            <a:fld id="{A17593A5-D681-4992-AB22-4FF113332FB5}" type="slidenum">
              <a:rPr lang="en-US" smtClean="0"/>
              <a:t>25</a:t>
            </a:fld>
            <a:endParaRPr lang="en-US"/>
          </a:p>
        </p:txBody>
      </p:sp>
    </p:spTree>
    <p:extLst>
      <p:ext uri="{BB962C8B-B14F-4D97-AF65-F5344CB8AC3E}">
        <p14:creationId xmlns:p14="http://schemas.microsoft.com/office/powerpoint/2010/main" val="3451028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https://www.rc4nomore.com/vanhoef-usenix2015.pdf</a:t>
            </a:r>
          </a:p>
          <a:p>
            <a:endParaRPr lang="en-US" dirty="0"/>
          </a:p>
          <a:p>
            <a:r>
              <a:rPr lang="en-US" dirty="0"/>
              <a:t>Exploit: https://youtu.be/d8MtmKrXlKQ</a:t>
            </a:r>
          </a:p>
          <a:p>
            <a:endParaRPr lang="en-US" dirty="0"/>
          </a:p>
          <a:p>
            <a:r>
              <a:rPr lang="en-US" sz="1200" b="0" i="0" kern="1200" dirty="0">
                <a:solidFill>
                  <a:schemeClr val="tx1"/>
                </a:solidFill>
                <a:effectLst/>
                <a:latin typeface="+mn-lt"/>
                <a:ea typeface="+mn-ea"/>
                <a:cs typeface="+mn-cs"/>
              </a:rPr>
              <a:t>RC4 contains several known weaknesses. In particular, an attacker that can gather a large number of ciphertexts that contain the same plaintext encrypted using different keys may be able to recover the plaintext (the typical target of this attack would be a cookie that is sent in multiple SSL/TLS sessions).</a:t>
            </a:r>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26</a:t>
            </a:fld>
            <a:endParaRPr lang="en-US"/>
          </a:p>
        </p:txBody>
      </p:sp>
    </p:spTree>
    <p:extLst>
      <p:ext uri="{BB962C8B-B14F-4D97-AF65-F5344CB8AC3E}">
        <p14:creationId xmlns:p14="http://schemas.microsoft.com/office/powerpoint/2010/main" val="624964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https://www.imperva.com/docs/HII_Attacking_SSL_when_using_RC4.pdf</a:t>
            </a:r>
          </a:p>
          <a:p>
            <a:endParaRPr lang="en-US" dirty="0"/>
          </a:p>
          <a:p>
            <a:r>
              <a:rPr lang="en-US" dirty="0"/>
              <a:t>https://www.blackhat.com/docs/asia-15/materials/asia-15-Mantin-Bar-Mitzvah-Attack-Breaking-SSL-With-13-Year-Old-RC4-Weakness-wp.pdf</a:t>
            </a:r>
          </a:p>
        </p:txBody>
      </p:sp>
      <p:sp>
        <p:nvSpPr>
          <p:cNvPr id="4" name="Slide Number Placeholder 3"/>
          <p:cNvSpPr>
            <a:spLocks noGrp="1"/>
          </p:cNvSpPr>
          <p:nvPr>
            <p:ph type="sldNum" sz="quarter" idx="10"/>
          </p:nvPr>
        </p:nvSpPr>
        <p:spPr/>
        <p:txBody>
          <a:bodyPr/>
          <a:lstStyle/>
          <a:p>
            <a:fld id="{A17593A5-D681-4992-AB22-4FF113332FB5}" type="slidenum">
              <a:rPr lang="en-US" smtClean="0"/>
              <a:t>27</a:t>
            </a:fld>
            <a:endParaRPr lang="en-US"/>
          </a:p>
        </p:txBody>
      </p:sp>
    </p:spTree>
    <p:extLst>
      <p:ext uri="{BB962C8B-B14F-4D97-AF65-F5344CB8AC3E}">
        <p14:creationId xmlns:p14="http://schemas.microsoft.com/office/powerpoint/2010/main" val="167278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now considered insecure, it was highly influential in the advancement of modern </a:t>
            </a:r>
            <a:r>
              <a:rPr lang="en-US" sz="1200" b="0" i="0" u="none" strike="noStrike" kern="1200" dirty="0">
                <a:solidFill>
                  <a:schemeClr val="tx1"/>
                </a:solidFill>
                <a:effectLst/>
                <a:latin typeface="+mn-lt"/>
                <a:ea typeface="+mn-ea"/>
                <a:cs typeface="+mn-cs"/>
                <a:hlinkClick r:id="rId3" tooltip="Cryptography"/>
              </a:rPr>
              <a:t>cryptography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28</a:t>
            </a:fld>
            <a:endParaRPr lang="en-US"/>
          </a:p>
        </p:txBody>
      </p:sp>
    </p:spTree>
    <p:extLst>
      <p:ext uri="{BB962C8B-B14F-4D97-AF65-F5344CB8AC3E}">
        <p14:creationId xmlns:p14="http://schemas.microsoft.com/office/powerpoint/2010/main" val="2479607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29</a:t>
            </a:fld>
            <a:endParaRPr lang="en-US"/>
          </a:p>
        </p:txBody>
      </p:sp>
    </p:spTree>
    <p:extLst>
      <p:ext uri="{BB962C8B-B14F-4D97-AF65-F5344CB8AC3E}">
        <p14:creationId xmlns:p14="http://schemas.microsoft.com/office/powerpoint/2010/main" val="3649588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Collision attack : </a:t>
            </a:r>
            <a:r>
              <a:rPr lang="en-US" sz="1200" b="0" i="0" kern="1200" dirty="0">
                <a:solidFill>
                  <a:schemeClr val="tx1"/>
                </a:solidFill>
                <a:effectLst/>
                <a:latin typeface="+mn-lt"/>
                <a:ea typeface="+mn-ea"/>
                <a:cs typeface="+mn-cs"/>
              </a:rPr>
              <a:t>Find two different messages </a:t>
            </a:r>
            <a:r>
              <a:rPr lang="en-US" sz="1200" b="0" i="1" kern="1200" dirty="0">
                <a:solidFill>
                  <a:schemeClr val="tx1"/>
                </a:solidFill>
                <a:effectLst/>
                <a:latin typeface="+mn-lt"/>
                <a:ea typeface="+mn-ea"/>
                <a:cs typeface="+mn-cs"/>
              </a:rPr>
              <a:t>m1</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m2</a:t>
            </a:r>
            <a:r>
              <a:rPr lang="en-US" sz="1200" b="0" i="0" kern="1200" dirty="0">
                <a:solidFill>
                  <a:schemeClr val="tx1"/>
                </a:solidFill>
                <a:effectLst/>
                <a:latin typeface="+mn-lt"/>
                <a:ea typeface="+mn-ea"/>
                <a:cs typeface="+mn-cs"/>
              </a:rPr>
              <a:t> such that </a:t>
            </a:r>
            <a:r>
              <a:rPr lang="en-US" sz="1200" b="0" i="1" kern="1200" dirty="0">
                <a:solidFill>
                  <a:schemeClr val="tx1"/>
                </a:solidFill>
                <a:effectLst/>
                <a:latin typeface="+mn-lt"/>
                <a:ea typeface="+mn-ea"/>
                <a:cs typeface="+mn-cs"/>
              </a:rPr>
              <a:t>hash(m1)</a:t>
            </a:r>
            <a:r>
              <a:rPr lang="en-US" sz="1200" b="0" i="0" kern="1200" dirty="0">
                <a:solidFill>
                  <a:schemeClr val="tx1"/>
                </a:solidFill>
                <a:effectLst/>
                <a:latin typeface="+mn-lt"/>
                <a:ea typeface="+mn-ea"/>
                <a:cs typeface="+mn-cs"/>
              </a:rPr>
              <a:t> = </a:t>
            </a:r>
            <a:r>
              <a:rPr lang="en-US" sz="1200" b="0" i="1" kern="1200" dirty="0">
                <a:solidFill>
                  <a:schemeClr val="tx1"/>
                </a:solidFill>
                <a:effectLst/>
                <a:latin typeface="+mn-lt"/>
                <a:ea typeface="+mn-ea"/>
                <a:cs typeface="+mn-cs"/>
              </a:rPr>
              <a:t>hash(m2)</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30</a:t>
            </a:fld>
            <a:endParaRPr lang="en-US"/>
          </a:p>
        </p:txBody>
      </p:sp>
    </p:spTree>
    <p:extLst>
      <p:ext uri="{BB962C8B-B14F-4D97-AF65-F5344CB8AC3E}">
        <p14:creationId xmlns:p14="http://schemas.microsoft.com/office/powerpoint/2010/main" val="1902820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31</a:t>
            </a:fld>
            <a:endParaRPr lang="en-US"/>
          </a:p>
        </p:txBody>
      </p:sp>
    </p:spTree>
    <p:extLst>
      <p:ext uri="{BB962C8B-B14F-4D97-AF65-F5344CB8AC3E}">
        <p14:creationId xmlns:p14="http://schemas.microsoft.com/office/powerpoint/2010/main" val="2136474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1kb is responded with 1kb &amp; 64kb with 64 kb.</a:t>
            </a:r>
          </a:p>
          <a:p>
            <a:endParaRPr lang="en-US" dirty="0"/>
          </a:p>
          <a:p>
            <a:r>
              <a:rPr lang="en-US" sz="1200" b="0" i="0" kern="1200" dirty="0">
                <a:solidFill>
                  <a:schemeClr val="tx1"/>
                </a:solidFill>
                <a:effectLst/>
                <a:latin typeface="+mn-lt"/>
                <a:ea typeface="+mn-ea"/>
                <a:cs typeface="+mn-cs"/>
              </a:rPr>
              <a:t>Update to 1.0.1g</a:t>
            </a:r>
          </a:p>
          <a:p>
            <a:r>
              <a:rPr lang="en-US" sz="1200" b="0" i="0" kern="1200" dirty="0">
                <a:solidFill>
                  <a:schemeClr val="tx1"/>
                </a:solidFill>
                <a:effectLst/>
                <a:latin typeface="+mn-lt"/>
                <a:ea typeface="+mn-ea"/>
                <a:cs typeface="+mn-cs"/>
              </a:rPr>
              <a:t> -DOPENSSL_NO_HEARTBEATS option.</a:t>
            </a:r>
          </a:p>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34</a:t>
            </a:fld>
            <a:endParaRPr lang="en-US"/>
          </a:p>
        </p:txBody>
      </p:sp>
    </p:spTree>
    <p:extLst>
      <p:ext uri="{BB962C8B-B14F-4D97-AF65-F5344CB8AC3E}">
        <p14:creationId xmlns:p14="http://schemas.microsoft.com/office/powerpoint/2010/main" val="183377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http://www.thesprawl.org/research/tls-and-ssl-cipher-suites/</a:t>
            </a:r>
          </a:p>
        </p:txBody>
      </p:sp>
      <p:sp>
        <p:nvSpPr>
          <p:cNvPr id="4" name="Slide Number Placeholder 3"/>
          <p:cNvSpPr>
            <a:spLocks noGrp="1"/>
          </p:cNvSpPr>
          <p:nvPr>
            <p:ph type="sldNum" sz="quarter" idx="10"/>
          </p:nvPr>
        </p:nvSpPr>
        <p:spPr/>
        <p:txBody>
          <a:bodyPr/>
          <a:lstStyle/>
          <a:p>
            <a:fld id="{A17593A5-D681-4992-AB22-4FF113332FB5}" type="slidenum">
              <a:rPr lang="en-US" smtClean="0"/>
              <a:t>9</a:t>
            </a:fld>
            <a:endParaRPr lang="en-US"/>
          </a:p>
        </p:txBody>
      </p:sp>
    </p:spTree>
    <p:extLst>
      <p:ext uri="{BB962C8B-B14F-4D97-AF65-F5344CB8AC3E}">
        <p14:creationId xmlns:p14="http://schemas.microsoft.com/office/powerpoint/2010/main" val="109748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https://www.youtube.com/watch?v=-_8-2pDFvmg&amp;t=215s</a:t>
            </a:r>
          </a:p>
        </p:txBody>
      </p:sp>
      <p:sp>
        <p:nvSpPr>
          <p:cNvPr id="4" name="Slide Number Placeholder 3"/>
          <p:cNvSpPr>
            <a:spLocks noGrp="1"/>
          </p:cNvSpPr>
          <p:nvPr>
            <p:ph type="sldNum" sz="quarter" idx="10"/>
          </p:nvPr>
        </p:nvSpPr>
        <p:spPr/>
        <p:txBody>
          <a:bodyPr/>
          <a:lstStyle/>
          <a:p>
            <a:fld id="{A17593A5-D681-4992-AB22-4FF113332FB5}" type="slidenum">
              <a:rPr lang="en-US" smtClean="0"/>
              <a:t>35</a:t>
            </a:fld>
            <a:endParaRPr lang="en-US"/>
          </a:p>
        </p:txBody>
      </p:sp>
    </p:spTree>
    <p:extLst>
      <p:ext uri="{BB962C8B-B14F-4D97-AF65-F5344CB8AC3E}">
        <p14:creationId xmlns:p14="http://schemas.microsoft.com/office/powerpoint/2010/main" val="1126291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IV is reused in the next block.</a:t>
            </a:r>
          </a:p>
          <a:p>
            <a:pPr marL="228600" indent="-228600">
              <a:buAutoNum type="arabicParenR"/>
            </a:pPr>
            <a:r>
              <a:rPr lang="en-US" dirty="0"/>
              <a:t>Also the previous last cipher block is used as plain text for the next block.</a:t>
            </a:r>
          </a:p>
          <a:p>
            <a:pPr marL="228600" indent="-228600">
              <a:buAutoNum type="arabicParenR"/>
            </a:pPr>
            <a:r>
              <a:rPr lang="en-US" dirty="0"/>
              <a:t>We are not interested in this , but we can detect the patterns and we know the IV(s).</a:t>
            </a:r>
          </a:p>
          <a:p>
            <a:pPr marL="228600" indent="-228600">
              <a:buAutoNum type="arabicParenR"/>
            </a:pPr>
            <a:endParaRPr lang="en-US" dirty="0"/>
          </a:p>
          <a:p>
            <a:pPr marL="228600" indent="-228600">
              <a:buAutoNum type="arabicParenR"/>
            </a:pPr>
            <a:r>
              <a:rPr lang="en-US" dirty="0"/>
              <a:t>Google inserted a plain empty message btw the cipher block , so that the cipher block is not reused.</a:t>
            </a:r>
          </a:p>
          <a:p>
            <a:pPr marL="228600" indent="-228600">
              <a:buAutoNum type="arabicParenR"/>
            </a:pPr>
            <a:r>
              <a:rPr lang="en-US" dirty="0"/>
              <a:t>Finally mitigated by use of TLS 1.1/1.2</a:t>
            </a:r>
          </a:p>
        </p:txBody>
      </p:sp>
      <p:sp>
        <p:nvSpPr>
          <p:cNvPr id="4" name="Slide Number Placeholder 3"/>
          <p:cNvSpPr>
            <a:spLocks noGrp="1"/>
          </p:cNvSpPr>
          <p:nvPr>
            <p:ph type="sldNum" sz="quarter" idx="10"/>
          </p:nvPr>
        </p:nvSpPr>
        <p:spPr/>
        <p:txBody>
          <a:bodyPr/>
          <a:lstStyle/>
          <a:p>
            <a:fld id="{A17593A5-D681-4992-AB22-4FF113332FB5}" type="slidenum">
              <a:rPr lang="en-US" smtClean="0"/>
              <a:t>36</a:t>
            </a:fld>
            <a:endParaRPr lang="en-US"/>
          </a:p>
        </p:txBody>
      </p:sp>
    </p:spTree>
    <p:extLst>
      <p:ext uri="{BB962C8B-B14F-4D97-AF65-F5344CB8AC3E}">
        <p14:creationId xmlns:p14="http://schemas.microsoft.com/office/powerpoint/2010/main" val="3198965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TLS fallback when we force the backend TLS connections to fail so that it will fall back to SSLv3</a:t>
            </a:r>
          </a:p>
          <a:p>
            <a:pPr marL="228600" indent="-228600">
              <a:buAutoNum type="arabicParenR"/>
            </a:pPr>
            <a:endParaRPr lang="en-US" dirty="0"/>
          </a:p>
          <a:p>
            <a:pPr marL="228600" indent="-228600">
              <a:buAutoNum type="arabicParenR"/>
            </a:pPr>
            <a:r>
              <a:rPr lang="en-US" dirty="0"/>
              <a:t>After decryption, the recipient looks at the last block which is the padding &amp; knows how much padding to remove.</a:t>
            </a:r>
          </a:p>
          <a:p>
            <a:pPr marL="228600" indent="-228600">
              <a:buAutoNum type="arabicParenR"/>
            </a:pPr>
            <a:r>
              <a:rPr lang="en-US" dirty="0"/>
              <a:t>Knows after the padding is the MAC value, if MAC = OK, then data is good to take.</a:t>
            </a:r>
          </a:p>
          <a:p>
            <a:pPr marL="228600" indent="-228600">
              <a:buAutoNum type="arabicParenR"/>
            </a:pPr>
            <a:r>
              <a:rPr lang="en-US" dirty="0"/>
              <a:t>Else the message is dropped.</a:t>
            </a:r>
          </a:p>
          <a:p>
            <a:pPr marL="228600" indent="-228600">
              <a:buAutoNum type="arabicParenR"/>
            </a:pPr>
            <a:endParaRPr lang="en-US" dirty="0"/>
          </a:p>
          <a:p>
            <a:pPr marL="228600" indent="-228600">
              <a:buAutoNum type="arabicParenR"/>
            </a:pPr>
            <a:r>
              <a:rPr lang="en-US" dirty="0"/>
              <a:t>Change the message for some sensitive info, the recipient will knows its wrong as its checking the wrong bytes for the MAC and drop it.</a:t>
            </a:r>
          </a:p>
          <a:p>
            <a:pPr marL="228600" indent="-228600">
              <a:buAutoNum type="arabicParenR"/>
            </a:pPr>
            <a:r>
              <a:rPr lang="en-US" dirty="0"/>
              <a:t>But some times, he gets lucky and the padding will match, he knows this, because the recipient didn’t drop it and send a message saying this is wrong data.</a:t>
            </a:r>
          </a:p>
          <a:p>
            <a:pPr marL="228600" indent="-228600">
              <a:buAutoNum type="arabicParenR"/>
            </a:pPr>
            <a:r>
              <a:rPr lang="en-US" dirty="0"/>
              <a:t>Now that he knows the encrypted block with was sent and the padding he can derive the last byte of the message due to its structural weakness in the algorithm.</a:t>
            </a:r>
          </a:p>
          <a:p>
            <a:pPr marL="0" indent="0">
              <a:buNone/>
            </a:pPr>
            <a:endParaRPr lang="en-US" dirty="0"/>
          </a:p>
          <a:p>
            <a:pPr marL="0" indent="0">
              <a:buNone/>
            </a:pPr>
            <a:r>
              <a:rPr lang="en-US" dirty="0"/>
              <a:t>https://www.youtube.com/watch?v=krAG2YtutnQ</a:t>
            </a:r>
          </a:p>
        </p:txBody>
      </p:sp>
      <p:sp>
        <p:nvSpPr>
          <p:cNvPr id="4" name="Slide Number Placeholder 3"/>
          <p:cNvSpPr>
            <a:spLocks noGrp="1"/>
          </p:cNvSpPr>
          <p:nvPr>
            <p:ph type="sldNum" sz="quarter" idx="10"/>
          </p:nvPr>
        </p:nvSpPr>
        <p:spPr/>
        <p:txBody>
          <a:bodyPr/>
          <a:lstStyle/>
          <a:p>
            <a:fld id="{A17593A5-D681-4992-AB22-4FF113332FB5}" type="slidenum">
              <a:rPr lang="en-US" smtClean="0"/>
              <a:t>37</a:t>
            </a:fld>
            <a:endParaRPr lang="en-US"/>
          </a:p>
        </p:txBody>
      </p:sp>
    </p:spTree>
    <p:extLst>
      <p:ext uri="{BB962C8B-B14F-4D97-AF65-F5344CB8AC3E}">
        <p14:creationId xmlns:p14="http://schemas.microsoft.com/office/powerpoint/2010/main" val="180749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CIR is done when client has to give his certificate to access selected resources?</a:t>
            </a:r>
          </a:p>
        </p:txBody>
      </p:sp>
      <p:sp>
        <p:nvSpPr>
          <p:cNvPr id="4" name="Slide Number Placeholder 3"/>
          <p:cNvSpPr>
            <a:spLocks noGrp="1"/>
          </p:cNvSpPr>
          <p:nvPr>
            <p:ph type="sldNum" sz="quarter" idx="10"/>
          </p:nvPr>
        </p:nvSpPr>
        <p:spPr/>
        <p:txBody>
          <a:bodyPr/>
          <a:lstStyle/>
          <a:p>
            <a:fld id="{A17593A5-D681-4992-AB22-4FF113332FB5}" type="slidenum">
              <a:rPr lang="en-US" smtClean="0"/>
              <a:t>40</a:t>
            </a:fld>
            <a:endParaRPr lang="en-US"/>
          </a:p>
        </p:txBody>
      </p:sp>
    </p:spTree>
    <p:extLst>
      <p:ext uri="{BB962C8B-B14F-4D97-AF65-F5344CB8AC3E}">
        <p14:creationId xmlns:p14="http://schemas.microsoft.com/office/powerpoint/2010/main" val="175245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41</a:t>
            </a:fld>
            <a:endParaRPr lang="en-US"/>
          </a:p>
        </p:txBody>
      </p:sp>
    </p:spTree>
    <p:extLst>
      <p:ext uri="{BB962C8B-B14F-4D97-AF65-F5344CB8AC3E}">
        <p14:creationId xmlns:p14="http://schemas.microsoft.com/office/powerpoint/2010/main" val="297884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https://www.owasp.org/index.php/Transport_Layer_Protection_Cheat_Sheet</a:t>
            </a:r>
          </a:p>
        </p:txBody>
      </p:sp>
      <p:sp>
        <p:nvSpPr>
          <p:cNvPr id="4" name="Slide Number Placeholder 3"/>
          <p:cNvSpPr>
            <a:spLocks noGrp="1"/>
          </p:cNvSpPr>
          <p:nvPr>
            <p:ph type="sldNum" sz="quarter" idx="10"/>
          </p:nvPr>
        </p:nvSpPr>
        <p:spPr/>
        <p:txBody>
          <a:bodyPr/>
          <a:lstStyle/>
          <a:p>
            <a:fld id="{A17593A5-D681-4992-AB22-4FF113332FB5}" type="slidenum">
              <a:rPr lang="en-US" smtClean="0"/>
              <a:t>43</a:t>
            </a:fld>
            <a:endParaRPr lang="en-US"/>
          </a:p>
        </p:txBody>
      </p:sp>
    </p:spTree>
    <p:extLst>
      <p:ext uri="{BB962C8B-B14F-4D97-AF65-F5344CB8AC3E}">
        <p14:creationId xmlns:p14="http://schemas.microsoft.com/office/powerpoint/2010/main" val="1722415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https://www.entrust.com/wp-content/uploads/2013/05/pathvalidation_wp.pdf</a:t>
            </a:r>
          </a:p>
        </p:txBody>
      </p:sp>
      <p:sp>
        <p:nvSpPr>
          <p:cNvPr id="4" name="Slide Number Placeholder 3"/>
          <p:cNvSpPr>
            <a:spLocks noGrp="1"/>
          </p:cNvSpPr>
          <p:nvPr>
            <p:ph type="sldNum" sz="quarter" idx="10"/>
          </p:nvPr>
        </p:nvSpPr>
        <p:spPr/>
        <p:txBody>
          <a:bodyPr/>
          <a:lstStyle/>
          <a:p>
            <a:fld id="{A17593A5-D681-4992-AB22-4FF113332FB5}" type="slidenum">
              <a:rPr lang="en-US" smtClean="0"/>
              <a:t>45</a:t>
            </a:fld>
            <a:endParaRPr lang="en-US"/>
          </a:p>
        </p:txBody>
      </p:sp>
    </p:spTree>
    <p:extLst>
      <p:ext uri="{BB962C8B-B14F-4D97-AF65-F5344CB8AC3E}">
        <p14:creationId xmlns:p14="http://schemas.microsoft.com/office/powerpoint/2010/main" val="2739091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https://www.globalsign.com/en/blog/what-is-common-name-mismatch-error/</a:t>
            </a:r>
          </a:p>
          <a:p>
            <a:endParaRPr lang="en-US" dirty="0"/>
          </a:p>
          <a:p>
            <a:r>
              <a:rPr lang="en-US" dirty="0"/>
              <a:t>Self signed cert: This term has nothing to do with the identity of the person or organization that actually performed the signing procedure. In technical terms a self-signed certificate is one signed with its own private key.</a:t>
            </a:r>
          </a:p>
          <a:p>
            <a:endParaRPr lang="en-US" dirty="0"/>
          </a:p>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46</a:t>
            </a:fld>
            <a:endParaRPr lang="en-US"/>
          </a:p>
        </p:txBody>
      </p:sp>
    </p:spTree>
    <p:extLst>
      <p:ext uri="{BB962C8B-B14F-4D97-AF65-F5344CB8AC3E}">
        <p14:creationId xmlns:p14="http://schemas.microsoft.com/office/powerpoint/2010/main" val="478815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https://www.globalsign.com/en/blog/what-is-common-name-mismatch-error/</a:t>
            </a:r>
          </a:p>
          <a:p>
            <a:endParaRPr lang="en-US" dirty="0"/>
          </a:p>
          <a:p>
            <a:r>
              <a:rPr lang="en-US" dirty="0"/>
              <a:t>Self signed cert: This term has nothing to do with the identity of the person or organization that actually performed the signing procedure. In technical terms a self-signed certificate is one signed with its own private key.</a:t>
            </a:r>
          </a:p>
          <a:p>
            <a:endParaRPr lang="en-US" dirty="0"/>
          </a:p>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47</a:t>
            </a:fld>
            <a:endParaRPr lang="en-US"/>
          </a:p>
        </p:txBody>
      </p:sp>
    </p:spTree>
    <p:extLst>
      <p:ext uri="{BB962C8B-B14F-4D97-AF65-F5344CB8AC3E}">
        <p14:creationId xmlns:p14="http://schemas.microsoft.com/office/powerpoint/2010/main" val="1098300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https://www.owasp.org/index.php/Transport_Layer_Protection_Cheat_Sheet</a:t>
            </a:r>
          </a:p>
        </p:txBody>
      </p:sp>
      <p:sp>
        <p:nvSpPr>
          <p:cNvPr id="4" name="Slide Number Placeholder 3"/>
          <p:cNvSpPr>
            <a:spLocks noGrp="1"/>
          </p:cNvSpPr>
          <p:nvPr>
            <p:ph type="sldNum" sz="quarter" idx="10"/>
          </p:nvPr>
        </p:nvSpPr>
        <p:spPr/>
        <p:txBody>
          <a:bodyPr/>
          <a:lstStyle/>
          <a:p>
            <a:fld id="{A17593A5-D681-4992-AB22-4FF113332FB5}" type="slidenum">
              <a:rPr lang="en-US" smtClean="0"/>
              <a:t>48</a:t>
            </a:fld>
            <a:endParaRPr lang="en-US"/>
          </a:p>
        </p:txBody>
      </p:sp>
    </p:spTree>
    <p:extLst>
      <p:ext uri="{BB962C8B-B14F-4D97-AF65-F5344CB8AC3E}">
        <p14:creationId xmlns:p14="http://schemas.microsoft.com/office/powerpoint/2010/main" val="4243824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a:t>
            </a:r>
            <a:r>
              <a:rPr lang="en-US" b="1" dirty="0"/>
              <a:t>synchronous stream cipher</a:t>
            </a:r>
            <a:r>
              <a:rPr lang="en-US" dirty="0"/>
              <a:t> a stream of pseudo-random digits is generated independently of the plaintext and ciphertext messages, and then combined with the plaintext (to encrypt) or the ciphertext (to decrypt). </a:t>
            </a:r>
          </a:p>
          <a:p>
            <a:endParaRPr lang="en-US" dirty="0"/>
          </a:p>
          <a:p>
            <a:r>
              <a:rPr lang="en-US" dirty="0"/>
              <a:t>Another approach uses several of the previous </a:t>
            </a:r>
            <a:r>
              <a:rPr lang="en-US" i="1" dirty="0"/>
              <a:t>N</a:t>
            </a:r>
            <a:r>
              <a:rPr lang="en-US" dirty="0"/>
              <a:t> ciphertext digits to compute the keystream. </a:t>
            </a:r>
            <a:r>
              <a:rPr lang="en-US"/>
              <a:t>Such schemes are known as </a:t>
            </a:r>
            <a:r>
              <a:rPr lang="en-US" b="1"/>
              <a:t>self-synchronizing stream ciphers</a:t>
            </a:r>
            <a:r>
              <a:rPr lang="en-US"/>
              <a:t>, </a:t>
            </a:r>
            <a:r>
              <a:rPr lang="en-US" b="1"/>
              <a:t>asynchronous stream ciphers</a:t>
            </a:r>
            <a:r>
              <a:rPr lang="en-US"/>
              <a:t> or </a:t>
            </a:r>
            <a:r>
              <a:rPr lang="en-US" b="1"/>
              <a:t>ciphertext autokey (CTAK)</a:t>
            </a:r>
            <a:r>
              <a:rPr lang="en-US"/>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15</a:t>
            </a:fld>
            <a:endParaRPr lang="en-US"/>
          </a:p>
        </p:txBody>
      </p:sp>
    </p:spTree>
    <p:extLst>
      <p:ext uri="{BB962C8B-B14F-4D97-AF65-F5344CB8AC3E}">
        <p14:creationId xmlns:p14="http://schemas.microsoft.com/office/powerpoint/2010/main" val="1885604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49</a:t>
            </a:fld>
            <a:endParaRPr lang="en-US"/>
          </a:p>
        </p:txBody>
      </p:sp>
    </p:spTree>
    <p:extLst>
      <p:ext uri="{BB962C8B-B14F-4D97-AF65-F5344CB8AC3E}">
        <p14:creationId xmlns:p14="http://schemas.microsoft.com/office/powerpoint/2010/main" val="211487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Key exchange is done either in-band or out-of-band. In in-band key exchange, keys are exchanged through the same communication channel that will be encrypted. In out-of-band key, keys are exchanged through a channel else than the one that will be encrypted.</a:t>
            </a:r>
            <a:r>
              <a:rPr lang="en-US" sz="1200" b="0" i="0" u="none" strike="noStrike" kern="1200" baseline="30000" dirty="0">
                <a:solidFill>
                  <a:schemeClr val="tx1"/>
                </a:solidFill>
                <a:effectLst/>
                <a:latin typeface="+mn-lt"/>
                <a:ea typeface="+mn-ea"/>
                <a:cs typeface="+mn-cs"/>
                <a:hlinkClick r:id="rId3"/>
              </a:rPr>
              <a:t>[1]</a:t>
            </a:r>
            <a:endParaRPr lang="en-US" sz="1200" b="0" i="0" u="none" strike="noStrike" kern="1200" baseline="30000" dirty="0">
              <a:solidFill>
                <a:schemeClr val="tx1"/>
              </a:solidFill>
              <a:effectLst/>
              <a:latin typeface="+mn-lt"/>
              <a:ea typeface="+mn-ea"/>
              <a:cs typeface="+mn-cs"/>
            </a:endParaRPr>
          </a:p>
          <a:p>
            <a:endParaRPr lang="en-US" sz="1200" b="0" i="0" u="none" strike="noStrike" kern="1200" baseline="300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17</a:t>
            </a:fld>
            <a:endParaRPr lang="en-US"/>
          </a:p>
        </p:txBody>
      </p:sp>
    </p:spTree>
    <p:extLst>
      <p:ext uri="{BB962C8B-B14F-4D97-AF65-F5344CB8AC3E}">
        <p14:creationId xmlns:p14="http://schemas.microsoft.com/office/powerpoint/2010/main" val="252059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GCM and CBC modes internally work quite differently; they both involve a block cipher and an exclusive-or, but they use them in different ways.</a:t>
            </a:r>
          </a:p>
          <a:p>
            <a:pPr fontAlgn="base"/>
            <a:r>
              <a:rPr lang="en-US" sz="1200" b="0" i="0" kern="1200" dirty="0">
                <a:solidFill>
                  <a:schemeClr val="tx1"/>
                </a:solidFill>
                <a:effectLst/>
                <a:latin typeface="+mn-lt"/>
                <a:ea typeface="+mn-ea"/>
                <a:cs typeface="+mn-cs"/>
              </a:rPr>
              <a:t>In CBC mode, you encrypt a block of data by taking the current plaintext block and exclusive-</a:t>
            </a:r>
            <a:r>
              <a:rPr lang="en-US" sz="1200" b="0" i="0" kern="1200" dirty="0" err="1">
                <a:solidFill>
                  <a:schemeClr val="tx1"/>
                </a:solidFill>
                <a:effectLst/>
                <a:latin typeface="+mn-lt"/>
                <a:ea typeface="+mn-ea"/>
                <a:cs typeface="+mn-cs"/>
              </a:rPr>
              <a:t>oring</a:t>
            </a:r>
            <a:r>
              <a:rPr lang="en-US" sz="1200" b="0" i="0" kern="1200" dirty="0">
                <a:solidFill>
                  <a:schemeClr val="tx1"/>
                </a:solidFill>
                <a:effectLst/>
                <a:latin typeface="+mn-lt"/>
                <a:ea typeface="+mn-ea"/>
                <a:cs typeface="+mn-cs"/>
              </a:rPr>
              <a:t> that </a:t>
            </a:r>
            <a:r>
              <a:rPr lang="en-US" sz="1200" b="0" i="0" kern="1200" dirty="0" err="1">
                <a:solidFill>
                  <a:schemeClr val="tx1"/>
                </a:solidFill>
                <a:effectLst/>
                <a:latin typeface="+mn-lt"/>
                <a:ea typeface="+mn-ea"/>
                <a:cs typeface="+mn-cs"/>
              </a:rPr>
              <a:t>wth</a:t>
            </a:r>
            <a:r>
              <a:rPr lang="en-US" sz="1200" b="0" i="0" kern="1200" dirty="0">
                <a:solidFill>
                  <a:schemeClr val="tx1"/>
                </a:solidFill>
                <a:effectLst/>
                <a:latin typeface="+mn-lt"/>
                <a:ea typeface="+mn-ea"/>
                <a:cs typeface="+mn-cs"/>
              </a:rPr>
              <a:t> the previous ciphertext block (or IV), and then sending the result of that through the block cipher; the output of the block cipher is the ciphertext block.</a:t>
            </a:r>
          </a:p>
          <a:p>
            <a:pPr fontAlgn="base"/>
            <a:r>
              <a:rPr lang="en-US" sz="1200" b="0" i="0" kern="1200" dirty="0">
                <a:solidFill>
                  <a:schemeClr val="tx1"/>
                </a:solidFill>
                <a:effectLst/>
                <a:latin typeface="+mn-lt"/>
                <a:ea typeface="+mn-ea"/>
                <a:cs typeface="+mn-cs"/>
              </a:rPr>
              <a:t>GCM mode provides both privacy (encryption) and integrity. To provide encryption, GCM maintains a counter; for each block of data, it sends the current value of the counter through the block cipher. Then, it takes the output of the block cipher, and exclusive </a:t>
            </a:r>
            <a:r>
              <a:rPr lang="en-US" sz="1200" b="0" i="0" kern="1200" dirty="0" err="1">
                <a:solidFill>
                  <a:schemeClr val="tx1"/>
                </a:solidFill>
                <a:effectLst/>
                <a:latin typeface="+mn-lt"/>
                <a:ea typeface="+mn-ea"/>
                <a:cs typeface="+mn-cs"/>
              </a:rPr>
              <a:t>or's</a:t>
            </a:r>
            <a:r>
              <a:rPr lang="en-US" sz="1200" b="0" i="0" kern="1200" dirty="0">
                <a:solidFill>
                  <a:schemeClr val="tx1"/>
                </a:solidFill>
                <a:effectLst/>
                <a:latin typeface="+mn-lt"/>
                <a:ea typeface="+mn-ea"/>
                <a:cs typeface="+mn-cs"/>
              </a:rPr>
              <a:t> that with the plaintext to form the ciphertext.</a:t>
            </a:r>
          </a:p>
          <a:p>
            <a:endParaRPr lang="en-US" dirty="0"/>
          </a:p>
          <a:p>
            <a:endParaRPr lang="en-US" dirty="0"/>
          </a:p>
          <a:p>
            <a:endParaRPr lang="en-US" dirty="0"/>
          </a:p>
          <a:p>
            <a:r>
              <a:rPr lang="en-US" dirty="0"/>
              <a:t>https://crypto.stackexchange.com/questions/2310/what-is-the-difference-between-cbc-and-gcm-mode</a:t>
            </a:r>
          </a:p>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18</a:t>
            </a:fld>
            <a:endParaRPr lang="en-US"/>
          </a:p>
        </p:txBody>
      </p:sp>
    </p:spTree>
    <p:extLst>
      <p:ext uri="{BB962C8B-B14F-4D97-AF65-F5344CB8AC3E}">
        <p14:creationId xmlns:p14="http://schemas.microsoft.com/office/powerpoint/2010/main" val="131905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19</a:t>
            </a:fld>
            <a:endParaRPr lang="en-US"/>
          </a:p>
        </p:txBody>
      </p:sp>
    </p:spTree>
    <p:extLst>
      <p:ext uri="{BB962C8B-B14F-4D97-AF65-F5344CB8AC3E}">
        <p14:creationId xmlns:p14="http://schemas.microsoft.com/office/powerpoint/2010/main" val="4246572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593A5-D681-4992-AB22-4FF113332FB5}" type="slidenum">
              <a:rPr lang="en-US" smtClean="0"/>
              <a:t>20</a:t>
            </a:fld>
            <a:endParaRPr lang="en-US"/>
          </a:p>
        </p:txBody>
      </p:sp>
    </p:spTree>
    <p:extLst>
      <p:ext uri="{BB962C8B-B14F-4D97-AF65-F5344CB8AC3E}">
        <p14:creationId xmlns:p14="http://schemas.microsoft.com/office/powerpoint/2010/main" val="297142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between the different version is that , the algorithms are just encrypting functions that work on a particular block of data.</a:t>
            </a:r>
          </a:p>
          <a:p>
            <a:r>
              <a:rPr lang="en-US" dirty="0"/>
              <a:t>But the technique of how it works has been changed, such as amount of data in a block, the IV, the handshake mechanism, error handling mechanisms etc.</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initialization vector (IV) or starting variable (SV) is a block of bits that is used by several modes to randomize the encryption and hence to produce distinct ciphertexts even if the same plaintext is encrypted multiple times, without the need for a slower re-keying process.</a:t>
            </a:r>
          </a:p>
          <a:p>
            <a:endParaRPr lang="en-US" sz="1200" b="0" i="0" kern="1200" dirty="0">
              <a:solidFill>
                <a:schemeClr val="tx1"/>
              </a:solidFill>
              <a:effectLst/>
              <a:latin typeface="+mn-lt"/>
              <a:ea typeface="+mn-ea"/>
              <a:cs typeface="+mn-cs"/>
            </a:endParaRPr>
          </a:p>
          <a:p>
            <a:r>
              <a:rPr lang="en-US" dirty="0"/>
              <a:t>https://en.wikipedia.org/wiki/Transport_Layer_Security</a:t>
            </a:r>
          </a:p>
          <a:p>
            <a:endParaRPr lang="en-US" dirty="0"/>
          </a:p>
          <a:p>
            <a:r>
              <a:rPr lang="en-US" dirty="0"/>
              <a:t>https://www.ibm.com/developerworks/community/blogs/f8c3fa11-2d6e-46c3-b4ab-d3899aa84ac7/entry/what_are_the_major_security_updates_in_tls_v1_2_versus_previous_tls_protocol_versions9?lang=en</a:t>
            </a:r>
          </a:p>
        </p:txBody>
      </p:sp>
      <p:sp>
        <p:nvSpPr>
          <p:cNvPr id="4" name="Slide Number Placeholder 3"/>
          <p:cNvSpPr>
            <a:spLocks noGrp="1"/>
          </p:cNvSpPr>
          <p:nvPr>
            <p:ph type="sldNum" sz="quarter" idx="10"/>
          </p:nvPr>
        </p:nvSpPr>
        <p:spPr/>
        <p:txBody>
          <a:bodyPr/>
          <a:lstStyle/>
          <a:p>
            <a:fld id="{A17593A5-D681-4992-AB22-4FF113332FB5}" type="slidenum">
              <a:rPr lang="en-US" smtClean="0"/>
              <a:t>21</a:t>
            </a:fld>
            <a:endParaRPr lang="en-US"/>
          </a:p>
        </p:txBody>
      </p:sp>
    </p:spTree>
    <p:extLst>
      <p:ext uri="{BB962C8B-B14F-4D97-AF65-F5344CB8AC3E}">
        <p14:creationId xmlns:p14="http://schemas.microsoft.com/office/powerpoint/2010/main" val="303558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https://www.openssl.org/blog/blog/2017/05/04/tlsv1.3/</a:t>
            </a:r>
          </a:p>
        </p:txBody>
      </p:sp>
      <p:sp>
        <p:nvSpPr>
          <p:cNvPr id="4" name="Slide Number Placeholder 3"/>
          <p:cNvSpPr>
            <a:spLocks noGrp="1"/>
          </p:cNvSpPr>
          <p:nvPr>
            <p:ph type="sldNum" sz="quarter" idx="10"/>
          </p:nvPr>
        </p:nvSpPr>
        <p:spPr/>
        <p:txBody>
          <a:bodyPr/>
          <a:lstStyle/>
          <a:p>
            <a:fld id="{A17593A5-D681-4992-AB22-4FF113332FB5}" type="slidenum">
              <a:rPr lang="en-US" smtClean="0"/>
              <a:t>22</a:t>
            </a:fld>
            <a:endParaRPr lang="en-US"/>
          </a:p>
        </p:txBody>
      </p:sp>
    </p:spTree>
    <p:extLst>
      <p:ext uri="{BB962C8B-B14F-4D97-AF65-F5344CB8AC3E}">
        <p14:creationId xmlns:p14="http://schemas.microsoft.com/office/powerpoint/2010/main" val="908670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CCF2-F43B-4936-A8F3-234304D4E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5EFE47-916B-4B7A-84C3-E56C2DB994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296812-1F9A-4CF4-B370-E9FA55590A3D}"/>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5" name="Footer Placeholder 4">
            <a:extLst>
              <a:ext uri="{FF2B5EF4-FFF2-40B4-BE49-F238E27FC236}">
                <a16:creationId xmlns:a16="http://schemas.microsoft.com/office/drawing/2014/main" id="{AFB96CAA-8654-4FD6-A8DF-8A4A1CA6A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60817-0D4F-473B-81E0-6663A15CA9DA}"/>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163282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0AAD-D016-42D6-B742-35F90795A3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CADB0-DB91-48B7-A40A-B160C2234D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02C48-7E64-403C-A053-8A16E7FA66C1}"/>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5" name="Footer Placeholder 4">
            <a:extLst>
              <a:ext uri="{FF2B5EF4-FFF2-40B4-BE49-F238E27FC236}">
                <a16:creationId xmlns:a16="http://schemas.microsoft.com/office/drawing/2014/main" id="{F7BBADFF-7ED0-4A27-B8C1-446D34241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C8BAD-2F9E-4FA7-B299-683DC77F670C}"/>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353326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A189B-6FF5-4A05-B1DC-61C36CA1EB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BB172A-9072-4AEB-A856-5722F949EA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96FF4-F425-483F-8730-B19E4A6BFDAA}"/>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5" name="Footer Placeholder 4">
            <a:extLst>
              <a:ext uri="{FF2B5EF4-FFF2-40B4-BE49-F238E27FC236}">
                <a16:creationId xmlns:a16="http://schemas.microsoft.com/office/drawing/2014/main" id="{622A6969-FBBB-4757-86C2-E81BC1AF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5EDB0-769D-45F9-8045-FA79DF702C4A}"/>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220989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A347-D07F-4F02-BE25-34D9FC5E2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9CF8E-06AC-4472-A37B-05C6DC7B67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1038-4AAA-4A6E-870C-925BF9872F94}"/>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5" name="Footer Placeholder 4">
            <a:extLst>
              <a:ext uri="{FF2B5EF4-FFF2-40B4-BE49-F238E27FC236}">
                <a16:creationId xmlns:a16="http://schemas.microsoft.com/office/drawing/2014/main" id="{AE4EB393-D1B5-4219-9B26-22D99604D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00870-18D5-4A90-A374-8B70AFB6C959}"/>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3660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1495-5404-4654-A24E-95E0DF545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AAD4F-C442-42C7-9482-633D5487A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5EBA33-80AD-4B47-AC29-5937EBBEC0B6}"/>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5" name="Footer Placeholder 4">
            <a:extLst>
              <a:ext uri="{FF2B5EF4-FFF2-40B4-BE49-F238E27FC236}">
                <a16:creationId xmlns:a16="http://schemas.microsoft.com/office/drawing/2014/main" id="{ABD59F8F-21F0-487E-9661-C56EA3572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7F7E6-1CD6-437F-A3DB-F9E9901A16E6}"/>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260123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5748-B5A0-4EB5-9C3E-843073A07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B3627-49C4-497F-AFE0-2F6C37BF05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88991D-2165-40F3-A7FB-E4758A995D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A1E376-98AA-4118-8703-746BBE46AD7B}"/>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6" name="Footer Placeholder 5">
            <a:extLst>
              <a:ext uri="{FF2B5EF4-FFF2-40B4-BE49-F238E27FC236}">
                <a16:creationId xmlns:a16="http://schemas.microsoft.com/office/drawing/2014/main" id="{D4FA61CB-E99E-4EBA-A93C-83CA53E6D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34B22-DA80-4576-B490-D5ECE7954AF2}"/>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179769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C01F-4AD8-40EE-B31F-69534E096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96ADC-DB2B-4267-922F-CACDCD09A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1E82FA-0DCC-476C-9529-E5E3016DEE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4637B-F58B-4255-B6BF-A499F9A52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2292CA-60F5-48BA-82A1-12C8B0AD4F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75B4C-B368-4806-9EAF-C657FB30F913}"/>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8" name="Footer Placeholder 7">
            <a:extLst>
              <a:ext uri="{FF2B5EF4-FFF2-40B4-BE49-F238E27FC236}">
                <a16:creationId xmlns:a16="http://schemas.microsoft.com/office/drawing/2014/main" id="{1DC59BD8-140B-43F6-BA59-4509E89873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8F8AB-28F6-4623-9E67-F46D6BF3234F}"/>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341972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354A-7ED5-44F9-A7D0-584C7626F5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ABCDD-2A14-493C-AC8E-87BFC4556A79}"/>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4" name="Footer Placeholder 3">
            <a:extLst>
              <a:ext uri="{FF2B5EF4-FFF2-40B4-BE49-F238E27FC236}">
                <a16:creationId xmlns:a16="http://schemas.microsoft.com/office/drawing/2014/main" id="{38DAD7BA-62BC-42C5-ADF6-F6F38A4FB8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2374A2-C9A5-426F-A493-2465242F0DAA}"/>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210105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DFC2E1-0BE0-4259-8DB6-C798556F35F4}"/>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3" name="Footer Placeholder 2">
            <a:extLst>
              <a:ext uri="{FF2B5EF4-FFF2-40B4-BE49-F238E27FC236}">
                <a16:creationId xmlns:a16="http://schemas.microsoft.com/office/drawing/2014/main" id="{225E0695-C238-4AF6-B32A-E9EF233594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098E-9165-420D-ABE8-76C970E9B9A8}"/>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4137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D355-73B9-43C0-9739-6049EB74A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53BAA8-2B00-4FED-98AF-CF93860BC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62147-C8B6-4BEC-96C0-46D632F41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2F01EE-DE74-4A49-A574-0E247CB950D4}"/>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6" name="Footer Placeholder 5">
            <a:extLst>
              <a:ext uri="{FF2B5EF4-FFF2-40B4-BE49-F238E27FC236}">
                <a16:creationId xmlns:a16="http://schemas.microsoft.com/office/drawing/2014/main" id="{370FE803-0EFA-4052-A008-07DEBAC3B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955DE-FE37-4365-BDD1-370E2CE05DA6}"/>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82656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B8B8-BE1C-4B37-8FB5-9D536E9F3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11A3E9-6436-438B-A412-7821031BD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C585E0-8394-4FF4-B926-EC0427786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76644F-02A1-4105-A172-3A721241DDBE}"/>
              </a:ext>
            </a:extLst>
          </p:cNvPr>
          <p:cNvSpPr>
            <a:spLocks noGrp="1"/>
          </p:cNvSpPr>
          <p:nvPr>
            <p:ph type="dt" sz="half" idx="10"/>
          </p:nvPr>
        </p:nvSpPr>
        <p:spPr/>
        <p:txBody>
          <a:bodyPr/>
          <a:lstStyle/>
          <a:p>
            <a:fld id="{883F9A29-54C5-4343-8B52-D2E63FCC8862}" type="datetimeFigureOut">
              <a:rPr lang="en-US" smtClean="0"/>
              <a:t>7/26/2018</a:t>
            </a:fld>
            <a:endParaRPr lang="en-US"/>
          </a:p>
        </p:txBody>
      </p:sp>
      <p:sp>
        <p:nvSpPr>
          <p:cNvPr id="6" name="Footer Placeholder 5">
            <a:extLst>
              <a:ext uri="{FF2B5EF4-FFF2-40B4-BE49-F238E27FC236}">
                <a16:creationId xmlns:a16="http://schemas.microsoft.com/office/drawing/2014/main" id="{50D5D2D1-D567-40ED-A2BA-C474B4489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D41A1-F8CB-491E-A3D5-96D247CB913B}"/>
              </a:ext>
            </a:extLst>
          </p:cNvPr>
          <p:cNvSpPr>
            <a:spLocks noGrp="1"/>
          </p:cNvSpPr>
          <p:nvPr>
            <p:ph type="sldNum" sz="quarter" idx="12"/>
          </p:nvPr>
        </p:nvSpPr>
        <p:spPr/>
        <p:txBody>
          <a:bodyPr/>
          <a:lstStyle/>
          <a:p>
            <a:fld id="{E7CB9CDF-B8E9-4CDD-A067-D6447933D3BE}" type="slidenum">
              <a:rPr lang="en-US" smtClean="0"/>
              <a:t>‹#›</a:t>
            </a:fld>
            <a:endParaRPr lang="en-US"/>
          </a:p>
        </p:txBody>
      </p:sp>
    </p:spTree>
    <p:extLst>
      <p:ext uri="{BB962C8B-B14F-4D97-AF65-F5344CB8AC3E}">
        <p14:creationId xmlns:p14="http://schemas.microsoft.com/office/powerpoint/2010/main" val="313252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FECD1-D3B8-46CE-83CC-1D04F61A3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1F65C-FF0B-42AA-97F8-312D53DAC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B7572-A6E7-4C51-A36C-27747C132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F9A29-54C5-4343-8B52-D2E63FCC8862}" type="datetimeFigureOut">
              <a:rPr lang="en-US" smtClean="0"/>
              <a:t>7/26/2018</a:t>
            </a:fld>
            <a:endParaRPr lang="en-US"/>
          </a:p>
        </p:txBody>
      </p:sp>
      <p:sp>
        <p:nvSpPr>
          <p:cNvPr id="5" name="Footer Placeholder 4">
            <a:extLst>
              <a:ext uri="{FF2B5EF4-FFF2-40B4-BE49-F238E27FC236}">
                <a16:creationId xmlns:a16="http://schemas.microsoft.com/office/drawing/2014/main" id="{F12FD9CC-6A45-417C-B8DB-2DE292E39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CE1CC-A236-41F7-BA36-BC2E6FEF8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B9CDF-B8E9-4CDD-A067-D6447933D3BE}" type="slidenum">
              <a:rPr lang="en-US" smtClean="0"/>
              <a:t>‹#›</a:t>
            </a:fld>
            <a:endParaRPr lang="en-US"/>
          </a:p>
        </p:txBody>
      </p:sp>
    </p:spTree>
    <p:extLst>
      <p:ext uri="{BB962C8B-B14F-4D97-AF65-F5344CB8AC3E}">
        <p14:creationId xmlns:p14="http://schemas.microsoft.com/office/powerpoint/2010/main" val="99147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weapon, brass knucks, gun&#10;&#10;Description generated with very high confidence">
            <a:extLst>
              <a:ext uri="{FF2B5EF4-FFF2-40B4-BE49-F238E27FC236}">
                <a16:creationId xmlns:a16="http://schemas.microsoft.com/office/drawing/2014/main" id="{3E856A66-D7AC-4C1A-89C5-AE4E2E0D4528}"/>
              </a:ext>
            </a:extLst>
          </p:cNvPr>
          <p:cNvPicPr>
            <a:picLocks noChangeAspect="1"/>
          </p:cNvPicPr>
          <p:nvPr/>
        </p:nvPicPr>
        <p:blipFill rotWithShape="1">
          <a:blip r:embed="rId2">
            <a:extLst>
              <a:ext uri="{28A0092B-C50C-407E-A947-70E740481C1C}">
                <a14:useLocalDpi xmlns:a14="http://schemas.microsoft.com/office/drawing/2010/main" val="0"/>
              </a:ext>
            </a:extLst>
          </a:blip>
          <a:srcRect t="8333" b="11905"/>
          <a:stretch/>
        </p:blipFill>
        <p:spPr>
          <a:xfrm>
            <a:off x="5693730" y="4781164"/>
            <a:ext cx="804535" cy="641713"/>
          </a:xfrm>
          <a:prstGeom prst="rect">
            <a:avLst/>
          </a:prstGeom>
        </p:spPr>
      </p:pic>
      <p:sp>
        <p:nvSpPr>
          <p:cNvPr id="2" name="Rectangle 1">
            <a:extLst>
              <a:ext uri="{FF2B5EF4-FFF2-40B4-BE49-F238E27FC236}">
                <a16:creationId xmlns:a16="http://schemas.microsoft.com/office/drawing/2014/main" id="{CB997176-CC0F-43C4-A2B5-C040AE68BE4B}"/>
              </a:ext>
            </a:extLst>
          </p:cNvPr>
          <p:cNvSpPr/>
          <p:nvPr/>
        </p:nvSpPr>
        <p:spPr>
          <a:xfrm>
            <a:off x="1151826" y="2586979"/>
            <a:ext cx="988834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Encryption -&gt; the left, right and what's left</a:t>
            </a:r>
          </a:p>
        </p:txBody>
      </p:sp>
      <p:sp>
        <p:nvSpPr>
          <p:cNvPr id="3" name="TextBox 2">
            <a:extLst>
              <a:ext uri="{FF2B5EF4-FFF2-40B4-BE49-F238E27FC236}">
                <a16:creationId xmlns:a16="http://schemas.microsoft.com/office/drawing/2014/main" id="{D73FF44B-8A0E-47A6-A4C2-602277F9C6B5}"/>
              </a:ext>
            </a:extLst>
          </p:cNvPr>
          <p:cNvSpPr txBox="1"/>
          <p:nvPr/>
        </p:nvSpPr>
        <p:spPr>
          <a:xfrm>
            <a:off x="5879125" y="3501581"/>
            <a:ext cx="433747" cy="646331"/>
          </a:xfrm>
          <a:prstGeom prst="rect">
            <a:avLst/>
          </a:prstGeom>
          <a:noFill/>
        </p:spPr>
        <p:txBody>
          <a:bodyPr wrap="square" rtlCol="0">
            <a:spAutoFit/>
          </a:bodyPr>
          <a:lstStyle/>
          <a:p>
            <a:r>
              <a:rPr lang="en-US" dirty="0"/>
              <a:t>By</a:t>
            </a:r>
          </a:p>
          <a:p>
            <a:endParaRPr lang="en-US" dirty="0"/>
          </a:p>
        </p:txBody>
      </p:sp>
      <p:sp>
        <p:nvSpPr>
          <p:cNvPr id="5" name="Rectangle 4">
            <a:extLst>
              <a:ext uri="{FF2B5EF4-FFF2-40B4-BE49-F238E27FC236}">
                <a16:creationId xmlns:a16="http://schemas.microsoft.com/office/drawing/2014/main" id="{7CC161DA-1F68-458B-948D-6F33CDCAF20E}"/>
              </a:ext>
            </a:extLst>
          </p:cNvPr>
          <p:cNvSpPr/>
          <p:nvPr/>
        </p:nvSpPr>
        <p:spPr>
          <a:xfrm>
            <a:off x="4382028" y="3840136"/>
            <a:ext cx="394370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Nitin Ramesh</a:t>
            </a:r>
          </a:p>
        </p:txBody>
      </p:sp>
      <p:pic>
        <p:nvPicPr>
          <p:cNvPr id="7" name="Picture 6" descr="A close up of a sign&#10;&#10;Description generated with high confidence">
            <a:extLst>
              <a:ext uri="{FF2B5EF4-FFF2-40B4-BE49-F238E27FC236}">
                <a16:creationId xmlns:a16="http://schemas.microsoft.com/office/drawing/2014/main" id="{7335E43C-F9D7-4876-BC8B-261A43419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0018" y="0"/>
            <a:ext cx="2941982" cy="1470991"/>
          </a:xfrm>
          <a:prstGeom prst="rect">
            <a:avLst/>
          </a:prstGeom>
        </p:spPr>
      </p:pic>
      <p:pic>
        <p:nvPicPr>
          <p:cNvPr id="6" name="Picture 5">
            <a:extLst>
              <a:ext uri="{FF2B5EF4-FFF2-40B4-BE49-F238E27FC236}">
                <a16:creationId xmlns:a16="http://schemas.microsoft.com/office/drawing/2014/main" id="{69FE0123-E22B-4FE0-ADAC-22EA161BBA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720516" cy="1720516"/>
          </a:xfrm>
          <a:prstGeom prst="rect">
            <a:avLst/>
          </a:prstGeom>
        </p:spPr>
      </p:pic>
    </p:spTree>
    <p:extLst>
      <p:ext uri="{BB962C8B-B14F-4D97-AF65-F5344CB8AC3E}">
        <p14:creationId xmlns:p14="http://schemas.microsoft.com/office/powerpoint/2010/main" val="360995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3074-A5D3-465A-B10D-52B6E166337E}"/>
              </a:ext>
            </a:extLst>
          </p:cNvPr>
          <p:cNvSpPr>
            <a:spLocks noGrp="1"/>
          </p:cNvSpPr>
          <p:nvPr>
            <p:ph idx="1"/>
          </p:nvPr>
        </p:nvSpPr>
        <p:spPr>
          <a:xfrm>
            <a:off x="4505652" y="2368189"/>
            <a:ext cx="3180694" cy="633796"/>
          </a:xfrm>
        </p:spPr>
        <p:txBody>
          <a:bodyPr>
            <a:normAutofit/>
          </a:bodyPr>
          <a:lstStyle/>
          <a:p>
            <a:pPr marL="0" indent="0">
              <a:buNone/>
            </a:pPr>
            <a:r>
              <a:rPr lang="en-US" sz="3200" u="sng" dirty="0"/>
              <a:t>What is a Cipher?</a:t>
            </a:r>
          </a:p>
        </p:txBody>
      </p:sp>
      <p:sp>
        <p:nvSpPr>
          <p:cNvPr id="2" name="TextBox 1">
            <a:extLst>
              <a:ext uri="{FF2B5EF4-FFF2-40B4-BE49-F238E27FC236}">
                <a16:creationId xmlns:a16="http://schemas.microsoft.com/office/drawing/2014/main" id="{57BB749B-95A5-4CEE-B7DA-BB8F58726A56}"/>
              </a:ext>
            </a:extLst>
          </p:cNvPr>
          <p:cNvSpPr txBox="1"/>
          <p:nvPr/>
        </p:nvSpPr>
        <p:spPr>
          <a:xfrm>
            <a:off x="473755" y="3856016"/>
            <a:ext cx="11244488" cy="830997"/>
          </a:xfrm>
          <a:prstGeom prst="rect">
            <a:avLst/>
          </a:prstGeom>
          <a:noFill/>
        </p:spPr>
        <p:txBody>
          <a:bodyPr wrap="none" rtlCol="0">
            <a:spAutoFit/>
          </a:bodyPr>
          <a:lstStyle/>
          <a:p>
            <a:pPr algn="ctr"/>
            <a:r>
              <a:rPr lang="en-US" sz="2400" dirty="0"/>
              <a:t>A cipher is a technique/method of encrypting text.</a:t>
            </a:r>
          </a:p>
          <a:p>
            <a:pPr algn="ctr"/>
            <a:r>
              <a:rPr lang="en-US" sz="2400" dirty="0"/>
              <a:t>Involves an algorithm that ciphers data and a key which defines the method of ciphering.</a:t>
            </a:r>
          </a:p>
        </p:txBody>
      </p:sp>
    </p:spTree>
    <p:extLst>
      <p:ext uri="{BB962C8B-B14F-4D97-AF65-F5344CB8AC3E}">
        <p14:creationId xmlns:p14="http://schemas.microsoft.com/office/powerpoint/2010/main" val="205218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C7575-4582-4E21-9027-F59C16D2E2AA}"/>
              </a:ext>
            </a:extLst>
          </p:cNvPr>
          <p:cNvSpPr/>
          <p:nvPr/>
        </p:nvSpPr>
        <p:spPr>
          <a:xfrm>
            <a:off x="909145" y="835572"/>
            <a:ext cx="5186855" cy="5186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2186645" y="1526496"/>
            <a:ext cx="2275161" cy="633796"/>
          </a:xfrm>
        </p:spPr>
        <p:txBody>
          <a:bodyPr>
            <a:normAutofit/>
          </a:bodyPr>
          <a:lstStyle/>
          <a:p>
            <a:pPr marL="0" indent="0">
              <a:buNone/>
            </a:pPr>
            <a:r>
              <a:rPr lang="en-US" sz="3200" dirty="0"/>
              <a:t>Block Cipher</a:t>
            </a:r>
          </a:p>
        </p:txBody>
      </p:sp>
      <p:sp>
        <p:nvSpPr>
          <p:cNvPr id="5" name="TextBox 4">
            <a:extLst>
              <a:ext uri="{FF2B5EF4-FFF2-40B4-BE49-F238E27FC236}">
                <a16:creationId xmlns:a16="http://schemas.microsoft.com/office/drawing/2014/main" id="{B5B555E3-39BA-4F1E-96DE-99C453C2B15D}"/>
              </a:ext>
            </a:extLst>
          </p:cNvPr>
          <p:cNvSpPr txBox="1"/>
          <p:nvPr/>
        </p:nvSpPr>
        <p:spPr>
          <a:xfrm>
            <a:off x="2362390" y="1960237"/>
            <a:ext cx="1923670" cy="400110"/>
          </a:xfrm>
          <a:prstGeom prst="rect">
            <a:avLst/>
          </a:prstGeom>
          <a:noFill/>
        </p:spPr>
        <p:txBody>
          <a:bodyPr wrap="square" rtlCol="0">
            <a:spAutoFit/>
          </a:bodyPr>
          <a:lstStyle/>
          <a:p>
            <a:r>
              <a:rPr lang="fr-FR" sz="2000" dirty="0"/>
              <a:t>Ex: DES, AES etc.</a:t>
            </a:r>
            <a:endParaRPr lang="en-US" sz="2000" dirty="0"/>
          </a:p>
        </p:txBody>
      </p:sp>
      <p:sp>
        <p:nvSpPr>
          <p:cNvPr id="6" name="TextBox 5">
            <a:extLst>
              <a:ext uri="{FF2B5EF4-FFF2-40B4-BE49-F238E27FC236}">
                <a16:creationId xmlns:a16="http://schemas.microsoft.com/office/drawing/2014/main" id="{019BF140-7308-4D5B-900C-E90DDDBAD674}"/>
              </a:ext>
            </a:extLst>
          </p:cNvPr>
          <p:cNvSpPr txBox="1"/>
          <p:nvPr/>
        </p:nvSpPr>
        <p:spPr>
          <a:xfrm>
            <a:off x="1975908" y="4820860"/>
            <a:ext cx="3092667" cy="400110"/>
          </a:xfrm>
          <a:prstGeom prst="rect">
            <a:avLst/>
          </a:prstGeom>
          <a:noFill/>
        </p:spPr>
        <p:txBody>
          <a:bodyPr wrap="square" rtlCol="0">
            <a:spAutoFit/>
          </a:bodyPr>
          <a:lstStyle/>
          <a:p>
            <a:r>
              <a:rPr lang="fr-FR" sz="2000" dirty="0"/>
              <a:t>Ex: RC4, WAKE, </a:t>
            </a:r>
            <a:r>
              <a:rPr lang="fr-FR" sz="2000" dirty="0" err="1"/>
              <a:t>Phelix</a:t>
            </a:r>
            <a:r>
              <a:rPr lang="fr-FR" sz="2000" dirty="0"/>
              <a:t> etc.</a:t>
            </a:r>
            <a:endParaRPr lang="en-US" sz="2000" dirty="0"/>
          </a:p>
        </p:txBody>
      </p:sp>
      <p:sp>
        <p:nvSpPr>
          <p:cNvPr id="7" name="TextBox 6">
            <a:extLst>
              <a:ext uri="{FF2B5EF4-FFF2-40B4-BE49-F238E27FC236}">
                <a16:creationId xmlns:a16="http://schemas.microsoft.com/office/drawing/2014/main" id="{DB2D4A9B-4432-4C72-A5B3-ECBBED949C0D}"/>
              </a:ext>
            </a:extLst>
          </p:cNvPr>
          <p:cNvSpPr txBox="1"/>
          <p:nvPr/>
        </p:nvSpPr>
        <p:spPr>
          <a:xfrm>
            <a:off x="6271745" y="1686542"/>
            <a:ext cx="5629950" cy="523220"/>
          </a:xfrm>
          <a:prstGeom prst="rect">
            <a:avLst/>
          </a:prstGeom>
          <a:noFill/>
        </p:spPr>
        <p:txBody>
          <a:bodyPr wrap="square" rtlCol="0">
            <a:spAutoFit/>
          </a:bodyPr>
          <a:lstStyle/>
          <a:p>
            <a:pPr algn="ctr"/>
            <a:r>
              <a:rPr lang="en-US" sz="2800" dirty="0"/>
              <a:t>Considers a whole block</a:t>
            </a:r>
          </a:p>
        </p:txBody>
      </p:sp>
      <p:sp>
        <p:nvSpPr>
          <p:cNvPr id="8" name="TextBox 7">
            <a:extLst>
              <a:ext uri="{FF2B5EF4-FFF2-40B4-BE49-F238E27FC236}">
                <a16:creationId xmlns:a16="http://schemas.microsoft.com/office/drawing/2014/main" id="{B74C165E-AC23-42A1-B27D-4A40DBD84724}"/>
              </a:ext>
            </a:extLst>
          </p:cNvPr>
          <p:cNvSpPr txBox="1"/>
          <p:nvPr/>
        </p:nvSpPr>
        <p:spPr>
          <a:xfrm>
            <a:off x="7239905" y="4497695"/>
            <a:ext cx="5391807" cy="523220"/>
          </a:xfrm>
          <a:prstGeom prst="rect">
            <a:avLst/>
          </a:prstGeom>
          <a:noFill/>
        </p:spPr>
        <p:txBody>
          <a:bodyPr wrap="square" rtlCol="0">
            <a:spAutoFit/>
          </a:bodyPr>
          <a:lstStyle/>
          <a:p>
            <a:r>
              <a:rPr lang="fr-FR" sz="2800" dirty="0"/>
              <a:t>Considers one bit at a time</a:t>
            </a:r>
            <a:endParaRPr lang="en-US" sz="2800" dirty="0"/>
          </a:p>
        </p:txBody>
      </p:sp>
      <p:sp>
        <p:nvSpPr>
          <p:cNvPr id="9" name="Content Placeholder 2">
            <a:extLst>
              <a:ext uri="{FF2B5EF4-FFF2-40B4-BE49-F238E27FC236}">
                <a16:creationId xmlns:a16="http://schemas.microsoft.com/office/drawing/2014/main" id="{666A632B-958F-470E-8F65-D525C7378672}"/>
              </a:ext>
            </a:extLst>
          </p:cNvPr>
          <p:cNvSpPr txBox="1">
            <a:spLocks/>
          </p:cNvSpPr>
          <p:nvPr/>
        </p:nvSpPr>
        <p:spPr>
          <a:xfrm>
            <a:off x="2256191" y="4442407"/>
            <a:ext cx="2492760" cy="6337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Stream Cipher</a:t>
            </a:r>
          </a:p>
        </p:txBody>
      </p:sp>
    </p:spTree>
    <p:extLst>
      <p:ext uri="{BB962C8B-B14F-4D97-AF65-F5344CB8AC3E}">
        <p14:creationId xmlns:p14="http://schemas.microsoft.com/office/powerpoint/2010/main" val="98199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664D8-F773-4D1E-A096-EDE8B15D0907}"/>
              </a:ext>
            </a:extLst>
          </p:cNvPr>
          <p:cNvSpPr txBox="1"/>
          <p:nvPr/>
        </p:nvSpPr>
        <p:spPr>
          <a:xfrm>
            <a:off x="363022" y="1709551"/>
            <a:ext cx="11465956" cy="954107"/>
          </a:xfrm>
          <a:prstGeom prst="rect">
            <a:avLst/>
          </a:prstGeom>
          <a:noFill/>
        </p:spPr>
        <p:txBody>
          <a:bodyPr wrap="square" rtlCol="0">
            <a:spAutoFit/>
          </a:bodyPr>
          <a:lstStyle/>
          <a:p>
            <a:pPr algn="ctr"/>
            <a:r>
              <a:rPr lang="en-US" sz="2800" dirty="0"/>
              <a:t>Applied to a block of data (for example, 64 contiguous bits) at once as a group rather than to one bit at a time</a:t>
            </a:r>
          </a:p>
        </p:txBody>
      </p:sp>
      <p:cxnSp>
        <p:nvCxnSpPr>
          <p:cNvPr id="6" name="Straight Connector 5">
            <a:extLst>
              <a:ext uri="{FF2B5EF4-FFF2-40B4-BE49-F238E27FC236}">
                <a16:creationId xmlns:a16="http://schemas.microsoft.com/office/drawing/2014/main" id="{F8B82F5B-2B94-40BA-983B-84B268D62F0A}"/>
              </a:ext>
            </a:extLst>
          </p:cNvPr>
          <p:cNvCxnSpPr/>
          <p:nvPr/>
        </p:nvCxnSpPr>
        <p:spPr>
          <a:xfrm>
            <a:off x="363022" y="2933295"/>
            <a:ext cx="1146595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073633F-F12C-488D-825C-B6EC09B21230}"/>
              </a:ext>
            </a:extLst>
          </p:cNvPr>
          <p:cNvSpPr txBox="1"/>
          <p:nvPr/>
        </p:nvSpPr>
        <p:spPr>
          <a:xfrm>
            <a:off x="4688305" y="587808"/>
            <a:ext cx="3296653" cy="769441"/>
          </a:xfrm>
          <a:prstGeom prst="rect">
            <a:avLst/>
          </a:prstGeom>
          <a:noFill/>
        </p:spPr>
        <p:txBody>
          <a:bodyPr wrap="square" rtlCol="0">
            <a:spAutoFit/>
          </a:bodyPr>
          <a:lstStyle/>
          <a:p>
            <a:r>
              <a:rPr lang="en-US" sz="4400" u="sng" dirty="0"/>
              <a:t>Block Cipher</a:t>
            </a:r>
          </a:p>
        </p:txBody>
      </p:sp>
      <p:sp>
        <p:nvSpPr>
          <p:cNvPr id="8" name="TextBox 7">
            <a:extLst>
              <a:ext uri="{FF2B5EF4-FFF2-40B4-BE49-F238E27FC236}">
                <a16:creationId xmlns:a16="http://schemas.microsoft.com/office/drawing/2014/main" id="{0F13765A-A84A-43B7-8BDD-D586EB514F25}"/>
              </a:ext>
            </a:extLst>
          </p:cNvPr>
          <p:cNvSpPr txBox="1"/>
          <p:nvPr/>
        </p:nvSpPr>
        <p:spPr>
          <a:xfrm>
            <a:off x="1002631" y="3125621"/>
            <a:ext cx="10216745" cy="1138773"/>
          </a:xfrm>
          <a:prstGeom prst="rect">
            <a:avLst/>
          </a:prstGeom>
          <a:noFill/>
        </p:spPr>
        <p:txBody>
          <a:bodyPr wrap="square" rtlCol="0">
            <a:spAutoFit/>
          </a:bodyPr>
          <a:lstStyle/>
          <a:p>
            <a:pPr algn="ctr"/>
            <a:r>
              <a:rPr lang="en-US" sz="2800" dirty="0"/>
              <a:t>Consists of 2 pairs of algorithms: </a:t>
            </a:r>
            <a:r>
              <a:rPr lang="en-US" sz="4000" dirty="0"/>
              <a:t>E -&gt; </a:t>
            </a:r>
            <a:r>
              <a:rPr lang="en-US" sz="2400" dirty="0"/>
              <a:t>Encryption</a:t>
            </a:r>
            <a:r>
              <a:rPr lang="en-US" sz="4000" dirty="0"/>
              <a:t> </a:t>
            </a:r>
            <a:r>
              <a:rPr lang="en-US" sz="2800" dirty="0"/>
              <a:t>&amp;</a:t>
            </a:r>
            <a:r>
              <a:rPr lang="en-US" sz="4000" dirty="0"/>
              <a:t> D -&gt; </a:t>
            </a:r>
            <a:r>
              <a:rPr lang="en-US" sz="2800" dirty="0"/>
              <a:t>Decryption</a:t>
            </a:r>
          </a:p>
          <a:p>
            <a:pPr algn="ctr"/>
            <a:endParaRPr lang="en-US" sz="2800" dirty="0"/>
          </a:p>
        </p:txBody>
      </p:sp>
      <p:sp>
        <p:nvSpPr>
          <p:cNvPr id="9" name="TextBox 8">
            <a:extLst>
              <a:ext uri="{FF2B5EF4-FFF2-40B4-BE49-F238E27FC236}">
                <a16:creationId xmlns:a16="http://schemas.microsoft.com/office/drawing/2014/main" id="{57C97E5C-8E08-45F6-AC5B-57F7DFF01681}"/>
              </a:ext>
            </a:extLst>
          </p:cNvPr>
          <p:cNvSpPr txBox="1"/>
          <p:nvPr/>
        </p:nvSpPr>
        <p:spPr>
          <a:xfrm>
            <a:off x="1204195" y="4300857"/>
            <a:ext cx="1106905" cy="584775"/>
          </a:xfrm>
          <a:prstGeom prst="rect">
            <a:avLst/>
          </a:prstGeom>
          <a:noFill/>
        </p:spPr>
        <p:txBody>
          <a:bodyPr wrap="square" rtlCol="0">
            <a:spAutoFit/>
          </a:bodyPr>
          <a:lstStyle/>
          <a:p>
            <a:r>
              <a:rPr lang="en-US" sz="3200" u="sng" dirty="0"/>
              <a:t>Input</a:t>
            </a:r>
          </a:p>
        </p:txBody>
      </p:sp>
      <p:sp>
        <p:nvSpPr>
          <p:cNvPr id="10" name="TextBox 9">
            <a:extLst>
              <a:ext uri="{FF2B5EF4-FFF2-40B4-BE49-F238E27FC236}">
                <a16:creationId xmlns:a16="http://schemas.microsoft.com/office/drawing/2014/main" id="{ABD2A37B-A2BD-4088-92ED-CC620248C1AA}"/>
              </a:ext>
            </a:extLst>
          </p:cNvPr>
          <p:cNvSpPr txBox="1"/>
          <p:nvPr/>
        </p:nvSpPr>
        <p:spPr>
          <a:xfrm>
            <a:off x="9602099" y="4300857"/>
            <a:ext cx="1467852" cy="584775"/>
          </a:xfrm>
          <a:prstGeom prst="rect">
            <a:avLst/>
          </a:prstGeom>
          <a:noFill/>
        </p:spPr>
        <p:txBody>
          <a:bodyPr wrap="square" rtlCol="0">
            <a:spAutoFit/>
          </a:bodyPr>
          <a:lstStyle/>
          <a:p>
            <a:r>
              <a:rPr lang="en-US" sz="3200" u="sng" dirty="0"/>
              <a:t>Output</a:t>
            </a:r>
          </a:p>
        </p:txBody>
      </p:sp>
      <p:cxnSp>
        <p:nvCxnSpPr>
          <p:cNvPr id="11" name="Straight Connector 10">
            <a:extLst>
              <a:ext uri="{FF2B5EF4-FFF2-40B4-BE49-F238E27FC236}">
                <a16:creationId xmlns:a16="http://schemas.microsoft.com/office/drawing/2014/main" id="{0B55E4A0-CD6F-4ED3-A2A6-A66387C6B0DE}"/>
              </a:ext>
            </a:extLst>
          </p:cNvPr>
          <p:cNvCxnSpPr/>
          <p:nvPr/>
        </p:nvCxnSpPr>
        <p:spPr>
          <a:xfrm>
            <a:off x="363022" y="4024158"/>
            <a:ext cx="1146595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A31317-41E4-485C-BD92-55BB38ABAA90}"/>
              </a:ext>
            </a:extLst>
          </p:cNvPr>
          <p:cNvSpPr txBox="1"/>
          <p:nvPr/>
        </p:nvSpPr>
        <p:spPr>
          <a:xfrm>
            <a:off x="363022" y="4922095"/>
            <a:ext cx="346004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Block of ‘n’ bits size</a:t>
            </a:r>
          </a:p>
          <a:p>
            <a:pPr marL="457200" indent="-457200">
              <a:buFont typeface="Arial" panose="020B0604020202020204" pitchFamily="34" charset="0"/>
              <a:buChar char="•"/>
            </a:pPr>
            <a:r>
              <a:rPr lang="en-US" sz="2800" dirty="0"/>
              <a:t>Key - &gt; K</a:t>
            </a:r>
          </a:p>
        </p:txBody>
      </p:sp>
      <p:sp>
        <p:nvSpPr>
          <p:cNvPr id="13" name="TextBox 12">
            <a:extLst>
              <a:ext uri="{FF2B5EF4-FFF2-40B4-BE49-F238E27FC236}">
                <a16:creationId xmlns:a16="http://schemas.microsoft.com/office/drawing/2014/main" id="{23DD5152-BCBB-46AD-AF31-05A7370318AE}"/>
              </a:ext>
            </a:extLst>
          </p:cNvPr>
          <p:cNvSpPr txBox="1"/>
          <p:nvPr/>
        </p:nvSpPr>
        <p:spPr>
          <a:xfrm>
            <a:off x="8368932" y="4922094"/>
            <a:ext cx="346004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Cipher Block of ‘n’ bits size</a:t>
            </a:r>
          </a:p>
        </p:txBody>
      </p:sp>
    </p:spTree>
    <p:extLst>
      <p:ext uri="{BB962C8B-B14F-4D97-AF65-F5344CB8AC3E}">
        <p14:creationId xmlns:p14="http://schemas.microsoft.com/office/powerpoint/2010/main" val="52484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F9AA0-86CD-4AE2-8AC6-7A805BD50965}"/>
              </a:ext>
            </a:extLst>
          </p:cNvPr>
          <p:cNvSpPr txBox="1"/>
          <p:nvPr/>
        </p:nvSpPr>
        <p:spPr>
          <a:xfrm>
            <a:off x="3699858" y="2997200"/>
            <a:ext cx="4792283" cy="863600"/>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5400" dirty="0">
                <a:solidFill>
                  <a:schemeClr val="tx1">
                    <a:lumMod val="85000"/>
                    <a:lumOff val="15000"/>
                  </a:schemeClr>
                </a:solidFill>
                <a:latin typeface="+mj-lt"/>
                <a:ea typeface="+mj-ea"/>
                <a:cs typeface="+mj-cs"/>
              </a:rPr>
              <a:t>#Big Thing Alert 1</a:t>
            </a:r>
            <a:endParaRPr lang="en-US" sz="5400" kern="12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386361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FA9866-23FE-434B-85F9-46A78036A733}"/>
              </a:ext>
            </a:extLst>
          </p:cNvPr>
          <p:cNvPicPr>
            <a:picLocks noChangeAspect="1"/>
          </p:cNvPicPr>
          <p:nvPr/>
        </p:nvPicPr>
        <p:blipFill rotWithShape="1">
          <a:blip r:embed="rId2"/>
          <a:srcRect t="17988"/>
          <a:stretch/>
        </p:blipFill>
        <p:spPr>
          <a:xfrm>
            <a:off x="486132" y="839485"/>
            <a:ext cx="9145276" cy="882843"/>
          </a:xfrm>
          <a:prstGeom prst="rect">
            <a:avLst/>
          </a:prstGeom>
          <a:ln>
            <a:solidFill>
              <a:schemeClr val="tx1"/>
            </a:solidFill>
          </a:ln>
        </p:spPr>
      </p:pic>
      <p:sp>
        <p:nvSpPr>
          <p:cNvPr id="5" name="TextBox 4">
            <a:extLst>
              <a:ext uri="{FF2B5EF4-FFF2-40B4-BE49-F238E27FC236}">
                <a16:creationId xmlns:a16="http://schemas.microsoft.com/office/drawing/2014/main" id="{0360E45E-C1CA-4D71-9CB7-716B81421963}"/>
              </a:ext>
            </a:extLst>
          </p:cNvPr>
          <p:cNvSpPr txBox="1"/>
          <p:nvPr/>
        </p:nvSpPr>
        <p:spPr>
          <a:xfrm>
            <a:off x="486132" y="1874728"/>
            <a:ext cx="7907240" cy="2246769"/>
          </a:xfrm>
          <a:prstGeom prst="rect">
            <a:avLst/>
          </a:prstGeom>
          <a:noFill/>
          <a:ln>
            <a:solidFill>
              <a:schemeClr val="tx1"/>
            </a:solidFill>
          </a:ln>
        </p:spPr>
        <p:txBody>
          <a:bodyPr wrap="square" rtlCol="0">
            <a:spAutoFit/>
          </a:bodyPr>
          <a:lstStyle/>
          <a:p>
            <a:r>
              <a:rPr lang="en-US" sz="2800" dirty="0"/>
              <a:t>K -&gt; Key used in the encryption process.</a:t>
            </a:r>
          </a:p>
          <a:p>
            <a:r>
              <a:rPr lang="en-US" sz="2800" dirty="0"/>
              <a:t>k -&gt; Length of the key used in the encryption process.</a:t>
            </a:r>
          </a:p>
          <a:p>
            <a:r>
              <a:rPr lang="en-US" sz="2800" dirty="0"/>
              <a:t>P -&gt; Info String (Block to be ciphered).</a:t>
            </a:r>
          </a:p>
          <a:p>
            <a:r>
              <a:rPr lang="en-US" sz="2800" dirty="0"/>
              <a:t>n -&gt; Length of the block.</a:t>
            </a:r>
          </a:p>
          <a:p>
            <a:r>
              <a:rPr lang="en-US" sz="2800" dirty="0"/>
              <a:t>C -&gt; Cipher block of ‘n’ bits.</a:t>
            </a:r>
          </a:p>
        </p:txBody>
      </p:sp>
      <p:sp>
        <p:nvSpPr>
          <p:cNvPr id="7" name="TextBox 6">
            <a:extLst>
              <a:ext uri="{FF2B5EF4-FFF2-40B4-BE49-F238E27FC236}">
                <a16:creationId xmlns:a16="http://schemas.microsoft.com/office/drawing/2014/main" id="{3C40D45E-E616-4370-B763-1B58CE47847C}"/>
              </a:ext>
            </a:extLst>
          </p:cNvPr>
          <p:cNvSpPr txBox="1"/>
          <p:nvPr/>
        </p:nvSpPr>
        <p:spPr>
          <a:xfrm>
            <a:off x="9771797" y="803260"/>
            <a:ext cx="1241946" cy="923330"/>
          </a:xfrm>
          <a:prstGeom prst="rect">
            <a:avLst/>
          </a:prstGeom>
          <a:noFill/>
          <a:ln>
            <a:solidFill>
              <a:schemeClr val="tx1"/>
            </a:solidFill>
          </a:ln>
        </p:spPr>
        <p:txBody>
          <a:bodyPr wrap="square" rtlCol="0">
            <a:spAutoFit/>
          </a:bodyPr>
          <a:lstStyle/>
          <a:p>
            <a:r>
              <a:rPr lang="en-US" sz="5400" dirty="0"/>
              <a:t>= C</a:t>
            </a:r>
          </a:p>
        </p:txBody>
      </p:sp>
      <p:sp>
        <p:nvSpPr>
          <p:cNvPr id="8" name="TextBox 7">
            <a:extLst>
              <a:ext uri="{FF2B5EF4-FFF2-40B4-BE49-F238E27FC236}">
                <a16:creationId xmlns:a16="http://schemas.microsoft.com/office/drawing/2014/main" id="{81CD6407-1140-47FA-9181-16E01F1B84D8}"/>
              </a:ext>
            </a:extLst>
          </p:cNvPr>
          <p:cNvSpPr txBox="1"/>
          <p:nvPr/>
        </p:nvSpPr>
        <p:spPr>
          <a:xfrm>
            <a:off x="471225" y="5104489"/>
            <a:ext cx="1520089" cy="523220"/>
          </a:xfrm>
          <a:prstGeom prst="rect">
            <a:avLst/>
          </a:prstGeom>
          <a:noFill/>
          <a:ln>
            <a:solidFill>
              <a:schemeClr val="tx1"/>
            </a:solidFill>
          </a:ln>
        </p:spPr>
        <p:txBody>
          <a:bodyPr wrap="square" rtlCol="0">
            <a:spAutoFit/>
          </a:bodyPr>
          <a:lstStyle/>
          <a:p>
            <a:r>
              <a:rPr lang="en-US" sz="2800" dirty="0"/>
              <a:t>E = T(D)</a:t>
            </a:r>
          </a:p>
        </p:txBody>
      </p:sp>
      <p:pic>
        <p:nvPicPr>
          <p:cNvPr id="9" name="Picture 8">
            <a:extLst>
              <a:ext uri="{FF2B5EF4-FFF2-40B4-BE49-F238E27FC236}">
                <a16:creationId xmlns:a16="http://schemas.microsoft.com/office/drawing/2014/main" id="{1BCE5926-8F12-48F2-B4D8-30C54B2323F3}"/>
              </a:ext>
            </a:extLst>
          </p:cNvPr>
          <p:cNvPicPr>
            <a:picLocks noChangeAspect="1"/>
          </p:cNvPicPr>
          <p:nvPr/>
        </p:nvPicPr>
        <p:blipFill>
          <a:blip r:embed="rId3"/>
          <a:stretch>
            <a:fillRect/>
          </a:stretch>
        </p:blipFill>
        <p:spPr>
          <a:xfrm>
            <a:off x="486132" y="5808476"/>
            <a:ext cx="9250066" cy="952633"/>
          </a:xfrm>
          <a:prstGeom prst="rect">
            <a:avLst/>
          </a:prstGeom>
          <a:ln>
            <a:solidFill>
              <a:schemeClr val="tx1"/>
            </a:solidFill>
          </a:ln>
        </p:spPr>
      </p:pic>
      <p:sp>
        <p:nvSpPr>
          <p:cNvPr id="10" name="Rectangle 9">
            <a:extLst>
              <a:ext uri="{FF2B5EF4-FFF2-40B4-BE49-F238E27FC236}">
                <a16:creationId xmlns:a16="http://schemas.microsoft.com/office/drawing/2014/main" id="{9B71410B-EFD1-491F-AE9A-6FCFAB5BE6AC}"/>
              </a:ext>
            </a:extLst>
          </p:cNvPr>
          <p:cNvSpPr/>
          <p:nvPr/>
        </p:nvSpPr>
        <p:spPr>
          <a:xfrm>
            <a:off x="395652" y="117536"/>
            <a:ext cx="243073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Encryption</a:t>
            </a:r>
          </a:p>
        </p:txBody>
      </p:sp>
      <p:sp>
        <p:nvSpPr>
          <p:cNvPr id="11" name="Rectangle 10">
            <a:extLst>
              <a:ext uri="{FF2B5EF4-FFF2-40B4-BE49-F238E27FC236}">
                <a16:creationId xmlns:a16="http://schemas.microsoft.com/office/drawing/2014/main" id="{9E86F367-274A-4D17-9B48-86E048CFE44B}"/>
              </a:ext>
            </a:extLst>
          </p:cNvPr>
          <p:cNvSpPr/>
          <p:nvPr/>
        </p:nvSpPr>
        <p:spPr>
          <a:xfrm>
            <a:off x="370004" y="4396603"/>
            <a:ext cx="248202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Decryption</a:t>
            </a:r>
          </a:p>
        </p:txBody>
      </p:sp>
      <p:sp>
        <p:nvSpPr>
          <p:cNvPr id="12" name="TextBox 11">
            <a:extLst>
              <a:ext uri="{FF2B5EF4-FFF2-40B4-BE49-F238E27FC236}">
                <a16:creationId xmlns:a16="http://schemas.microsoft.com/office/drawing/2014/main" id="{466490AF-5FD1-436F-8020-C7A3D8D14D77}"/>
              </a:ext>
            </a:extLst>
          </p:cNvPr>
          <p:cNvSpPr txBox="1"/>
          <p:nvPr/>
        </p:nvSpPr>
        <p:spPr>
          <a:xfrm>
            <a:off x="9905147" y="5808476"/>
            <a:ext cx="1241946" cy="923330"/>
          </a:xfrm>
          <a:prstGeom prst="rect">
            <a:avLst/>
          </a:prstGeom>
          <a:noFill/>
          <a:ln>
            <a:solidFill>
              <a:schemeClr val="tx1"/>
            </a:solidFill>
          </a:ln>
        </p:spPr>
        <p:txBody>
          <a:bodyPr wrap="square" rtlCol="0">
            <a:spAutoFit/>
          </a:bodyPr>
          <a:lstStyle/>
          <a:p>
            <a:r>
              <a:rPr lang="en-US" sz="5400" dirty="0"/>
              <a:t>= P</a:t>
            </a:r>
          </a:p>
        </p:txBody>
      </p:sp>
    </p:spTree>
    <p:extLst>
      <p:ext uri="{BB962C8B-B14F-4D97-AF65-F5344CB8AC3E}">
        <p14:creationId xmlns:p14="http://schemas.microsoft.com/office/powerpoint/2010/main" val="247434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664D8-F773-4D1E-A096-EDE8B15D0907}"/>
              </a:ext>
            </a:extLst>
          </p:cNvPr>
          <p:cNvSpPr txBox="1"/>
          <p:nvPr/>
        </p:nvSpPr>
        <p:spPr>
          <a:xfrm>
            <a:off x="363022" y="1709551"/>
            <a:ext cx="11465956" cy="954107"/>
          </a:xfrm>
          <a:prstGeom prst="rect">
            <a:avLst/>
          </a:prstGeom>
          <a:noFill/>
        </p:spPr>
        <p:txBody>
          <a:bodyPr wrap="square" rtlCol="0">
            <a:spAutoFit/>
          </a:bodyPr>
          <a:lstStyle/>
          <a:p>
            <a:pPr algn="ctr"/>
            <a:r>
              <a:rPr lang="en-US" sz="2800" dirty="0"/>
              <a:t>Applied to one bit of data at a single go, as a group rather than consider a block at a time.</a:t>
            </a:r>
          </a:p>
        </p:txBody>
      </p:sp>
      <p:cxnSp>
        <p:nvCxnSpPr>
          <p:cNvPr id="6" name="Straight Connector 5">
            <a:extLst>
              <a:ext uri="{FF2B5EF4-FFF2-40B4-BE49-F238E27FC236}">
                <a16:creationId xmlns:a16="http://schemas.microsoft.com/office/drawing/2014/main" id="{F8B82F5B-2B94-40BA-983B-84B268D62F0A}"/>
              </a:ext>
            </a:extLst>
          </p:cNvPr>
          <p:cNvCxnSpPr/>
          <p:nvPr/>
        </p:nvCxnSpPr>
        <p:spPr>
          <a:xfrm>
            <a:off x="363022" y="2933295"/>
            <a:ext cx="1146595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073633F-F12C-488D-825C-B6EC09B21230}"/>
              </a:ext>
            </a:extLst>
          </p:cNvPr>
          <p:cNvSpPr txBox="1"/>
          <p:nvPr/>
        </p:nvSpPr>
        <p:spPr>
          <a:xfrm>
            <a:off x="3001670" y="239585"/>
            <a:ext cx="6188660" cy="1200329"/>
          </a:xfrm>
          <a:prstGeom prst="rect">
            <a:avLst/>
          </a:prstGeom>
          <a:noFill/>
        </p:spPr>
        <p:txBody>
          <a:bodyPr wrap="square" rtlCol="0">
            <a:spAutoFit/>
          </a:bodyPr>
          <a:lstStyle/>
          <a:p>
            <a:pPr algn="ctr"/>
            <a:r>
              <a:rPr lang="en-US" sz="4400" u="sng" dirty="0"/>
              <a:t>Stream Cipher</a:t>
            </a:r>
          </a:p>
          <a:p>
            <a:pPr algn="ctr"/>
            <a:r>
              <a:rPr lang="en-US" sz="2800" dirty="0"/>
              <a:t>(a.k.a State Cipher)</a:t>
            </a:r>
            <a:endParaRPr lang="en-US" sz="4400" dirty="0"/>
          </a:p>
        </p:txBody>
      </p:sp>
      <p:sp>
        <p:nvSpPr>
          <p:cNvPr id="8" name="TextBox 7">
            <a:extLst>
              <a:ext uri="{FF2B5EF4-FFF2-40B4-BE49-F238E27FC236}">
                <a16:creationId xmlns:a16="http://schemas.microsoft.com/office/drawing/2014/main" id="{0F13765A-A84A-43B7-8BDD-D586EB514F25}"/>
              </a:ext>
            </a:extLst>
          </p:cNvPr>
          <p:cNvSpPr txBox="1"/>
          <p:nvPr/>
        </p:nvSpPr>
        <p:spPr>
          <a:xfrm>
            <a:off x="987627" y="2969758"/>
            <a:ext cx="10216745" cy="1384995"/>
          </a:xfrm>
          <a:prstGeom prst="rect">
            <a:avLst/>
          </a:prstGeom>
          <a:noFill/>
        </p:spPr>
        <p:txBody>
          <a:bodyPr wrap="square" rtlCol="0">
            <a:spAutoFit/>
          </a:bodyPr>
          <a:lstStyle/>
          <a:p>
            <a:pPr algn="ctr"/>
            <a:r>
              <a:rPr lang="en-US" sz="2800" dirty="0"/>
              <a:t>Faster and less hardware intensive. 2 types -&gt;Synchronous stream ciphers &amp;  Self synchronous stream ciphers</a:t>
            </a:r>
          </a:p>
          <a:p>
            <a:pPr algn="ctr"/>
            <a:endParaRPr lang="en-US" sz="2800" dirty="0"/>
          </a:p>
        </p:txBody>
      </p:sp>
      <p:sp>
        <p:nvSpPr>
          <p:cNvPr id="9" name="TextBox 8">
            <a:extLst>
              <a:ext uri="{FF2B5EF4-FFF2-40B4-BE49-F238E27FC236}">
                <a16:creationId xmlns:a16="http://schemas.microsoft.com/office/drawing/2014/main" id="{57C97E5C-8E08-45F6-AC5B-57F7DFF01681}"/>
              </a:ext>
            </a:extLst>
          </p:cNvPr>
          <p:cNvSpPr txBox="1"/>
          <p:nvPr/>
        </p:nvSpPr>
        <p:spPr>
          <a:xfrm>
            <a:off x="1204195" y="4300857"/>
            <a:ext cx="1106905" cy="584775"/>
          </a:xfrm>
          <a:prstGeom prst="rect">
            <a:avLst/>
          </a:prstGeom>
          <a:noFill/>
        </p:spPr>
        <p:txBody>
          <a:bodyPr wrap="square" rtlCol="0">
            <a:spAutoFit/>
          </a:bodyPr>
          <a:lstStyle/>
          <a:p>
            <a:r>
              <a:rPr lang="en-US" sz="3200" u="sng" dirty="0"/>
              <a:t>Input</a:t>
            </a:r>
          </a:p>
        </p:txBody>
      </p:sp>
      <p:sp>
        <p:nvSpPr>
          <p:cNvPr id="10" name="TextBox 9">
            <a:extLst>
              <a:ext uri="{FF2B5EF4-FFF2-40B4-BE49-F238E27FC236}">
                <a16:creationId xmlns:a16="http://schemas.microsoft.com/office/drawing/2014/main" id="{ABD2A37B-A2BD-4088-92ED-CC620248C1AA}"/>
              </a:ext>
            </a:extLst>
          </p:cNvPr>
          <p:cNvSpPr txBox="1"/>
          <p:nvPr/>
        </p:nvSpPr>
        <p:spPr>
          <a:xfrm>
            <a:off x="9602099" y="4300857"/>
            <a:ext cx="1467852" cy="584775"/>
          </a:xfrm>
          <a:prstGeom prst="rect">
            <a:avLst/>
          </a:prstGeom>
          <a:noFill/>
        </p:spPr>
        <p:txBody>
          <a:bodyPr wrap="square" rtlCol="0">
            <a:spAutoFit/>
          </a:bodyPr>
          <a:lstStyle/>
          <a:p>
            <a:r>
              <a:rPr lang="en-US" sz="3200" u="sng" dirty="0"/>
              <a:t>Output</a:t>
            </a:r>
          </a:p>
        </p:txBody>
      </p:sp>
      <p:cxnSp>
        <p:nvCxnSpPr>
          <p:cNvPr id="11" name="Straight Connector 10">
            <a:extLst>
              <a:ext uri="{FF2B5EF4-FFF2-40B4-BE49-F238E27FC236}">
                <a16:creationId xmlns:a16="http://schemas.microsoft.com/office/drawing/2014/main" id="{0B55E4A0-CD6F-4ED3-A2A6-A66387C6B0DE}"/>
              </a:ext>
            </a:extLst>
          </p:cNvPr>
          <p:cNvCxnSpPr/>
          <p:nvPr/>
        </p:nvCxnSpPr>
        <p:spPr>
          <a:xfrm>
            <a:off x="363022" y="4024158"/>
            <a:ext cx="1146595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FA31317-41E4-485C-BD92-55BB38ABAA90}"/>
              </a:ext>
            </a:extLst>
          </p:cNvPr>
          <p:cNvSpPr txBox="1"/>
          <p:nvPr/>
        </p:nvSpPr>
        <p:spPr>
          <a:xfrm>
            <a:off x="363022" y="4922095"/>
            <a:ext cx="4189928"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‘n’ bits of information</a:t>
            </a:r>
          </a:p>
          <a:p>
            <a:pPr marL="457200" indent="-457200">
              <a:buFont typeface="Arial" panose="020B0604020202020204" pitchFamily="34" charset="0"/>
              <a:buChar char="•"/>
            </a:pPr>
            <a:r>
              <a:rPr lang="en-US" sz="2800" dirty="0"/>
              <a:t>Key - &gt; K</a:t>
            </a:r>
          </a:p>
        </p:txBody>
      </p:sp>
      <p:sp>
        <p:nvSpPr>
          <p:cNvPr id="13" name="TextBox 12">
            <a:extLst>
              <a:ext uri="{FF2B5EF4-FFF2-40B4-BE49-F238E27FC236}">
                <a16:creationId xmlns:a16="http://schemas.microsoft.com/office/drawing/2014/main" id="{23DD5152-BCBB-46AD-AF31-05A7370318AE}"/>
              </a:ext>
            </a:extLst>
          </p:cNvPr>
          <p:cNvSpPr txBox="1"/>
          <p:nvPr/>
        </p:nvSpPr>
        <p:spPr>
          <a:xfrm>
            <a:off x="8368932" y="4922094"/>
            <a:ext cx="346004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Cipher Block of ‘n’ bits size</a:t>
            </a:r>
          </a:p>
        </p:txBody>
      </p:sp>
    </p:spTree>
    <p:extLst>
      <p:ext uri="{BB962C8B-B14F-4D97-AF65-F5344CB8AC3E}">
        <p14:creationId xmlns:p14="http://schemas.microsoft.com/office/powerpoint/2010/main" val="40228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3074-A5D3-465A-B10D-52B6E166337E}"/>
              </a:ext>
            </a:extLst>
          </p:cNvPr>
          <p:cNvSpPr>
            <a:spLocks noGrp="1"/>
          </p:cNvSpPr>
          <p:nvPr>
            <p:ph idx="1"/>
          </p:nvPr>
        </p:nvSpPr>
        <p:spPr>
          <a:xfrm>
            <a:off x="4010025" y="2697184"/>
            <a:ext cx="4171950" cy="609600"/>
          </a:xfrm>
        </p:spPr>
        <p:txBody>
          <a:bodyPr>
            <a:normAutofit/>
          </a:bodyPr>
          <a:lstStyle/>
          <a:p>
            <a:pPr marL="0" indent="0">
              <a:buNone/>
            </a:pPr>
            <a:r>
              <a:rPr lang="en-US" sz="3200" u="sng" dirty="0"/>
              <a:t>What is a Cipher Suite?</a:t>
            </a:r>
          </a:p>
        </p:txBody>
      </p:sp>
      <p:sp>
        <p:nvSpPr>
          <p:cNvPr id="2" name="TextBox 1">
            <a:extLst>
              <a:ext uri="{FF2B5EF4-FFF2-40B4-BE49-F238E27FC236}">
                <a16:creationId xmlns:a16="http://schemas.microsoft.com/office/drawing/2014/main" id="{57BB749B-95A5-4CEE-B7DA-BB8F58726A56}"/>
              </a:ext>
            </a:extLst>
          </p:cNvPr>
          <p:cNvSpPr txBox="1"/>
          <p:nvPr/>
        </p:nvSpPr>
        <p:spPr>
          <a:xfrm>
            <a:off x="1353515" y="3856016"/>
            <a:ext cx="9484968" cy="830997"/>
          </a:xfrm>
          <a:prstGeom prst="rect">
            <a:avLst/>
          </a:prstGeom>
          <a:noFill/>
        </p:spPr>
        <p:txBody>
          <a:bodyPr wrap="none" rtlCol="0">
            <a:spAutoFit/>
          </a:bodyPr>
          <a:lstStyle/>
          <a:p>
            <a:pPr algn="ctr"/>
            <a:r>
              <a:rPr lang="en-US" sz="2400" dirty="0"/>
              <a:t>A cipher suite is a set of algorithms that help secure a network connection </a:t>
            </a:r>
          </a:p>
          <a:p>
            <a:pPr algn="ctr"/>
            <a:r>
              <a:rPr lang="en-US" sz="2400" dirty="0"/>
              <a:t>that uses Transport Layer Security (TLS) or Secure Socket Layer (SSL).</a:t>
            </a:r>
          </a:p>
        </p:txBody>
      </p:sp>
    </p:spTree>
    <p:extLst>
      <p:ext uri="{BB962C8B-B14F-4D97-AF65-F5344CB8AC3E}">
        <p14:creationId xmlns:p14="http://schemas.microsoft.com/office/powerpoint/2010/main" val="368166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19A7A18-DFA9-4A87-A96A-6E030810E154}"/>
              </a:ext>
            </a:extLst>
          </p:cNvPr>
          <p:cNvSpPr>
            <a:spLocks noGrp="1"/>
          </p:cNvSpPr>
          <p:nvPr>
            <p:ph idx="1"/>
          </p:nvPr>
        </p:nvSpPr>
        <p:spPr>
          <a:xfrm>
            <a:off x="4814887" y="182584"/>
            <a:ext cx="2219325" cy="609600"/>
          </a:xfrm>
          <a:ln>
            <a:solidFill>
              <a:schemeClr val="tx1"/>
            </a:solidFill>
          </a:ln>
        </p:spPr>
        <p:txBody>
          <a:bodyPr>
            <a:normAutofit/>
          </a:bodyPr>
          <a:lstStyle/>
          <a:p>
            <a:pPr marL="0" indent="0">
              <a:buNone/>
            </a:pPr>
            <a:r>
              <a:rPr lang="en-US" sz="3200" dirty="0"/>
              <a:t>Cipher Suite</a:t>
            </a:r>
          </a:p>
        </p:txBody>
      </p:sp>
      <p:sp>
        <p:nvSpPr>
          <p:cNvPr id="4" name="Content Placeholder 2">
            <a:extLst>
              <a:ext uri="{FF2B5EF4-FFF2-40B4-BE49-F238E27FC236}">
                <a16:creationId xmlns:a16="http://schemas.microsoft.com/office/drawing/2014/main" id="{7DA5FA17-AA7B-435A-9BF8-CDA177F02B88}"/>
              </a:ext>
            </a:extLst>
          </p:cNvPr>
          <p:cNvSpPr txBox="1">
            <a:spLocks/>
          </p:cNvSpPr>
          <p:nvPr/>
        </p:nvSpPr>
        <p:spPr>
          <a:xfrm>
            <a:off x="571498" y="1178316"/>
            <a:ext cx="2876550" cy="908834"/>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Key Exchange</a:t>
            </a:r>
          </a:p>
          <a:p>
            <a:pPr marL="0" indent="0" algn="ctr">
              <a:buFont typeface="Arial" panose="020B0604020202020204" pitchFamily="34" charset="0"/>
              <a:buNone/>
            </a:pPr>
            <a:r>
              <a:rPr lang="en-US" dirty="0"/>
              <a:t> Algorithm</a:t>
            </a:r>
          </a:p>
        </p:txBody>
      </p:sp>
      <p:sp>
        <p:nvSpPr>
          <p:cNvPr id="7" name="Content Placeholder 2">
            <a:extLst>
              <a:ext uri="{FF2B5EF4-FFF2-40B4-BE49-F238E27FC236}">
                <a16:creationId xmlns:a16="http://schemas.microsoft.com/office/drawing/2014/main" id="{D0DA50F1-6833-4A23-AEC7-5F267B7CFF8F}"/>
              </a:ext>
            </a:extLst>
          </p:cNvPr>
          <p:cNvSpPr txBox="1">
            <a:spLocks/>
          </p:cNvSpPr>
          <p:nvPr/>
        </p:nvSpPr>
        <p:spPr>
          <a:xfrm>
            <a:off x="4076699" y="1148567"/>
            <a:ext cx="3695700" cy="484166"/>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Bulk Encryption Algorithm</a:t>
            </a:r>
          </a:p>
        </p:txBody>
      </p:sp>
      <p:sp>
        <p:nvSpPr>
          <p:cNvPr id="9" name="Content Placeholder 2">
            <a:extLst>
              <a:ext uri="{FF2B5EF4-FFF2-40B4-BE49-F238E27FC236}">
                <a16:creationId xmlns:a16="http://schemas.microsoft.com/office/drawing/2014/main" id="{51E8FFEF-81D1-4384-9069-582C80166781}"/>
              </a:ext>
            </a:extLst>
          </p:cNvPr>
          <p:cNvSpPr txBox="1">
            <a:spLocks/>
          </p:cNvSpPr>
          <p:nvPr/>
        </p:nvSpPr>
        <p:spPr>
          <a:xfrm>
            <a:off x="8401050" y="1148567"/>
            <a:ext cx="3219450" cy="938583"/>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Message Authentication Algorithm</a:t>
            </a:r>
          </a:p>
        </p:txBody>
      </p:sp>
      <p:sp>
        <p:nvSpPr>
          <p:cNvPr id="18" name="TextBox 17">
            <a:extLst>
              <a:ext uri="{FF2B5EF4-FFF2-40B4-BE49-F238E27FC236}">
                <a16:creationId xmlns:a16="http://schemas.microsoft.com/office/drawing/2014/main" id="{5829352B-F26F-4F3E-9AAF-5DE6E8DF059A}"/>
              </a:ext>
            </a:extLst>
          </p:cNvPr>
          <p:cNvSpPr txBox="1"/>
          <p:nvPr/>
        </p:nvSpPr>
        <p:spPr>
          <a:xfrm>
            <a:off x="571499" y="2628900"/>
            <a:ext cx="11049002" cy="3785652"/>
          </a:xfrm>
          <a:prstGeom prst="rect">
            <a:avLst/>
          </a:prstGeom>
          <a:noFill/>
        </p:spPr>
        <p:txBody>
          <a:bodyPr wrap="square" rtlCol="0">
            <a:spAutoFit/>
          </a:bodyPr>
          <a:lstStyle/>
          <a:p>
            <a:pPr marL="457200" indent="-457200">
              <a:buFont typeface="+mj-lt"/>
              <a:buAutoNum type="arabicPeriod"/>
            </a:pPr>
            <a:r>
              <a:rPr lang="en-US" sz="2400" u="sng" dirty="0"/>
              <a:t>Key Exchange Algorithm</a:t>
            </a:r>
            <a:r>
              <a:rPr lang="en-US" sz="2400" dirty="0"/>
              <a:t>: </a:t>
            </a:r>
            <a:br>
              <a:rPr lang="en-US" sz="2400" dirty="0"/>
            </a:br>
            <a:r>
              <a:rPr lang="en-US" sz="2400" dirty="0"/>
              <a:t>Method by which cryptographic keys are exchanged between 2 parties to use a crypt algorithm.</a:t>
            </a:r>
          </a:p>
          <a:p>
            <a:pPr marL="457200" indent="-457200">
              <a:buFont typeface="+mj-lt"/>
              <a:buAutoNum type="arabicPeriod"/>
            </a:pPr>
            <a:endParaRPr lang="en-US" sz="2400" dirty="0"/>
          </a:p>
          <a:p>
            <a:pPr marL="457200" indent="-457200">
              <a:buFont typeface="+mj-lt"/>
              <a:buAutoNum type="arabicPeriod"/>
            </a:pPr>
            <a:r>
              <a:rPr lang="en-US" sz="2400" u="sng" dirty="0"/>
              <a:t>Bulk Encryption Algorithm</a:t>
            </a:r>
            <a:r>
              <a:rPr lang="en-US" sz="2400" dirty="0"/>
              <a:t>: </a:t>
            </a:r>
            <a:br>
              <a:rPr lang="en-US" sz="2400" dirty="0"/>
            </a:br>
            <a:r>
              <a:rPr lang="en-US" sz="2400" dirty="0"/>
              <a:t>Algorithms that encrypts &amp; decrypt all the traffic at the either ends of the communication lines.</a:t>
            </a:r>
          </a:p>
          <a:p>
            <a:pPr marL="457200" indent="-457200">
              <a:buFont typeface="+mj-lt"/>
              <a:buAutoNum type="arabicPeriod"/>
            </a:pPr>
            <a:endParaRPr lang="en-US" sz="2400" dirty="0"/>
          </a:p>
          <a:p>
            <a:pPr marL="457200" indent="-457200">
              <a:buFont typeface="+mj-lt"/>
              <a:buAutoNum type="arabicPeriod"/>
            </a:pPr>
            <a:r>
              <a:rPr lang="en-US" sz="2400" u="sng" dirty="0"/>
              <a:t>Message Authentication Algorithm</a:t>
            </a:r>
            <a:r>
              <a:rPr lang="en-US" sz="2400" dirty="0"/>
              <a:t>: </a:t>
            </a:r>
            <a:br>
              <a:rPr lang="en-US" sz="2400" dirty="0"/>
            </a:br>
            <a:r>
              <a:rPr lang="en-US" sz="2400" dirty="0"/>
              <a:t>Short piece of information used to authenticate a message. (Verification Hashes)</a:t>
            </a:r>
          </a:p>
        </p:txBody>
      </p:sp>
    </p:spTree>
    <p:extLst>
      <p:ext uri="{BB962C8B-B14F-4D97-AF65-F5344CB8AC3E}">
        <p14:creationId xmlns:p14="http://schemas.microsoft.com/office/powerpoint/2010/main" val="101360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0F271C-AC75-480A-9C7F-B1529E3C3710}"/>
              </a:ext>
            </a:extLst>
          </p:cNvPr>
          <p:cNvPicPr>
            <a:picLocks noChangeAspect="1"/>
          </p:cNvPicPr>
          <p:nvPr/>
        </p:nvPicPr>
        <p:blipFill rotWithShape="1">
          <a:blip r:embed="rId3"/>
          <a:srcRect r="886"/>
          <a:stretch/>
        </p:blipFill>
        <p:spPr>
          <a:xfrm>
            <a:off x="233360" y="2041284"/>
            <a:ext cx="11725275" cy="3700682"/>
          </a:xfrm>
          <a:prstGeom prst="rect">
            <a:avLst/>
          </a:prstGeom>
          <a:ln>
            <a:solidFill>
              <a:schemeClr val="tx1"/>
            </a:solidFill>
          </a:ln>
        </p:spPr>
      </p:pic>
      <p:sp>
        <p:nvSpPr>
          <p:cNvPr id="3" name="Content Placeholder 2">
            <a:extLst>
              <a:ext uri="{FF2B5EF4-FFF2-40B4-BE49-F238E27FC236}">
                <a16:creationId xmlns:a16="http://schemas.microsoft.com/office/drawing/2014/main" id="{5358D114-F0F3-4F9E-AB50-E2DBF7CF0433}"/>
              </a:ext>
            </a:extLst>
          </p:cNvPr>
          <p:cNvSpPr>
            <a:spLocks noGrp="1"/>
          </p:cNvSpPr>
          <p:nvPr>
            <p:ph idx="1"/>
          </p:nvPr>
        </p:nvSpPr>
        <p:spPr>
          <a:xfrm>
            <a:off x="4017167" y="1116034"/>
            <a:ext cx="4157663" cy="579416"/>
          </a:xfrm>
          <a:ln>
            <a:solidFill>
              <a:schemeClr val="tx1"/>
            </a:solidFill>
          </a:ln>
        </p:spPr>
        <p:txBody>
          <a:bodyPr>
            <a:normAutofit/>
          </a:bodyPr>
          <a:lstStyle/>
          <a:p>
            <a:pPr marL="0" indent="0">
              <a:buNone/>
            </a:pPr>
            <a:r>
              <a:rPr lang="en-US" sz="3200" dirty="0"/>
              <a:t>Cipher Suite Breakdown</a:t>
            </a:r>
          </a:p>
        </p:txBody>
      </p:sp>
    </p:spTree>
    <p:extLst>
      <p:ext uri="{BB962C8B-B14F-4D97-AF65-F5344CB8AC3E}">
        <p14:creationId xmlns:p14="http://schemas.microsoft.com/office/powerpoint/2010/main" val="342035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5273B7-FCBC-4378-B6C0-07E4AED493EC}"/>
              </a:ext>
            </a:extLst>
          </p:cNvPr>
          <p:cNvPicPr>
            <a:picLocks noChangeAspect="1"/>
          </p:cNvPicPr>
          <p:nvPr/>
        </p:nvPicPr>
        <p:blipFill rotWithShape="1">
          <a:blip r:embed="rId3"/>
          <a:srcRect l="2716" r="2500"/>
          <a:stretch/>
        </p:blipFill>
        <p:spPr>
          <a:xfrm>
            <a:off x="317938" y="1784249"/>
            <a:ext cx="11556124" cy="4708398"/>
          </a:xfrm>
          <a:prstGeom prst="rect">
            <a:avLst/>
          </a:prstGeom>
        </p:spPr>
      </p:pic>
      <p:sp>
        <p:nvSpPr>
          <p:cNvPr id="5" name="Content Placeholder 2">
            <a:extLst>
              <a:ext uri="{FF2B5EF4-FFF2-40B4-BE49-F238E27FC236}">
                <a16:creationId xmlns:a16="http://schemas.microsoft.com/office/drawing/2014/main" id="{2D288D33-8F40-4ABD-8C1D-E42DE0A3B863}"/>
              </a:ext>
            </a:extLst>
          </p:cNvPr>
          <p:cNvSpPr>
            <a:spLocks noGrp="1"/>
          </p:cNvSpPr>
          <p:nvPr>
            <p:ph idx="1"/>
          </p:nvPr>
        </p:nvSpPr>
        <p:spPr>
          <a:xfrm>
            <a:off x="4478515" y="643069"/>
            <a:ext cx="3234970" cy="579416"/>
          </a:xfrm>
          <a:ln>
            <a:solidFill>
              <a:schemeClr val="tx1"/>
            </a:solidFill>
          </a:ln>
        </p:spPr>
        <p:txBody>
          <a:bodyPr>
            <a:normAutofit/>
          </a:bodyPr>
          <a:lstStyle/>
          <a:p>
            <a:pPr marL="0" indent="0">
              <a:buNone/>
            </a:pPr>
            <a:r>
              <a:rPr lang="en-US" sz="3200" dirty="0"/>
              <a:t>Cipher Suite Block</a:t>
            </a:r>
          </a:p>
        </p:txBody>
      </p:sp>
    </p:spTree>
    <p:extLst>
      <p:ext uri="{BB962C8B-B14F-4D97-AF65-F5344CB8AC3E}">
        <p14:creationId xmlns:p14="http://schemas.microsoft.com/office/powerpoint/2010/main" val="145382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4505653" y="1906012"/>
            <a:ext cx="3180694" cy="633796"/>
          </a:xfrm>
        </p:spPr>
        <p:txBody>
          <a:bodyPr>
            <a:normAutofit fontScale="85000" lnSpcReduction="10000"/>
          </a:bodyPr>
          <a:lstStyle/>
          <a:p>
            <a:pPr marL="0" indent="0">
              <a:buNone/>
            </a:pPr>
            <a:r>
              <a:rPr lang="en-US" sz="3200" u="sng" dirty="0"/>
              <a:t>What is Encryption?</a:t>
            </a:r>
          </a:p>
        </p:txBody>
      </p:sp>
      <p:sp>
        <p:nvSpPr>
          <p:cNvPr id="4" name="TextBox 3">
            <a:extLst>
              <a:ext uri="{FF2B5EF4-FFF2-40B4-BE49-F238E27FC236}">
                <a16:creationId xmlns:a16="http://schemas.microsoft.com/office/drawing/2014/main" id="{199D48AA-A7DF-4FF6-A4DC-A323CFD88E27}"/>
              </a:ext>
            </a:extLst>
          </p:cNvPr>
          <p:cNvSpPr txBox="1"/>
          <p:nvPr/>
        </p:nvSpPr>
        <p:spPr>
          <a:xfrm>
            <a:off x="1813034" y="4106889"/>
            <a:ext cx="8418787" cy="830997"/>
          </a:xfrm>
          <a:prstGeom prst="rect">
            <a:avLst/>
          </a:prstGeom>
          <a:noFill/>
        </p:spPr>
        <p:txBody>
          <a:bodyPr wrap="square" rtlCol="0">
            <a:spAutoFit/>
          </a:bodyPr>
          <a:lstStyle/>
          <a:p>
            <a:pPr algn="ctr"/>
            <a:r>
              <a:rPr lang="en-US" sz="2400" dirty="0"/>
              <a:t>Process of encoding particular information so that authorized parties with the correct key can decode and view that information.</a:t>
            </a:r>
          </a:p>
        </p:txBody>
      </p:sp>
    </p:spTree>
    <p:extLst>
      <p:ext uri="{BB962C8B-B14F-4D97-AF65-F5344CB8AC3E}">
        <p14:creationId xmlns:p14="http://schemas.microsoft.com/office/powerpoint/2010/main" val="302643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0F271C-AC75-480A-9C7F-B1529E3C3710}"/>
              </a:ext>
            </a:extLst>
          </p:cNvPr>
          <p:cNvPicPr>
            <a:picLocks noChangeAspect="1"/>
          </p:cNvPicPr>
          <p:nvPr/>
        </p:nvPicPr>
        <p:blipFill rotWithShape="1">
          <a:blip r:embed="rId3"/>
          <a:srcRect r="886"/>
          <a:stretch/>
        </p:blipFill>
        <p:spPr>
          <a:xfrm>
            <a:off x="186064" y="2608843"/>
            <a:ext cx="11725275" cy="3700682"/>
          </a:xfrm>
          <a:prstGeom prst="rect">
            <a:avLst/>
          </a:prstGeom>
          <a:ln>
            <a:solidFill>
              <a:schemeClr val="tx1"/>
            </a:solidFill>
          </a:ln>
        </p:spPr>
      </p:pic>
      <p:pic>
        <p:nvPicPr>
          <p:cNvPr id="6" name="Picture 5">
            <a:extLst>
              <a:ext uri="{FF2B5EF4-FFF2-40B4-BE49-F238E27FC236}">
                <a16:creationId xmlns:a16="http://schemas.microsoft.com/office/drawing/2014/main" id="{74E9E8B9-034A-4B83-AB53-9CC847A3193B}"/>
              </a:ext>
            </a:extLst>
          </p:cNvPr>
          <p:cNvPicPr>
            <a:picLocks noChangeAspect="1"/>
          </p:cNvPicPr>
          <p:nvPr/>
        </p:nvPicPr>
        <p:blipFill>
          <a:blip r:embed="rId4"/>
          <a:stretch>
            <a:fillRect/>
          </a:stretch>
        </p:blipFill>
        <p:spPr>
          <a:xfrm>
            <a:off x="851339" y="492946"/>
            <a:ext cx="9932276" cy="1536945"/>
          </a:xfrm>
          <a:prstGeom prst="rect">
            <a:avLst/>
          </a:prstGeom>
          <a:ln>
            <a:solidFill>
              <a:srgbClr val="FF0000"/>
            </a:solidFill>
          </a:ln>
        </p:spPr>
      </p:pic>
      <p:cxnSp>
        <p:nvCxnSpPr>
          <p:cNvPr id="8" name="Straight Arrow Connector 7">
            <a:extLst>
              <a:ext uri="{FF2B5EF4-FFF2-40B4-BE49-F238E27FC236}">
                <a16:creationId xmlns:a16="http://schemas.microsoft.com/office/drawing/2014/main" id="{10D20434-3ADC-498A-BABF-2781AEB0864B}"/>
              </a:ext>
            </a:extLst>
          </p:cNvPr>
          <p:cNvCxnSpPr/>
          <p:nvPr/>
        </p:nvCxnSpPr>
        <p:spPr>
          <a:xfrm flipH="1">
            <a:off x="1324304" y="1844566"/>
            <a:ext cx="1797269" cy="25067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55AE876-2C8C-4E58-BFD0-99BE5E3B83DD}"/>
              </a:ext>
            </a:extLst>
          </p:cNvPr>
          <p:cNvCxnSpPr>
            <a:cxnSpLocks/>
          </p:cNvCxnSpPr>
          <p:nvPr/>
        </p:nvCxnSpPr>
        <p:spPr>
          <a:xfrm flipH="1">
            <a:off x="4209394" y="1844566"/>
            <a:ext cx="331076" cy="13519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51A392-653A-415F-AE60-019AD8C7A0C7}"/>
              </a:ext>
            </a:extLst>
          </p:cNvPr>
          <p:cNvCxnSpPr/>
          <p:nvPr/>
        </p:nvCxnSpPr>
        <p:spPr>
          <a:xfrm flipH="1">
            <a:off x="6132787" y="1844566"/>
            <a:ext cx="567558" cy="23490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1C08C9-5F05-4777-B9FB-B39DA044170D}"/>
              </a:ext>
            </a:extLst>
          </p:cNvPr>
          <p:cNvCxnSpPr/>
          <p:nvPr/>
        </p:nvCxnSpPr>
        <p:spPr>
          <a:xfrm>
            <a:off x="9427780" y="1844566"/>
            <a:ext cx="204952" cy="18445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6615B-ABC2-40A9-8201-F1B4E735DEC9}"/>
              </a:ext>
            </a:extLst>
          </p:cNvPr>
          <p:cNvCxnSpPr/>
          <p:nvPr/>
        </p:nvCxnSpPr>
        <p:spPr>
          <a:xfrm>
            <a:off x="2885090" y="1844566"/>
            <a:ext cx="10089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FF230-244A-4882-B3E9-16624523E2A2}"/>
              </a:ext>
            </a:extLst>
          </p:cNvPr>
          <p:cNvCxnSpPr>
            <a:cxnSpLocks/>
          </p:cNvCxnSpPr>
          <p:nvPr/>
        </p:nvCxnSpPr>
        <p:spPr>
          <a:xfrm>
            <a:off x="4367048" y="1844566"/>
            <a:ext cx="6306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853F66-416F-4891-B2FC-A6D8AC43A4F7}"/>
              </a:ext>
            </a:extLst>
          </p:cNvPr>
          <p:cNvCxnSpPr>
            <a:cxnSpLocks/>
          </p:cNvCxnSpPr>
          <p:nvPr/>
        </p:nvCxnSpPr>
        <p:spPr>
          <a:xfrm>
            <a:off x="6316717" y="1839311"/>
            <a:ext cx="25750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467C77-7457-429B-B581-4166E0C90F1D}"/>
              </a:ext>
            </a:extLst>
          </p:cNvPr>
          <p:cNvCxnSpPr>
            <a:cxnSpLocks/>
          </p:cNvCxnSpPr>
          <p:nvPr/>
        </p:nvCxnSpPr>
        <p:spPr>
          <a:xfrm>
            <a:off x="9133489" y="1839311"/>
            <a:ext cx="13663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13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8662392-6A42-4F7B-8F48-4E2696308C80}"/>
              </a:ext>
            </a:extLst>
          </p:cNvPr>
          <p:cNvSpPr>
            <a:spLocks noGrp="1"/>
          </p:cNvSpPr>
          <p:nvPr>
            <p:ph idx="1"/>
          </p:nvPr>
        </p:nvSpPr>
        <p:spPr>
          <a:xfrm>
            <a:off x="2424765" y="713270"/>
            <a:ext cx="7542692" cy="579416"/>
          </a:xfrm>
          <a:ln>
            <a:solidFill>
              <a:schemeClr val="tx1"/>
            </a:solidFill>
          </a:ln>
        </p:spPr>
        <p:txBody>
          <a:bodyPr>
            <a:normAutofit fontScale="92500"/>
          </a:bodyPr>
          <a:lstStyle/>
          <a:p>
            <a:pPr marL="0" indent="0">
              <a:buNone/>
            </a:pPr>
            <a:r>
              <a:rPr lang="en-US" sz="3200" dirty="0"/>
              <a:t>Same Algorithms But different Ciphers Suites? </a:t>
            </a:r>
          </a:p>
        </p:txBody>
      </p:sp>
      <p:sp>
        <p:nvSpPr>
          <p:cNvPr id="5" name="TextBox 4">
            <a:extLst>
              <a:ext uri="{FF2B5EF4-FFF2-40B4-BE49-F238E27FC236}">
                <a16:creationId xmlns:a16="http://schemas.microsoft.com/office/drawing/2014/main" id="{59EA87A9-B5D5-4360-948C-1D62CBC9D06E}"/>
              </a:ext>
            </a:extLst>
          </p:cNvPr>
          <p:cNvSpPr txBox="1"/>
          <p:nvPr/>
        </p:nvSpPr>
        <p:spPr>
          <a:xfrm>
            <a:off x="627645" y="3533427"/>
            <a:ext cx="3563007" cy="584775"/>
          </a:xfrm>
          <a:prstGeom prst="rect">
            <a:avLst/>
          </a:prstGeom>
          <a:noFill/>
        </p:spPr>
        <p:txBody>
          <a:bodyPr wrap="square" rtlCol="0">
            <a:spAutoFit/>
          </a:bodyPr>
          <a:lstStyle/>
          <a:p>
            <a:r>
              <a:rPr lang="en-US" sz="3200" u="sng" dirty="0"/>
              <a:t>TLS v1.0 -&gt; TLS v1_1</a:t>
            </a:r>
          </a:p>
        </p:txBody>
      </p:sp>
      <p:cxnSp>
        <p:nvCxnSpPr>
          <p:cNvPr id="7" name="Straight Arrow Connector 6">
            <a:extLst>
              <a:ext uri="{FF2B5EF4-FFF2-40B4-BE49-F238E27FC236}">
                <a16:creationId xmlns:a16="http://schemas.microsoft.com/office/drawing/2014/main" id="{818D051A-E010-4AD9-A173-B032B007AE0A}"/>
              </a:ext>
            </a:extLst>
          </p:cNvPr>
          <p:cNvCxnSpPr/>
          <p:nvPr/>
        </p:nvCxnSpPr>
        <p:spPr>
          <a:xfrm>
            <a:off x="4758211" y="3825814"/>
            <a:ext cx="19706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4656CF-70C0-4667-AC17-D95D97789058}"/>
              </a:ext>
            </a:extLst>
          </p:cNvPr>
          <p:cNvSpPr txBox="1"/>
          <p:nvPr/>
        </p:nvSpPr>
        <p:spPr>
          <a:xfrm>
            <a:off x="7501411" y="2394653"/>
            <a:ext cx="4146331" cy="2862322"/>
          </a:xfrm>
          <a:prstGeom prst="rect">
            <a:avLst/>
          </a:prstGeom>
          <a:noFill/>
          <a:ln>
            <a:solidFill>
              <a:schemeClr val="tx1"/>
            </a:solidFill>
          </a:ln>
        </p:spPr>
        <p:txBody>
          <a:bodyPr wrap="square" rtlCol="0">
            <a:spAutoFit/>
          </a:bodyPr>
          <a:lstStyle/>
          <a:p>
            <a:pPr marL="342900" indent="-342900">
              <a:buFont typeface="+mj-lt"/>
              <a:buAutoNum type="arabicPeriod"/>
            </a:pPr>
            <a:r>
              <a:rPr lang="en-US" sz="2000" dirty="0"/>
              <a:t>Added protection against cipher-block chaining (CBC) attacks.</a:t>
            </a:r>
          </a:p>
          <a:p>
            <a:pPr marL="342900" indent="-342900">
              <a:buFont typeface="+mj-lt"/>
              <a:buAutoNum type="arabicPeriod"/>
            </a:pPr>
            <a:r>
              <a:rPr lang="en-US" sz="2000" dirty="0"/>
              <a:t>The implicit initialization vector (IV) was replaced with an explicit IV.</a:t>
            </a:r>
          </a:p>
          <a:p>
            <a:pPr marL="342900" indent="-342900">
              <a:buFont typeface="+mj-lt"/>
              <a:buAutoNum type="arabicPeriod"/>
            </a:pPr>
            <a:r>
              <a:rPr lang="en-US" sz="2000" dirty="0"/>
              <a:t>Change in handling of padding errors.</a:t>
            </a:r>
          </a:p>
          <a:p>
            <a:pPr marL="342900" indent="-342900">
              <a:buFont typeface="+mj-lt"/>
              <a:buAutoNum type="arabicPeriod"/>
            </a:pPr>
            <a:r>
              <a:rPr lang="en-US" sz="2000" dirty="0"/>
              <a:t>Support for IANA registration of parameters.</a:t>
            </a:r>
          </a:p>
        </p:txBody>
      </p:sp>
    </p:spTree>
    <p:extLst>
      <p:ext uri="{BB962C8B-B14F-4D97-AF65-F5344CB8AC3E}">
        <p14:creationId xmlns:p14="http://schemas.microsoft.com/office/powerpoint/2010/main" val="2650953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13409-E82B-4F7C-BA87-FD30C7BCD579}"/>
              </a:ext>
            </a:extLst>
          </p:cNvPr>
          <p:cNvSpPr txBox="1"/>
          <p:nvPr/>
        </p:nvSpPr>
        <p:spPr>
          <a:xfrm>
            <a:off x="3942668" y="479676"/>
            <a:ext cx="3754573" cy="584775"/>
          </a:xfrm>
          <a:prstGeom prst="rect">
            <a:avLst/>
          </a:prstGeom>
          <a:noFill/>
          <a:ln>
            <a:solidFill>
              <a:schemeClr val="tx1"/>
            </a:solidFill>
          </a:ln>
        </p:spPr>
        <p:txBody>
          <a:bodyPr wrap="square" rtlCol="0">
            <a:spAutoFit/>
          </a:bodyPr>
          <a:lstStyle/>
          <a:p>
            <a:r>
              <a:rPr lang="en-US" sz="3200" dirty="0"/>
              <a:t>TLS v1_3 Cipher Suite</a:t>
            </a:r>
          </a:p>
        </p:txBody>
      </p:sp>
      <p:sp>
        <p:nvSpPr>
          <p:cNvPr id="3" name="TextBox 2">
            <a:extLst>
              <a:ext uri="{FF2B5EF4-FFF2-40B4-BE49-F238E27FC236}">
                <a16:creationId xmlns:a16="http://schemas.microsoft.com/office/drawing/2014/main" id="{14C17FAC-A28D-47FB-899E-D581C1E20F0D}"/>
              </a:ext>
            </a:extLst>
          </p:cNvPr>
          <p:cNvSpPr txBox="1"/>
          <p:nvPr/>
        </p:nvSpPr>
        <p:spPr>
          <a:xfrm>
            <a:off x="1397480" y="1874728"/>
            <a:ext cx="9816860" cy="3970318"/>
          </a:xfrm>
          <a:prstGeom prst="rect">
            <a:avLst/>
          </a:prstGeom>
          <a:noFill/>
        </p:spPr>
        <p:txBody>
          <a:bodyPr wrap="square" rtlCol="0">
            <a:spAutoFit/>
          </a:bodyPr>
          <a:lstStyle/>
          <a:p>
            <a:pPr marL="514350" indent="-514350">
              <a:lnSpc>
                <a:spcPct val="150000"/>
              </a:lnSpc>
              <a:buFont typeface="+mj-lt"/>
              <a:buAutoNum type="arabicPeriod"/>
            </a:pPr>
            <a:r>
              <a:rPr lang="en-US" sz="2800" dirty="0"/>
              <a:t>New cipher-suites only available in 1_3.</a:t>
            </a:r>
          </a:p>
          <a:p>
            <a:pPr marL="514350" indent="-514350">
              <a:lnSpc>
                <a:spcPct val="150000"/>
              </a:lnSpc>
              <a:buFont typeface="+mj-lt"/>
              <a:buAutoNum type="arabicPeriod"/>
            </a:pPr>
            <a:r>
              <a:rPr lang="en-US" sz="2800" dirty="0"/>
              <a:t>Removing support for MD5 and SHA-224 cryptographic hash functions</a:t>
            </a:r>
          </a:p>
          <a:p>
            <a:pPr marL="514350" indent="-514350">
              <a:lnSpc>
                <a:spcPct val="150000"/>
              </a:lnSpc>
              <a:buFont typeface="+mj-lt"/>
              <a:buAutoNum type="arabicPeriod"/>
            </a:pPr>
            <a:r>
              <a:rPr lang="en-US" sz="2800" dirty="0"/>
              <a:t>Requiring digital signatures even when a previous configuration is used</a:t>
            </a:r>
          </a:p>
          <a:p>
            <a:pPr marL="514350" indent="-514350">
              <a:lnSpc>
                <a:spcPct val="150000"/>
              </a:lnSpc>
              <a:buFont typeface="+mj-lt"/>
              <a:buAutoNum type="arabicPeriod"/>
            </a:pPr>
            <a:r>
              <a:rPr lang="en-US" sz="2800" dirty="0"/>
              <a:t>Prohibiting SSL or RC4 negotiation for backwards compatibility</a:t>
            </a:r>
          </a:p>
        </p:txBody>
      </p:sp>
    </p:spTree>
    <p:extLst>
      <p:ext uri="{BB962C8B-B14F-4D97-AF65-F5344CB8AC3E}">
        <p14:creationId xmlns:p14="http://schemas.microsoft.com/office/powerpoint/2010/main" val="2027997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13409-E82B-4F7C-BA87-FD30C7BCD579}"/>
              </a:ext>
            </a:extLst>
          </p:cNvPr>
          <p:cNvSpPr txBox="1"/>
          <p:nvPr/>
        </p:nvSpPr>
        <p:spPr>
          <a:xfrm>
            <a:off x="4288964" y="428179"/>
            <a:ext cx="3614072" cy="584775"/>
          </a:xfrm>
          <a:prstGeom prst="rect">
            <a:avLst/>
          </a:prstGeom>
          <a:noFill/>
          <a:ln>
            <a:solidFill>
              <a:schemeClr val="tx1"/>
            </a:solidFill>
          </a:ln>
        </p:spPr>
        <p:txBody>
          <a:bodyPr wrap="square" rtlCol="0">
            <a:spAutoFit/>
          </a:bodyPr>
          <a:lstStyle/>
          <a:p>
            <a:r>
              <a:rPr lang="en-US" sz="3200" dirty="0"/>
              <a:t>Anonymous Ciphers</a:t>
            </a:r>
          </a:p>
        </p:txBody>
      </p:sp>
      <p:pic>
        <p:nvPicPr>
          <p:cNvPr id="4" name="Picture 3">
            <a:extLst>
              <a:ext uri="{FF2B5EF4-FFF2-40B4-BE49-F238E27FC236}">
                <a16:creationId xmlns:a16="http://schemas.microsoft.com/office/drawing/2014/main" id="{9F9B50AE-098E-4A38-BD04-436749640640}"/>
              </a:ext>
            </a:extLst>
          </p:cNvPr>
          <p:cNvPicPr>
            <a:picLocks noChangeAspect="1"/>
          </p:cNvPicPr>
          <p:nvPr/>
        </p:nvPicPr>
        <p:blipFill>
          <a:blip r:embed="rId3"/>
          <a:stretch>
            <a:fillRect/>
          </a:stretch>
        </p:blipFill>
        <p:spPr>
          <a:xfrm>
            <a:off x="4614900" y="1998265"/>
            <a:ext cx="7103334" cy="3229717"/>
          </a:xfrm>
          <a:prstGeom prst="rect">
            <a:avLst/>
          </a:prstGeom>
          <a:ln>
            <a:solidFill>
              <a:schemeClr val="accent1"/>
            </a:solidFill>
          </a:ln>
        </p:spPr>
      </p:pic>
      <p:sp>
        <p:nvSpPr>
          <p:cNvPr id="6" name="TextBox 5">
            <a:extLst>
              <a:ext uri="{FF2B5EF4-FFF2-40B4-BE49-F238E27FC236}">
                <a16:creationId xmlns:a16="http://schemas.microsoft.com/office/drawing/2014/main" id="{5798ACAE-BE5F-4C64-93B4-499778544AD4}"/>
              </a:ext>
            </a:extLst>
          </p:cNvPr>
          <p:cNvSpPr txBox="1"/>
          <p:nvPr/>
        </p:nvSpPr>
        <p:spPr>
          <a:xfrm>
            <a:off x="473766" y="2043462"/>
            <a:ext cx="401540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Generally provides for confidentiality without the need for a certificate authority.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That means, doesn’t need a certificate.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Provides encryption without authentication.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Highly vulnerable to MIM attacks.</a:t>
            </a:r>
          </a:p>
        </p:txBody>
      </p:sp>
    </p:spTree>
    <p:extLst>
      <p:ext uri="{BB962C8B-B14F-4D97-AF65-F5344CB8AC3E}">
        <p14:creationId xmlns:p14="http://schemas.microsoft.com/office/powerpoint/2010/main" val="3793566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CFEA-5132-4EA0-9025-8760C425D2F0}"/>
              </a:ext>
            </a:extLst>
          </p:cNvPr>
          <p:cNvSpPr>
            <a:spLocks noGrp="1"/>
          </p:cNvSpPr>
          <p:nvPr>
            <p:ph type="title"/>
          </p:nvPr>
        </p:nvSpPr>
        <p:spPr>
          <a:xfrm>
            <a:off x="4339683" y="2766218"/>
            <a:ext cx="3793273" cy="1325563"/>
          </a:xfrm>
        </p:spPr>
        <p:txBody>
          <a:bodyPr/>
          <a:lstStyle/>
          <a:p>
            <a:r>
              <a:rPr lang="en-US" dirty="0"/>
              <a:t>112 bit ciphers</a:t>
            </a:r>
          </a:p>
        </p:txBody>
      </p:sp>
    </p:spTree>
    <p:extLst>
      <p:ext uri="{BB962C8B-B14F-4D97-AF65-F5344CB8AC3E}">
        <p14:creationId xmlns:p14="http://schemas.microsoft.com/office/powerpoint/2010/main" val="66812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B1B6D6C9-97D7-4E53-96D0-ED236C05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9B3E92A-1061-46F8-B715-B4005E2E9389}"/>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lumMod val="85000"/>
                    <a:lumOff val="15000"/>
                  </a:schemeClr>
                </a:solidFill>
                <a:latin typeface="+mj-lt"/>
                <a:ea typeface="+mj-ea"/>
                <a:cs typeface="+mj-cs"/>
              </a:rPr>
              <a:t>Vulnerable Algorithms</a:t>
            </a:r>
          </a:p>
        </p:txBody>
      </p:sp>
    </p:spTree>
    <p:extLst>
      <p:ext uri="{BB962C8B-B14F-4D97-AF65-F5344CB8AC3E}">
        <p14:creationId xmlns:p14="http://schemas.microsoft.com/office/powerpoint/2010/main" val="103610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3163018" y="353257"/>
            <a:ext cx="5865963" cy="633796"/>
          </a:xfrm>
        </p:spPr>
        <p:txBody>
          <a:bodyPr>
            <a:normAutofit/>
          </a:bodyPr>
          <a:lstStyle/>
          <a:p>
            <a:pPr marL="0" indent="0">
              <a:buNone/>
            </a:pPr>
            <a:r>
              <a:rPr lang="en-US" sz="3600" u="sng" dirty="0"/>
              <a:t>Vulnerable Algorithm I - RC4</a:t>
            </a:r>
          </a:p>
        </p:txBody>
      </p:sp>
      <p:sp>
        <p:nvSpPr>
          <p:cNvPr id="4" name="TextBox 3">
            <a:extLst>
              <a:ext uri="{FF2B5EF4-FFF2-40B4-BE49-F238E27FC236}">
                <a16:creationId xmlns:a16="http://schemas.microsoft.com/office/drawing/2014/main" id="{199D48AA-A7DF-4FF6-A4DC-A323CFD88E27}"/>
              </a:ext>
            </a:extLst>
          </p:cNvPr>
          <p:cNvSpPr txBox="1"/>
          <p:nvPr/>
        </p:nvSpPr>
        <p:spPr>
          <a:xfrm>
            <a:off x="1191931" y="1391356"/>
            <a:ext cx="10125925" cy="51133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Stream Cipher</a:t>
            </a:r>
          </a:p>
          <a:p>
            <a:pPr marL="342900" indent="-342900">
              <a:lnSpc>
                <a:spcPct val="150000"/>
              </a:lnSpc>
              <a:buFont typeface="Arial" panose="020B0604020202020204" pitchFamily="34" charset="0"/>
              <a:buChar char="•"/>
            </a:pPr>
            <a:r>
              <a:rPr lang="en-US" sz="2800" dirty="0"/>
              <a:t>Used in popular security mechanisms like WEP/WPA (Wired Equivalent Privacy).</a:t>
            </a:r>
          </a:p>
          <a:p>
            <a:pPr marL="342900" indent="-342900">
              <a:lnSpc>
                <a:spcPct val="150000"/>
              </a:lnSpc>
              <a:buFont typeface="Arial" panose="020B0604020202020204" pitchFamily="34" charset="0"/>
              <a:buChar char="•"/>
            </a:pPr>
            <a:r>
              <a:rPr lang="en-US" sz="2800" dirty="0"/>
              <a:t>Used in ARC4Random number generator.</a:t>
            </a:r>
          </a:p>
          <a:p>
            <a:pPr marL="342900" indent="-342900">
              <a:lnSpc>
                <a:spcPct val="150000"/>
              </a:lnSpc>
              <a:buFont typeface="Arial" panose="020B0604020202020204" pitchFamily="34" charset="0"/>
              <a:buChar char="•"/>
            </a:pPr>
            <a:r>
              <a:rPr lang="en-US" sz="2800" dirty="0"/>
              <a:t>SSL (Secure Socket Layer)/TLS (Transport Layer Security)</a:t>
            </a:r>
          </a:p>
          <a:p>
            <a:pPr marL="342900" indent="-342900">
              <a:lnSpc>
                <a:spcPct val="150000"/>
              </a:lnSpc>
              <a:buFont typeface="Arial" panose="020B0604020202020204" pitchFamily="34" charset="0"/>
              <a:buChar char="•"/>
            </a:pPr>
            <a:r>
              <a:rPr lang="en-US" sz="2800" dirty="0"/>
              <a:t>Microsoft’s RDP (Remote Desktop Protocol)</a:t>
            </a:r>
          </a:p>
          <a:p>
            <a:pPr marL="342900" indent="-342900">
              <a:lnSpc>
                <a:spcPct val="150000"/>
              </a:lnSpc>
              <a:buFont typeface="Arial" panose="020B0604020202020204" pitchFamily="34" charset="0"/>
              <a:buChar char="•"/>
            </a:pPr>
            <a:r>
              <a:rPr lang="en-US" sz="2800" dirty="0"/>
              <a:t>BitTorrent</a:t>
            </a:r>
          </a:p>
          <a:p>
            <a:pPr>
              <a:lnSpc>
                <a:spcPct val="150000"/>
              </a:lnSpc>
            </a:pPr>
            <a:endParaRPr lang="en-US" sz="2400" dirty="0"/>
          </a:p>
        </p:txBody>
      </p:sp>
    </p:spTree>
    <p:extLst>
      <p:ext uri="{BB962C8B-B14F-4D97-AF65-F5344CB8AC3E}">
        <p14:creationId xmlns:p14="http://schemas.microsoft.com/office/powerpoint/2010/main" val="322653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4770407" y="353257"/>
            <a:ext cx="2651186" cy="633796"/>
          </a:xfrm>
        </p:spPr>
        <p:txBody>
          <a:bodyPr>
            <a:normAutofit/>
          </a:bodyPr>
          <a:lstStyle/>
          <a:p>
            <a:pPr marL="0" indent="0">
              <a:buNone/>
            </a:pPr>
            <a:r>
              <a:rPr lang="en-US" sz="3600" u="sng" dirty="0"/>
              <a:t>RC4 - Attacks</a:t>
            </a:r>
          </a:p>
        </p:txBody>
      </p:sp>
      <p:sp>
        <p:nvSpPr>
          <p:cNvPr id="4" name="TextBox 3">
            <a:extLst>
              <a:ext uri="{FF2B5EF4-FFF2-40B4-BE49-F238E27FC236}">
                <a16:creationId xmlns:a16="http://schemas.microsoft.com/office/drawing/2014/main" id="{199D48AA-A7DF-4FF6-A4DC-A323CFD88E27}"/>
              </a:ext>
            </a:extLst>
          </p:cNvPr>
          <p:cNvSpPr txBox="1"/>
          <p:nvPr/>
        </p:nvSpPr>
        <p:spPr>
          <a:xfrm>
            <a:off x="2158091" y="3013501"/>
            <a:ext cx="826650" cy="830997"/>
          </a:xfrm>
          <a:prstGeom prst="rect">
            <a:avLst/>
          </a:prstGeom>
          <a:noFill/>
          <a:ln w="28575">
            <a:solidFill>
              <a:schemeClr val="tx1"/>
            </a:solidFill>
          </a:ln>
        </p:spPr>
        <p:txBody>
          <a:bodyPr wrap="square" rtlCol="0">
            <a:spAutoFit/>
          </a:bodyPr>
          <a:lstStyle/>
          <a:p>
            <a:pPr>
              <a:lnSpc>
                <a:spcPct val="150000"/>
              </a:lnSpc>
            </a:pPr>
            <a:r>
              <a:rPr lang="en-US" sz="3200" dirty="0"/>
              <a:t>RC4</a:t>
            </a:r>
          </a:p>
        </p:txBody>
      </p:sp>
      <p:sp>
        <p:nvSpPr>
          <p:cNvPr id="5" name="TextBox 4">
            <a:extLst>
              <a:ext uri="{FF2B5EF4-FFF2-40B4-BE49-F238E27FC236}">
                <a16:creationId xmlns:a16="http://schemas.microsoft.com/office/drawing/2014/main" id="{59D75B1D-AC5B-49FC-93A7-39BF114C5C2C}"/>
              </a:ext>
            </a:extLst>
          </p:cNvPr>
          <p:cNvSpPr txBox="1"/>
          <p:nvPr/>
        </p:nvSpPr>
        <p:spPr>
          <a:xfrm>
            <a:off x="7814143" y="2182504"/>
            <a:ext cx="3020633" cy="830997"/>
          </a:xfrm>
          <a:prstGeom prst="rect">
            <a:avLst/>
          </a:prstGeom>
          <a:noFill/>
        </p:spPr>
        <p:txBody>
          <a:bodyPr wrap="square" rtlCol="0">
            <a:spAutoFit/>
          </a:bodyPr>
          <a:lstStyle/>
          <a:p>
            <a:pPr>
              <a:lnSpc>
                <a:spcPct val="150000"/>
              </a:lnSpc>
            </a:pPr>
            <a:r>
              <a:rPr lang="en-US" sz="3200" dirty="0"/>
              <a:t>IV weakness</a:t>
            </a:r>
          </a:p>
        </p:txBody>
      </p:sp>
      <p:sp>
        <p:nvSpPr>
          <p:cNvPr id="6" name="TextBox 5">
            <a:extLst>
              <a:ext uri="{FF2B5EF4-FFF2-40B4-BE49-F238E27FC236}">
                <a16:creationId xmlns:a16="http://schemas.microsoft.com/office/drawing/2014/main" id="{C7DC28E8-3BDC-4689-94A7-AAD07D26486B}"/>
              </a:ext>
            </a:extLst>
          </p:cNvPr>
          <p:cNvSpPr txBox="1"/>
          <p:nvPr/>
        </p:nvSpPr>
        <p:spPr>
          <a:xfrm>
            <a:off x="7863028" y="3428999"/>
            <a:ext cx="3558346" cy="830997"/>
          </a:xfrm>
          <a:prstGeom prst="rect">
            <a:avLst/>
          </a:prstGeom>
          <a:noFill/>
        </p:spPr>
        <p:txBody>
          <a:bodyPr wrap="square" rtlCol="0">
            <a:spAutoFit/>
          </a:bodyPr>
          <a:lstStyle/>
          <a:p>
            <a:pPr>
              <a:lnSpc>
                <a:spcPct val="150000"/>
              </a:lnSpc>
            </a:pPr>
            <a:r>
              <a:rPr lang="en-US" sz="3200" dirty="0"/>
              <a:t>Bar Mitzvah Attack</a:t>
            </a:r>
            <a:endParaRPr lang="en-US" sz="4800" dirty="0"/>
          </a:p>
        </p:txBody>
      </p:sp>
      <p:cxnSp>
        <p:nvCxnSpPr>
          <p:cNvPr id="7" name="Straight Arrow Connector 6">
            <a:extLst>
              <a:ext uri="{FF2B5EF4-FFF2-40B4-BE49-F238E27FC236}">
                <a16:creationId xmlns:a16="http://schemas.microsoft.com/office/drawing/2014/main" id="{738935DE-C0DF-4146-A377-471541A0DDA4}"/>
              </a:ext>
            </a:extLst>
          </p:cNvPr>
          <p:cNvCxnSpPr/>
          <p:nvPr/>
        </p:nvCxnSpPr>
        <p:spPr>
          <a:xfrm flipV="1">
            <a:off x="3243532" y="2794958"/>
            <a:ext cx="4178061" cy="634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5C0F813-F301-4761-80F2-F553CD05B146}"/>
              </a:ext>
            </a:extLst>
          </p:cNvPr>
          <p:cNvCxnSpPr/>
          <p:nvPr/>
        </p:nvCxnSpPr>
        <p:spPr>
          <a:xfrm>
            <a:off x="3243532" y="3428754"/>
            <a:ext cx="4178061" cy="4157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71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3163018" y="353257"/>
            <a:ext cx="5865963" cy="633796"/>
          </a:xfrm>
        </p:spPr>
        <p:txBody>
          <a:bodyPr>
            <a:normAutofit/>
          </a:bodyPr>
          <a:lstStyle/>
          <a:p>
            <a:pPr marL="0" indent="0">
              <a:buNone/>
            </a:pPr>
            <a:r>
              <a:rPr lang="en-US" sz="3600" u="sng" dirty="0"/>
              <a:t>Vulnerable Algorithm II - DES</a:t>
            </a:r>
          </a:p>
        </p:txBody>
      </p:sp>
      <p:sp>
        <p:nvSpPr>
          <p:cNvPr id="4" name="TextBox 3">
            <a:extLst>
              <a:ext uri="{FF2B5EF4-FFF2-40B4-BE49-F238E27FC236}">
                <a16:creationId xmlns:a16="http://schemas.microsoft.com/office/drawing/2014/main" id="{199D48AA-A7DF-4FF6-A4DC-A323CFD88E27}"/>
              </a:ext>
            </a:extLst>
          </p:cNvPr>
          <p:cNvSpPr txBox="1"/>
          <p:nvPr/>
        </p:nvSpPr>
        <p:spPr>
          <a:xfrm>
            <a:off x="549957" y="1334097"/>
            <a:ext cx="5865963" cy="5170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NSA Approved Block Ciphers</a:t>
            </a:r>
          </a:p>
          <a:p>
            <a:pPr marL="342900" indent="-342900">
              <a:lnSpc>
                <a:spcPct val="150000"/>
              </a:lnSpc>
              <a:buFont typeface="Arial" panose="020B0604020202020204" pitchFamily="34" charset="0"/>
              <a:buChar char="•"/>
            </a:pPr>
            <a:r>
              <a:rPr lang="en-US" sz="2800" dirty="0"/>
              <a:t>Superseded by the Advanced Encryption Standard (AES)</a:t>
            </a:r>
          </a:p>
          <a:p>
            <a:pPr marL="342900" indent="-342900">
              <a:lnSpc>
                <a:spcPct val="150000"/>
              </a:lnSpc>
              <a:buFont typeface="Arial" panose="020B0604020202020204" pitchFamily="34" charset="0"/>
              <a:buChar char="•"/>
            </a:pPr>
            <a:r>
              <a:rPr lang="en-US" sz="2800" dirty="0"/>
              <a:t>DES uses a 56-bit key = 72,057,594,037,927,936 combinations</a:t>
            </a:r>
          </a:p>
          <a:p>
            <a:pPr marL="342900" indent="-342900">
              <a:lnSpc>
                <a:spcPct val="150000"/>
              </a:lnSpc>
              <a:buFont typeface="Arial" panose="020B0604020202020204" pitchFamily="34" charset="0"/>
              <a:buChar char="•"/>
            </a:pPr>
            <a:r>
              <a:rPr lang="en-US" sz="2800" dirty="0"/>
              <a:t>Average of 23 hours to crack.</a:t>
            </a:r>
          </a:p>
          <a:p>
            <a:pPr>
              <a:lnSpc>
                <a:spcPct val="150000"/>
              </a:lnSpc>
            </a:pPr>
            <a:endParaRPr lang="en-US" sz="2400" dirty="0"/>
          </a:p>
        </p:txBody>
      </p:sp>
      <p:pic>
        <p:nvPicPr>
          <p:cNvPr id="1026" name="Picture 2" descr="https://cdn-images-1.medium.com/max/1600/1*5GDw891Ba42IzSlOb_3NOQ.png">
            <a:extLst>
              <a:ext uri="{FF2B5EF4-FFF2-40B4-BE49-F238E27FC236}">
                <a16:creationId xmlns:a16="http://schemas.microsoft.com/office/drawing/2014/main" id="{6C9BE6F9-8597-4117-ABE2-693734ABE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2" y="1609050"/>
            <a:ext cx="4936443" cy="462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13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2691439" y="422269"/>
            <a:ext cx="6809118" cy="633796"/>
          </a:xfrm>
        </p:spPr>
        <p:txBody>
          <a:bodyPr>
            <a:normAutofit/>
          </a:bodyPr>
          <a:lstStyle/>
          <a:p>
            <a:pPr marL="0" indent="0">
              <a:buNone/>
            </a:pPr>
            <a:r>
              <a:rPr lang="en-US" sz="3600" u="sng" dirty="0"/>
              <a:t>Vulnerable Algorithm III – 3DES</a:t>
            </a:r>
          </a:p>
        </p:txBody>
      </p:sp>
      <p:sp>
        <p:nvSpPr>
          <p:cNvPr id="4" name="TextBox 3">
            <a:extLst>
              <a:ext uri="{FF2B5EF4-FFF2-40B4-BE49-F238E27FC236}">
                <a16:creationId xmlns:a16="http://schemas.microsoft.com/office/drawing/2014/main" id="{199D48AA-A7DF-4FF6-A4DC-A323CFD88E27}"/>
              </a:ext>
            </a:extLst>
          </p:cNvPr>
          <p:cNvSpPr txBox="1"/>
          <p:nvPr/>
        </p:nvSpPr>
        <p:spPr>
          <a:xfrm>
            <a:off x="1033035" y="1399105"/>
            <a:ext cx="10125925" cy="581697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t>Triple DES uses -&gt; three DES keys, K1, K2 and K3, each of 56 bits</a:t>
            </a:r>
          </a:p>
          <a:p>
            <a:pPr lvl="1">
              <a:lnSpc>
                <a:spcPct val="150000"/>
              </a:lnSpc>
            </a:pPr>
            <a:r>
              <a:rPr lang="en-US" sz="2800" dirty="0">
                <a:highlight>
                  <a:srgbClr val="FFFF00"/>
                </a:highlight>
              </a:rPr>
              <a:t>ciphertext = EK3(DK2(EK1(plaintext)))</a:t>
            </a:r>
          </a:p>
          <a:p>
            <a:pPr marL="342900" indent="-342900">
              <a:lnSpc>
                <a:spcPct val="150000"/>
              </a:lnSpc>
              <a:buFont typeface="Arial" panose="020B0604020202020204" pitchFamily="34" charset="0"/>
              <a:buChar char="•"/>
            </a:pPr>
            <a:r>
              <a:rPr lang="en-US" sz="2800" dirty="0"/>
              <a:t>DES encrypt -&gt; K1, DES decrypt -&gt; K2, then DES encrypt -&gt; K3.</a:t>
            </a:r>
          </a:p>
          <a:p>
            <a:pPr marL="342900" indent="-342900">
              <a:lnSpc>
                <a:spcPct val="150000"/>
              </a:lnSpc>
              <a:buFont typeface="Arial" panose="020B0604020202020204" pitchFamily="34" charset="0"/>
              <a:buChar char="•"/>
            </a:pPr>
            <a:endParaRPr lang="en-US" sz="2800" dirty="0"/>
          </a:p>
          <a:p>
            <a:pPr marL="342900" indent="-342900">
              <a:lnSpc>
                <a:spcPct val="150000"/>
              </a:lnSpc>
              <a:buFont typeface="Arial" panose="020B0604020202020204" pitchFamily="34" charset="0"/>
              <a:buChar char="•"/>
            </a:pPr>
            <a:r>
              <a:rPr lang="en-US" sz="2800" dirty="0"/>
              <a:t>Decryption:</a:t>
            </a:r>
          </a:p>
          <a:p>
            <a:pPr lvl="1">
              <a:lnSpc>
                <a:spcPct val="150000"/>
              </a:lnSpc>
            </a:pPr>
            <a:r>
              <a:rPr lang="en-US" sz="2800" dirty="0">
                <a:highlight>
                  <a:srgbClr val="FFFF00"/>
                </a:highlight>
              </a:rPr>
              <a:t>plaintext = DK1(EK2(DK3(ciphertext)))</a:t>
            </a:r>
          </a:p>
          <a:p>
            <a:pPr marL="342900" indent="-342900">
              <a:lnSpc>
                <a:spcPct val="150000"/>
              </a:lnSpc>
              <a:buFont typeface="Arial" panose="020B0604020202020204" pitchFamily="34" charset="0"/>
              <a:buChar char="•"/>
            </a:pPr>
            <a:r>
              <a:rPr lang="en-US" sz="2800" dirty="0"/>
              <a:t>DES decrypt -&gt; K3, encrypt -&gt; K2, then decrypt -&gt; K1</a:t>
            </a:r>
          </a:p>
          <a:p>
            <a:pPr marL="342900" indent="-342900">
              <a:lnSpc>
                <a:spcPct val="150000"/>
              </a:lnSpc>
              <a:buFont typeface="Arial" panose="020B0604020202020204" pitchFamily="34" charset="0"/>
              <a:buChar char="•"/>
            </a:pPr>
            <a:endParaRPr lang="en-US" sz="2800" dirty="0"/>
          </a:p>
          <a:p>
            <a:pPr>
              <a:lnSpc>
                <a:spcPct val="150000"/>
              </a:lnSpc>
            </a:pPr>
            <a:endParaRPr lang="en-US" sz="2400" dirty="0"/>
          </a:p>
        </p:txBody>
      </p:sp>
    </p:spTree>
    <p:extLst>
      <p:ext uri="{BB962C8B-B14F-4D97-AF65-F5344CB8AC3E}">
        <p14:creationId xmlns:p14="http://schemas.microsoft.com/office/powerpoint/2010/main" val="336392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C7575-4582-4E21-9027-F59C16D2E2AA}"/>
              </a:ext>
            </a:extLst>
          </p:cNvPr>
          <p:cNvSpPr/>
          <p:nvPr/>
        </p:nvSpPr>
        <p:spPr>
          <a:xfrm>
            <a:off x="909145" y="835572"/>
            <a:ext cx="5186855" cy="5186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1553889" y="1554983"/>
            <a:ext cx="3897368" cy="633796"/>
          </a:xfrm>
        </p:spPr>
        <p:txBody>
          <a:bodyPr>
            <a:normAutofit/>
          </a:bodyPr>
          <a:lstStyle/>
          <a:p>
            <a:pPr marL="0" indent="0">
              <a:buNone/>
            </a:pPr>
            <a:r>
              <a:rPr lang="en-US" sz="3200" dirty="0"/>
              <a:t>Symmetric Encryption </a:t>
            </a:r>
          </a:p>
        </p:txBody>
      </p:sp>
      <p:sp>
        <p:nvSpPr>
          <p:cNvPr id="4" name="Content Placeholder 2">
            <a:extLst>
              <a:ext uri="{FF2B5EF4-FFF2-40B4-BE49-F238E27FC236}">
                <a16:creationId xmlns:a16="http://schemas.microsoft.com/office/drawing/2014/main" id="{B9151639-454F-4131-A3AD-F40C4EF67B66}"/>
              </a:ext>
            </a:extLst>
          </p:cNvPr>
          <p:cNvSpPr txBox="1">
            <a:spLocks/>
          </p:cNvSpPr>
          <p:nvPr/>
        </p:nvSpPr>
        <p:spPr>
          <a:xfrm>
            <a:off x="1553889" y="4445330"/>
            <a:ext cx="3897368" cy="6337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Asymmetric Encryption </a:t>
            </a:r>
          </a:p>
        </p:txBody>
      </p:sp>
      <p:sp>
        <p:nvSpPr>
          <p:cNvPr id="5" name="TextBox 4">
            <a:extLst>
              <a:ext uri="{FF2B5EF4-FFF2-40B4-BE49-F238E27FC236}">
                <a16:creationId xmlns:a16="http://schemas.microsoft.com/office/drawing/2014/main" id="{B5B555E3-39BA-4F1E-96DE-99C453C2B15D}"/>
              </a:ext>
            </a:extLst>
          </p:cNvPr>
          <p:cNvSpPr txBox="1"/>
          <p:nvPr/>
        </p:nvSpPr>
        <p:spPr>
          <a:xfrm>
            <a:off x="1902372" y="2060264"/>
            <a:ext cx="3200400" cy="400110"/>
          </a:xfrm>
          <a:prstGeom prst="rect">
            <a:avLst/>
          </a:prstGeom>
          <a:noFill/>
        </p:spPr>
        <p:txBody>
          <a:bodyPr wrap="square" rtlCol="0">
            <a:spAutoFit/>
          </a:bodyPr>
          <a:lstStyle/>
          <a:p>
            <a:r>
              <a:rPr lang="fr-FR" sz="2000" dirty="0"/>
              <a:t>Ex: DES, 3DES, AES, and RC4</a:t>
            </a:r>
            <a:endParaRPr lang="en-US" sz="2000" dirty="0"/>
          </a:p>
        </p:txBody>
      </p:sp>
      <p:sp>
        <p:nvSpPr>
          <p:cNvPr id="6" name="TextBox 5">
            <a:extLst>
              <a:ext uri="{FF2B5EF4-FFF2-40B4-BE49-F238E27FC236}">
                <a16:creationId xmlns:a16="http://schemas.microsoft.com/office/drawing/2014/main" id="{019BF140-7308-4D5B-900C-E90DDDBAD674}"/>
              </a:ext>
            </a:extLst>
          </p:cNvPr>
          <p:cNvSpPr txBox="1"/>
          <p:nvPr/>
        </p:nvSpPr>
        <p:spPr>
          <a:xfrm>
            <a:off x="3003330" y="4879071"/>
            <a:ext cx="998483" cy="400110"/>
          </a:xfrm>
          <a:prstGeom prst="rect">
            <a:avLst/>
          </a:prstGeom>
          <a:noFill/>
        </p:spPr>
        <p:txBody>
          <a:bodyPr wrap="square" rtlCol="0">
            <a:spAutoFit/>
          </a:bodyPr>
          <a:lstStyle/>
          <a:p>
            <a:r>
              <a:rPr lang="fr-FR" sz="2000" dirty="0"/>
              <a:t>Ex: RSA</a:t>
            </a:r>
            <a:endParaRPr lang="en-US" sz="2000" dirty="0"/>
          </a:p>
        </p:txBody>
      </p:sp>
      <p:sp>
        <p:nvSpPr>
          <p:cNvPr id="7" name="TextBox 6">
            <a:extLst>
              <a:ext uri="{FF2B5EF4-FFF2-40B4-BE49-F238E27FC236}">
                <a16:creationId xmlns:a16="http://schemas.microsoft.com/office/drawing/2014/main" id="{DB2D4A9B-4432-4C72-A5B3-ECBBED949C0D}"/>
              </a:ext>
            </a:extLst>
          </p:cNvPr>
          <p:cNvSpPr txBox="1"/>
          <p:nvPr/>
        </p:nvSpPr>
        <p:spPr>
          <a:xfrm>
            <a:off x="7267903" y="1767876"/>
            <a:ext cx="4014952" cy="584775"/>
          </a:xfrm>
          <a:prstGeom prst="rect">
            <a:avLst/>
          </a:prstGeom>
          <a:noFill/>
        </p:spPr>
        <p:txBody>
          <a:bodyPr wrap="square" rtlCol="0">
            <a:spAutoFit/>
          </a:bodyPr>
          <a:lstStyle/>
          <a:p>
            <a:r>
              <a:rPr lang="fr-FR" sz="3200" dirty="0"/>
              <a:t>Shared Key Encryption</a:t>
            </a:r>
            <a:endParaRPr lang="en-US" sz="3200" dirty="0"/>
          </a:p>
        </p:txBody>
      </p:sp>
      <p:sp>
        <p:nvSpPr>
          <p:cNvPr id="8" name="TextBox 7">
            <a:extLst>
              <a:ext uri="{FF2B5EF4-FFF2-40B4-BE49-F238E27FC236}">
                <a16:creationId xmlns:a16="http://schemas.microsoft.com/office/drawing/2014/main" id="{B74C165E-AC23-42A1-B27D-4A40DBD84724}"/>
              </a:ext>
            </a:extLst>
          </p:cNvPr>
          <p:cNvSpPr txBox="1"/>
          <p:nvPr/>
        </p:nvSpPr>
        <p:spPr>
          <a:xfrm>
            <a:off x="6579475" y="4586683"/>
            <a:ext cx="5391807" cy="584775"/>
          </a:xfrm>
          <a:prstGeom prst="rect">
            <a:avLst/>
          </a:prstGeom>
          <a:noFill/>
        </p:spPr>
        <p:txBody>
          <a:bodyPr wrap="square" rtlCol="0">
            <a:spAutoFit/>
          </a:bodyPr>
          <a:lstStyle/>
          <a:p>
            <a:r>
              <a:rPr lang="fr-FR" sz="3200" dirty="0"/>
              <a:t>Public &amp; Private Key Encryption</a:t>
            </a:r>
            <a:endParaRPr lang="en-US" sz="3200" dirty="0"/>
          </a:p>
        </p:txBody>
      </p:sp>
    </p:spTree>
    <p:extLst>
      <p:ext uri="{BB962C8B-B14F-4D97-AF65-F5344CB8AC3E}">
        <p14:creationId xmlns:p14="http://schemas.microsoft.com/office/powerpoint/2010/main" val="4045713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13409-E82B-4F7C-BA87-FD30C7BCD579}"/>
              </a:ext>
            </a:extLst>
          </p:cNvPr>
          <p:cNvSpPr txBox="1"/>
          <p:nvPr/>
        </p:nvSpPr>
        <p:spPr>
          <a:xfrm>
            <a:off x="4616768" y="428179"/>
            <a:ext cx="2958464" cy="584775"/>
          </a:xfrm>
          <a:prstGeom prst="rect">
            <a:avLst/>
          </a:prstGeom>
          <a:noFill/>
          <a:ln>
            <a:solidFill>
              <a:schemeClr val="tx1"/>
            </a:solidFill>
          </a:ln>
        </p:spPr>
        <p:txBody>
          <a:bodyPr wrap="square" rtlCol="0">
            <a:spAutoFit/>
          </a:bodyPr>
          <a:lstStyle/>
          <a:p>
            <a:r>
              <a:rPr lang="en-US" sz="3200" dirty="0"/>
              <a:t>Sweet 32 Attack</a:t>
            </a:r>
          </a:p>
        </p:txBody>
      </p:sp>
      <p:sp>
        <p:nvSpPr>
          <p:cNvPr id="3" name="TextBox 2">
            <a:extLst>
              <a:ext uri="{FF2B5EF4-FFF2-40B4-BE49-F238E27FC236}">
                <a16:creationId xmlns:a16="http://schemas.microsoft.com/office/drawing/2014/main" id="{14C17FAC-A28D-47FB-899E-D581C1E20F0D}"/>
              </a:ext>
            </a:extLst>
          </p:cNvPr>
          <p:cNvSpPr txBox="1"/>
          <p:nvPr/>
        </p:nvSpPr>
        <p:spPr>
          <a:xfrm>
            <a:off x="1187570" y="1824075"/>
            <a:ext cx="9816860" cy="3416320"/>
          </a:xfrm>
          <a:prstGeom prst="rect">
            <a:avLst/>
          </a:prstGeom>
          <a:noFill/>
        </p:spPr>
        <p:txBody>
          <a:bodyPr wrap="square" rtlCol="0">
            <a:spAutoFit/>
          </a:bodyPr>
          <a:lstStyle/>
          <a:p>
            <a:pPr marL="514350" indent="-514350">
              <a:buFont typeface="+mj-lt"/>
              <a:buAutoNum type="arabicPeriod"/>
            </a:pPr>
            <a:r>
              <a:rPr lang="en-US" sz="2400" dirty="0"/>
              <a:t>The DES ciphers (and triple-DES) only have a 64-bit block size.</a:t>
            </a:r>
          </a:p>
          <a:p>
            <a:pPr marL="514350" indent="-514350">
              <a:buFont typeface="+mj-lt"/>
              <a:buAutoNum type="arabicPeriod"/>
            </a:pPr>
            <a:endParaRPr lang="en-US" sz="2400" dirty="0"/>
          </a:p>
          <a:p>
            <a:pPr marL="514350" indent="-514350">
              <a:buFont typeface="+mj-lt"/>
              <a:buAutoNum type="arabicPeriod"/>
            </a:pPr>
            <a:r>
              <a:rPr lang="en-US" sz="2400" dirty="0"/>
              <a:t>Need to run JS on browser -&gt; capture 32 GB of data from single session.</a:t>
            </a:r>
          </a:p>
          <a:p>
            <a:pPr marL="514350" indent="-514350">
              <a:buFont typeface="+mj-lt"/>
              <a:buAutoNum type="arabicPeriod"/>
            </a:pPr>
            <a:endParaRPr lang="en-US" sz="2400" dirty="0"/>
          </a:p>
          <a:p>
            <a:pPr marL="514350" indent="-514350">
              <a:buFont typeface="+mj-lt"/>
              <a:buAutoNum type="arabicPeriod"/>
            </a:pPr>
            <a:r>
              <a:rPr lang="en-US" sz="2400" dirty="0"/>
              <a:t>Payload to generate a large amounts of traffic during the same TLS connection, creating a collision. </a:t>
            </a:r>
          </a:p>
          <a:p>
            <a:pPr marL="514350" indent="-514350">
              <a:buFont typeface="+mj-lt"/>
              <a:buAutoNum type="arabicPeriod"/>
            </a:pPr>
            <a:endParaRPr lang="en-US" sz="2400" dirty="0"/>
          </a:p>
          <a:p>
            <a:pPr marL="514350" indent="-514350">
              <a:buFont typeface="+mj-lt"/>
              <a:buAutoNum type="arabicPeriod"/>
            </a:pPr>
            <a:r>
              <a:rPr lang="en-US" sz="2400" dirty="0"/>
              <a:t>With this collision, the attacker is able to retrieve information such as a session cookie.</a:t>
            </a:r>
          </a:p>
        </p:txBody>
      </p:sp>
    </p:spTree>
    <p:extLst>
      <p:ext uri="{BB962C8B-B14F-4D97-AF65-F5344CB8AC3E}">
        <p14:creationId xmlns:p14="http://schemas.microsoft.com/office/powerpoint/2010/main" val="3508406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2846715" y="646555"/>
            <a:ext cx="6498567" cy="633796"/>
          </a:xfrm>
        </p:spPr>
        <p:txBody>
          <a:bodyPr>
            <a:normAutofit fontScale="85000" lnSpcReduction="10000"/>
          </a:bodyPr>
          <a:lstStyle/>
          <a:p>
            <a:pPr marL="0" indent="0">
              <a:buNone/>
            </a:pPr>
            <a:r>
              <a:rPr lang="en-US" sz="3600" u="sng" dirty="0"/>
              <a:t>Vulnerable Algorithm – III - Remaining  </a:t>
            </a:r>
          </a:p>
        </p:txBody>
      </p:sp>
      <p:sp>
        <p:nvSpPr>
          <p:cNvPr id="4" name="TextBox 3">
            <a:extLst>
              <a:ext uri="{FF2B5EF4-FFF2-40B4-BE49-F238E27FC236}">
                <a16:creationId xmlns:a16="http://schemas.microsoft.com/office/drawing/2014/main" id="{199D48AA-A7DF-4FF6-A4DC-A323CFD88E27}"/>
              </a:ext>
            </a:extLst>
          </p:cNvPr>
          <p:cNvSpPr txBox="1"/>
          <p:nvPr/>
        </p:nvSpPr>
        <p:spPr>
          <a:xfrm>
            <a:off x="2019323" y="3059668"/>
            <a:ext cx="8153352" cy="7386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800" dirty="0"/>
              <a:t>DES, 3DES, MD5, Sha1, AES, </a:t>
            </a:r>
            <a:r>
              <a:rPr lang="fr-FR" sz="2800" dirty="0" err="1"/>
              <a:t>Blowfish</a:t>
            </a:r>
            <a:r>
              <a:rPr lang="fr-FR" sz="2800" dirty="0"/>
              <a:t>, </a:t>
            </a:r>
            <a:r>
              <a:rPr lang="fr-FR" sz="2800" dirty="0" err="1"/>
              <a:t>Diffie</a:t>
            </a:r>
            <a:r>
              <a:rPr lang="fr-FR" sz="2800" dirty="0"/>
              <a:t> Hellman</a:t>
            </a:r>
            <a:r>
              <a:rPr lang="en-US" sz="2800" dirty="0"/>
              <a:t> </a:t>
            </a:r>
            <a:endParaRPr lang="en-US" sz="2400" dirty="0"/>
          </a:p>
        </p:txBody>
      </p:sp>
    </p:spTree>
    <p:extLst>
      <p:ext uri="{BB962C8B-B14F-4D97-AF65-F5344CB8AC3E}">
        <p14:creationId xmlns:p14="http://schemas.microsoft.com/office/powerpoint/2010/main" val="417795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686F60-1FBD-4D8B-9C41-8A948798F404}"/>
              </a:ext>
            </a:extLst>
          </p:cNvPr>
          <p:cNvPicPr>
            <a:picLocks noChangeAspect="1"/>
          </p:cNvPicPr>
          <p:nvPr/>
        </p:nvPicPr>
        <p:blipFill>
          <a:blip r:embed="rId2"/>
          <a:stretch>
            <a:fillRect/>
          </a:stretch>
        </p:blipFill>
        <p:spPr>
          <a:xfrm>
            <a:off x="1761744" y="0"/>
            <a:ext cx="8668512" cy="6858000"/>
          </a:xfrm>
          <a:prstGeom prst="rect">
            <a:avLst/>
          </a:prstGeom>
        </p:spPr>
      </p:pic>
    </p:spTree>
    <p:extLst>
      <p:ext uri="{BB962C8B-B14F-4D97-AF65-F5344CB8AC3E}">
        <p14:creationId xmlns:p14="http://schemas.microsoft.com/office/powerpoint/2010/main" val="971677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B1B6D6C9-97D7-4E53-96D0-ED236C05D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9B3E92A-1061-46F8-B715-B4005E2E9389}"/>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lumMod val="85000"/>
                    <a:lumOff val="15000"/>
                  </a:schemeClr>
                </a:solidFill>
                <a:latin typeface="+mj-lt"/>
                <a:ea typeface="+mj-ea"/>
                <a:cs typeface="+mj-cs"/>
              </a:rPr>
              <a:t>Attacks on Algorithms</a:t>
            </a:r>
          </a:p>
        </p:txBody>
      </p:sp>
    </p:spTree>
    <p:extLst>
      <p:ext uri="{BB962C8B-B14F-4D97-AF65-F5344CB8AC3E}">
        <p14:creationId xmlns:p14="http://schemas.microsoft.com/office/powerpoint/2010/main" val="3496681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4392283" y="353257"/>
            <a:ext cx="3407434" cy="633796"/>
          </a:xfrm>
        </p:spPr>
        <p:txBody>
          <a:bodyPr>
            <a:normAutofit fontScale="92500"/>
          </a:bodyPr>
          <a:lstStyle/>
          <a:p>
            <a:pPr marL="0" indent="0">
              <a:buNone/>
            </a:pPr>
            <a:r>
              <a:rPr lang="en-US" sz="3600" u="sng" dirty="0"/>
              <a:t>Heartbleed Attack</a:t>
            </a:r>
          </a:p>
        </p:txBody>
      </p:sp>
      <p:sp>
        <p:nvSpPr>
          <p:cNvPr id="4" name="TextBox 3">
            <a:extLst>
              <a:ext uri="{FF2B5EF4-FFF2-40B4-BE49-F238E27FC236}">
                <a16:creationId xmlns:a16="http://schemas.microsoft.com/office/drawing/2014/main" id="{199D48AA-A7DF-4FF6-A4DC-A323CFD88E27}"/>
              </a:ext>
            </a:extLst>
          </p:cNvPr>
          <p:cNvSpPr txBox="1"/>
          <p:nvPr/>
        </p:nvSpPr>
        <p:spPr>
          <a:xfrm>
            <a:off x="1191931" y="1391356"/>
            <a:ext cx="10125925" cy="32778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Heart Beat is when one computer checks if the other computer listening is still “awake”.</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No sensitive info so usually not encrypted. Usually around 1 kb of data, </a:t>
            </a:r>
            <a:r>
              <a:rPr lang="en-US" sz="2000" dirty="0" err="1"/>
              <a:t>upto</a:t>
            </a:r>
            <a:r>
              <a:rPr lang="en-US" sz="2000" dirty="0"/>
              <a:t> 64kb.</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Send 1kb of data and tell its 64kb instead. Do it multiple times in a single instant.</a:t>
            </a:r>
          </a:p>
          <a:p>
            <a:pPr marL="342900" indent="-342900">
              <a:lnSpc>
                <a:spcPct val="150000"/>
              </a:lnSpc>
              <a:buFont typeface="Arial" panose="020B0604020202020204" pitchFamily="34" charset="0"/>
              <a:buChar char="•"/>
            </a:pPr>
            <a:endParaRPr lang="en-US" sz="2000" dirty="0"/>
          </a:p>
          <a:p>
            <a:pPr>
              <a:lnSpc>
                <a:spcPct val="150000"/>
              </a:lnSpc>
            </a:pPr>
            <a:endParaRPr lang="en-US" dirty="0"/>
          </a:p>
        </p:txBody>
      </p:sp>
      <p:pic>
        <p:nvPicPr>
          <p:cNvPr id="5" name="Picture 4">
            <a:extLst>
              <a:ext uri="{FF2B5EF4-FFF2-40B4-BE49-F238E27FC236}">
                <a16:creationId xmlns:a16="http://schemas.microsoft.com/office/drawing/2014/main" id="{4DE5401E-57D9-4F2F-831F-59D7386D6FF5}"/>
              </a:ext>
            </a:extLst>
          </p:cNvPr>
          <p:cNvPicPr>
            <a:picLocks noChangeAspect="1"/>
          </p:cNvPicPr>
          <p:nvPr/>
        </p:nvPicPr>
        <p:blipFill>
          <a:blip r:embed="rId3"/>
          <a:stretch>
            <a:fillRect/>
          </a:stretch>
        </p:blipFill>
        <p:spPr>
          <a:xfrm>
            <a:off x="2451441" y="4389803"/>
            <a:ext cx="2145080" cy="1754667"/>
          </a:xfrm>
          <a:prstGeom prst="rect">
            <a:avLst/>
          </a:prstGeom>
        </p:spPr>
      </p:pic>
      <p:sp>
        <p:nvSpPr>
          <p:cNvPr id="6" name="TextBox 5">
            <a:extLst>
              <a:ext uri="{FF2B5EF4-FFF2-40B4-BE49-F238E27FC236}">
                <a16:creationId xmlns:a16="http://schemas.microsoft.com/office/drawing/2014/main" id="{C1F238E5-D009-4197-AE19-917D20E84A64}"/>
              </a:ext>
            </a:extLst>
          </p:cNvPr>
          <p:cNvSpPr txBox="1"/>
          <p:nvPr/>
        </p:nvSpPr>
        <p:spPr>
          <a:xfrm>
            <a:off x="3116340" y="5144953"/>
            <a:ext cx="815282" cy="307777"/>
          </a:xfrm>
          <a:prstGeom prst="rect">
            <a:avLst/>
          </a:prstGeom>
          <a:solidFill>
            <a:srgbClr val="DEE9F8"/>
          </a:solidFill>
          <a:ln>
            <a:solidFill>
              <a:srgbClr val="DEE9F8"/>
            </a:solidFill>
          </a:ln>
        </p:spPr>
        <p:txBody>
          <a:bodyPr wrap="square" rtlCol="0">
            <a:spAutoFit/>
          </a:bodyPr>
          <a:lstStyle/>
          <a:p>
            <a:r>
              <a:rPr lang="en-US" sz="1400" dirty="0"/>
              <a:t>Empty</a:t>
            </a:r>
          </a:p>
        </p:txBody>
      </p:sp>
      <p:pic>
        <p:nvPicPr>
          <p:cNvPr id="7" name="Picture 6">
            <a:extLst>
              <a:ext uri="{FF2B5EF4-FFF2-40B4-BE49-F238E27FC236}">
                <a16:creationId xmlns:a16="http://schemas.microsoft.com/office/drawing/2014/main" id="{BE636CFB-C14F-4587-AE3E-CCA3ECA9A238}"/>
              </a:ext>
            </a:extLst>
          </p:cNvPr>
          <p:cNvPicPr>
            <a:picLocks noChangeAspect="1"/>
          </p:cNvPicPr>
          <p:nvPr/>
        </p:nvPicPr>
        <p:blipFill>
          <a:blip r:embed="rId3"/>
          <a:stretch>
            <a:fillRect/>
          </a:stretch>
        </p:blipFill>
        <p:spPr>
          <a:xfrm>
            <a:off x="7431264" y="4389803"/>
            <a:ext cx="2145080" cy="1754667"/>
          </a:xfrm>
          <a:prstGeom prst="rect">
            <a:avLst/>
          </a:prstGeom>
        </p:spPr>
      </p:pic>
      <p:pic>
        <p:nvPicPr>
          <p:cNvPr id="8" name="Picture 7">
            <a:extLst>
              <a:ext uri="{FF2B5EF4-FFF2-40B4-BE49-F238E27FC236}">
                <a16:creationId xmlns:a16="http://schemas.microsoft.com/office/drawing/2014/main" id="{68A01158-618B-466F-8D1C-0E837B6E716D}"/>
              </a:ext>
            </a:extLst>
          </p:cNvPr>
          <p:cNvPicPr>
            <a:picLocks noChangeAspect="1"/>
          </p:cNvPicPr>
          <p:nvPr/>
        </p:nvPicPr>
        <p:blipFill>
          <a:blip r:embed="rId4"/>
          <a:stretch>
            <a:fillRect/>
          </a:stretch>
        </p:blipFill>
        <p:spPr>
          <a:xfrm>
            <a:off x="278987" y="4409559"/>
            <a:ext cx="1825888" cy="1522080"/>
          </a:xfrm>
          <a:prstGeom prst="rect">
            <a:avLst/>
          </a:prstGeom>
        </p:spPr>
      </p:pic>
      <p:pic>
        <p:nvPicPr>
          <p:cNvPr id="9" name="Picture 8">
            <a:extLst>
              <a:ext uri="{FF2B5EF4-FFF2-40B4-BE49-F238E27FC236}">
                <a16:creationId xmlns:a16="http://schemas.microsoft.com/office/drawing/2014/main" id="{37C559C0-A639-4089-B523-5F77524C3EC7}"/>
              </a:ext>
            </a:extLst>
          </p:cNvPr>
          <p:cNvPicPr>
            <a:picLocks noChangeAspect="1"/>
          </p:cNvPicPr>
          <p:nvPr/>
        </p:nvPicPr>
        <p:blipFill>
          <a:blip r:embed="rId4"/>
          <a:stretch>
            <a:fillRect/>
          </a:stretch>
        </p:blipFill>
        <p:spPr>
          <a:xfrm>
            <a:off x="9990901" y="4472042"/>
            <a:ext cx="1825888" cy="1522080"/>
          </a:xfrm>
          <a:prstGeom prst="rect">
            <a:avLst/>
          </a:prstGeom>
        </p:spPr>
      </p:pic>
      <p:cxnSp>
        <p:nvCxnSpPr>
          <p:cNvPr id="11" name="Straight Arrow Connector 10">
            <a:extLst>
              <a:ext uri="{FF2B5EF4-FFF2-40B4-BE49-F238E27FC236}">
                <a16:creationId xmlns:a16="http://schemas.microsoft.com/office/drawing/2014/main" id="{11527076-5FB4-4486-9863-A631DD0B82CF}"/>
              </a:ext>
            </a:extLst>
          </p:cNvPr>
          <p:cNvCxnSpPr/>
          <p:nvPr/>
        </p:nvCxnSpPr>
        <p:spPr>
          <a:xfrm>
            <a:off x="4692745" y="4765713"/>
            <a:ext cx="232070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576299-EACD-412E-9BB3-3CE5AF9FD5AD}"/>
              </a:ext>
            </a:extLst>
          </p:cNvPr>
          <p:cNvCxnSpPr>
            <a:cxnSpLocks/>
          </p:cNvCxnSpPr>
          <p:nvPr/>
        </p:nvCxnSpPr>
        <p:spPr>
          <a:xfrm flipH="1">
            <a:off x="4692745" y="5453310"/>
            <a:ext cx="219696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796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4860573" y="378320"/>
            <a:ext cx="2788639" cy="633796"/>
          </a:xfrm>
        </p:spPr>
        <p:txBody>
          <a:bodyPr>
            <a:normAutofit/>
          </a:bodyPr>
          <a:lstStyle/>
          <a:p>
            <a:pPr marL="0" indent="0">
              <a:buNone/>
            </a:pPr>
            <a:r>
              <a:rPr lang="en-US" sz="3600" u="sng" dirty="0"/>
              <a:t>BEAST Attack</a:t>
            </a:r>
          </a:p>
        </p:txBody>
      </p:sp>
      <p:sp>
        <p:nvSpPr>
          <p:cNvPr id="4" name="TextBox 3">
            <a:extLst>
              <a:ext uri="{FF2B5EF4-FFF2-40B4-BE49-F238E27FC236}">
                <a16:creationId xmlns:a16="http://schemas.microsoft.com/office/drawing/2014/main" id="{199D48AA-A7DF-4FF6-A4DC-A323CFD88E27}"/>
              </a:ext>
            </a:extLst>
          </p:cNvPr>
          <p:cNvSpPr txBox="1"/>
          <p:nvPr/>
        </p:nvSpPr>
        <p:spPr>
          <a:xfrm>
            <a:off x="1191931" y="1391356"/>
            <a:ext cx="10125925" cy="32778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BEAST -&gt; Leverages weakness in  CBC -&gt; Exploits the SSL.</a:t>
            </a:r>
          </a:p>
          <a:p>
            <a:pPr marL="342900" indent="-342900">
              <a:lnSpc>
                <a:spcPct val="150000"/>
              </a:lnSpc>
              <a:buFont typeface="Arial" panose="020B0604020202020204" pitchFamily="34" charset="0"/>
              <a:buChar char="•"/>
            </a:pPr>
            <a:r>
              <a:rPr lang="en-US" sz="2000" dirty="0"/>
              <a:t>Targets the use of repeated IV(s) -&gt; Initialization vectors.</a:t>
            </a:r>
          </a:p>
          <a:p>
            <a:pPr marL="342900" indent="-342900">
              <a:lnSpc>
                <a:spcPct val="150000"/>
              </a:lnSpc>
              <a:buFont typeface="Arial" panose="020B0604020202020204" pitchFamily="34" charset="0"/>
              <a:buChar char="•"/>
            </a:pPr>
            <a:r>
              <a:rPr lang="en-US" sz="2000" dirty="0"/>
              <a:t>More of a proof of concept.</a:t>
            </a:r>
          </a:p>
          <a:p>
            <a:pPr marL="342900" indent="-342900">
              <a:lnSpc>
                <a:spcPct val="150000"/>
              </a:lnSpc>
              <a:buFont typeface="Arial" panose="020B0604020202020204" pitchFamily="34" charset="0"/>
              <a:buChar char="•"/>
            </a:pPr>
            <a:r>
              <a:rPr lang="en-US" sz="2000" dirty="0"/>
              <a:t>Requires JavaScript interception to increase request capture.</a:t>
            </a:r>
          </a:p>
          <a:p>
            <a:pPr marL="342900" indent="-342900">
              <a:lnSpc>
                <a:spcPct val="150000"/>
              </a:lnSpc>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endParaRPr lang="en-US" sz="2000" dirty="0"/>
          </a:p>
          <a:p>
            <a:pPr>
              <a:lnSpc>
                <a:spcPct val="150000"/>
              </a:lnSpc>
            </a:pPr>
            <a:endParaRPr lang="en-US" dirty="0"/>
          </a:p>
        </p:txBody>
      </p:sp>
      <p:pic>
        <p:nvPicPr>
          <p:cNvPr id="10" name="Picture 9">
            <a:extLst>
              <a:ext uri="{FF2B5EF4-FFF2-40B4-BE49-F238E27FC236}">
                <a16:creationId xmlns:a16="http://schemas.microsoft.com/office/drawing/2014/main" id="{D7857067-8E43-4596-8BD5-E6F6A09BB91F}"/>
              </a:ext>
            </a:extLst>
          </p:cNvPr>
          <p:cNvPicPr>
            <a:picLocks noChangeAspect="1"/>
          </p:cNvPicPr>
          <p:nvPr/>
        </p:nvPicPr>
        <p:blipFill>
          <a:blip r:embed="rId3"/>
          <a:stretch>
            <a:fillRect/>
          </a:stretch>
        </p:blipFill>
        <p:spPr>
          <a:xfrm>
            <a:off x="0" y="3429000"/>
            <a:ext cx="12192000" cy="3513234"/>
          </a:xfrm>
          <a:prstGeom prst="rect">
            <a:avLst/>
          </a:prstGeom>
        </p:spPr>
      </p:pic>
      <p:cxnSp>
        <p:nvCxnSpPr>
          <p:cNvPr id="16" name="Straight Arrow Connector 15">
            <a:extLst>
              <a:ext uri="{FF2B5EF4-FFF2-40B4-BE49-F238E27FC236}">
                <a16:creationId xmlns:a16="http://schemas.microsoft.com/office/drawing/2014/main" id="{BDB41635-7D86-414E-9E7B-D4F2300E646B}"/>
              </a:ext>
            </a:extLst>
          </p:cNvPr>
          <p:cNvCxnSpPr/>
          <p:nvPr/>
        </p:nvCxnSpPr>
        <p:spPr>
          <a:xfrm>
            <a:off x="517585" y="2156604"/>
            <a:ext cx="0" cy="20703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E810DFE-8187-463D-891D-8594C4629399}"/>
              </a:ext>
            </a:extLst>
          </p:cNvPr>
          <p:cNvCxnSpPr/>
          <p:nvPr/>
        </p:nvCxnSpPr>
        <p:spPr>
          <a:xfrm flipH="1">
            <a:off x="517585" y="2156604"/>
            <a:ext cx="62110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639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88A480-E745-4525-9757-1B9011AC57D6}"/>
              </a:ext>
            </a:extLst>
          </p:cNvPr>
          <p:cNvPicPr>
            <a:picLocks noChangeAspect="1"/>
          </p:cNvPicPr>
          <p:nvPr/>
        </p:nvPicPr>
        <p:blipFill>
          <a:blip r:embed="rId3"/>
          <a:stretch>
            <a:fillRect/>
          </a:stretch>
        </p:blipFill>
        <p:spPr>
          <a:xfrm>
            <a:off x="0" y="1012116"/>
            <a:ext cx="12192000" cy="4863244"/>
          </a:xfrm>
          <a:prstGeom prst="rect">
            <a:avLst/>
          </a:prstGeom>
        </p:spPr>
      </p:pic>
    </p:spTree>
    <p:extLst>
      <p:ext uri="{BB962C8B-B14F-4D97-AF65-F5344CB8AC3E}">
        <p14:creationId xmlns:p14="http://schemas.microsoft.com/office/powerpoint/2010/main" val="1758824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4582783" y="592970"/>
            <a:ext cx="3026434" cy="633796"/>
          </a:xfrm>
        </p:spPr>
        <p:txBody>
          <a:bodyPr>
            <a:normAutofit/>
          </a:bodyPr>
          <a:lstStyle/>
          <a:p>
            <a:pPr marL="0" indent="0">
              <a:buNone/>
            </a:pPr>
            <a:r>
              <a:rPr lang="en-US" sz="3600" u="sng" dirty="0"/>
              <a:t>POODLE Attack</a:t>
            </a:r>
          </a:p>
        </p:txBody>
      </p:sp>
      <p:sp>
        <p:nvSpPr>
          <p:cNvPr id="4" name="TextBox 3">
            <a:extLst>
              <a:ext uri="{FF2B5EF4-FFF2-40B4-BE49-F238E27FC236}">
                <a16:creationId xmlns:a16="http://schemas.microsoft.com/office/drawing/2014/main" id="{199D48AA-A7DF-4FF6-A4DC-A323CFD88E27}"/>
              </a:ext>
            </a:extLst>
          </p:cNvPr>
          <p:cNvSpPr txBox="1"/>
          <p:nvPr/>
        </p:nvSpPr>
        <p:spPr>
          <a:xfrm>
            <a:off x="1177416" y="1484962"/>
            <a:ext cx="10125925"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Force the backend, by supporting only SSLv3 and rejecting the TLS connections</a:t>
            </a:r>
          </a:p>
          <a:p>
            <a:pPr marL="342900" indent="-342900">
              <a:lnSpc>
                <a:spcPct val="150000"/>
              </a:lnSpc>
              <a:buFont typeface="Arial" panose="020B0604020202020204" pitchFamily="34" charset="0"/>
              <a:buChar char="•"/>
            </a:pPr>
            <a:r>
              <a:rPr lang="en-US" sz="2000" dirty="0"/>
              <a:t>Need to make 256 SSL 3.0 requests to reveal one byte of encrypted messages</a:t>
            </a:r>
            <a:endParaRPr lang="en-US" dirty="0"/>
          </a:p>
        </p:txBody>
      </p:sp>
      <p:sp>
        <p:nvSpPr>
          <p:cNvPr id="2" name="Rectangle 1">
            <a:extLst>
              <a:ext uri="{FF2B5EF4-FFF2-40B4-BE49-F238E27FC236}">
                <a16:creationId xmlns:a16="http://schemas.microsoft.com/office/drawing/2014/main" id="{860354C0-CE55-4BAC-97F2-5BD406251B90}"/>
              </a:ext>
            </a:extLst>
          </p:cNvPr>
          <p:cNvSpPr/>
          <p:nvPr/>
        </p:nvSpPr>
        <p:spPr>
          <a:xfrm>
            <a:off x="1844842" y="2711116"/>
            <a:ext cx="8791074" cy="506292"/>
          </a:xfrm>
          <a:prstGeom prst="rect">
            <a:avLst/>
          </a:prstGeom>
          <a:solidFill>
            <a:srgbClr val="DEE9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9039FD2-859B-4EF2-B201-F774D6D10FE2}"/>
              </a:ext>
            </a:extLst>
          </p:cNvPr>
          <p:cNvCxnSpPr/>
          <p:nvPr/>
        </p:nvCxnSpPr>
        <p:spPr>
          <a:xfrm>
            <a:off x="6737684" y="2711116"/>
            <a:ext cx="0" cy="506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ECDA8F2-3A28-4323-8E18-D1F8E62A6C95}"/>
              </a:ext>
            </a:extLst>
          </p:cNvPr>
          <p:cNvCxnSpPr/>
          <p:nvPr/>
        </p:nvCxnSpPr>
        <p:spPr>
          <a:xfrm>
            <a:off x="8301789" y="2711116"/>
            <a:ext cx="0" cy="506292"/>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2EC8B3-E304-40FA-96C9-7566E7749748}"/>
              </a:ext>
            </a:extLst>
          </p:cNvPr>
          <p:cNvSpPr txBox="1"/>
          <p:nvPr/>
        </p:nvSpPr>
        <p:spPr>
          <a:xfrm>
            <a:off x="3561347" y="2711116"/>
            <a:ext cx="1459832" cy="523220"/>
          </a:xfrm>
          <a:prstGeom prst="rect">
            <a:avLst/>
          </a:prstGeom>
          <a:noFill/>
        </p:spPr>
        <p:txBody>
          <a:bodyPr wrap="square" rtlCol="0">
            <a:spAutoFit/>
          </a:bodyPr>
          <a:lstStyle/>
          <a:p>
            <a:r>
              <a:rPr lang="en-US" sz="2800" dirty="0"/>
              <a:t>Message</a:t>
            </a:r>
          </a:p>
        </p:txBody>
      </p:sp>
      <p:sp>
        <p:nvSpPr>
          <p:cNvPr id="16" name="TextBox 15">
            <a:extLst>
              <a:ext uri="{FF2B5EF4-FFF2-40B4-BE49-F238E27FC236}">
                <a16:creationId xmlns:a16="http://schemas.microsoft.com/office/drawing/2014/main" id="{06300A5E-723F-450D-83EB-5DAB162CE998}"/>
              </a:ext>
            </a:extLst>
          </p:cNvPr>
          <p:cNvSpPr txBox="1"/>
          <p:nvPr/>
        </p:nvSpPr>
        <p:spPr>
          <a:xfrm>
            <a:off x="7073190" y="2711116"/>
            <a:ext cx="1045494" cy="523220"/>
          </a:xfrm>
          <a:prstGeom prst="rect">
            <a:avLst/>
          </a:prstGeom>
          <a:noFill/>
        </p:spPr>
        <p:txBody>
          <a:bodyPr wrap="square" rtlCol="0">
            <a:spAutoFit/>
          </a:bodyPr>
          <a:lstStyle/>
          <a:p>
            <a:r>
              <a:rPr lang="en-US" sz="2800" dirty="0"/>
              <a:t>MAC</a:t>
            </a:r>
          </a:p>
        </p:txBody>
      </p:sp>
      <p:sp>
        <p:nvSpPr>
          <p:cNvPr id="17" name="TextBox 16">
            <a:extLst>
              <a:ext uri="{FF2B5EF4-FFF2-40B4-BE49-F238E27FC236}">
                <a16:creationId xmlns:a16="http://schemas.microsoft.com/office/drawing/2014/main" id="{959DBC72-CE8F-42C1-9D01-7249D04E443A}"/>
              </a:ext>
            </a:extLst>
          </p:cNvPr>
          <p:cNvSpPr txBox="1"/>
          <p:nvPr/>
        </p:nvSpPr>
        <p:spPr>
          <a:xfrm>
            <a:off x="8639999" y="2694188"/>
            <a:ext cx="1657707" cy="523220"/>
          </a:xfrm>
          <a:prstGeom prst="rect">
            <a:avLst/>
          </a:prstGeom>
          <a:noFill/>
        </p:spPr>
        <p:txBody>
          <a:bodyPr wrap="square" rtlCol="0">
            <a:spAutoFit/>
          </a:bodyPr>
          <a:lstStyle/>
          <a:p>
            <a:r>
              <a:rPr lang="en-US" sz="2800" dirty="0"/>
              <a:t>PADDING</a:t>
            </a:r>
          </a:p>
        </p:txBody>
      </p:sp>
      <p:sp>
        <p:nvSpPr>
          <p:cNvPr id="18" name="TextBox 17">
            <a:extLst>
              <a:ext uri="{FF2B5EF4-FFF2-40B4-BE49-F238E27FC236}">
                <a16:creationId xmlns:a16="http://schemas.microsoft.com/office/drawing/2014/main" id="{01655C57-5FFC-43AF-8E24-263C21D87EEF}"/>
              </a:ext>
            </a:extLst>
          </p:cNvPr>
          <p:cNvSpPr txBox="1"/>
          <p:nvPr/>
        </p:nvSpPr>
        <p:spPr>
          <a:xfrm>
            <a:off x="1177416" y="3429000"/>
            <a:ext cx="1012592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Uses CBC mode -&gt;  The encrypted block process is incorporated in to the next block.</a:t>
            </a:r>
          </a:p>
          <a:p>
            <a:pPr marL="342900" indent="-342900">
              <a:lnSpc>
                <a:spcPct val="150000"/>
              </a:lnSpc>
              <a:buFont typeface="Arial" panose="020B0604020202020204" pitchFamily="34" charset="0"/>
              <a:buChar char="•"/>
            </a:pPr>
            <a:r>
              <a:rPr lang="en-US" sz="2000" dirty="0"/>
              <a:t>Mitigation: Upgrade from SSLV3 and set the TLS_FALLBACK_SCSV to prevent fallback to SSLv3.</a:t>
            </a:r>
          </a:p>
          <a:p>
            <a:pPr marL="342900" indent="-342900">
              <a:lnSpc>
                <a:spcPct val="150000"/>
              </a:lnSpc>
              <a:buFont typeface="Arial" panose="020B0604020202020204" pitchFamily="34" charset="0"/>
              <a:buChar char="•"/>
            </a:pPr>
            <a:r>
              <a:rPr lang="en-US" sz="2000" dirty="0"/>
              <a:t>Essentially, TLS_FALLBACK_SCSV allows clients to send a hidden version number in the downgraded connection attempt in a way that doesn't trigger the server bugs.</a:t>
            </a:r>
            <a:endParaRPr lang="en-US" dirty="0"/>
          </a:p>
        </p:txBody>
      </p:sp>
    </p:spTree>
    <p:extLst>
      <p:ext uri="{BB962C8B-B14F-4D97-AF65-F5344CB8AC3E}">
        <p14:creationId xmlns:p14="http://schemas.microsoft.com/office/powerpoint/2010/main" val="2197472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B1B6D6C9-97D7-4E53-96D0-ED236C05D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9B3E92A-1061-46F8-B715-B4005E2E9389}"/>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lumMod val="85000"/>
                    <a:lumOff val="15000"/>
                  </a:schemeClr>
                </a:solidFill>
                <a:latin typeface="+mj-lt"/>
                <a:ea typeface="+mj-ea"/>
                <a:cs typeface="+mj-cs"/>
              </a:rPr>
              <a:t>Renegotiation</a:t>
            </a:r>
          </a:p>
        </p:txBody>
      </p:sp>
    </p:spTree>
    <p:extLst>
      <p:ext uri="{BB962C8B-B14F-4D97-AF65-F5344CB8AC3E}">
        <p14:creationId xmlns:p14="http://schemas.microsoft.com/office/powerpoint/2010/main" val="721985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3074-A5D3-465A-B10D-52B6E166337E}"/>
              </a:ext>
            </a:extLst>
          </p:cNvPr>
          <p:cNvSpPr>
            <a:spLocks noGrp="1"/>
          </p:cNvSpPr>
          <p:nvPr>
            <p:ph idx="1"/>
          </p:nvPr>
        </p:nvSpPr>
        <p:spPr>
          <a:xfrm>
            <a:off x="4010025" y="2697184"/>
            <a:ext cx="4171950" cy="609600"/>
          </a:xfrm>
        </p:spPr>
        <p:txBody>
          <a:bodyPr>
            <a:normAutofit fontScale="92500"/>
          </a:bodyPr>
          <a:lstStyle/>
          <a:p>
            <a:pPr marL="0" indent="0">
              <a:buNone/>
            </a:pPr>
            <a:r>
              <a:rPr lang="en-US" sz="3200" u="sng" dirty="0"/>
              <a:t>What is a Renegotiation?</a:t>
            </a:r>
          </a:p>
        </p:txBody>
      </p:sp>
      <p:sp>
        <p:nvSpPr>
          <p:cNvPr id="2" name="TextBox 1">
            <a:extLst>
              <a:ext uri="{FF2B5EF4-FFF2-40B4-BE49-F238E27FC236}">
                <a16:creationId xmlns:a16="http://schemas.microsoft.com/office/drawing/2014/main" id="{57BB749B-95A5-4CEE-B7DA-BB8F58726A56}"/>
              </a:ext>
            </a:extLst>
          </p:cNvPr>
          <p:cNvSpPr txBox="1"/>
          <p:nvPr/>
        </p:nvSpPr>
        <p:spPr>
          <a:xfrm>
            <a:off x="1448093" y="3856016"/>
            <a:ext cx="9295813" cy="830997"/>
          </a:xfrm>
          <a:prstGeom prst="rect">
            <a:avLst/>
          </a:prstGeom>
          <a:noFill/>
        </p:spPr>
        <p:txBody>
          <a:bodyPr wrap="none" rtlCol="0">
            <a:spAutoFit/>
          </a:bodyPr>
          <a:lstStyle/>
          <a:p>
            <a:pPr algn="ctr"/>
            <a:r>
              <a:rPr lang="en-US" sz="2400" dirty="0"/>
              <a:t>Starting a new handshake negotiation inside of an existing secure session</a:t>
            </a:r>
          </a:p>
          <a:p>
            <a:pPr algn="ctr"/>
            <a:r>
              <a:rPr lang="en-US" sz="2400" dirty="0"/>
              <a:t> is called renegotiation.</a:t>
            </a:r>
          </a:p>
        </p:txBody>
      </p:sp>
    </p:spTree>
    <p:extLst>
      <p:ext uri="{BB962C8B-B14F-4D97-AF65-F5344CB8AC3E}">
        <p14:creationId xmlns:p14="http://schemas.microsoft.com/office/powerpoint/2010/main" val="51273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3074-A5D3-465A-B10D-52B6E166337E}"/>
              </a:ext>
            </a:extLst>
          </p:cNvPr>
          <p:cNvSpPr>
            <a:spLocks noGrp="1"/>
          </p:cNvSpPr>
          <p:nvPr>
            <p:ph idx="1"/>
          </p:nvPr>
        </p:nvSpPr>
        <p:spPr>
          <a:xfrm>
            <a:off x="4505653" y="2118874"/>
            <a:ext cx="3180694" cy="633796"/>
          </a:xfrm>
        </p:spPr>
        <p:txBody>
          <a:bodyPr>
            <a:normAutofit/>
          </a:bodyPr>
          <a:lstStyle/>
          <a:p>
            <a:pPr marL="0" indent="0">
              <a:buNone/>
            </a:pPr>
            <a:r>
              <a:rPr lang="en-US" sz="3200" u="sng" dirty="0"/>
              <a:t>What is a Socket?</a:t>
            </a:r>
          </a:p>
        </p:txBody>
      </p:sp>
      <p:sp>
        <p:nvSpPr>
          <p:cNvPr id="5" name="Content Placeholder 2">
            <a:extLst>
              <a:ext uri="{FF2B5EF4-FFF2-40B4-BE49-F238E27FC236}">
                <a16:creationId xmlns:a16="http://schemas.microsoft.com/office/drawing/2014/main" id="{1C68EDB8-D7EB-49E5-AA79-5880E0BD3605}"/>
              </a:ext>
            </a:extLst>
          </p:cNvPr>
          <p:cNvSpPr txBox="1">
            <a:spLocks/>
          </p:cNvSpPr>
          <p:nvPr/>
        </p:nvSpPr>
        <p:spPr>
          <a:xfrm>
            <a:off x="2871952" y="4010736"/>
            <a:ext cx="6448096" cy="633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t>IP Address + Port Number</a:t>
            </a:r>
          </a:p>
        </p:txBody>
      </p:sp>
    </p:spTree>
    <p:extLst>
      <p:ext uri="{BB962C8B-B14F-4D97-AF65-F5344CB8AC3E}">
        <p14:creationId xmlns:p14="http://schemas.microsoft.com/office/powerpoint/2010/main" val="938752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3497086" y="442489"/>
            <a:ext cx="5197827" cy="633796"/>
          </a:xfrm>
        </p:spPr>
        <p:txBody>
          <a:bodyPr>
            <a:normAutofit fontScale="92500"/>
          </a:bodyPr>
          <a:lstStyle/>
          <a:p>
            <a:pPr marL="0" indent="0">
              <a:buNone/>
            </a:pPr>
            <a:r>
              <a:rPr lang="en-US" sz="3600" u="sng" dirty="0"/>
              <a:t>Client Initiated Renegotiation</a:t>
            </a:r>
          </a:p>
        </p:txBody>
      </p:sp>
      <p:sp>
        <p:nvSpPr>
          <p:cNvPr id="7" name="TextBox 6">
            <a:extLst>
              <a:ext uri="{FF2B5EF4-FFF2-40B4-BE49-F238E27FC236}">
                <a16:creationId xmlns:a16="http://schemas.microsoft.com/office/drawing/2014/main" id="{D34E17E8-E102-4D31-BA2E-673C50D500B6}"/>
              </a:ext>
            </a:extLst>
          </p:cNvPr>
          <p:cNvSpPr txBox="1"/>
          <p:nvPr/>
        </p:nvSpPr>
        <p:spPr>
          <a:xfrm>
            <a:off x="902660" y="1449700"/>
            <a:ext cx="10826169" cy="3785652"/>
          </a:xfrm>
          <a:prstGeom prst="rect">
            <a:avLst/>
          </a:prstGeom>
          <a:noFill/>
        </p:spPr>
        <p:txBody>
          <a:bodyPr wrap="none" rtlCol="0">
            <a:spAutoFit/>
          </a:bodyPr>
          <a:lstStyle/>
          <a:p>
            <a:pPr marL="342900" indent="-342900">
              <a:buFont typeface="Arial" panose="020B0604020202020204" pitchFamily="34" charset="0"/>
              <a:buChar char="•"/>
            </a:pPr>
            <a:r>
              <a:rPr lang="en-US" sz="2400" dirty="0"/>
              <a:t>The client side is allowed client to renegotiate new encryption parameters </a:t>
            </a:r>
          </a:p>
          <a:p>
            <a:r>
              <a:rPr lang="en-US" sz="2400" dirty="0"/>
              <a:t>      for an SSL/TLS connection within a single TCP connection.</a:t>
            </a:r>
          </a:p>
          <a:p>
            <a:endParaRPr lang="en-US" sz="2400" dirty="0"/>
          </a:p>
          <a:p>
            <a:pPr marL="342900" indent="-342900">
              <a:buFont typeface="Arial" panose="020B0604020202020204" pitchFamily="34" charset="0"/>
              <a:buChar char="•"/>
            </a:pPr>
            <a:r>
              <a:rPr lang="en-US" sz="2400" dirty="0"/>
              <a:t>Handshakes usually involve a high degree of computational overhead.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Done via a single thread is not very effective.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But done over a distributed platform over a elongated period leads to DOS attacks.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Use Rate limiters or don’t support this method. </a:t>
            </a:r>
          </a:p>
        </p:txBody>
      </p:sp>
    </p:spTree>
    <p:extLst>
      <p:ext uri="{BB962C8B-B14F-4D97-AF65-F5344CB8AC3E}">
        <p14:creationId xmlns:p14="http://schemas.microsoft.com/office/powerpoint/2010/main" val="2301030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4010480" y="662474"/>
            <a:ext cx="4171040" cy="455869"/>
          </a:xfrm>
        </p:spPr>
        <p:txBody>
          <a:bodyPr>
            <a:normAutofit fontScale="85000" lnSpcReduction="20000"/>
          </a:bodyPr>
          <a:lstStyle/>
          <a:p>
            <a:pPr marL="0" indent="0">
              <a:buNone/>
            </a:pPr>
            <a:r>
              <a:rPr lang="en-US" sz="3600" u="sng" dirty="0"/>
              <a:t>Insecure Renegotiation</a:t>
            </a:r>
          </a:p>
        </p:txBody>
      </p:sp>
      <p:sp>
        <p:nvSpPr>
          <p:cNvPr id="9" name="TextBox 8">
            <a:extLst>
              <a:ext uri="{FF2B5EF4-FFF2-40B4-BE49-F238E27FC236}">
                <a16:creationId xmlns:a16="http://schemas.microsoft.com/office/drawing/2014/main" id="{5AC6AEF8-95C3-4538-B448-CFEF1D82B0F2}"/>
              </a:ext>
            </a:extLst>
          </p:cNvPr>
          <p:cNvSpPr txBox="1"/>
          <p:nvPr/>
        </p:nvSpPr>
        <p:spPr>
          <a:xfrm>
            <a:off x="1187570" y="3136612"/>
            <a:ext cx="9816860" cy="584775"/>
          </a:xfrm>
          <a:prstGeom prst="rect">
            <a:avLst/>
          </a:prstGeom>
          <a:noFill/>
        </p:spPr>
        <p:txBody>
          <a:bodyPr wrap="square" rtlCol="0">
            <a:spAutoFit/>
          </a:bodyPr>
          <a:lstStyle/>
          <a:p>
            <a:pPr marL="514350" indent="-514350">
              <a:buFont typeface="Arial" panose="020B0604020202020204" pitchFamily="34" charset="0"/>
              <a:buChar char="•"/>
            </a:pPr>
            <a:r>
              <a:rPr lang="en-US" sz="1600" dirty="0"/>
              <a:t>A flaw in the design of the handshake process of SSL/TLS allows an attacker to inject arbitrary data into the beginning of a client's communication with a server during a man-in-the-middle attack.</a:t>
            </a:r>
          </a:p>
        </p:txBody>
      </p:sp>
    </p:spTree>
    <p:extLst>
      <p:ext uri="{BB962C8B-B14F-4D97-AF65-F5344CB8AC3E}">
        <p14:creationId xmlns:p14="http://schemas.microsoft.com/office/powerpoint/2010/main" val="779735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928631E-3B14-4D65-B459-7B9FCF7F93F6}"/>
              </a:ext>
            </a:extLst>
          </p:cNvPr>
          <p:cNvCxnSpPr/>
          <p:nvPr/>
        </p:nvCxnSpPr>
        <p:spPr>
          <a:xfrm>
            <a:off x="5489511" y="1110343"/>
            <a:ext cx="0" cy="555171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2D9CF9-2FED-4285-BC95-05B635AEE081}"/>
              </a:ext>
            </a:extLst>
          </p:cNvPr>
          <p:cNvCxnSpPr/>
          <p:nvPr/>
        </p:nvCxnSpPr>
        <p:spPr>
          <a:xfrm>
            <a:off x="1110343" y="1110343"/>
            <a:ext cx="0" cy="555171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DB03C-05FA-4981-804E-E8EF4932C7B2}"/>
              </a:ext>
            </a:extLst>
          </p:cNvPr>
          <p:cNvCxnSpPr/>
          <p:nvPr/>
        </p:nvCxnSpPr>
        <p:spPr>
          <a:xfrm>
            <a:off x="10319657" y="1110343"/>
            <a:ext cx="0" cy="555171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56FC0FE-7F77-4EE4-BFCD-5068766595AE}"/>
              </a:ext>
            </a:extLst>
          </p:cNvPr>
          <p:cNvPicPr>
            <a:picLocks noChangeAspect="1"/>
          </p:cNvPicPr>
          <p:nvPr/>
        </p:nvPicPr>
        <p:blipFill>
          <a:blip r:embed="rId2"/>
          <a:stretch>
            <a:fillRect/>
          </a:stretch>
        </p:blipFill>
        <p:spPr>
          <a:xfrm>
            <a:off x="717526" y="117477"/>
            <a:ext cx="943323" cy="786364"/>
          </a:xfrm>
          <a:prstGeom prst="rect">
            <a:avLst/>
          </a:prstGeom>
        </p:spPr>
      </p:pic>
      <p:pic>
        <p:nvPicPr>
          <p:cNvPr id="11" name="Picture 10">
            <a:extLst>
              <a:ext uri="{FF2B5EF4-FFF2-40B4-BE49-F238E27FC236}">
                <a16:creationId xmlns:a16="http://schemas.microsoft.com/office/drawing/2014/main" id="{E07B14F1-B2C4-443C-9C2C-AC2A6E2B9BB8}"/>
              </a:ext>
            </a:extLst>
          </p:cNvPr>
          <p:cNvPicPr>
            <a:picLocks noChangeAspect="1"/>
          </p:cNvPicPr>
          <p:nvPr/>
        </p:nvPicPr>
        <p:blipFill rotWithShape="1">
          <a:blip r:embed="rId3"/>
          <a:srcRect/>
          <a:stretch/>
        </p:blipFill>
        <p:spPr>
          <a:xfrm>
            <a:off x="4965130" y="0"/>
            <a:ext cx="1168931" cy="1017036"/>
          </a:xfrm>
          <a:prstGeom prst="rect">
            <a:avLst/>
          </a:prstGeom>
        </p:spPr>
      </p:pic>
      <p:pic>
        <p:nvPicPr>
          <p:cNvPr id="12" name="Picture 11">
            <a:extLst>
              <a:ext uri="{FF2B5EF4-FFF2-40B4-BE49-F238E27FC236}">
                <a16:creationId xmlns:a16="http://schemas.microsoft.com/office/drawing/2014/main" id="{E038ED52-9DD1-4AC5-B84B-EEE69F3BB67F}"/>
              </a:ext>
            </a:extLst>
          </p:cNvPr>
          <p:cNvPicPr>
            <a:picLocks noChangeAspect="1"/>
          </p:cNvPicPr>
          <p:nvPr/>
        </p:nvPicPr>
        <p:blipFill>
          <a:blip r:embed="rId4"/>
          <a:stretch>
            <a:fillRect/>
          </a:stretch>
        </p:blipFill>
        <p:spPr>
          <a:xfrm>
            <a:off x="9868679" y="0"/>
            <a:ext cx="1121348" cy="1017036"/>
          </a:xfrm>
          <a:prstGeom prst="rect">
            <a:avLst/>
          </a:prstGeom>
        </p:spPr>
      </p:pic>
      <p:cxnSp>
        <p:nvCxnSpPr>
          <p:cNvPr id="14" name="Straight Arrow Connector 13">
            <a:extLst>
              <a:ext uri="{FF2B5EF4-FFF2-40B4-BE49-F238E27FC236}">
                <a16:creationId xmlns:a16="http://schemas.microsoft.com/office/drawing/2014/main" id="{45CD3E6F-899A-42AF-98EB-7920410F58D0}"/>
              </a:ext>
            </a:extLst>
          </p:cNvPr>
          <p:cNvCxnSpPr/>
          <p:nvPr/>
        </p:nvCxnSpPr>
        <p:spPr>
          <a:xfrm>
            <a:off x="1124338" y="1999687"/>
            <a:ext cx="4379168"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33F114-44CB-4595-980D-9071089B3F34}"/>
              </a:ext>
            </a:extLst>
          </p:cNvPr>
          <p:cNvSpPr txBox="1"/>
          <p:nvPr/>
        </p:nvSpPr>
        <p:spPr>
          <a:xfrm>
            <a:off x="2241683" y="1757091"/>
            <a:ext cx="2091609" cy="307777"/>
          </a:xfrm>
          <a:prstGeom prst="rect">
            <a:avLst/>
          </a:prstGeom>
          <a:noFill/>
        </p:spPr>
        <p:txBody>
          <a:bodyPr wrap="square" rtlCol="0">
            <a:spAutoFit/>
          </a:bodyPr>
          <a:lstStyle/>
          <a:p>
            <a:r>
              <a:rPr lang="en-US" sz="1400" dirty="0"/>
              <a:t>Client Handshake request</a:t>
            </a:r>
          </a:p>
        </p:txBody>
      </p:sp>
      <p:sp>
        <p:nvSpPr>
          <p:cNvPr id="16" name="Flowchart: Summing Junction 15">
            <a:extLst>
              <a:ext uri="{FF2B5EF4-FFF2-40B4-BE49-F238E27FC236}">
                <a16:creationId xmlns:a16="http://schemas.microsoft.com/office/drawing/2014/main" id="{351B34EC-8E04-4953-9393-8FD734CFFEC0}"/>
              </a:ext>
            </a:extLst>
          </p:cNvPr>
          <p:cNvSpPr/>
          <p:nvPr/>
        </p:nvSpPr>
        <p:spPr>
          <a:xfrm>
            <a:off x="5702560" y="1757091"/>
            <a:ext cx="475858" cy="485192"/>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477017-2FA1-460F-9AD7-0DE9CFCFF57A}"/>
              </a:ext>
            </a:extLst>
          </p:cNvPr>
          <p:cNvSpPr txBox="1"/>
          <p:nvPr/>
        </p:nvSpPr>
        <p:spPr>
          <a:xfrm>
            <a:off x="6148056" y="1845798"/>
            <a:ext cx="1069171" cy="307777"/>
          </a:xfrm>
          <a:prstGeom prst="rect">
            <a:avLst/>
          </a:prstGeom>
          <a:noFill/>
        </p:spPr>
        <p:txBody>
          <a:bodyPr wrap="square" rtlCol="0">
            <a:spAutoFit/>
          </a:bodyPr>
          <a:lstStyle/>
          <a:p>
            <a:r>
              <a:rPr lang="en-US" sz="1400" dirty="0"/>
              <a:t>intercepted</a:t>
            </a:r>
          </a:p>
        </p:txBody>
      </p:sp>
      <p:sp>
        <p:nvSpPr>
          <p:cNvPr id="18" name="TextBox 17">
            <a:extLst>
              <a:ext uri="{FF2B5EF4-FFF2-40B4-BE49-F238E27FC236}">
                <a16:creationId xmlns:a16="http://schemas.microsoft.com/office/drawing/2014/main" id="{F808D232-F747-4CBB-9B91-5734AA72E943}"/>
              </a:ext>
            </a:extLst>
          </p:cNvPr>
          <p:cNvSpPr txBox="1"/>
          <p:nvPr/>
        </p:nvSpPr>
        <p:spPr>
          <a:xfrm>
            <a:off x="6329265" y="2407833"/>
            <a:ext cx="3331027" cy="307777"/>
          </a:xfrm>
          <a:prstGeom prst="rect">
            <a:avLst/>
          </a:prstGeom>
          <a:noFill/>
        </p:spPr>
        <p:txBody>
          <a:bodyPr wrap="square" rtlCol="0">
            <a:spAutoFit/>
          </a:bodyPr>
          <a:lstStyle/>
          <a:p>
            <a:r>
              <a:rPr lang="en-US" sz="1400" dirty="0"/>
              <a:t>Initiates TLS connection + Payload injected</a:t>
            </a:r>
          </a:p>
        </p:txBody>
      </p:sp>
      <p:cxnSp>
        <p:nvCxnSpPr>
          <p:cNvPr id="20" name="Straight Arrow Connector 19">
            <a:extLst>
              <a:ext uri="{FF2B5EF4-FFF2-40B4-BE49-F238E27FC236}">
                <a16:creationId xmlns:a16="http://schemas.microsoft.com/office/drawing/2014/main" id="{481B9322-3D4C-4AF7-8132-D9CE6320905C}"/>
              </a:ext>
            </a:extLst>
          </p:cNvPr>
          <p:cNvCxnSpPr/>
          <p:nvPr/>
        </p:nvCxnSpPr>
        <p:spPr>
          <a:xfrm>
            <a:off x="5501950" y="2663956"/>
            <a:ext cx="4830146"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A787284-1690-4075-8BAC-8F221D1942FB}"/>
              </a:ext>
            </a:extLst>
          </p:cNvPr>
          <p:cNvSpPr txBox="1"/>
          <p:nvPr/>
        </p:nvSpPr>
        <p:spPr>
          <a:xfrm>
            <a:off x="10500043" y="2827710"/>
            <a:ext cx="806321" cy="307777"/>
          </a:xfrm>
          <a:prstGeom prst="rect">
            <a:avLst/>
          </a:prstGeom>
          <a:noFill/>
          <a:ln>
            <a:solidFill>
              <a:schemeClr val="tx1"/>
            </a:solidFill>
          </a:ln>
        </p:spPr>
        <p:txBody>
          <a:bodyPr wrap="square" rtlCol="0">
            <a:spAutoFit/>
          </a:bodyPr>
          <a:lstStyle/>
          <a:p>
            <a:pPr algn="ctr"/>
            <a:r>
              <a:rPr lang="en-US" sz="1400" dirty="0"/>
              <a:t>Payload</a:t>
            </a:r>
          </a:p>
        </p:txBody>
      </p:sp>
      <p:cxnSp>
        <p:nvCxnSpPr>
          <p:cNvPr id="22" name="Straight Arrow Connector 21">
            <a:extLst>
              <a:ext uri="{FF2B5EF4-FFF2-40B4-BE49-F238E27FC236}">
                <a16:creationId xmlns:a16="http://schemas.microsoft.com/office/drawing/2014/main" id="{AAB155FB-E643-411A-A44E-417F00171297}"/>
              </a:ext>
            </a:extLst>
          </p:cNvPr>
          <p:cNvCxnSpPr/>
          <p:nvPr/>
        </p:nvCxnSpPr>
        <p:spPr>
          <a:xfrm>
            <a:off x="5501950" y="3338870"/>
            <a:ext cx="4830146"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768CC02-41E0-4518-B695-D951308731C5}"/>
              </a:ext>
            </a:extLst>
          </p:cNvPr>
          <p:cNvSpPr txBox="1"/>
          <p:nvPr/>
        </p:nvSpPr>
        <p:spPr>
          <a:xfrm>
            <a:off x="7055498" y="3093433"/>
            <a:ext cx="1878559" cy="307777"/>
          </a:xfrm>
          <a:prstGeom prst="rect">
            <a:avLst/>
          </a:prstGeom>
          <a:noFill/>
        </p:spPr>
        <p:txBody>
          <a:bodyPr wrap="square" rtlCol="0">
            <a:spAutoFit/>
          </a:bodyPr>
          <a:lstStyle/>
          <a:p>
            <a:r>
              <a:rPr lang="en-US" sz="1400" dirty="0"/>
              <a:t>Initiates Renegotiation</a:t>
            </a:r>
          </a:p>
        </p:txBody>
      </p:sp>
      <p:cxnSp>
        <p:nvCxnSpPr>
          <p:cNvPr id="24" name="Straight Arrow Connector 23">
            <a:extLst>
              <a:ext uri="{FF2B5EF4-FFF2-40B4-BE49-F238E27FC236}">
                <a16:creationId xmlns:a16="http://schemas.microsoft.com/office/drawing/2014/main" id="{1E938ADD-2811-4447-8FF9-F2174DC1207A}"/>
              </a:ext>
            </a:extLst>
          </p:cNvPr>
          <p:cNvCxnSpPr/>
          <p:nvPr/>
        </p:nvCxnSpPr>
        <p:spPr>
          <a:xfrm>
            <a:off x="5501950" y="3983219"/>
            <a:ext cx="4830146"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3F0531C-66E8-46FC-ADFF-D010295ACA73}"/>
              </a:ext>
            </a:extLst>
          </p:cNvPr>
          <p:cNvSpPr txBox="1"/>
          <p:nvPr/>
        </p:nvSpPr>
        <p:spPr>
          <a:xfrm>
            <a:off x="6523661" y="3732311"/>
            <a:ext cx="3345018" cy="307777"/>
          </a:xfrm>
          <a:prstGeom prst="rect">
            <a:avLst/>
          </a:prstGeom>
          <a:noFill/>
        </p:spPr>
        <p:txBody>
          <a:bodyPr wrap="square" rtlCol="0">
            <a:spAutoFit/>
          </a:bodyPr>
          <a:lstStyle/>
          <a:p>
            <a:r>
              <a:rPr lang="en-US" sz="1400" dirty="0"/>
              <a:t>Send intercepted Client handshake request</a:t>
            </a:r>
          </a:p>
        </p:txBody>
      </p:sp>
      <p:sp>
        <p:nvSpPr>
          <p:cNvPr id="29" name="TextBox 28">
            <a:extLst>
              <a:ext uri="{FF2B5EF4-FFF2-40B4-BE49-F238E27FC236}">
                <a16:creationId xmlns:a16="http://schemas.microsoft.com/office/drawing/2014/main" id="{51FD4415-D218-4095-95F8-1EBF88FF7F7C}"/>
              </a:ext>
            </a:extLst>
          </p:cNvPr>
          <p:cNvSpPr txBox="1"/>
          <p:nvPr/>
        </p:nvSpPr>
        <p:spPr>
          <a:xfrm>
            <a:off x="4482598" y="1222199"/>
            <a:ext cx="2439921" cy="261610"/>
          </a:xfrm>
          <a:prstGeom prst="rect">
            <a:avLst/>
          </a:prstGeom>
          <a:solidFill>
            <a:schemeClr val="bg1"/>
          </a:solidFill>
        </p:spPr>
        <p:txBody>
          <a:bodyPr wrap="square" rtlCol="0">
            <a:spAutoFit/>
          </a:bodyPr>
          <a:lstStyle/>
          <a:p>
            <a:r>
              <a:rPr lang="en-US" sz="1100" dirty="0"/>
              <a:t>Forwards all the requests to and from</a:t>
            </a:r>
          </a:p>
        </p:txBody>
      </p:sp>
      <p:cxnSp>
        <p:nvCxnSpPr>
          <p:cNvPr id="31" name="Straight Arrow Connector 30">
            <a:extLst>
              <a:ext uri="{FF2B5EF4-FFF2-40B4-BE49-F238E27FC236}">
                <a16:creationId xmlns:a16="http://schemas.microsoft.com/office/drawing/2014/main" id="{1F35EFDC-09B6-417B-A69F-B151859911E6}"/>
              </a:ext>
            </a:extLst>
          </p:cNvPr>
          <p:cNvCxnSpPr/>
          <p:nvPr/>
        </p:nvCxnSpPr>
        <p:spPr>
          <a:xfrm flipH="1">
            <a:off x="1097900" y="4581331"/>
            <a:ext cx="9209319"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327FA40-2F04-49C6-9A41-55F83D209F83}"/>
              </a:ext>
            </a:extLst>
          </p:cNvPr>
          <p:cNvSpPr txBox="1"/>
          <p:nvPr/>
        </p:nvSpPr>
        <p:spPr>
          <a:xfrm>
            <a:off x="6104569" y="4319791"/>
            <a:ext cx="3885405" cy="307777"/>
          </a:xfrm>
          <a:prstGeom prst="rect">
            <a:avLst/>
          </a:prstGeom>
          <a:noFill/>
        </p:spPr>
        <p:txBody>
          <a:bodyPr wrap="square" rtlCol="0">
            <a:spAutoFit/>
          </a:bodyPr>
          <a:lstStyle/>
          <a:p>
            <a:r>
              <a:rPr lang="en-US" sz="1400" dirty="0"/>
              <a:t>Handshake successful + Encrypted connection start</a:t>
            </a:r>
          </a:p>
        </p:txBody>
      </p:sp>
      <p:cxnSp>
        <p:nvCxnSpPr>
          <p:cNvPr id="34" name="Straight Arrow Connector 33">
            <a:extLst>
              <a:ext uri="{FF2B5EF4-FFF2-40B4-BE49-F238E27FC236}">
                <a16:creationId xmlns:a16="http://schemas.microsoft.com/office/drawing/2014/main" id="{656E1E92-7A0A-4A60-B02B-9FECA2B4AB63}"/>
              </a:ext>
            </a:extLst>
          </p:cNvPr>
          <p:cNvCxnSpPr/>
          <p:nvPr/>
        </p:nvCxnSpPr>
        <p:spPr>
          <a:xfrm>
            <a:off x="1110343" y="5075853"/>
            <a:ext cx="9221753"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CF22C94-6A00-4ECF-A863-E01E15E8669A}"/>
              </a:ext>
            </a:extLst>
          </p:cNvPr>
          <p:cNvSpPr txBox="1"/>
          <p:nvPr/>
        </p:nvSpPr>
        <p:spPr>
          <a:xfrm>
            <a:off x="1422921" y="4829704"/>
            <a:ext cx="3885405" cy="307777"/>
          </a:xfrm>
          <a:prstGeom prst="rect">
            <a:avLst/>
          </a:prstGeom>
          <a:noFill/>
        </p:spPr>
        <p:txBody>
          <a:bodyPr wrap="square" rtlCol="0">
            <a:spAutoFit/>
          </a:bodyPr>
          <a:lstStyle/>
          <a:p>
            <a:r>
              <a:rPr lang="en-US" sz="1400" dirty="0"/>
              <a:t>1st Sensitive Operation data sent to the Server</a:t>
            </a:r>
          </a:p>
        </p:txBody>
      </p:sp>
      <p:sp>
        <p:nvSpPr>
          <p:cNvPr id="36" name="TextBox 35">
            <a:extLst>
              <a:ext uri="{FF2B5EF4-FFF2-40B4-BE49-F238E27FC236}">
                <a16:creationId xmlns:a16="http://schemas.microsoft.com/office/drawing/2014/main" id="{3C8393CB-EA85-40A4-A1A6-6FFFAB463617}"/>
              </a:ext>
            </a:extLst>
          </p:cNvPr>
          <p:cNvSpPr txBox="1"/>
          <p:nvPr/>
        </p:nvSpPr>
        <p:spPr>
          <a:xfrm>
            <a:off x="10429353" y="4814243"/>
            <a:ext cx="1662797" cy="523220"/>
          </a:xfrm>
          <a:prstGeom prst="rect">
            <a:avLst/>
          </a:prstGeom>
          <a:noFill/>
          <a:ln>
            <a:solidFill>
              <a:schemeClr val="tx1"/>
            </a:solidFill>
          </a:ln>
        </p:spPr>
        <p:txBody>
          <a:bodyPr wrap="square" rtlCol="0">
            <a:spAutoFit/>
          </a:bodyPr>
          <a:lstStyle/>
          <a:p>
            <a:pPr algn="ctr"/>
            <a:r>
              <a:rPr lang="en-US" sz="1400" dirty="0"/>
              <a:t>Sensitive Operation + Payload</a:t>
            </a:r>
          </a:p>
        </p:txBody>
      </p:sp>
      <p:cxnSp>
        <p:nvCxnSpPr>
          <p:cNvPr id="38" name="Straight Arrow Connector 37">
            <a:extLst>
              <a:ext uri="{FF2B5EF4-FFF2-40B4-BE49-F238E27FC236}">
                <a16:creationId xmlns:a16="http://schemas.microsoft.com/office/drawing/2014/main" id="{5AE16483-71B9-425C-A848-F22D6DF01AEA}"/>
              </a:ext>
            </a:extLst>
          </p:cNvPr>
          <p:cNvCxnSpPr/>
          <p:nvPr/>
        </p:nvCxnSpPr>
        <p:spPr>
          <a:xfrm flipH="1">
            <a:off x="1110343" y="5850294"/>
            <a:ext cx="9196876"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AAC49D2-6942-4FA3-86A9-6CB1B6AD83E8}"/>
              </a:ext>
            </a:extLst>
          </p:cNvPr>
          <p:cNvSpPr txBox="1"/>
          <p:nvPr/>
        </p:nvSpPr>
        <p:spPr>
          <a:xfrm>
            <a:off x="6310209" y="5561178"/>
            <a:ext cx="3885405" cy="307777"/>
          </a:xfrm>
          <a:prstGeom prst="rect">
            <a:avLst/>
          </a:prstGeom>
          <a:noFill/>
        </p:spPr>
        <p:txBody>
          <a:bodyPr wrap="square" rtlCol="0">
            <a:spAutoFit/>
          </a:bodyPr>
          <a:lstStyle/>
          <a:p>
            <a:r>
              <a:rPr lang="en-US" sz="1400" dirty="0"/>
              <a:t>Payload successful and response sent back</a:t>
            </a:r>
          </a:p>
        </p:txBody>
      </p:sp>
      <p:sp>
        <p:nvSpPr>
          <p:cNvPr id="28" name="Arrow: Down 27">
            <a:extLst>
              <a:ext uri="{FF2B5EF4-FFF2-40B4-BE49-F238E27FC236}">
                <a16:creationId xmlns:a16="http://schemas.microsoft.com/office/drawing/2014/main" id="{2D5CC930-1D17-4AE3-8F65-26EE6682CACB}"/>
              </a:ext>
            </a:extLst>
          </p:cNvPr>
          <p:cNvSpPr/>
          <p:nvPr/>
        </p:nvSpPr>
        <p:spPr>
          <a:xfrm rot="16200000">
            <a:off x="5548671" y="-3249830"/>
            <a:ext cx="307777" cy="920931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821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B1B6D6C9-97D7-4E53-96D0-ED236C05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9B3E92A-1061-46F8-B715-B4005E2E9389}"/>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lumMod val="85000"/>
                    <a:lumOff val="15000"/>
                  </a:schemeClr>
                </a:solidFill>
                <a:latin typeface="+mj-lt"/>
                <a:ea typeface="+mj-ea"/>
                <a:cs typeface="+mj-cs"/>
              </a:rPr>
              <a:t>TLS - </a:t>
            </a:r>
            <a:r>
              <a:rPr lang="en-US" sz="5400" dirty="0">
                <a:solidFill>
                  <a:schemeClr val="tx1">
                    <a:lumMod val="85000"/>
                    <a:lumOff val="15000"/>
                  </a:schemeClr>
                </a:solidFill>
                <a:latin typeface="+mj-lt"/>
                <a:ea typeface="+mj-ea"/>
                <a:cs typeface="+mj-cs"/>
              </a:rPr>
              <a:t>Certificates</a:t>
            </a:r>
            <a:endParaRPr lang="en-US" sz="5400" kern="12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421741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3074-A5D3-465A-B10D-52B6E166337E}"/>
              </a:ext>
            </a:extLst>
          </p:cNvPr>
          <p:cNvSpPr>
            <a:spLocks noGrp="1"/>
          </p:cNvSpPr>
          <p:nvPr>
            <p:ph idx="1"/>
          </p:nvPr>
        </p:nvSpPr>
        <p:spPr>
          <a:xfrm>
            <a:off x="4242803" y="2697184"/>
            <a:ext cx="3706391" cy="609600"/>
          </a:xfrm>
        </p:spPr>
        <p:txBody>
          <a:bodyPr>
            <a:normAutofit/>
          </a:bodyPr>
          <a:lstStyle/>
          <a:p>
            <a:pPr marL="0" indent="0">
              <a:buNone/>
            </a:pPr>
            <a:r>
              <a:rPr lang="en-US" sz="3200" u="sng" dirty="0"/>
              <a:t>What is a certificate?</a:t>
            </a:r>
          </a:p>
        </p:txBody>
      </p:sp>
      <p:sp>
        <p:nvSpPr>
          <p:cNvPr id="2" name="TextBox 1">
            <a:extLst>
              <a:ext uri="{FF2B5EF4-FFF2-40B4-BE49-F238E27FC236}">
                <a16:creationId xmlns:a16="http://schemas.microsoft.com/office/drawing/2014/main" id="{57BB749B-95A5-4CEE-B7DA-BB8F58726A56}"/>
              </a:ext>
            </a:extLst>
          </p:cNvPr>
          <p:cNvSpPr txBox="1"/>
          <p:nvPr/>
        </p:nvSpPr>
        <p:spPr>
          <a:xfrm>
            <a:off x="1857455" y="3856016"/>
            <a:ext cx="8477129" cy="830997"/>
          </a:xfrm>
          <a:prstGeom prst="rect">
            <a:avLst/>
          </a:prstGeom>
          <a:noFill/>
        </p:spPr>
        <p:txBody>
          <a:bodyPr wrap="none" rtlCol="0">
            <a:spAutoFit/>
          </a:bodyPr>
          <a:lstStyle/>
          <a:p>
            <a:pPr algn="ctr"/>
            <a:r>
              <a:rPr lang="en-US" sz="2400" dirty="0"/>
              <a:t>Identification passed during a handshake to verify the website the </a:t>
            </a:r>
          </a:p>
          <a:p>
            <a:pPr algn="ctr"/>
            <a:r>
              <a:rPr lang="en-US" sz="2400" dirty="0"/>
              <a:t>	browser is trying to connect to .</a:t>
            </a:r>
          </a:p>
        </p:txBody>
      </p:sp>
    </p:spTree>
    <p:extLst>
      <p:ext uri="{BB962C8B-B14F-4D97-AF65-F5344CB8AC3E}">
        <p14:creationId xmlns:p14="http://schemas.microsoft.com/office/powerpoint/2010/main" val="794909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3499-A9EA-4B74-ABB2-ECD00AF12C92}"/>
              </a:ext>
            </a:extLst>
          </p:cNvPr>
          <p:cNvSpPr>
            <a:spLocks noGrp="1"/>
          </p:cNvSpPr>
          <p:nvPr>
            <p:ph idx="1"/>
          </p:nvPr>
        </p:nvSpPr>
        <p:spPr>
          <a:xfrm>
            <a:off x="3706416" y="442489"/>
            <a:ext cx="4779167" cy="633796"/>
          </a:xfrm>
        </p:spPr>
        <p:txBody>
          <a:bodyPr>
            <a:normAutofit fontScale="77500" lnSpcReduction="20000"/>
          </a:bodyPr>
          <a:lstStyle/>
          <a:p>
            <a:pPr marL="0" indent="0">
              <a:buNone/>
            </a:pPr>
            <a:r>
              <a:rPr lang="en-US" sz="3600" u="sng" dirty="0"/>
              <a:t>Certificate Validation Procedure</a:t>
            </a:r>
          </a:p>
        </p:txBody>
      </p:sp>
      <p:sp>
        <p:nvSpPr>
          <p:cNvPr id="7" name="TextBox 6">
            <a:extLst>
              <a:ext uri="{FF2B5EF4-FFF2-40B4-BE49-F238E27FC236}">
                <a16:creationId xmlns:a16="http://schemas.microsoft.com/office/drawing/2014/main" id="{D34E17E8-E102-4D31-BA2E-673C50D500B6}"/>
              </a:ext>
            </a:extLst>
          </p:cNvPr>
          <p:cNvSpPr txBox="1"/>
          <p:nvPr/>
        </p:nvSpPr>
        <p:spPr>
          <a:xfrm>
            <a:off x="1406382" y="1536174"/>
            <a:ext cx="9379234" cy="3785652"/>
          </a:xfrm>
          <a:prstGeom prst="rect">
            <a:avLst/>
          </a:prstGeom>
          <a:noFill/>
        </p:spPr>
        <p:txBody>
          <a:bodyPr wrap="none" rtlCol="0">
            <a:spAutoFit/>
          </a:bodyPr>
          <a:lstStyle/>
          <a:p>
            <a:pPr marL="342900" indent="-342900">
              <a:lnSpc>
                <a:spcPct val="150000"/>
              </a:lnSpc>
              <a:buFont typeface="+mj-lt"/>
              <a:buAutoNum type="arabicPeriod"/>
            </a:pPr>
            <a:r>
              <a:rPr lang="en-US" dirty="0"/>
              <a:t>Step 1: Check public key and parameters.</a:t>
            </a:r>
          </a:p>
          <a:p>
            <a:pPr marL="342900" indent="-342900">
              <a:lnSpc>
                <a:spcPct val="150000"/>
              </a:lnSpc>
              <a:buFont typeface="+mj-lt"/>
              <a:buAutoNum type="arabicPeriod"/>
            </a:pPr>
            <a:r>
              <a:rPr lang="en-US" dirty="0"/>
              <a:t>Step 2: Check current date/time against validation period.</a:t>
            </a:r>
          </a:p>
          <a:p>
            <a:pPr marL="342900" indent="-342900">
              <a:lnSpc>
                <a:spcPct val="150000"/>
              </a:lnSpc>
              <a:buFont typeface="+mj-lt"/>
              <a:buAutoNum type="arabicPeriod"/>
            </a:pPr>
            <a:r>
              <a:rPr lang="en-US" dirty="0"/>
              <a:t>Step 3: Check revocation status in the CRL.</a:t>
            </a:r>
          </a:p>
          <a:p>
            <a:pPr marL="800100" lvl="1" indent="-342900">
              <a:lnSpc>
                <a:spcPct val="150000"/>
              </a:lnSpc>
              <a:buFont typeface="Arial" panose="020B0604020202020204" pitchFamily="34" charset="0"/>
              <a:buChar char="•"/>
            </a:pPr>
            <a:r>
              <a:rPr lang="en-US" dirty="0"/>
              <a:t>On-hold : Private key compromised</a:t>
            </a:r>
          </a:p>
          <a:p>
            <a:pPr marL="800100" lvl="1" indent="-342900">
              <a:lnSpc>
                <a:spcPct val="150000"/>
              </a:lnSpc>
              <a:buFont typeface="Arial" panose="020B0604020202020204" pitchFamily="34" charset="0"/>
              <a:buChar char="•"/>
            </a:pPr>
            <a:r>
              <a:rPr lang="en-US" dirty="0"/>
              <a:t>Revoked : Error/ misuse</a:t>
            </a:r>
          </a:p>
          <a:p>
            <a:pPr marL="342900" indent="-342900">
              <a:lnSpc>
                <a:spcPct val="150000"/>
              </a:lnSpc>
              <a:buFont typeface="+mj-lt"/>
              <a:buAutoNum type="arabicPeriod"/>
            </a:pPr>
            <a:r>
              <a:rPr lang="en-US" dirty="0"/>
              <a:t>Step 4: Checks the name constraints in the certificate.</a:t>
            </a:r>
          </a:p>
          <a:p>
            <a:pPr marL="342900" indent="-342900">
              <a:lnSpc>
                <a:spcPct val="150000"/>
              </a:lnSpc>
              <a:buFont typeface="+mj-lt"/>
              <a:buAutoNum type="arabicPeriod"/>
            </a:pPr>
            <a:r>
              <a:rPr lang="en-US" dirty="0"/>
              <a:t>Step 5: The path length is checked to ensure that it does not exceed any maximum path length</a:t>
            </a:r>
          </a:p>
          <a:p>
            <a:pPr marL="342900" indent="-342900">
              <a:lnSpc>
                <a:spcPct val="150000"/>
              </a:lnSpc>
              <a:buFont typeface="+mj-lt"/>
              <a:buAutoNum type="arabicPeriod"/>
            </a:pPr>
            <a:r>
              <a:rPr lang="en-US" dirty="0"/>
              <a:t>Step 6: The key usage extension is checked to ensure that is allowed to sign certificates</a:t>
            </a: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399246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775741-E80B-4B09-9DF0-E59C77092AD4}"/>
              </a:ext>
            </a:extLst>
          </p:cNvPr>
          <p:cNvPicPr>
            <a:picLocks noChangeAspect="1"/>
          </p:cNvPicPr>
          <p:nvPr/>
        </p:nvPicPr>
        <p:blipFill rotWithShape="1">
          <a:blip r:embed="rId3"/>
          <a:srcRect r="30039"/>
          <a:stretch/>
        </p:blipFill>
        <p:spPr>
          <a:xfrm>
            <a:off x="7544473" y="1116124"/>
            <a:ext cx="3978834" cy="4887007"/>
          </a:xfrm>
          <a:prstGeom prst="rect">
            <a:avLst/>
          </a:prstGeom>
          <a:ln>
            <a:solidFill>
              <a:schemeClr val="tx1"/>
            </a:solidFill>
          </a:ln>
        </p:spPr>
      </p:pic>
      <p:sp>
        <p:nvSpPr>
          <p:cNvPr id="3" name="Content Placeholder 2">
            <a:extLst>
              <a:ext uri="{FF2B5EF4-FFF2-40B4-BE49-F238E27FC236}">
                <a16:creationId xmlns:a16="http://schemas.microsoft.com/office/drawing/2014/main" id="{189D0E11-FCDD-4FD1-80AB-373FBC09D4B1}"/>
              </a:ext>
            </a:extLst>
          </p:cNvPr>
          <p:cNvSpPr>
            <a:spLocks noGrp="1"/>
          </p:cNvSpPr>
          <p:nvPr>
            <p:ph idx="1"/>
          </p:nvPr>
        </p:nvSpPr>
        <p:spPr>
          <a:xfrm>
            <a:off x="4352257" y="267726"/>
            <a:ext cx="3487486" cy="633796"/>
          </a:xfrm>
        </p:spPr>
        <p:txBody>
          <a:bodyPr>
            <a:normAutofit/>
          </a:bodyPr>
          <a:lstStyle/>
          <a:p>
            <a:pPr marL="0" indent="0">
              <a:buNone/>
            </a:pPr>
            <a:r>
              <a:rPr lang="en-US" sz="3600" u="sng" dirty="0"/>
              <a:t>X.509 Certificates</a:t>
            </a:r>
          </a:p>
        </p:txBody>
      </p:sp>
      <p:sp>
        <p:nvSpPr>
          <p:cNvPr id="4" name="TextBox 3">
            <a:extLst>
              <a:ext uri="{FF2B5EF4-FFF2-40B4-BE49-F238E27FC236}">
                <a16:creationId xmlns:a16="http://schemas.microsoft.com/office/drawing/2014/main" id="{760C1524-A9D8-46C6-99D6-E9ACC1696884}"/>
              </a:ext>
            </a:extLst>
          </p:cNvPr>
          <p:cNvSpPr txBox="1"/>
          <p:nvPr/>
        </p:nvSpPr>
        <p:spPr>
          <a:xfrm>
            <a:off x="668693" y="1116124"/>
            <a:ext cx="6189836" cy="1754326"/>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dirty="0"/>
              <a:t>Standardized way of generating and validating certificates.</a:t>
            </a:r>
          </a:p>
          <a:p>
            <a:pPr marL="342900" indent="-342900">
              <a:lnSpc>
                <a:spcPct val="150000"/>
              </a:lnSpc>
              <a:buFont typeface="Arial" panose="020B0604020202020204" pitchFamily="34" charset="0"/>
              <a:buChar char="•"/>
            </a:pPr>
            <a:r>
              <a:rPr lang="en-US" dirty="0"/>
              <a:t>Certificates confirm the identity of a service.</a:t>
            </a:r>
          </a:p>
          <a:p>
            <a:pPr marL="342900" indent="-342900">
              <a:lnSpc>
                <a:spcPct val="150000"/>
              </a:lnSpc>
              <a:buFont typeface="Arial" panose="020B0604020202020204" pitchFamily="34" charset="0"/>
              <a:buChar char="•"/>
            </a:pPr>
            <a:r>
              <a:rPr lang="en-US" dirty="0"/>
              <a:t>Self-Signed Certificate is an identity certificate that is signed </a:t>
            </a:r>
            <a:br>
              <a:rPr lang="en-US" dirty="0"/>
            </a:br>
            <a:r>
              <a:rPr lang="en-US" dirty="0"/>
              <a:t>by the same entity whose identity it certifies. </a:t>
            </a:r>
          </a:p>
        </p:txBody>
      </p:sp>
    </p:spTree>
    <p:extLst>
      <p:ext uri="{BB962C8B-B14F-4D97-AF65-F5344CB8AC3E}">
        <p14:creationId xmlns:p14="http://schemas.microsoft.com/office/powerpoint/2010/main" val="1030542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D0E11-FCDD-4FD1-80AB-373FBC09D4B1}"/>
              </a:ext>
            </a:extLst>
          </p:cNvPr>
          <p:cNvSpPr>
            <a:spLocks noGrp="1"/>
          </p:cNvSpPr>
          <p:nvPr>
            <p:ph idx="1"/>
          </p:nvPr>
        </p:nvSpPr>
        <p:spPr>
          <a:xfrm>
            <a:off x="3148335" y="221073"/>
            <a:ext cx="5895329" cy="633796"/>
          </a:xfrm>
        </p:spPr>
        <p:txBody>
          <a:bodyPr>
            <a:normAutofit fontScale="92500"/>
          </a:bodyPr>
          <a:lstStyle/>
          <a:p>
            <a:pPr marL="0" indent="0">
              <a:buNone/>
            </a:pPr>
            <a:r>
              <a:rPr lang="en-US" sz="3600" u="sng" dirty="0"/>
              <a:t>Certificates related vulnerabilities</a:t>
            </a:r>
          </a:p>
        </p:txBody>
      </p:sp>
      <p:sp>
        <p:nvSpPr>
          <p:cNvPr id="5" name="TextBox 4">
            <a:extLst>
              <a:ext uri="{FF2B5EF4-FFF2-40B4-BE49-F238E27FC236}">
                <a16:creationId xmlns:a16="http://schemas.microsoft.com/office/drawing/2014/main" id="{13AE703B-B29B-48C3-B737-7637F2730BC4}"/>
              </a:ext>
            </a:extLst>
          </p:cNvPr>
          <p:cNvSpPr txBox="1"/>
          <p:nvPr/>
        </p:nvSpPr>
        <p:spPr>
          <a:xfrm>
            <a:off x="683172" y="1061545"/>
            <a:ext cx="11161987" cy="4801314"/>
          </a:xfrm>
          <a:prstGeom prst="rect">
            <a:avLst/>
          </a:prstGeom>
          <a:noFill/>
        </p:spPr>
        <p:txBody>
          <a:bodyPr wrap="square" rtlCol="0">
            <a:spAutoFit/>
          </a:bodyPr>
          <a:lstStyle/>
          <a:p>
            <a:r>
              <a:rPr lang="en-US" b="1" dirty="0"/>
              <a:t>X.509 Certificate About to Expire (SSL/TLS)</a:t>
            </a:r>
          </a:p>
          <a:p>
            <a:pPr marL="285750" indent="-285750">
              <a:buFont typeface="Wingdings" panose="05000000000000000000" pitchFamily="2" charset="2"/>
              <a:buChar char="Ø"/>
            </a:pPr>
            <a:r>
              <a:rPr lang="en-US" dirty="0"/>
              <a:t>Its about to be invalidated, so renew it</a:t>
            </a:r>
          </a:p>
          <a:p>
            <a:endParaRPr lang="en-US" b="1" dirty="0"/>
          </a:p>
          <a:p>
            <a:r>
              <a:rPr lang="en-US" b="1" dirty="0"/>
              <a:t>X.509 Certificate Expired (SSL/TLS)</a:t>
            </a:r>
          </a:p>
          <a:p>
            <a:pPr marL="285750" indent="-285750">
              <a:buFont typeface="Wingdings" panose="05000000000000000000" pitchFamily="2" charset="2"/>
              <a:buChar char="Ø"/>
            </a:pPr>
            <a:r>
              <a:rPr lang="en-US" dirty="0"/>
              <a:t>Its gone, pay the company again for a new one.</a:t>
            </a:r>
          </a:p>
          <a:p>
            <a:endParaRPr lang="en-US" b="1" dirty="0"/>
          </a:p>
          <a:p>
            <a:r>
              <a:rPr lang="en-US" b="1" dirty="0"/>
              <a:t>X.509 Certificate Not Yet Valid (SSL/TLS)</a:t>
            </a:r>
          </a:p>
          <a:p>
            <a:pPr marL="285750" indent="-285750">
              <a:buFont typeface="Wingdings" panose="05000000000000000000" pitchFamily="2" charset="2"/>
              <a:buChar char="Ø"/>
            </a:pPr>
            <a:r>
              <a:rPr lang="en-US" dirty="0"/>
              <a:t>Will work some day.</a:t>
            </a:r>
          </a:p>
          <a:p>
            <a:endParaRPr lang="en-US" b="1" dirty="0"/>
          </a:p>
          <a:p>
            <a:r>
              <a:rPr lang="en-US" b="1" dirty="0"/>
              <a:t>X.509 Certificate with Wrong Hostname (SSL/TLS)</a:t>
            </a:r>
          </a:p>
          <a:p>
            <a:pPr marL="285750" indent="-285750">
              <a:buFont typeface="Wingdings" panose="05000000000000000000" pitchFamily="2" charset="2"/>
              <a:buChar char="Ø"/>
            </a:pPr>
            <a:r>
              <a:rPr lang="en-US" dirty="0"/>
              <a:t>Who programmed this? Its made for a site with a different host name.</a:t>
            </a:r>
          </a:p>
          <a:p>
            <a:endParaRPr lang="en-US" b="1" dirty="0"/>
          </a:p>
          <a:p>
            <a:r>
              <a:rPr lang="en-US" b="1" dirty="0"/>
              <a:t>X.509 Certificate Chain Contains RSA Keys Less Than 2048 Bits (SSL/TLS)</a:t>
            </a:r>
          </a:p>
          <a:p>
            <a:pPr marL="285750" indent="-285750">
              <a:buFont typeface="Wingdings" panose="05000000000000000000" pitchFamily="2" charset="2"/>
              <a:buChar char="Ø"/>
            </a:pPr>
            <a:r>
              <a:rPr lang="en-US" dirty="0"/>
              <a:t>According to industry standards, certificates issued after January 1, 2014 must be at least 2048 bits.</a:t>
            </a:r>
          </a:p>
          <a:p>
            <a:pPr marL="285750" indent="-285750">
              <a:buFont typeface="Wingdings" panose="05000000000000000000" pitchFamily="2" charset="2"/>
              <a:buChar char="Ø"/>
            </a:pPr>
            <a:endParaRPr lang="en-US" dirty="0"/>
          </a:p>
          <a:p>
            <a:r>
              <a:rPr lang="en-US" b="1" dirty="0"/>
              <a:t>Literally everything required to make a proper certificate:</a:t>
            </a:r>
          </a:p>
          <a:p>
            <a:pPr marL="285750" indent="-285750">
              <a:buFont typeface="Wingdings" panose="05000000000000000000" pitchFamily="2" charset="2"/>
              <a:buChar char="Ø"/>
            </a:pPr>
            <a:r>
              <a:rPr lang="en-US" dirty="0"/>
              <a:t>https://www.cabforum.org/wp-content/uploads/Baseline_Requirements_V1.pdf</a:t>
            </a:r>
          </a:p>
        </p:txBody>
      </p:sp>
      <p:pic>
        <p:nvPicPr>
          <p:cNvPr id="7" name="Picture 6">
            <a:extLst>
              <a:ext uri="{FF2B5EF4-FFF2-40B4-BE49-F238E27FC236}">
                <a16:creationId xmlns:a16="http://schemas.microsoft.com/office/drawing/2014/main" id="{0142D4D4-CD3D-4780-93CF-6353D7E3AEC4}"/>
              </a:ext>
            </a:extLst>
          </p:cNvPr>
          <p:cNvPicPr>
            <a:picLocks noChangeAspect="1"/>
          </p:cNvPicPr>
          <p:nvPr/>
        </p:nvPicPr>
        <p:blipFill>
          <a:blip r:embed="rId3"/>
          <a:stretch>
            <a:fillRect/>
          </a:stretch>
        </p:blipFill>
        <p:spPr>
          <a:xfrm>
            <a:off x="8393033" y="1061545"/>
            <a:ext cx="1567763" cy="1573006"/>
          </a:xfrm>
          <a:prstGeom prst="rect">
            <a:avLst/>
          </a:prstGeom>
          <a:ln>
            <a:solidFill>
              <a:schemeClr val="accent1"/>
            </a:solidFill>
          </a:ln>
        </p:spPr>
      </p:pic>
    </p:spTree>
    <p:extLst>
      <p:ext uri="{BB962C8B-B14F-4D97-AF65-F5344CB8AC3E}">
        <p14:creationId xmlns:p14="http://schemas.microsoft.com/office/powerpoint/2010/main" val="11860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B1B6D6C9-97D7-4E53-96D0-ED236C05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9B3E92A-1061-46F8-B715-B4005E2E9389}"/>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lumMod val="85000"/>
                    <a:lumOff val="15000"/>
                  </a:schemeClr>
                </a:solidFill>
                <a:latin typeface="+mj-lt"/>
                <a:ea typeface="+mj-ea"/>
                <a:cs typeface="+mj-cs"/>
              </a:rPr>
              <a:t>TLS - Enforced/Enabled</a:t>
            </a:r>
          </a:p>
        </p:txBody>
      </p:sp>
    </p:spTree>
    <p:extLst>
      <p:ext uri="{BB962C8B-B14F-4D97-AF65-F5344CB8AC3E}">
        <p14:creationId xmlns:p14="http://schemas.microsoft.com/office/powerpoint/2010/main" val="3290972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53BB5D57-6178-4F62-B472-0312F6D95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93FB278-2174-425B-901A-DADD07916AFC}"/>
              </a:ext>
            </a:extLst>
          </p:cNvPr>
          <p:cNvPicPr>
            <a:picLocks noChangeAspect="1"/>
          </p:cNvPicPr>
          <p:nvPr/>
        </p:nvPicPr>
        <p:blipFill rotWithShape="1">
          <a:blip r:embed="rId3"/>
          <a:srcRect t="11919" r="1" b="1"/>
          <a:stretch/>
        </p:blipFill>
        <p:spPr>
          <a:xfrm>
            <a:off x="643467" y="643467"/>
            <a:ext cx="10905066" cy="5571066"/>
          </a:xfrm>
          <a:prstGeom prst="rect">
            <a:avLst/>
          </a:prstGeom>
        </p:spPr>
      </p:pic>
      <p:sp>
        <p:nvSpPr>
          <p:cNvPr id="15" name="Rectangle 8">
            <a:extLst>
              <a:ext uri="{FF2B5EF4-FFF2-40B4-BE49-F238E27FC236}">
                <a16:creationId xmlns:a16="http://schemas.microsoft.com/office/drawing/2014/main" id="{4C61BD32-7542-4D52-BA5A-3ADE869BF8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2AEFB6-BBAF-42B1-BB9C-8CAF634DBCB6}"/>
              </a:ext>
            </a:extLst>
          </p:cNvPr>
          <p:cNvPicPr>
            <a:picLocks noChangeAspect="1"/>
          </p:cNvPicPr>
          <p:nvPr/>
        </p:nvPicPr>
        <p:blipFill>
          <a:blip r:embed="rId4"/>
          <a:stretch>
            <a:fillRect/>
          </a:stretch>
        </p:blipFill>
        <p:spPr>
          <a:xfrm flipH="1">
            <a:off x="5778502" y="3678736"/>
            <a:ext cx="2009663" cy="1415577"/>
          </a:xfrm>
          <a:prstGeom prst="rect">
            <a:avLst/>
          </a:prstGeom>
          <a:scene3d>
            <a:camera prst="orthographicFront">
              <a:rot lat="0" lon="0" rev="0"/>
            </a:camera>
            <a:lightRig rig="threePt" dir="t"/>
          </a:scene3d>
        </p:spPr>
      </p:pic>
      <p:sp>
        <p:nvSpPr>
          <p:cNvPr id="6" name="TextBox 5">
            <a:extLst>
              <a:ext uri="{FF2B5EF4-FFF2-40B4-BE49-F238E27FC236}">
                <a16:creationId xmlns:a16="http://schemas.microsoft.com/office/drawing/2014/main" id="{0592FBB6-CDA0-486A-A5A9-6D6801B9A7E9}"/>
              </a:ext>
            </a:extLst>
          </p:cNvPr>
          <p:cNvSpPr txBox="1"/>
          <p:nvPr/>
        </p:nvSpPr>
        <p:spPr>
          <a:xfrm>
            <a:off x="7981438" y="4265576"/>
            <a:ext cx="3373821" cy="646331"/>
          </a:xfrm>
          <a:prstGeom prst="rect">
            <a:avLst/>
          </a:prstGeom>
          <a:noFill/>
        </p:spPr>
        <p:txBody>
          <a:bodyPr wrap="square" rtlCol="0">
            <a:spAutoFit/>
          </a:bodyPr>
          <a:lstStyle/>
          <a:p>
            <a:r>
              <a:rPr lang="en-US" dirty="0"/>
              <a:t>Helpful to click this link in the configuration. </a:t>
            </a:r>
          </a:p>
        </p:txBody>
      </p:sp>
    </p:spTree>
    <p:extLst>
      <p:ext uri="{BB962C8B-B14F-4D97-AF65-F5344CB8AC3E}">
        <p14:creationId xmlns:p14="http://schemas.microsoft.com/office/powerpoint/2010/main" val="65230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3074-A5D3-465A-B10D-52B6E166337E}"/>
              </a:ext>
            </a:extLst>
          </p:cNvPr>
          <p:cNvSpPr>
            <a:spLocks noGrp="1"/>
          </p:cNvSpPr>
          <p:nvPr>
            <p:ph idx="1"/>
          </p:nvPr>
        </p:nvSpPr>
        <p:spPr>
          <a:xfrm>
            <a:off x="4505652" y="2368189"/>
            <a:ext cx="3180694" cy="633796"/>
          </a:xfrm>
        </p:spPr>
        <p:txBody>
          <a:bodyPr>
            <a:normAutofit fontScale="92500"/>
          </a:bodyPr>
          <a:lstStyle/>
          <a:p>
            <a:pPr marL="0" indent="0">
              <a:buNone/>
            </a:pPr>
            <a:r>
              <a:rPr lang="en-US" sz="3200" u="sng" dirty="0"/>
              <a:t>What is a SSL/TLS?</a:t>
            </a:r>
          </a:p>
        </p:txBody>
      </p:sp>
      <p:sp>
        <p:nvSpPr>
          <p:cNvPr id="2" name="TextBox 1">
            <a:extLst>
              <a:ext uri="{FF2B5EF4-FFF2-40B4-BE49-F238E27FC236}">
                <a16:creationId xmlns:a16="http://schemas.microsoft.com/office/drawing/2014/main" id="{57BB749B-95A5-4CEE-B7DA-BB8F58726A56}"/>
              </a:ext>
            </a:extLst>
          </p:cNvPr>
          <p:cNvSpPr txBox="1"/>
          <p:nvPr/>
        </p:nvSpPr>
        <p:spPr>
          <a:xfrm>
            <a:off x="942633" y="4172913"/>
            <a:ext cx="10447797" cy="830997"/>
          </a:xfrm>
          <a:prstGeom prst="rect">
            <a:avLst/>
          </a:prstGeom>
          <a:noFill/>
        </p:spPr>
        <p:txBody>
          <a:bodyPr wrap="none" rtlCol="0">
            <a:spAutoFit/>
          </a:bodyPr>
          <a:lstStyle/>
          <a:p>
            <a:r>
              <a:rPr lang="en-US" sz="2400" dirty="0"/>
              <a:t>Standard security protocol for establishing encrypted links between a web server </a:t>
            </a:r>
          </a:p>
          <a:p>
            <a:pPr algn="ctr"/>
            <a:r>
              <a:rPr lang="en-US" sz="2400" dirty="0"/>
              <a:t>and a browser in an online communication</a:t>
            </a:r>
          </a:p>
        </p:txBody>
      </p:sp>
    </p:spTree>
    <p:extLst>
      <p:ext uri="{BB962C8B-B14F-4D97-AF65-F5344CB8AC3E}">
        <p14:creationId xmlns:p14="http://schemas.microsoft.com/office/powerpoint/2010/main" val="1193409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descr="A screenshot of a social media post&#10;&#10;Description generated with very high confidence">
            <a:extLst>
              <a:ext uri="{FF2B5EF4-FFF2-40B4-BE49-F238E27FC236}">
                <a16:creationId xmlns:a16="http://schemas.microsoft.com/office/drawing/2014/main" id="{C4CB798C-57FD-4425-AB3C-EEA5932D83F6}"/>
              </a:ext>
            </a:extLst>
          </p:cNvPr>
          <p:cNvPicPr>
            <a:picLocks noChangeAspect="1"/>
          </p:cNvPicPr>
          <p:nvPr/>
        </p:nvPicPr>
        <p:blipFill rotWithShape="1">
          <a:blip r:embed="rId2">
            <a:extLst>
              <a:ext uri="{28A0092B-C50C-407E-A947-70E740481C1C}">
                <a14:useLocalDpi xmlns:a14="http://schemas.microsoft.com/office/drawing/2010/main" val="0"/>
              </a:ext>
            </a:extLst>
          </a:blip>
          <a:srcRect l="19590" r="29120" b="26096"/>
          <a:stretch/>
        </p:blipFill>
        <p:spPr>
          <a:xfrm>
            <a:off x="3248745" y="3563006"/>
            <a:ext cx="5396013" cy="3103954"/>
          </a:xfrm>
          <a:prstGeom prst="rect">
            <a:avLst/>
          </a:prstGeom>
          <a:ln>
            <a:solidFill>
              <a:schemeClr val="accent1"/>
            </a:solidFill>
          </a:ln>
        </p:spPr>
      </p:pic>
      <p:pic>
        <p:nvPicPr>
          <p:cNvPr id="5" name="Picture 4" descr="A screenshot of a social media post&#10;&#10;Description generated with very high confidence">
            <a:extLst>
              <a:ext uri="{FF2B5EF4-FFF2-40B4-BE49-F238E27FC236}">
                <a16:creationId xmlns:a16="http://schemas.microsoft.com/office/drawing/2014/main" id="{24D9A10A-F917-4B50-8BC7-E9D451CB3B60}"/>
              </a:ext>
            </a:extLst>
          </p:cNvPr>
          <p:cNvPicPr>
            <a:picLocks noChangeAspect="1"/>
          </p:cNvPicPr>
          <p:nvPr/>
        </p:nvPicPr>
        <p:blipFill rotWithShape="1">
          <a:blip r:embed="rId3">
            <a:extLst>
              <a:ext uri="{28A0092B-C50C-407E-A947-70E740481C1C}">
                <a14:useLocalDpi xmlns:a14="http://schemas.microsoft.com/office/drawing/2010/main" val="0"/>
              </a:ext>
            </a:extLst>
          </a:blip>
          <a:srcRect l="22187" r="25580" b="29108"/>
          <a:stretch/>
        </p:blipFill>
        <p:spPr>
          <a:xfrm>
            <a:off x="697242" y="210819"/>
            <a:ext cx="4787695" cy="3237961"/>
          </a:xfrm>
          <a:prstGeom prst="rect">
            <a:avLst/>
          </a:prstGeom>
          <a:ln>
            <a:solidFill>
              <a:schemeClr val="accent1"/>
            </a:solidFill>
          </a:ln>
        </p:spPr>
      </p:pic>
      <p:pic>
        <p:nvPicPr>
          <p:cNvPr id="7" name="Picture 6" descr="A screenshot of a social media post&#10;&#10;Description generated with very high confidence">
            <a:extLst>
              <a:ext uri="{FF2B5EF4-FFF2-40B4-BE49-F238E27FC236}">
                <a16:creationId xmlns:a16="http://schemas.microsoft.com/office/drawing/2014/main" id="{4C474288-18C2-4DB9-BC93-32156C1528B7}"/>
              </a:ext>
            </a:extLst>
          </p:cNvPr>
          <p:cNvPicPr>
            <a:picLocks noChangeAspect="1"/>
          </p:cNvPicPr>
          <p:nvPr/>
        </p:nvPicPr>
        <p:blipFill rotWithShape="1">
          <a:blip r:embed="rId4">
            <a:extLst>
              <a:ext uri="{28A0092B-C50C-407E-A947-70E740481C1C}">
                <a14:useLocalDpi xmlns:a14="http://schemas.microsoft.com/office/drawing/2010/main" val="0"/>
              </a:ext>
            </a:extLst>
          </a:blip>
          <a:srcRect l="26303" r="12840" b="15778"/>
          <a:stretch/>
        </p:blipFill>
        <p:spPr>
          <a:xfrm>
            <a:off x="6637283" y="191040"/>
            <a:ext cx="5192110" cy="3257740"/>
          </a:xfrm>
          <a:prstGeom prst="rect">
            <a:avLst/>
          </a:prstGeom>
          <a:ln>
            <a:solidFill>
              <a:schemeClr val="accent1"/>
            </a:solidFill>
          </a:ln>
        </p:spPr>
      </p:pic>
      <p:sp>
        <p:nvSpPr>
          <p:cNvPr id="8" name="TextBox 7">
            <a:extLst>
              <a:ext uri="{FF2B5EF4-FFF2-40B4-BE49-F238E27FC236}">
                <a16:creationId xmlns:a16="http://schemas.microsoft.com/office/drawing/2014/main" id="{7843D29A-4E98-4594-A150-2CFD95FE940E}"/>
              </a:ext>
            </a:extLst>
          </p:cNvPr>
          <p:cNvSpPr txBox="1"/>
          <p:nvPr/>
        </p:nvSpPr>
        <p:spPr>
          <a:xfrm>
            <a:off x="82387" y="1475856"/>
            <a:ext cx="536028" cy="707886"/>
          </a:xfrm>
          <a:prstGeom prst="rect">
            <a:avLst/>
          </a:prstGeom>
          <a:noFill/>
          <a:ln>
            <a:solidFill>
              <a:schemeClr val="accent1"/>
            </a:solidFill>
          </a:ln>
        </p:spPr>
        <p:txBody>
          <a:bodyPr wrap="square" rtlCol="0">
            <a:spAutoFit/>
          </a:bodyPr>
          <a:lstStyle/>
          <a:p>
            <a:r>
              <a:rPr lang="en-US" sz="4000" dirty="0"/>
              <a:t>1</a:t>
            </a:r>
          </a:p>
        </p:txBody>
      </p:sp>
      <p:sp>
        <p:nvSpPr>
          <p:cNvPr id="9" name="TextBox 8">
            <a:extLst>
              <a:ext uri="{FF2B5EF4-FFF2-40B4-BE49-F238E27FC236}">
                <a16:creationId xmlns:a16="http://schemas.microsoft.com/office/drawing/2014/main" id="{A66C8661-0000-423A-9686-E4474A914E70}"/>
              </a:ext>
            </a:extLst>
          </p:cNvPr>
          <p:cNvSpPr txBox="1"/>
          <p:nvPr/>
        </p:nvSpPr>
        <p:spPr>
          <a:xfrm>
            <a:off x="5950311" y="1475856"/>
            <a:ext cx="536028" cy="707886"/>
          </a:xfrm>
          <a:prstGeom prst="rect">
            <a:avLst/>
          </a:prstGeom>
          <a:noFill/>
          <a:ln>
            <a:solidFill>
              <a:schemeClr val="accent1"/>
            </a:solidFill>
          </a:ln>
        </p:spPr>
        <p:txBody>
          <a:bodyPr wrap="square" rtlCol="0">
            <a:spAutoFit/>
          </a:bodyPr>
          <a:lstStyle/>
          <a:p>
            <a:r>
              <a:rPr lang="en-US" sz="4000" dirty="0"/>
              <a:t>2</a:t>
            </a:r>
          </a:p>
        </p:txBody>
      </p:sp>
      <p:sp>
        <p:nvSpPr>
          <p:cNvPr id="10" name="TextBox 9">
            <a:extLst>
              <a:ext uri="{FF2B5EF4-FFF2-40B4-BE49-F238E27FC236}">
                <a16:creationId xmlns:a16="http://schemas.microsoft.com/office/drawing/2014/main" id="{BB9A0FEC-DE2A-4887-A3C6-D5C32E88A344}"/>
              </a:ext>
            </a:extLst>
          </p:cNvPr>
          <p:cNvSpPr txBox="1"/>
          <p:nvPr/>
        </p:nvSpPr>
        <p:spPr>
          <a:xfrm>
            <a:off x="2318986" y="4761040"/>
            <a:ext cx="536028" cy="707886"/>
          </a:xfrm>
          <a:prstGeom prst="rect">
            <a:avLst/>
          </a:prstGeom>
          <a:noFill/>
          <a:ln>
            <a:solidFill>
              <a:schemeClr val="accent1"/>
            </a:solidFill>
          </a:ln>
        </p:spPr>
        <p:txBody>
          <a:bodyPr wrap="square" rtlCol="0">
            <a:spAutoFit/>
          </a:bodyPr>
          <a:lstStyle/>
          <a:p>
            <a:r>
              <a:rPr lang="en-US" sz="4000" dirty="0"/>
              <a:t>3</a:t>
            </a:r>
          </a:p>
        </p:txBody>
      </p:sp>
    </p:spTree>
    <p:extLst>
      <p:ext uri="{BB962C8B-B14F-4D97-AF65-F5344CB8AC3E}">
        <p14:creationId xmlns:p14="http://schemas.microsoft.com/office/powerpoint/2010/main" val="4105279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weapon, brass knucks, gun&#10;&#10;Description generated with very high confidence">
            <a:extLst>
              <a:ext uri="{FF2B5EF4-FFF2-40B4-BE49-F238E27FC236}">
                <a16:creationId xmlns:a16="http://schemas.microsoft.com/office/drawing/2014/main" id="{3E856A66-D7AC-4C1A-89C5-AE4E2E0D4528}"/>
              </a:ext>
            </a:extLst>
          </p:cNvPr>
          <p:cNvPicPr>
            <a:picLocks noChangeAspect="1"/>
          </p:cNvPicPr>
          <p:nvPr/>
        </p:nvPicPr>
        <p:blipFill rotWithShape="1">
          <a:blip r:embed="rId2">
            <a:extLst>
              <a:ext uri="{28A0092B-C50C-407E-A947-70E740481C1C}">
                <a14:useLocalDpi xmlns:a14="http://schemas.microsoft.com/office/drawing/2010/main" val="0"/>
              </a:ext>
            </a:extLst>
          </a:blip>
          <a:srcRect t="8333" b="11905"/>
          <a:stretch/>
        </p:blipFill>
        <p:spPr>
          <a:xfrm>
            <a:off x="5693730" y="3670343"/>
            <a:ext cx="804535" cy="641713"/>
          </a:xfrm>
          <a:prstGeom prst="rect">
            <a:avLst/>
          </a:prstGeom>
        </p:spPr>
      </p:pic>
      <p:sp>
        <p:nvSpPr>
          <p:cNvPr id="2" name="Rectangle 1">
            <a:extLst>
              <a:ext uri="{FF2B5EF4-FFF2-40B4-BE49-F238E27FC236}">
                <a16:creationId xmlns:a16="http://schemas.microsoft.com/office/drawing/2014/main" id="{CB997176-CC0F-43C4-A2B5-C040AE68BE4B}"/>
              </a:ext>
            </a:extLst>
          </p:cNvPr>
          <p:cNvSpPr/>
          <p:nvPr/>
        </p:nvSpPr>
        <p:spPr>
          <a:xfrm>
            <a:off x="4819944" y="2900902"/>
            <a:ext cx="255210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Thank you</a:t>
            </a:r>
          </a:p>
        </p:txBody>
      </p:sp>
      <p:pic>
        <p:nvPicPr>
          <p:cNvPr id="7" name="Picture 6" descr="A close up of a sign&#10;&#10;Description generated with high confidence">
            <a:extLst>
              <a:ext uri="{FF2B5EF4-FFF2-40B4-BE49-F238E27FC236}">
                <a16:creationId xmlns:a16="http://schemas.microsoft.com/office/drawing/2014/main" id="{7335E43C-F9D7-4876-BC8B-261A43419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0018" y="0"/>
            <a:ext cx="2941982" cy="1470991"/>
          </a:xfrm>
          <a:prstGeom prst="rect">
            <a:avLst/>
          </a:prstGeom>
        </p:spPr>
      </p:pic>
      <p:pic>
        <p:nvPicPr>
          <p:cNvPr id="6" name="Picture 5">
            <a:extLst>
              <a:ext uri="{FF2B5EF4-FFF2-40B4-BE49-F238E27FC236}">
                <a16:creationId xmlns:a16="http://schemas.microsoft.com/office/drawing/2014/main" id="{2561F9BF-53D4-4D4F-AD41-2BA582C87B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720516" cy="1720516"/>
          </a:xfrm>
          <a:prstGeom prst="rect">
            <a:avLst/>
          </a:prstGeom>
        </p:spPr>
      </p:pic>
    </p:spTree>
    <p:extLst>
      <p:ext uri="{BB962C8B-B14F-4D97-AF65-F5344CB8AC3E}">
        <p14:creationId xmlns:p14="http://schemas.microsoft.com/office/powerpoint/2010/main" val="360416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353574-9826-4519-A1E8-BC7DDECDD669}"/>
              </a:ext>
            </a:extLst>
          </p:cNvPr>
          <p:cNvSpPr txBox="1"/>
          <p:nvPr/>
        </p:nvSpPr>
        <p:spPr>
          <a:xfrm>
            <a:off x="4305300" y="416699"/>
            <a:ext cx="3581400" cy="707886"/>
          </a:xfrm>
          <a:prstGeom prst="rect">
            <a:avLst/>
          </a:prstGeom>
          <a:noFill/>
        </p:spPr>
        <p:txBody>
          <a:bodyPr wrap="square" rtlCol="0">
            <a:spAutoFit/>
          </a:bodyPr>
          <a:lstStyle/>
          <a:p>
            <a:r>
              <a:rPr lang="en-US" sz="4000" dirty="0"/>
              <a:t>TCP Handshake</a:t>
            </a:r>
          </a:p>
        </p:txBody>
      </p:sp>
      <p:pic>
        <p:nvPicPr>
          <p:cNvPr id="5" name="Picture 4" descr="http://www.tcpipguide.com/free/diagrams/tcpopensimul.png">
            <a:extLst>
              <a:ext uri="{FF2B5EF4-FFF2-40B4-BE49-F238E27FC236}">
                <a16:creationId xmlns:a16="http://schemas.microsoft.com/office/drawing/2014/main" id="{F04A3A59-61F3-4472-AB76-06055EB638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336536"/>
            <a:ext cx="9067800" cy="5104765"/>
          </a:xfrm>
          <a:prstGeom prst="rect">
            <a:avLst/>
          </a:prstGeom>
          <a:noFill/>
          <a:ln>
            <a:solidFill>
              <a:schemeClr val="accent1"/>
            </a:solidFill>
          </a:ln>
        </p:spPr>
      </p:pic>
    </p:spTree>
    <p:extLst>
      <p:ext uri="{BB962C8B-B14F-4D97-AF65-F5344CB8AC3E}">
        <p14:creationId xmlns:p14="http://schemas.microsoft.com/office/powerpoint/2010/main" val="338166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0">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CD012A-5AC4-401C-A360-A6F4F785AAB5}"/>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lumMod val="85000"/>
                    <a:lumOff val="15000"/>
                  </a:schemeClr>
                </a:solidFill>
                <a:latin typeface="+mj-lt"/>
                <a:ea typeface="+mj-ea"/>
                <a:cs typeface="+mj-cs"/>
              </a:rPr>
              <a:t>TLS Handshake</a:t>
            </a:r>
          </a:p>
        </p:txBody>
      </p:sp>
    </p:spTree>
    <p:extLst>
      <p:ext uri="{BB962C8B-B14F-4D97-AF65-F5344CB8AC3E}">
        <p14:creationId xmlns:p14="http://schemas.microsoft.com/office/powerpoint/2010/main" val="183474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AB142C3-400B-43D3-8C21-E11E4A73CE2C}"/>
              </a:ext>
            </a:extLst>
          </p:cNvPr>
          <p:cNvCxnSpPr>
            <a:cxnSpLocks/>
          </p:cNvCxnSpPr>
          <p:nvPr/>
        </p:nvCxnSpPr>
        <p:spPr>
          <a:xfrm>
            <a:off x="2548758" y="1450428"/>
            <a:ext cx="0" cy="4887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E5307C5-E0A1-49BF-951C-E9C68DCF0A67}"/>
              </a:ext>
            </a:extLst>
          </p:cNvPr>
          <p:cNvCxnSpPr>
            <a:cxnSpLocks/>
          </p:cNvCxnSpPr>
          <p:nvPr/>
        </p:nvCxnSpPr>
        <p:spPr>
          <a:xfrm>
            <a:off x="9643241" y="1450428"/>
            <a:ext cx="0" cy="4887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0B16B5A-8347-46DB-A0BC-499291901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475" y="0"/>
            <a:ext cx="2312565" cy="1292773"/>
          </a:xfrm>
          <a:prstGeom prst="rect">
            <a:avLst/>
          </a:prstGeom>
          <a:ln>
            <a:solidFill>
              <a:schemeClr val="tx1"/>
            </a:solidFill>
          </a:ln>
        </p:spPr>
      </p:pic>
      <p:pic>
        <p:nvPicPr>
          <p:cNvPr id="13" name="Picture 12" descr="A picture containing indoor, wall, shelf, floor&#10;&#10;Description generated with very high confidence">
            <a:extLst>
              <a:ext uri="{FF2B5EF4-FFF2-40B4-BE49-F238E27FC236}">
                <a16:creationId xmlns:a16="http://schemas.microsoft.com/office/drawing/2014/main" id="{53993B43-E806-46DE-A5B5-904A2F4439F6}"/>
              </a:ext>
            </a:extLst>
          </p:cNvPr>
          <p:cNvPicPr>
            <a:picLocks noChangeAspect="1"/>
          </p:cNvPicPr>
          <p:nvPr/>
        </p:nvPicPr>
        <p:blipFill rotWithShape="1">
          <a:blip r:embed="rId3">
            <a:extLst>
              <a:ext uri="{28A0092B-C50C-407E-A947-70E740481C1C}">
                <a14:useLocalDpi xmlns:a14="http://schemas.microsoft.com/office/drawing/2010/main" val="0"/>
              </a:ext>
            </a:extLst>
          </a:blip>
          <a:srcRect b="8626"/>
          <a:stretch/>
        </p:blipFill>
        <p:spPr>
          <a:xfrm>
            <a:off x="8989924" y="1"/>
            <a:ext cx="1306634" cy="1292772"/>
          </a:xfrm>
          <a:prstGeom prst="rect">
            <a:avLst/>
          </a:prstGeom>
          <a:ln>
            <a:solidFill>
              <a:schemeClr val="tx1"/>
            </a:solidFill>
          </a:ln>
        </p:spPr>
      </p:pic>
      <p:cxnSp>
        <p:nvCxnSpPr>
          <p:cNvPr id="19" name="Straight Arrow Connector 18">
            <a:extLst>
              <a:ext uri="{FF2B5EF4-FFF2-40B4-BE49-F238E27FC236}">
                <a16:creationId xmlns:a16="http://schemas.microsoft.com/office/drawing/2014/main" id="{153CFF2A-8788-4CDD-8332-797C621D933E}"/>
              </a:ext>
            </a:extLst>
          </p:cNvPr>
          <p:cNvCxnSpPr/>
          <p:nvPr/>
        </p:nvCxnSpPr>
        <p:spPr>
          <a:xfrm>
            <a:off x="2837793" y="1907628"/>
            <a:ext cx="63535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704E632-B7DD-4364-8F8B-3B15BE829B11}"/>
              </a:ext>
            </a:extLst>
          </p:cNvPr>
          <p:cNvCxnSpPr/>
          <p:nvPr/>
        </p:nvCxnSpPr>
        <p:spPr>
          <a:xfrm flipH="1">
            <a:off x="2837793" y="2869324"/>
            <a:ext cx="6400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51D8536-1F8D-4856-A1B5-9563AD0BD05D}"/>
              </a:ext>
            </a:extLst>
          </p:cNvPr>
          <p:cNvSpPr txBox="1"/>
          <p:nvPr/>
        </p:nvSpPr>
        <p:spPr>
          <a:xfrm>
            <a:off x="3670455" y="1513615"/>
            <a:ext cx="5663388" cy="369332"/>
          </a:xfrm>
          <a:prstGeom prst="rect">
            <a:avLst/>
          </a:prstGeom>
          <a:noFill/>
        </p:spPr>
        <p:txBody>
          <a:bodyPr wrap="square" rtlCol="0">
            <a:spAutoFit/>
          </a:bodyPr>
          <a:lstStyle/>
          <a:p>
            <a:r>
              <a:rPr lang="en-US" dirty="0"/>
              <a:t>Request encrypted session + supported ciphers</a:t>
            </a:r>
          </a:p>
        </p:txBody>
      </p:sp>
      <p:sp>
        <p:nvSpPr>
          <p:cNvPr id="24" name="TextBox 23">
            <a:extLst>
              <a:ext uri="{FF2B5EF4-FFF2-40B4-BE49-F238E27FC236}">
                <a16:creationId xmlns:a16="http://schemas.microsoft.com/office/drawing/2014/main" id="{516C4077-6593-4815-9B1C-C46C6BFE0676}"/>
              </a:ext>
            </a:extLst>
          </p:cNvPr>
          <p:cNvSpPr txBox="1"/>
          <p:nvPr/>
        </p:nvSpPr>
        <p:spPr>
          <a:xfrm>
            <a:off x="3182851" y="2488745"/>
            <a:ext cx="5663388" cy="369332"/>
          </a:xfrm>
          <a:prstGeom prst="rect">
            <a:avLst/>
          </a:prstGeom>
          <a:noFill/>
        </p:spPr>
        <p:txBody>
          <a:bodyPr wrap="square" rtlCol="0">
            <a:spAutoFit/>
          </a:bodyPr>
          <a:lstStyle/>
          <a:p>
            <a:r>
              <a:rPr lang="en-US" dirty="0"/>
              <a:t>Agreed Ciphers Suite type + Certificate (with public key)</a:t>
            </a:r>
          </a:p>
        </p:txBody>
      </p:sp>
      <p:cxnSp>
        <p:nvCxnSpPr>
          <p:cNvPr id="25" name="Straight Arrow Connector 24">
            <a:extLst>
              <a:ext uri="{FF2B5EF4-FFF2-40B4-BE49-F238E27FC236}">
                <a16:creationId xmlns:a16="http://schemas.microsoft.com/office/drawing/2014/main" id="{F185F343-8A82-4A4A-9421-CC192284A807}"/>
              </a:ext>
            </a:extLst>
          </p:cNvPr>
          <p:cNvCxnSpPr/>
          <p:nvPr/>
        </p:nvCxnSpPr>
        <p:spPr>
          <a:xfrm>
            <a:off x="2837793" y="3841532"/>
            <a:ext cx="63535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B86D585-5F08-4DC9-BF25-A22B0AA54342}"/>
              </a:ext>
            </a:extLst>
          </p:cNvPr>
          <p:cNvSpPr txBox="1"/>
          <p:nvPr/>
        </p:nvSpPr>
        <p:spPr>
          <a:xfrm>
            <a:off x="2845678" y="3444449"/>
            <a:ext cx="6595239" cy="369332"/>
          </a:xfrm>
          <a:prstGeom prst="rect">
            <a:avLst/>
          </a:prstGeom>
          <a:noFill/>
        </p:spPr>
        <p:txBody>
          <a:bodyPr wrap="square" rtlCol="0">
            <a:spAutoFit/>
          </a:bodyPr>
          <a:lstStyle/>
          <a:p>
            <a:r>
              <a:rPr lang="en-US" dirty="0"/>
              <a:t>Verify certificate + create symmetric key &amp; encrypt with public key </a:t>
            </a:r>
          </a:p>
        </p:txBody>
      </p:sp>
      <p:cxnSp>
        <p:nvCxnSpPr>
          <p:cNvPr id="29" name="Straight Arrow Connector 28">
            <a:extLst>
              <a:ext uri="{FF2B5EF4-FFF2-40B4-BE49-F238E27FC236}">
                <a16:creationId xmlns:a16="http://schemas.microsoft.com/office/drawing/2014/main" id="{11B21CC4-C7FE-4257-9D86-AC43418A0060}"/>
              </a:ext>
            </a:extLst>
          </p:cNvPr>
          <p:cNvCxnSpPr/>
          <p:nvPr/>
        </p:nvCxnSpPr>
        <p:spPr>
          <a:xfrm flipH="1">
            <a:off x="2837793" y="4797235"/>
            <a:ext cx="6400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B81EF97-82E5-4F26-A919-E5570CD2A760}"/>
              </a:ext>
            </a:extLst>
          </p:cNvPr>
          <p:cNvSpPr txBox="1"/>
          <p:nvPr/>
        </p:nvSpPr>
        <p:spPr>
          <a:xfrm>
            <a:off x="3345761" y="4379231"/>
            <a:ext cx="5663388" cy="369332"/>
          </a:xfrm>
          <a:prstGeom prst="rect">
            <a:avLst/>
          </a:prstGeom>
          <a:noFill/>
        </p:spPr>
        <p:txBody>
          <a:bodyPr wrap="square" rtlCol="0">
            <a:spAutoFit/>
          </a:bodyPr>
          <a:lstStyle/>
          <a:p>
            <a:r>
              <a:rPr lang="en-US" dirty="0"/>
              <a:t>Acknowledges successful activation of symmetric key</a:t>
            </a:r>
          </a:p>
        </p:txBody>
      </p:sp>
      <p:cxnSp>
        <p:nvCxnSpPr>
          <p:cNvPr id="32" name="Straight Arrow Connector 31">
            <a:extLst>
              <a:ext uri="{FF2B5EF4-FFF2-40B4-BE49-F238E27FC236}">
                <a16:creationId xmlns:a16="http://schemas.microsoft.com/office/drawing/2014/main" id="{8DEECA15-D2D9-41B0-8EE4-84572BFF0939}"/>
              </a:ext>
            </a:extLst>
          </p:cNvPr>
          <p:cNvCxnSpPr/>
          <p:nvPr/>
        </p:nvCxnSpPr>
        <p:spPr>
          <a:xfrm>
            <a:off x="2837793" y="5801710"/>
            <a:ext cx="6274676"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343B6DD-3182-4443-A5DE-58C62E6CE44B}"/>
              </a:ext>
            </a:extLst>
          </p:cNvPr>
          <p:cNvSpPr txBox="1"/>
          <p:nvPr/>
        </p:nvSpPr>
        <p:spPr>
          <a:xfrm>
            <a:off x="4385867" y="5362685"/>
            <a:ext cx="3257355" cy="369332"/>
          </a:xfrm>
          <a:prstGeom prst="rect">
            <a:avLst/>
          </a:prstGeom>
          <a:noFill/>
        </p:spPr>
        <p:txBody>
          <a:bodyPr wrap="square" rtlCol="0">
            <a:spAutoFit/>
          </a:bodyPr>
          <a:lstStyle/>
          <a:p>
            <a:r>
              <a:rPr lang="en-US" dirty="0"/>
              <a:t>Secured Connection established</a:t>
            </a:r>
          </a:p>
        </p:txBody>
      </p:sp>
      <p:pic>
        <p:nvPicPr>
          <p:cNvPr id="38" name="Picture 37">
            <a:extLst>
              <a:ext uri="{FF2B5EF4-FFF2-40B4-BE49-F238E27FC236}">
                <a16:creationId xmlns:a16="http://schemas.microsoft.com/office/drawing/2014/main" id="{28087FAD-25CB-4F41-81AE-944AA1DDE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692" y="5502379"/>
            <a:ext cx="598659" cy="598659"/>
          </a:xfrm>
          <a:prstGeom prst="rect">
            <a:avLst/>
          </a:prstGeom>
        </p:spPr>
      </p:pic>
      <p:pic>
        <p:nvPicPr>
          <p:cNvPr id="40" name="Picture 39">
            <a:extLst>
              <a:ext uri="{FF2B5EF4-FFF2-40B4-BE49-F238E27FC236}">
                <a16:creationId xmlns:a16="http://schemas.microsoft.com/office/drawing/2014/main" id="{3E5B64E0-01BB-471D-A37B-552313C2C8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4684" y="5502379"/>
            <a:ext cx="598659" cy="598659"/>
          </a:xfrm>
          <a:prstGeom prst="rect">
            <a:avLst/>
          </a:prstGeom>
        </p:spPr>
      </p:pic>
      <p:pic>
        <p:nvPicPr>
          <p:cNvPr id="1028" name="Picture 4" descr="Image result for key icon png">
            <a:extLst>
              <a:ext uri="{FF2B5EF4-FFF2-40B4-BE49-F238E27FC236}">
                <a16:creationId xmlns:a16="http://schemas.microsoft.com/office/drawing/2014/main" id="{522407B5-3FC1-404F-9CE6-2ED0C4157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9365" y="2583747"/>
            <a:ext cx="751270" cy="75127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0648C6C1-42B1-4612-8C75-74138D08B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10" y="1488809"/>
            <a:ext cx="886755" cy="898902"/>
          </a:xfrm>
          <a:prstGeom prst="rect">
            <a:avLst/>
          </a:prstGeom>
        </p:spPr>
      </p:pic>
      <p:sp>
        <p:nvSpPr>
          <p:cNvPr id="45" name="TextBox 44">
            <a:extLst>
              <a:ext uri="{FF2B5EF4-FFF2-40B4-BE49-F238E27FC236}">
                <a16:creationId xmlns:a16="http://schemas.microsoft.com/office/drawing/2014/main" id="{41C20278-0D71-466D-ADCD-FA8E9FC5AE91}"/>
              </a:ext>
            </a:extLst>
          </p:cNvPr>
          <p:cNvSpPr txBox="1"/>
          <p:nvPr/>
        </p:nvSpPr>
        <p:spPr>
          <a:xfrm>
            <a:off x="10534201" y="2774771"/>
            <a:ext cx="412104" cy="369222"/>
          </a:xfrm>
          <a:prstGeom prst="rect">
            <a:avLst/>
          </a:prstGeom>
          <a:noFill/>
        </p:spPr>
        <p:txBody>
          <a:bodyPr wrap="square" rtlCol="0">
            <a:spAutoFit/>
          </a:bodyPr>
          <a:lstStyle/>
          <a:p>
            <a:r>
              <a:rPr lang="en-US" dirty="0"/>
              <a:t>+</a:t>
            </a:r>
          </a:p>
        </p:txBody>
      </p:sp>
      <p:pic>
        <p:nvPicPr>
          <p:cNvPr id="46" name="Picture 45" descr="A picture containing text, screenshot&#10;&#10;Description generated with high confidence">
            <a:extLst>
              <a:ext uri="{FF2B5EF4-FFF2-40B4-BE49-F238E27FC236}">
                <a16:creationId xmlns:a16="http://schemas.microsoft.com/office/drawing/2014/main" id="{1575623D-65E5-4B5D-B86B-49FD06AA19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20061" y="2717670"/>
            <a:ext cx="637101" cy="483423"/>
          </a:xfrm>
          <a:prstGeom prst="rect">
            <a:avLst/>
          </a:prstGeom>
        </p:spPr>
      </p:pic>
      <p:pic>
        <p:nvPicPr>
          <p:cNvPr id="48" name="Picture 4" descr="Image result for key icon png">
            <a:extLst>
              <a:ext uri="{FF2B5EF4-FFF2-40B4-BE49-F238E27FC236}">
                <a16:creationId xmlns:a16="http://schemas.microsoft.com/office/drawing/2014/main" id="{AB7F4231-366E-4A44-B1BA-49AF6232B8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15" y="3465897"/>
            <a:ext cx="751270" cy="75127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4CF6193-53DC-4C75-9152-012697467A83}"/>
              </a:ext>
            </a:extLst>
          </p:cNvPr>
          <p:cNvSpPr txBox="1"/>
          <p:nvPr/>
        </p:nvSpPr>
        <p:spPr>
          <a:xfrm>
            <a:off x="1130856" y="3656921"/>
            <a:ext cx="412104" cy="369222"/>
          </a:xfrm>
          <a:prstGeom prst="rect">
            <a:avLst/>
          </a:prstGeom>
          <a:noFill/>
        </p:spPr>
        <p:txBody>
          <a:bodyPr wrap="square" rtlCol="0">
            <a:spAutoFit/>
          </a:bodyPr>
          <a:lstStyle/>
          <a:p>
            <a:r>
              <a:rPr lang="en-US" dirty="0"/>
              <a:t>+</a:t>
            </a:r>
          </a:p>
        </p:txBody>
      </p:sp>
      <p:pic>
        <p:nvPicPr>
          <p:cNvPr id="51" name="Picture 50">
            <a:extLst>
              <a:ext uri="{FF2B5EF4-FFF2-40B4-BE49-F238E27FC236}">
                <a16:creationId xmlns:a16="http://schemas.microsoft.com/office/drawing/2014/main" id="{349A83ED-0ED9-426E-8A32-5184FCF22E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692" y="3542202"/>
            <a:ext cx="598659" cy="598659"/>
          </a:xfrm>
          <a:prstGeom prst="rect">
            <a:avLst/>
          </a:prstGeom>
        </p:spPr>
      </p:pic>
      <p:pic>
        <p:nvPicPr>
          <p:cNvPr id="52" name="Picture 51">
            <a:extLst>
              <a:ext uri="{FF2B5EF4-FFF2-40B4-BE49-F238E27FC236}">
                <a16:creationId xmlns:a16="http://schemas.microsoft.com/office/drawing/2014/main" id="{4FABA82C-29E8-4C31-83BF-A1C397778C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3215" y="3615623"/>
            <a:ext cx="483941" cy="483941"/>
          </a:xfrm>
          <a:prstGeom prst="rect">
            <a:avLst/>
          </a:prstGeom>
          <a:scene3d>
            <a:camera prst="orthographicFront">
              <a:rot lat="0" lon="0" rev="0"/>
            </a:camera>
            <a:lightRig rig="threePt" dir="t"/>
          </a:scene3d>
        </p:spPr>
      </p:pic>
      <p:sp>
        <p:nvSpPr>
          <p:cNvPr id="54" name="TextBox 53">
            <a:extLst>
              <a:ext uri="{FF2B5EF4-FFF2-40B4-BE49-F238E27FC236}">
                <a16:creationId xmlns:a16="http://schemas.microsoft.com/office/drawing/2014/main" id="{2137C898-A2D9-456D-B259-69221AD0EA44}"/>
              </a:ext>
            </a:extLst>
          </p:cNvPr>
          <p:cNvSpPr txBox="1"/>
          <p:nvPr/>
        </p:nvSpPr>
        <p:spPr>
          <a:xfrm>
            <a:off x="10371235" y="3679342"/>
            <a:ext cx="412104" cy="369222"/>
          </a:xfrm>
          <a:prstGeom prst="rect">
            <a:avLst/>
          </a:prstGeom>
          <a:noFill/>
        </p:spPr>
        <p:txBody>
          <a:bodyPr wrap="square" rtlCol="0">
            <a:spAutoFit/>
          </a:bodyPr>
          <a:lstStyle/>
          <a:p>
            <a:r>
              <a:rPr lang="en-US" dirty="0"/>
              <a:t>=</a:t>
            </a:r>
          </a:p>
        </p:txBody>
      </p:sp>
      <p:pic>
        <p:nvPicPr>
          <p:cNvPr id="55" name="Picture 54">
            <a:extLst>
              <a:ext uri="{FF2B5EF4-FFF2-40B4-BE49-F238E27FC236}">
                <a16:creationId xmlns:a16="http://schemas.microsoft.com/office/drawing/2014/main" id="{232B2B66-DA88-4F15-8E0C-F4A56EB4B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7418" y="3588153"/>
            <a:ext cx="598659" cy="598659"/>
          </a:xfrm>
          <a:prstGeom prst="rect">
            <a:avLst/>
          </a:prstGeom>
        </p:spPr>
      </p:pic>
      <p:pic>
        <p:nvPicPr>
          <p:cNvPr id="56" name="Picture 55" descr="A picture containing text, screenshot&#10;&#10;Description generated with high confidence">
            <a:extLst>
              <a:ext uri="{FF2B5EF4-FFF2-40B4-BE49-F238E27FC236}">
                <a16:creationId xmlns:a16="http://schemas.microsoft.com/office/drawing/2014/main" id="{F4C0D64B-3C9A-46F5-B0FE-E0D1CD7C7B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8692" y="2660570"/>
            <a:ext cx="637101" cy="483423"/>
          </a:xfrm>
          <a:prstGeom prst="rect">
            <a:avLst/>
          </a:prstGeom>
        </p:spPr>
      </p:pic>
      <p:sp>
        <p:nvSpPr>
          <p:cNvPr id="53" name="TextBox 52">
            <a:extLst>
              <a:ext uri="{FF2B5EF4-FFF2-40B4-BE49-F238E27FC236}">
                <a16:creationId xmlns:a16="http://schemas.microsoft.com/office/drawing/2014/main" id="{080AC1B8-80AB-4756-9F02-AFBCDE4566F6}"/>
              </a:ext>
            </a:extLst>
          </p:cNvPr>
          <p:cNvSpPr txBox="1"/>
          <p:nvPr/>
        </p:nvSpPr>
        <p:spPr>
          <a:xfrm>
            <a:off x="10846746" y="4678615"/>
            <a:ext cx="598659" cy="369222"/>
          </a:xfrm>
          <a:prstGeom prst="rect">
            <a:avLst/>
          </a:prstGeom>
          <a:noFill/>
          <a:ln>
            <a:solidFill>
              <a:schemeClr val="tx1"/>
            </a:solidFill>
          </a:ln>
        </p:spPr>
        <p:txBody>
          <a:bodyPr wrap="square" rtlCol="0">
            <a:spAutoFit/>
          </a:bodyPr>
          <a:lstStyle/>
          <a:p>
            <a:r>
              <a:rPr lang="en-US" dirty="0"/>
              <a:t>ACK</a:t>
            </a:r>
          </a:p>
        </p:txBody>
      </p:sp>
      <p:pic>
        <p:nvPicPr>
          <p:cNvPr id="58" name="Picture 57">
            <a:extLst>
              <a:ext uri="{FF2B5EF4-FFF2-40B4-BE49-F238E27FC236}">
                <a16:creationId xmlns:a16="http://schemas.microsoft.com/office/drawing/2014/main" id="{6AE682C0-607A-49A1-AA67-B92BC8D9F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1406" y="4563897"/>
            <a:ext cx="598659" cy="598659"/>
          </a:xfrm>
          <a:prstGeom prst="rect">
            <a:avLst/>
          </a:prstGeom>
        </p:spPr>
      </p:pic>
      <p:sp>
        <p:nvSpPr>
          <p:cNvPr id="59" name="TextBox 58">
            <a:extLst>
              <a:ext uri="{FF2B5EF4-FFF2-40B4-BE49-F238E27FC236}">
                <a16:creationId xmlns:a16="http://schemas.microsoft.com/office/drawing/2014/main" id="{14C1F92E-3E38-4478-99ED-B03DA1FD733C}"/>
              </a:ext>
            </a:extLst>
          </p:cNvPr>
          <p:cNvSpPr txBox="1"/>
          <p:nvPr/>
        </p:nvSpPr>
        <p:spPr>
          <a:xfrm>
            <a:off x="10512177" y="4678615"/>
            <a:ext cx="412104" cy="36922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0585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F05DD2F-8330-47B7-B15C-B26BBFBDE02E}"/>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lumMod val="85000"/>
                    <a:lumOff val="15000"/>
                  </a:schemeClr>
                </a:solidFill>
                <a:latin typeface="+mj-lt"/>
                <a:ea typeface="+mj-ea"/>
                <a:cs typeface="+mj-cs"/>
              </a:rPr>
              <a:t>Cipher Suites</a:t>
            </a:r>
          </a:p>
        </p:txBody>
      </p:sp>
    </p:spTree>
    <p:extLst>
      <p:ext uri="{BB962C8B-B14F-4D97-AF65-F5344CB8AC3E}">
        <p14:creationId xmlns:p14="http://schemas.microsoft.com/office/powerpoint/2010/main" val="222638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6959</TotalTime>
  <Words>2582</Words>
  <Application>Microsoft Office PowerPoint</Application>
  <PresentationFormat>Widescreen</PresentationFormat>
  <Paragraphs>328</Paragraphs>
  <Slides>51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112 bit ciphers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Ramesh</dc:creator>
  <cp:lastModifiedBy>Nitin Ramesh</cp:lastModifiedBy>
  <cp:revision>143</cp:revision>
  <dcterms:created xsi:type="dcterms:W3CDTF">2018-02-16T15:41:03Z</dcterms:created>
  <dcterms:modified xsi:type="dcterms:W3CDTF">2018-07-26T16:18:55Z</dcterms:modified>
</cp:coreProperties>
</file>