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media3.mp4" ContentType="video/mp4"/>
  <Override PartName="/ppt/media/image2.png" ContentType="image/png"/>
  <Override PartName="/ppt/media/image4.png" ContentType="image/png"/>
  <Override PartName="/ppt/media/image5.jpeg" ContentType="image/jpeg"/>
  <Override PartName="/ppt/media/image6.jpeg" ContentType="image/jpeg"/>
  <Override PartName="/ppt/media/image7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CF8C73E-A3AA-4B53-9E83-8B2DC2A417F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4B0D99-59B6-466E-BAB1-EF3B4498D283}" type="slidenum">
              <a:rPr b="0" lang="en-US" sz="1200" spc="-1" strike="noStrike"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7D37CD-FE76-4B17-BF98-B94E354D844B}" type="slidenum">
              <a:rPr b="0" lang="en-US" sz="1200" spc="-1" strike="noStrike"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D971D9-6C1B-41AE-88C1-2A9A531362C6}" type="slidenum">
              <a:rPr b="0" lang="en-US" sz="1200" spc="-1" strike="noStrike"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cb084"/>
            </a:gs>
            <a:gs pos="50000">
              <a:srgbClr val="ffcc99"/>
            </a:gs>
            <a:gs pos="100000">
              <a:srgbClr val="dcb08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7"/>
          <p:cNvSpPr/>
          <p:nvPr/>
        </p:nvSpPr>
        <p:spPr>
          <a:xfrm>
            <a:off x="0" y="1447560"/>
            <a:ext cx="9144000" cy="360"/>
          </a:xfrm>
          <a:prstGeom prst="line">
            <a:avLst/>
          </a:prstGeom>
          <a:ln w="76200">
            <a:solidFill>
              <a:srgbClr val="99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Text Box 9"/>
          <p:cNvSpPr/>
          <p:nvPr/>
        </p:nvSpPr>
        <p:spPr>
          <a:xfrm>
            <a:off x="2590920" y="6400800"/>
            <a:ext cx="121860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80000"/>
              </a:lnSpc>
              <a:buNone/>
            </a:pPr>
            <a:r>
              <a:rPr b="0" lang="en-US" sz="1800" spc="-1" strike="noStrike">
                <a:solidFill>
                  <a:srgbClr val="f42e00"/>
                </a:solidFill>
                <a:latin typeface="Zurich Blk BT"/>
                <a:ea typeface="ＭＳ Ｐゴシック"/>
              </a:rPr>
              <a:t>Findings</a:t>
            </a:r>
            <a:r>
              <a:rPr b="0" lang="en-US" sz="1800" spc="-1" strike="noStrike">
                <a:solidFill>
                  <a:srgbClr val="ff3300"/>
                </a:solidFill>
                <a:latin typeface="Zurich Blk BT"/>
                <a:ea typeface="ＭＳ Ｐゴシック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Text Box 10"/>
          <p:cNvSpPr/>
          <p:nvPr/>
        </p:nvSpPr>
        <p:spPr>
          <a:xfrm>
            <a:off x="3809880" y="6205680"/>
            <a:ext cx="358056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Zurich BT"/>
                <a:ea typeface="DejaVu Sans"/>
              </a:rPr>
              <a:t>Department of Health and Human Services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Zurich BT"/>
                <a:ea typeface="DejaVu Sans"/>
              </a:rPr>
              <a:t>National Institutes of Health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Zurich BT"/>
                <a:ea typeface="DejaVu Sans"/>
              </a:rPr>
              <a:t>National Institute of General Medical Sciences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cb084"/>
            </a:gs>
            <a:gs pos="50000">
              <a:srgbClr val="ffcc99"/>
            </a:gs>
            <a:gs pos="100000">
              <a:srgbClr val="dcb08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/>
          <p:nvPr/>
        </p:nvSpPr>
        <p:spPr>
          <a:xfrm>
            <a:off x="0" y="1447560"/>
            <a:ext cx="9144000" cy="360"/>
          </a:xfrm>
          <a:prstGeom prst="line">
            <a:avLst/>
          </a:prstGeom>
          <a:ln w="76200">
            <a:solidFill>
              <a:srgbClr val="99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Text Box 9"/>
          <p:cNvSpPr/>
          <p:nvPr/>
        </p:nvSpPr>
        <p:spPr>
          <a:xfrm>
            <a:off x="2590920" y="6400800"/>
            <a:ext cx="121860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80000"/>
              </a:lnSpc>
              <a:buNone/>
            </a:pPr>
            <a:r>
              <a:rPr b="0" lang="en-US" sz="1800" spc="-1" strike="noStrike">
                <a:solidFill>
                  <a:srgbClr val="f42e00"/>
                </a:solidFill>
                <a:latin typeface="Zurich Blk BT"/>
                <a:ea typeface="ＭＳ Ｐゴシック"/>
              </a:rPr>
              <a:t>Findings</a:t>
            </a:r>
            <a:r>
              <a:rPr b="0" lang="en-US" sz="1800" spc="-1" strike="noStrike">
                <a:solidFill>
                  <a:srgbClr val="ff3300"/>
                </a:solidFill>
                <a:latin typeface="Zurich Blk BT"/>
                <a:ea typeface="ＭＳ Ｐゴシック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Text Box 10"/>
          <p:cNvSpPr/>
          <p:nvPr/>
        </p:nvSpPr>
        <p:spPr>
          <a:xfrm>
            <a:off x="3809880" y="6205680"/>
            <a:ext cx="358056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Zurich BT"/>
                <a:ea typeface="DejaVu Sans"/>
              </a:rPr>
              <a:t>Department of Health and Human Services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Zurich BT"/>
                <a:ea typeface="DejaVu Sans"/>
              </a:rPr>
              <a:t>National Institutes of Health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Zurich BT"/>
                <a:ea typeface="DejaVu Sans"/>
              </a:rPr>
              <a:t>National Institute of General Medical Sciences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cb084"/>
            </a:gs>
            <a:gs pos="50000">
              <a:srgbClr val="ffcc99"/>
            </a:gs>
            <a:gs pos="100000">
              <a:srgbClr val="dcb08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7"/>
          <p:cNvSpPr/>
          <p:nvPr/>
        </p:nvSpPr>
        <p:spPr>
          <a:xfrm>
            <a:off x="0" y="1447560"/>
            <a:ext cx="9144000" cy="360"/>
          </a:xfrm>
          <a:prstGeom prst="line">
            <a:avLst/>
          </a:prstGeom>
          <a:ln w="76200">
            <a:solidFill>
              <a:srgbClr val="99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 Box 9"/>
          <p:cNvSpPr/>
          <p:nvPr/>
        </p:nvSpPr>
        <p:spPr>
          <a:xfrm>
            <a:off x="2590920" y="6400800"/>
            <a:ext cx="121860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80000"/>
              </a:lnSpc>
              <a:buNone/>
            </a:pPr>
            <a:r>
              <a:rPr b="0" lang="en-US" sz="1800" spc="-1" strike="noStrike">
                <a:solidFill>
                  <a:srgbClr val="f42e00"/>
                </a:solidFill>
                <a:latin typeface="Zurich Blk BT"/>
                <a:ea typeface="ＭＳ Ｐゴシック"/>
              </a:rPr>
              <a:t>Findings</a:t>
            </a:r>
            <a:r>
              <a:rPr b="0" lang="en-US" sz="1800" spc="-1" strike="noStrike">
                <a:solidFill>
                  <a:srgbClr val="ff3300"/>
                </a:solidFill>
                <a:latin typeface="Zurich Blk BT"/>
                <a:ea typeface="ＭＳ Ｐゴシック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Text Box 10"/>
          <p:cNvSpPr/>
          <p:nvPr/>
        </p:nvSpPr>
        <p:spPr>
          <a:xfrm>
            <a:off x="3809880" y="6205680"/>
            <a:ext cx="358056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Zurich BT"/>
                <a:ea typeface="DejaVu Sans"/>
              </a:rPr>
              <a:t>Department of Health and Human Services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Zurich BT"/>
                <a:ea typeface="DejaVu Sans"/>
              </a:rPr>
              <a:t>National Institutes of Health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Zurich BT"/>
                <a:ea typeface="DejaVu Sans"/>
              </a:rPr>
              <a:t>National Institute of General Medical Sciences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video" Target="../media/media3.mp4"/><Relationship Id="rId2" Type="http://schemas.microsoft.com/office/2007/relationships/media" Target="../media/media3.mp4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4400" spc="-1" strike="noStrike">
                <a:solidFill>
                  <a:srgbClr val="ffffff"/>
                </a:solidFill>
                <a:latin typeface="Arial"/>
              </a:rPr>
              <a:t>Recipe for Sleep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85800" y="3886200"/>
            <a:ext cx="7314480" cy="1751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Neuroscientist Chiara Cirelli: 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Uncovering Sleep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ffffff"/>
                </a:solidFill>
                <a:latin typeface="Arial"/>
              </a:rPr>
              <a:t>Sleepless in Madison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92" name="Text Box 7"/>
          <p:cNvSpPr/>
          <p:nvPr/>
        </p:nvSpPr>
        <p:spPr>
          <a:xfrm>
            <a:off x="228600" y="4267080"/>
            <a:ext cx="28947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Previously, Cirelli would awaken sleeping fruit flies by shaking the test tubes where they ate and slept.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3" name="Text Box 8"/>
          <p:cNvSpPr/>
          <p:nvPr/>
        </p:nvSpPr>
        <p:spPr>
          <a:xfrm>
            <a:off x="5943600" y="4267080"/>
            <a:ext cx="30474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Now, Cirelli uses a robotic arm that tilts and drops a frame containing the test tubes of sleeping fruit flies, jolting them awake.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94" name="Group 10"/>
          <p:cNvGrpSpPr/>
          <p:nvPr/>
        </p:nvGrpSpPr>
        <p:grpSpPr>
          <a:xfrm>
            <a:off x="304920" y="1752480"/>
            <a:ext cx="8457120" cy="3015720"/>
            <a:chOff x="304920" y="1752480"/>
            <a:chExt cx="8457120" cy="3015720"/>
          </a:xfrm>
        </p:grpSpPr>
        <p:pic>
          <p:nvPicPr>
            <p:cNvPr id="195" name="Picture 5" descr="tilta whirl 1"/>
            <p:cNvPicPr/>
            <p:nvPr/>
          </p:nvPicPr>
          <p:blipFill>
            <a:blip r:embed="rId1"/>
            <a:stretch/>
          </p:blipFill>
          <p:spPr>
            <a:xfrm>
              <a:off x="5867280" y="1752480"/>
              <a:ext cx="2894760" cy="2181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6" name="Picture 6" descr="sleepingflies"/>
            <p:cNvPicPr/>
            <p:nvPr/>
          </p:nvPicPr>
          <p:blipFill>
            <a:blip r:embed="rId2"/>
            <a:stretch/>
          </p:blipFill>
          <p:spPr>
            <a:xfrm>
              <a:off x="304920" y="1752480"/>
              <a:ext cx="2888640" cy="2177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7" name="Text Box 9"/>
            <p:cNvSpPr/>
            <p:nvPr/>
          </p:nvSpPr>
          <p:spPr>
            <a:xfrm>
              <a:off x="3371760" y="1752480"/>
              <a:ext cx="2285280" cy="3015720"/>
            </a:xfrm>
            <a:prstGeom prst="rect">
              <a:avLst/>
            </a:prstGeom>
            <a:solidFill>
              <a:srgbClr val="a500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  <a:buNone/>
              </a:pPr>
              <a:r>
                <a:rPr b="0" lang="en-US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Cirelli is trying to identify genes that allow some fruit flies to stay awake after sleep deprivation</a:t>
              </a:r>
              <a:endParaRPr b="0" lang="en-IN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ffffff"/>
                </a:solidFill>
                <a:latin typeface="Arial"/>
              </a:rPr>
              <a:t>Cirelli Discovers Minisleeper Flies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3656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Minisleeper flies have a genetic mutation that allows them to function on less sleep than normal flies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Minisleeper flies also have “shaker” gene mutation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Humans have a similar gene and protein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Problem: minisleeper flies don’t live as long as sleepier ones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0" y="76320"/>
            <a:ext cx="91432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ffffff"/>
                </a:solidFill>
                <a:latin typeface="Arial"/>
              </a:rPr>
              <a:t>Research Applications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2133720"/>
            <a:ext cx="8228880" cy="3123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How might Cirelli’s work with fruit fly genes eventually help humans sleep better, and what is the “fly in the ointment” of such an application?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000280" cy="129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ffffff"/>
                </a:solidFill>
                <a:latin typeface="Arial"/>
              </a:rPr>
              <a:t>Chiara Cirelli Studies Shuteye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905120"/>
            <a:ext cx="4952160" cy="129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Neuroscientist Cirelli wants to find a recipe for sound sleep.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3" name="Text Box 8"/>
          <p:cNvSpPr/>
          <p:nvPr/>
        </p:nvSpPr>
        <p:spPr>
          <a:xfrm>
            <a:off x="457200" y="3657600"/>
            <a:ext cx="5104800" cy="20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37960" indent="-23796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Sleep</a:t>
            </a:r>
            <a:endParaRPr b="0" lang="en-IN" sz="2400" spc="-1" strike="noStrike">
              <a:latin typeface="Arial"/>
            </a:endParaRPr>
          </a:p>
          <a:p>
            <a:pPr marL="237960" indent="-237960">
              <a:lnSpc>
                <a:spcPct val="100000"/>
              </a:lnSpc>
              <a:spcBef>
                <a:spcPts val="1199"/>
              </a:spcBef>
              <a:buClr>
                <a:srgbClr val="ffffff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Is necessary for all animals</a:t>
            </a:r>
            <a:endParaRPr b="0" lang="en-IN" sz="2400" spc="-1" strike="noStrike">
              <a:latin typeface="Arial"/>
            </a:endParaRPr>
          </a:p>
          <a:p>
            <a:pPr marL="237960" indent="-237960">
              <a:lnSpc>
                <a:spcPct val="100000"/>
              </a:lnSpc>
              <a:spcBef>
                <a:spcPts val="1199"/>
              </a:spcBef>
              <a:buClr>
                <a:srgbClr val="ffffff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Varies among animals</a:t>
            </a:r>
            <a:endParaRPr b="0" lang="en-IN" sz="2400" spc="-1" strike="noStrike">
              <a:latin typeface="Arial"/>
            </a:endParaRPr>
          </a:p>
          <a:p>
            <a:pPr marL="237960" indent="-237960">
              <a:lnSpc>
                <a:spcPct val="100000"/>
              </a:lnSpc>
              <a:spcBef>
                <a:spcPts val="1199"/>
              </a:spcBef>
              <a:buClr>
                <a:srgbClr val="ffffff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Is a powerful restorative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4" name="Text Box 9"/>
          <p:cNvSpPr/>
          <p:nvPr/>
        </p:nvSpPr>
        <p:spPr>
          <a:xfrm>
            <a:off x="8456760" y="3809880"/>
            <a:ext cx="457920" cy="26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 Box 10"/>
          <p:cNvSpPr/>
          <p:nvPr/>
        </p:nvSpPr>
        <p:spPr>
          <a:xfrm>
            <a:off x="5562720" y="3790800"/>
            <a:ext cx="3276000" cy="19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spcBef>
                <a:spcPts val="1400"/>
              </a:spcBef>
              <a:buNone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Question:</a:t>
            </a:r>
            <a:endParaRPr b="0" lang="en-IN" sz="2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00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what phase of sleep do humans dream?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36" name="Picture 18" descr="Chiara-center_NIHCC011lowerRES"/>
          <p:cNvPicPr/>
          <p:nvPr/>
        </p:nvPicPr>
        <p:blipFill>
          <a:blip r:embed="rId1"/>
          <a:stretch/>
        </p:blipFill>
        <p:spPr>
          <a:xfrm>
            <a:off x="5486400" y="1219320"/>
            <a:ext cx="3351960" cy="222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ffffff"/>
                </a:solidFill>
                <a:latin typeface="Arial"/>
              </a:rPr>
              <a:t>Answer: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REM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8" name="Text Box 4"/>
          <p:cNvSpPr/>
          <p:nvPr/>
        </p:nvSpPr>
        <p:spPr>
          <a:xfrm>
            <a:off x="76320" y="2508120"/>
            <a:ext cx="4741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REM = Rapid Eye Movement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39" name="Picture 5" descr="REM"/>
          <p:cNvPicPr/>
          <p:nvPr/>
        </p:nvPicPr>
        <p:blipFill>
          <a:blip r:embed="rId1"/>
          <a:stretch/>
        </p:blipFill>
        <p:spPr>
          <a:xfrm>
            <a:off x="390600" y="3041640"/>
            <a:ext cx="4104720" cy="2215440"/>
          </a:xfrm>
          <a:prstGeom prst="rect">
            <a:avLst/>
          </a:prstGeom>
          <a:ln w="0">
            <a:noFill/>
          </a:ln>
        </p:spPr>
      </p:pic>
      <p:sp>
        <p:nvSpPr>
          <p:cNvPr id="140" name="Text Box 6"/>
          <p:cNvSpPr/>
          <p:nvPr/>
        </p:nvSpPr>
        <p:spPr>
          <a:xfrm>
            <a:off x="5029200" y="1865160"/>
            <a:ext cx="3733200" cy="37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Fast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Short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Narrowly spaced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Sometimes quite similar to brain waves of wakefulness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1" name="Text Box 8"/>
          <p:cNvSpPr/>
          <p:nvPr/>
        </p:nvSpPr>
        <p:spPr>
          <a:xfrm>
            <a:off x="5029200" y="2033640"/>
            <a:ext cx="37332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During the REM phase of sleep, brain waves are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ffffff"/>
                </a:solidFill>
                <a:latin typeface="Arial"/>
              </a:rPr>
              <a:t>Why Do We Sleep?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3" name="Text Box 9"/>
          <p:cNvSpPr/>
          <p:nvPr/>
        </p:nvSpPr>
        <p:spPr>
          <a:xfrm>
            <a:off x="7010280" y="2817720"/>
            <a:ext cx="1599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some scientists suspect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44" name="Group 12"/>
          <p:cNvGrpSpPr/>
          <p:nvPr/>
        </p:nvGrpSpPr>
        <p:grpSpPr>
          <a:xfrm>
            <a:off x="457200" y="2209680"/>
            <a:ext cx="6628680" cy="3276000"/>
            <a:chOff x="457200" y="2209680"/>
            <a:chExt cx="6628680" cy="3276000"/>
          </a:xfrm>
        </p:grpSpPr>
        <p:sp>
          <p:nvSpPr>
            <p:cNvPr id="145" name="Rectangle 5"/>
            <p:cNvSpPr/>
            <p:nvPr/>
          </p:nvSpPr>
          <p:spPr>
            <a:xfrm>
              <a:off x="457200" y="2209680"/>
              <a:ext cx="5866560" cy="913680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To give the body a chance to repair itself?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6" name="Rectangle 6"/>
            <p:cNvSpPr/>
            <p:nvPr/>
          </p:nvSpPr>
          <p:spPr>
            <a:xfrm>
              <a:off x="457200" y="3429000"/>
              <a:ext cx="5866560" cy="837360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To give the brain time to organize its thoughts?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7" name="Rectangle 7"/>
            <p:cNvSpPr/>
            <p:nvPr/>
          </p:nvSpPr>
          <p:spPr>
            <a:xfrm>
              <a:off x="457200" y="4648320"/>
              <a:ext cx="5866560" cy="837360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So that we can learn more the next day?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8" name="AutoShape 8"/>
            <p:cNvSpPr/>
            <p:nvPr/>
          </p:nvSpPr>
          <p:spPr>
            <a:xfrm>
              <a:off x="6477120" y="2590920"/>
              <a:ext cx="608760" cy="1370880"/>
            </a:xfrm>
            <a:prstGeom prst="rightBrace">
              <a:avLst>
                <a:gd name="adj1" fmla="val 18750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Line 10"/>
            <p:cNvSpPr/>
            <p:nvPr/>
          </p:nvSpPr>
          <p:spPr>
            <a:xfrm>
              <a:off x="6476760" y="5029200"/>
              <a:ext cx="533520" cy="36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0" name="Text Box 11"/>
          <p:cNvSpPr/>
          <p:nvPr/>
        </p:nvSpPr>
        <p:spPr>
          <a:xfrm>
            <a:off x="7010280" y="4705200"/>
            <a:ext cx="1599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Cirelli suspects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Zurich Blk BT"/>
              </a:rPr>
              <a:t>Sample video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52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551960" y="2340000"/>
            <a:ext cx="6095160" cy="34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ffffff"/>
                </a:solidFill>
                <a:latin typeface="Arial"/>
              </a:rPr>
              <a:t>Cirelli’s Synaptic-Strength Hypothesis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154" name="Group 18"/>
          <p:cNvGrpSpPr/>
          <p:nvPr/>
        </p:nvGrpSpPr>
        <p:grpSpPr>
          <a:xfrm>
            <a:off x="304920" y="1752480"/>
            <a:ext cx="8609760" cy="4190400"/>
            <a:chOff x="304920" y="1752480"/>
            <a:chExt cx="8609760" cy="4190400"/>
          </a:xfrm>
        </p:grpSpPr>
        <p:sp>
          <p:nvSpPr>
            <p:cNvPr id="155" name="Rectangle 5"/>
            <p:cNvSpPr/>
            <p:nvPr/>
          </p:nvSpPr>
          <p:spPr>
            <a:xfrm>
              <a:off x="304920" y="1752480"/>
              <a:ext cx="3885480" cy="837360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Wakefulness = Learning new things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56" name="Rectangle 10"/>
            <p:cNvSpPr/>
            <p:nvPr/>
          </p:nvSpPr>
          <p:spPr>
            <a:xfrm>
              <a:off x="304920" y="3124080"/>
              <a:ext cx="2361600" cy="2818800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Learning = Synapses in the brain (connections between brain neurons) get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18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ffffff"/>
                </a:buClr>
                <a:buFont typeface="Symbol"/>
                <a:buChar char=""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  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Stronger</a:t>
              </a:r>
              <a:endParaRPr b="0" lang="en-IN" sz="18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ffffff"/>
                </a:buClr>
                <a:buFont typeface="Symbol"/>
                <a:buChar char=""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  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Bigger</a:t>
              </a:r>
              <a:endParaRPr b="0" lang="en-IN" sz="18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ffffff"/>
                </a:buClr>
                <a:buFont typeface="Symbol"/>
                <a:buChar char=""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  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Need more fuel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57" name="Rectangle 11"/>
            <p:cNvSpPr/>
            <p:nvPr/>
          </p:nvSpPr>
          <p:spPr>
            <a:xfrm>
              <a:off x="3276720" y="3124080"/>
              <a:ext cx="1370880" cy="2818800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Brain cannot afford space and energy needs of constantly growing synapses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58" name="Line 12"/>
            <p:cNvSpPr/>
            <p:nvPr/>
          </p:nvSpPr>
          <p:spPr>
            <a:xfrm>
              <a:off x="1295280" y="2666880"/>
              <a:ext cx="360" cy="30492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Line 13"/>
            <p:cNvSpPr/>
            <p:nvPr/>
          </p:nvSpPr>
          <p:spPr>
            <a:xfrm>
              <a:off x="2743200" y="4419360"/>
              <a:ext cx="380880" cy="36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Line 14"/>
            <p:cNvSpPr/>
            <p:nvPr/>
          </p:nvSpPr>
          <p:spPr>
            <a:xfrm>
              <a:off x="4724280" y="4419360"/>
              <a:ext cx="380880" cy="36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Rectangle 15"/>
            <p:cNvSpPr/>
            <p:nvPr/>
          </p:nvSpPr>
          <p:spPr>
            <a:xfrm>
              <a:off x="5257800" y="3124080"/>
              <a:ext cx="1523160" cy="2818800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Slow brain activity during sleep shrinks brain synapses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62" name="Line 16"/>
            <p:cNvSpPr/>
            <p:nvPr/>
          </p:nvSpPr>
          <p:spPr>
            <a:xfrm>
              <a:off x="6858000" y="4419360"/>
              <a:ext cx="380880" cy="36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Rectangle 17"/>
            <p:cNvSpPr/>
            <p:nvPr/>
          </p:nvSpPr>
          <p:spPr>
            <a:xfrm>
              <a:off x="7391520" y="3124080"/>
              <a:ext cx="1523160" cy="2818800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Smaller synapses result in more efficient learning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60976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ffffff"/>
                </a:solidFill>
                <a:latin typeface="Arial"/>
              </a:rPr>
              <a:t>Testing Cirelli’s Hypothesis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165" name="Group 19"/>
          <p:cNvGrpSpPr/>
          <p:nvPr/>
        </p:nvGrpSpPr>
        <p:grpSpPr>
          <a:xfrm>
            <a:off x="304920" y="1752480"/>
            <a:ext cx="8609760" cy="4343040"/>
            <a:chOff x="304920" y="1752480"/>
            <a:chExt cx="8609760" cy="4343040"/>
          </a:xfrm>
        </p:grpSpPr>
        <p:sp>
          <p:nvSpPr>
            <p:cNvPr id="166" name="Rectangle 3"/>
            <p:cNvSpPr/>
            <p:nvPr/>
          </p:nvSpPr>
          <p:spPr>
            <a:xfrm>
              <a:off x="304920" y="1752480"/>
              <a:ext cx="6476400" cy="1142280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Compare 2 groups of rats</a:t>
              </a:r>
              <a:endParaRPr b="0" lang="en-IN" sz="1800" spc="-1" strike="noStrike">
                <a:latin typeface="Arial"/>
              </a:endParaRPr>
            </a:p>
            <a:p>
              <a:pPr lvl="1" marL="457200" indent="-216000">
                <a:lnSpc>
                  <a:spcPct val="100000"/>
                </a:lnSpc>
                <a:buClr>
                  <a:srgbClr val="ffffff"/>
                </a:buClr>
                <a:buFont typeface="Symbol"/>
                <a:buChar char=""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  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Average intelligence</a:t>
              </a:r>
              <a:endParaRPr b="0" lang="en-IN" sz="1800" spc="-1" strike="noStrike">
                <a:latin typeface="Arial"/>
              </a:endParaRPr>
            </a:p>
            <a:p>
              <a:pPr lvl="1" marL="457200" indent="-216000">
                <a:lnSpc>
                  <a:spcPct val="100000"/>
                </a:lnSpc>
                <a:buClr>
                  <a:srgbClr val="ffffff"/>
                </a:buClr>
                <a:buFont typeface="Symbol"/>
                <a:buChar char=""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  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Above average intelligence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67" name="Rectangle 4"/>
            <p:cNvSpPr/>
            <p:nvPr/>
          </p:nvSpPr>
          <p:spPr>
            <a:xfrm>
              <a:off x="304920" y="3276720"/>
              <a:ext cx="2971080" cy="2818800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Measure brain activity during wakefulness while</a:t>
              </a:r>
              <a:endParaRPr b="0" lang="en-IN" sz="1800" spc="-1" strike="noStrike">
                <a:latin typeface="Arial"/>
              </a:endParaRPr>
            </a:p>
            <a:p>
              <a:pPr lvl="1" marL="457200" indent="-216000">
                <a:lnSpc>
                  <a:spcPct val="100000"/>
                </a:lnSpc>
                <a:buClr>
                  <a:srgbClr val="ffffff"/>
                </a:buClr>
                <a:buFont typeface="Symbol"/>
                <a:buChar char=""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  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Average rats lounge</a:t>
              </a:r>
              <a:endParaRPr b="0" lang="en-IN" sz="1800" spc="-1" strike="noStrike">
                <a:latin typeface="Arial"/>
              </a:endParaRPr>
            </a:p>
            <a:p>
              <a:pPr marL="457200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   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around</a:t>
              </a:r>
              <a:endParaRPr b="0" lang="en-IN" sz="1800" spc="-1" strike="noStrike">
                <a:latin typeface="Arial"/>
              </a:endParaRPr>
            </a:p>
            <a:p>
              <a:pPr lvl="1" marL="457200" indent="-216000">
                <a:lnSpc>
                  <a:spcPct val="100000"/>
                </a:lnSpc>
                <a:buClr>
                  <a:srgbClr val="ffffff"/>
                </a:buClr>
                <a:buFont typeface="Symbol"/>
                <a:buChar char=""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  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Smarter rats get</a:t>
              </a:r>
              <a:endParaRPr b="0" lang="en-IN" sz="1800" spc="-1" strike="noStrike">
                <a:latin typeface="Arial"/>
              </a:endParaRPr>
            </a:p>
            <a:p>
              <a:pPr marL="457200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   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mental challenges </a:t>
              </a:r>
              <a:endParaRPr b="0" lang="en-IN" sz="1800" spc="-1" strike="noStrike">
                <a:latin typeface="Arial"/>
              </a:endParaRPr>
            </a:p>
            <a:p>
              <a:pPr marL="457200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   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like grabbing food </a:t>
              </a:r>
              <a:endParaRPr b="0" lang="en-IN" sz="1800" spc="-1" strike="noStrike">
                <a:latin typeface="Arial"/>
              </a:endParaRPr>
            </a:p>
            <a:p>
              <a:pPr marL="457200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   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pellets from a small </a:t>
              </a:r>
              <a:endParaRPr b="0" lang="en-IN" sz="1800" spc="-1" strike="noStrike">
                <a:latin typeface="Arial"/>
              </a:endParaRPr>
            </a:p>
            <a:p>
              <a:pPr marL="457200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   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opening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68" name="Line 6"/>
            <p:cNvSpPr/>
            <p:nvPr/>
          </p:nvSpPr>
          <p:spPr>
            <a:xfrm>
              <a:off x="1218960" y="2895480"/>
              <a:ext cx="360" cy="30492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Rectangle 11"/>
            <p:cNvSpPr/>
            <p:nvPr/>
          </p:nvSpPr>
          <p:spPr>
            <a:xfrm>
              <a:off x="7315200" y="3276720"/>
              <a:ext cx="1599480" cy="2818800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80000"/>
                </a:lnSpc>
                <a:spcBef>
                  <a:spcPts val="241"/>
                </a:spcBef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Dissimilarities could point to a connection between learning and sleep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0" name="Line 12"/>
            <p:cNvSpPr/>
            <p:nvPr/>
          </p:nvSpPr>
          <p:spPr>
            <a:xfrm>
              <a:off x="4343400" y="2895480"/>
              <a:ext cx="360" cy="30492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Rectangle 13"/>
            <p:cNvSpPr/>
            <p:nvPr/>
          </p:nvSpPr>
          <p:spPr>
            <a:xfrm>
              <a:off x="3753000" y="3276720"/>
              <a:ext cx="1218600" cy="2818800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Measure brain activity during sleep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2" name="Rectangle 14"/>
            <p:cNvSpPr/>
            <p:nvPr/>
          </p:nvSpPr>
          <p:spPr>
            <a:xfrm>
              <a:off x="5486400" y="3276720"/>
              <a:ext cx="1218600" cy="2818800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Study sleep patterns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3" name="Line 15"/>
            <p:cNvSpPr/>
            <p:nvPr/>
          </p:nvSpPr>
          <p:spPr>
            <a:xfrm>
              <a:off x="6019560" y="2895480"/>
              <a:ext cx="360" cy="30492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AutoShape 16"/>
            <p:cNvSpPr/>
            <p:nvPr/>
          </p:nvSpPr>
          <p:spPr>
            <a:xfrm>
              <a:off x="3352680" y="4343400"/>
              <a:ext cx="304200" cy="380160"/>
            </a:xfrm>
            <a:prstGeom prst="plus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  <a:effectLst>
              <a:outerShdw algn="ctr" dir="2700000" dist="35638" rotWithShape="0">
                <a:schemeClr val="bg2"/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AutoShape 17"/>
            <p:cNvSpPr/>
            <p:nvPr/>
          </p:nvSpPr>
          <p:spPr>
            <a:xfrm>
              <a:off x="5067360" y="4343400"/>
              <a:ext cx="304200" cy="380160"/>
            </a:xfrm>
            <a:prstGeom prst="plus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  <a:effectLst>
              <a:outerShdw algn="ctr" dir="2700000" dist="35638" rotWithShape="0">
                <a:schemeClr val="bg2"/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Text Box 18"/>
            <p:cNvSpPr/>
            <p:nvPr/>
          </p:nvSpPr>
          <p:spPr>
            <a:xfrm>
              <a:off x="6705720" y="4191120"/>
              <a:ext cx="380160" cy="699120"/>
            </a:xfrm>
            <a:prstGeom prst="rect">
              <a:avLst/>
            </a:prstGeom>
            <a:noFill/>
            <a:ln w="0">
              <a:noFill/>
            </a:ln>
            <a:effectLst>
              <a:outerShdw algn="ctr" dir="2700000" dist="35638" rotWithShape="0">
                <a:schemeClr val="bg2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2001"/>
                </a:spcBef>
                <a:buNone/>
              </a:pPr>
              <a:r>
                <a:rPr b="1" lang="en-US" sz="4000" spc="-1" strike="noStrike">
                  <a:solidFill>
                    <a:srgbClr val="ffff00"/>
                  </a:solidFill>
                  <a:latin typeface="Arial"/>
                  <a:ea typeface="DejaVu Sans"/>
                </a:rPr>
                <a:t>=</a:t>
              </a:r>
              <a:endParaRPr b="0" lang="en-IN" sz="4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784800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ffffff"/>
                </a:solidFill>
                <a:latin typeface="Arial"/>
              </a:rPr>
              <a:t>Fruit Flies Are Model Organisms 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78" name="Picture 5" descr="fruit fly pink"/>
          <p:cNvPicPr/>
          <p:nvPr/>
        </p:nvPicPr>
        <p:blipFill>
          <a:blip r:embed="rId1"/>
          <a:stretch/>
        </p:blipFill>
        <p:spPr>
          <a:xfrm>
            <a:off x="609480" y="2131920"/>
            <a:ext cx="5409360" cy="3566520"/>
          </a:xfrm>
          <a:prstGeom prst="rect">
            <a:avLst/>
          </a:prstGeom>
          <a:ln w="0">
            <a:noFill/>
          </a:ln>
        </p:spPr>
      </p:pic>
      <p:sp>
        <p:nvSpPr>
          <p:cNvPr id="179" name="Text Box 6"/>
          <p:cNvSpPr/>
          <p:nvPr/>
        </p:nvSpPr>
        <p:spPr>
          <a:xfrm>
            <a:off x="533520" y="5073480"/>
            <a:ext cx="2818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Drosophila melanogaster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(fruit fly)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Text Box 7"/>
          <p:cNvSpPr/>
          <p:nvPr/>
        </p:nvSpPr>
        <p:spPr>
          <a:xfrm>
            <a:off x="6248520" y="1905120"/>
            <a:ext cx="28947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Fruit flies are perfect tools for studying heredity, or genetics.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1" name="Text Box 8"/>
          <p:cNvSpPr/>
          <p:nvPr/>
        </p:nvSpPr>
        <p:spPr>
          <a:xfrm>
            <a:off x="6248520" y="4238640"/>
            <a:ext cx="28947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Cirelli uses fruit flies to study genes that affect sleep.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76240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4000" spc="-1" strike="noStrike">
                <a:solidFill>
                  <a:srgbClr val="ffffff"/>
                </a:solidFill>
                <a:latin typeface="Arial"/>
              </a:rPr>
              <a:t>Sleep Genes and Fruit Flies</a:t>
            </a:r>
            <a:r>
              <a:rPr b="0" i="1" lang="en-US" sz="36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83" name="Text Box 8"/>
          <p:cNvSpPr/>
          <p:nvPr/>
        </p:nvSpPr>
        <p:spPr>
          <a:xfrm>
            <a:off x="228600" y="1676520"/>
            <a:ext cx="3351960" cy="441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Fruit flies have a lifespan of a few months, and female fruit flies lay eggs every day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Fruit flies sleep about 12 hours every night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Scientists know almost all the genes for about a dozen species of fruit flies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84" name="Group 16"/>
          <p:cNvGrpSpPr/>
          <p:nvPr/>
        </p:nvGrpSpPr>
        <p:grpSpPr>
          <a:xfrm>
            <a:off x="3657600" y="1905120"/>
            <a:ext cx="5333400" cy="4075560"/>
            <a:chOff x="3657600" y="1905120"/>
            <a:chExt cx="5333400" cy="4075560"/>
          </a:xfrm>
        </p:grpSpPr>
        <p:sp>
          <p:nvSpPr>
            <p:cNvPr id="185" name="Text Box 9"/>
            <p:cNvSpPr/>
            <p:nvPr/>
          </p:nvSpPr>
          <p:spPr>
            <a:xfrm>
              <a:off x="4419720" y="1905120"/>
              <a:ext cx="4571280" cy="1186920"/>
            </a:xfrm>
            <a:prstGeom prst="rect">
              <a:avLst/>
            </a:prstGeom>
            <a:solidFill>
              <a:srgbClr val="a500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Why are these traits attractive to scientists who use model organisms in their work?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86" name="Text Box 10"/>
            <p:cNvSpPr/>
            <p:nvPr/>
          </p:nvSpPr>
          <p:spPr>
            <a:xfrm>
              <a:off x="4419720" y="3733920"/>
              <a:ext cx="4571280" cy="821160"/>
            </a:xfrm>
            <a:prstGeom prst="rect">
              <a:avLst/>
            </a:prstGeom>
            <a:solidFill>
              <a:srgbClr val="a500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How do scientists know this information?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87" name="Text Box 11"/>
            <p:cNvSpPr/>
            <p:nvPr/>
          </p:nvSpPr>
          <p:spPr>
            <a:xfrm>
              <a:off x="4419720" y="5159520"/>
              <a:ext cx="4571280" cy="821160"/>
            </a:xfrm>
            <a:prstGeom prst="rect">
              <a:avLst/>
            </a:prstGeom>
            <a:solidFill>
              <a:srgbClr val="a500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How might scientists use this knowledge?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88" name="Line 12"/>
            <p:cNvSpPr/>
            <p:nvPr/>
          </p:nvSpPr>
          <p:spPr>
            <a:xfrm flipH="1">
              <a:off x="3657600" y="2514600"/>
              <a:ext cx="761760" cy="36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Line 13"/>
            <p:cNvSpPr/>
            <p:nvPr/>
          </p:nvSpPr>
          <p:spPr>
            <a:xfrm flipH="1">
              <a:off x="3657600" y="4133520"/>
              <a:ext cx="761760" cy="36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Line 14"/>
            <p:cNvSpPr/>
            <p:nvPr/>
          </p:nvSpPr>
          <p:spPr>
            <a:xfrm flipH="1">
              <a:off x="3657600" y="5608440"/>
              <a:ext cx="761760" cy="36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2317</TotalTime>
  <Application>LibreOffice/7.3.7.2$Linux_X86_64 LibreOffice_project/30$Build-2</Application>
  <AppVersion>15.0000</AppVersion>
  <Words>494</Words>
  <Paragraphs>77</Paragraphs>
  <Company> 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2005-01-21T15:27:28Z</dcterms:created>
  <dc:creator>Debra Norris-Rich, MA</dc:creator>
  <dc:description/>
  <dc:language>en-IN</dc:language>
  <cp:lastModifiedBy/>
  <dcterms:modified xsi:type="dcterms:W3CDTF">2024-07-11T10:56:31Z</dcterms:modified>
  <cp:revision>92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On-screen Show (4:3)</vt:lpwstr>
  </property>
  <property fmtid="{D5CDD505-2E9C-101B-9397-08002B2CF9AE}" pid="4" name="Slides">
    <vt:i4>11</vt:i4>
  </property>
</Properties>
</file>