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7" r:id="rId2"/>
    <p:sldId id="258" r:id="rId3"/>
    <p:sldId id="259" r:id="rId4"/>
    <p:sldId id="291" r:id="rId5"/>
    <p:sldId id="260" r:id="rId6"/>
    <p:sldId id="292" r:id="rId7"/>
    <p:sldId id="296" r:id="rId8"/>
    <p:sldId id="293" r:id="rId9"/>
    <p:sldId id="294" r:id="rId10"/>
    <p:sldId id="300" r:id="rId11"/>
    <p:sldId id="295" r:id="rId12"/>
    <p:sldId id="297" r:id="rId13"/>
    <p:sldId id="298" r:id="rId14"/>
    <p:sldId id="299" r:id="rId15"/>
    <p:sldId id="302" r:id="rId16"/>
    <p:sldId id="303" r:id="rId17"/>
    <p:sldId id="301" r:id="rId18"/>
    <p:sldId id="304" r:id="rId19"/>
    <p:sldId id="289" r:id="rId20"/>
    <p:sldId id="305" r:id="rId21"/>
    <p:sldId id="306" r:id="rId22"/>
    <p:sldId id="307" r:id="rId23"/>
    <p:sldId id="309" r:id="rId24"/>
    <p:sldId id="308" r:id="rId25"/>
    <p:sldId id="310" r:id="rId26"/>
    <p:sldId id="311" r:id="rId27"/>
    <p:sldId id="313" r:id="rId28"/>
    <p:sldId id="312" r:id="rId29"/>
    <p:sldId id="314" r:id="rId30"/>
    <p:sldId id="315" r:id="rId31"/>
    <p:sldId id="316" r:id="rId32"/>
    <p:sldId id="318" r:id="rId33"/>
    <p:sldId id="319" r:id="rId34"/>
    <p:sldId id="317"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lvl1pPr>
    <a:lvl2pPr marL="0" marR="0" indent="22860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lvl2pPr>
    <a:lvl3pPr marL="0" marR="0" indent="45720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lvl3pPr>
    <a:lvl4pPr marL="0" marR="0" indent="68580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lvl4pPr>
    <a:lvl5pPr marL="0" marR="0" indent="91440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lvl5pPr>
    <a:lvl6pPr marL="0" marR="0" indent="114300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lvl6pPr>
    <a:lvl7pPr marL="0" marR="0" indent="137160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lvl7pPr>
    <a:lvl8pPr marL="0" marR="0" indent="160020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lvl8pPr>
    <a:lvl9pPr marL="0" marR="0" indent="182880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854"/>
    <a:srgbClr val="FFFCFF"/>
    <a:srgbClr val="879BA3"/>
    <a:srgbClr val="FEFCFF"/>
    <a:srgbClr val="0077C0"/>
    <a:srgbClr val="81CEFF"/>
    <a:srgbClr val="005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46" autoAdjust="0"/>
    <p:restoredTop sz="94694"/>
  </p:normalViewPr>
  <p:slideViewPr>
    <p:cSldViewPr snapToGrid="0">
      <p:cViewPr varScale="1">
        <p:scale>
          <a:sx n="33" d="100"/>
          <a:sy n="33" d="100"/>
        </p:scale>
        <p:origin x="-414" y="-78"/>
      </p:cViewPr>
      <p:guideLst>
        <p:guide orient="horz" pos="4320"/>
        <p:guide pos="7680"/>
      </p:guideLst>
    </p:cSldViewPr>
  </p:slideViewPr>
  <p:notesTextViewPr>
    <p:cViewPr>
      <p:scale>
        <a:sx n="1" d="1"/>
        <a:sy n="1" d="1"/>
      </p:scale>
      <p:origin x="0" y="0"/>
    </p:cViewPr>
  </p:notesTextViewPr>
  <p:sorterViewPr>
    <p:cViewPr>
      <p:scale>
        <a:sx n="20" d="100"/>
        <a:sy n="20" d="100"/>
      </p:scale>
      <p:origin x="0" y="0"/>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xfrm>
            <a:off x="1143000" y="685800"/>
            <a:ext cx="4572000" cy="3429000"/>
          </a:xfrm>
          <a:prstGeom prst="rect">
            <a:avLst/>
          </a:prstGeom>
        </p:spPr>
        <p:txBody>
          <a:bodyPr/>
          <a:lstStyle/>
          <a:p>
            <a:endParaRPr/>
          </a:p>
        </p:txBody>
      </p:sp>
      <p:sp>
        <p:nvSpPr>
          <p:cNvPr id="85" name="Shape 8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8369116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t>Title Text</a:t>
            </a:r>
          </a:p>
        </p:txBody>
      </p:sp>
      <p:sp>
        <p:nvSpPr>
          <p:cNvPr id="25" name="Shape 2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xfrm>
            <a:off x="402695" y="607363"/>
            <a:ext cx="873356" cy="495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with Photos">
    <p:spTree>
      <p:nvGrpSpPr>
        <p:cNvPr id="1" name=""/>
        <p:cNvGrpSpPr/>
        <p:nvPr/>
      </p:nvGrpSpPr>
      <p:grpSpPr>
        <a:xfrm>
          <a:off x="0" y="0"/>
          <a:ext cx="0" cy="0"/>
          <a:chOff x="0" y="0"/>
          <a:chExt cx="0" cy="0"/>
        </a:xfrm>
      </p:grpSpPr>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p:cNvSpPr>
            <a:spLocks noGrp="1"/>
          </p:cNvSpPr>
          <p:nvPr>
            <p:ph type="pic" sz="quarter" idx="10"/>
          </p:nvPr>
        </p:nvSpPr>
        <p:spPr>
          <a:xfrm>
            <a:off x="3944666" y="2873466"/>
            <a:ext cx="2822575" cy="2822575"/>
          </a:xfrm>
        </p:spPr>
        <p:txBody>
          <a:bodyPr/>
          <a:lstStyle/>
          <a:p>
            <a:endParaRPr lang="en-US"/>
          </a:p>
        </p:txBody>
      </p:sp>
      <p:sp>
        <p:nvSpPr>
          <p:cNvPr id="7" name="Рисунок 2"/>
          <p:cNvSpPr>
            <a:spLocks noGrp="1"/>
          </p:cNvSpPr>
          <p:nvPr>
            <p:ph type="pic" sz="quarter" idx="11"/>
          </p:nvPr>
        </p:nvSpPr>
        <p:spPr>
          <a:xfrm>
            <a:off x="7468372" y="2873466"/>
            <a:ext cx="2822575" cy="2822575"/>
          </a:xfrm>
        </p:spPr>
        <p:txBody>
          <a:bodyPr/>
          <a:lstStyle/>
          <a:p>
            <a:endParaRPr lang="en-US"/>
          </a:p>
        </p:txBody>
      </p:sp>
      <p:sp>
        <p:nvSpPr>
          <p:cNvPr id="8" name="Рисунок 2"/>
          <p:cNvSpPr>
            <a:spLocks noGrp="1"/>
          </p:cNvSpPr>
          <p:nvPr>
            <p:ph type="pic" sz="quarter" idx="12"/>
          </p:nvPr>
        </p:nvSpPr>
        <p:spPr>
          <a:xfrm>
            <a:off x="10992078" y="2873466"/>
            <a:ext cx="2822575" cy="2822575"/>
          </a:xfrm>
        </p:spPr>
        <p:txBody>
          <a:bodyPr/>
          <a:lstStyle/>
          <a:p>
            <a:endParaRPr lang="en-US"/>
          </a:p>
        </p:txBody>
      </p:sp>
      <p:sp>
        <p:nvSpPr>
          <p:cNvPr id="9" name="Рисунок 2"/>
          <p:cNvSpPr>
            <a:spLocks noGrp="1"/>
          </p:cNvSpPr>
          <p:nvPr>
            <p:ph type="pic" sz="quarter" idx="13"/>
          </p:nvPr>
        </p:nvSpPr>
        <p:spPr>
          <a:xfrm>
            <a:off x="14515784" y="2873466"/>
            <a:ext cx="2822575" cy="2822575"/>
          </a:xfrm>
        </p:spPr>
        <p:txBody>
          <a:bodyPr/>
          <a:lstStyle/>
          <a:p>
            <a:endParaRPr lang="en-US"/>
          </a:p>
        </p:txBody>
      </p:sp>
      <p:sp>
        <p:nvSpPr>
          <p:cNvPr id="10" name="Рисунок 2"/>
          <p:cNvSpPr>
            <a:spLocks noGrp="1"/>
          </p:cNvSpPr>
          <p:nvPr>
            <p:ph type="pic" sz="quarter" idx="14"/>
          </p:nvPr>
        </p:nvSpPr>
        <p:spPr>
          <a:xfrm>
            <a:off x="18039489" y="2873466"/>
            <a:ext cx="2822575" cy="2822575"/>
          </a:xfrm>
        </p:spPr>
        <p:txBody>
          <a:bodyPr/>
          <a:lstStyle/>
          <a:p>
            <a:endParaRPr lang="en-US"/>
          </a:p>
        </p:txBody>
      </p:sp>
      <p:sp>
        <p:nvSpPr>
          <p:cNvPr id="11" name="Рисунок 2"/>
          <p:cNvSpPr>
            <a:spLocks noGrp="1"/>
          </p:cNvSpPr>
          <p:nvPr>
            <p:ph type="pic" sz="quarter" idx="15"/>
          </p:nvPr>
        </p:nvSpPr>
        <p:spPr>
          <a:xfrm>
            <a:off x="3944666" y="6448334"/>
            <a:ext cx="2822575" cy="2822575"/>
          </a:xfrm>
        </p:spPr>
        <p:txBody>
          <a:bodyPr/>
          <a:lstStyle/>
          <a:p>
            <a:endParaRPr lang="en-US"/>
          </a:p>
        </p:txBody>
      </p:sp>
      <p:sp>
        <p:nvSpPr>
          <p:cNvPr id="12" name="Рисунок 2"/>
          <p:cNvSpPr>
            <a:spLocks noGrp="1"/>
          </p:cNvSpPr>
          <p:nvPr>
            <p:ph type="pic" sz="quarter" idx="16"/>
          </p:nvPr>
        </p:nvSpPr>
        <p:spPr>
          <a:xfrm>
            <a:off x="7468372" y="6448334"/>
            <a:ext cx="2822575" cy="2822575"/>
          </a:xfrm>
        </p:spPr>
        <p:txBody>
          <a:bodyPr/>
          <a:lstStyle/>
          <a:p>
            <a:endParaRPr lang="en-US"/>
          </a:p>
        </p:txBody>
      </p:sp>
      <p:sp>
        <p:nvSpPr>
          <p:cNvPr id="13" name="Рисунок 2"/>
          <p:cNvSpPr>
            <a:spLocks noGrp="1"/>
          </p:cNvSpPr>
          <p:nvPr>
            <p:ph type="pic" sz="quarter" idx="17"/>
          </p:nvPr>
        </p:nvSpPr>
        <p:spPr>
          <a:xfrm>
            <a:off x="10992078" y="6448334"/>
            <a:ext cx="2822575" cy="2822575"/>
          </a:xfrm>
        </p:spPr>
        <p:txBody>
          <a:bodyPr/>
          <a:lstStyle/>
          <a:p>
            <a:endParaRPr lang="en-US"/>
          </a:p>
        </p:txBody>
      </p:sp>
      <p:sp>
        <p:nvSpPr>
          <p:cNvPr id="14" name="Рисунок 2"/>
          <p:cNvSpPr>
            <a:spLocks noGrp="1"/>
          </p:cNvSpPr>
          <p:nvPr>
            <p:ph type="pic" sz="quarter" idx="18"/>
          </p:nvPr>
        </p:nvSpPr>
        <p:spPr>
          <a:xfrm>
            <a:off x="14515784" y="6448334"/>
            <a:ext cx="2822575" cy="2822575"/>
          </a:xfrm>
        </p:spPr>
        <p:txBody>
          <a:bodyPr/>
          <a:lstStyle/>
          <a:p>
            <a:endParaRPr lang="en-US"/>
          </a:p>
        </p:txBody>
      </p:sp>
      <p:sp>
        <p:nvSpPr>
          <p:cNvPr id="15" name="Рисунок 2"/>
          <p:cNvSpPr>
            <a:spLocks noGrp="1"/>
          </p:cNvSpPr>
          <p:nvPr>
            <p:ph type="pic" sz="quarter" idx="19"/>
          </p:nvPr>
        </p:nvSpPr>
        <p:spPr>
          <a:xfrm>
            <a:off x="18039489" y="6448334"/>
            <a:ext cx="2822575" cy="2822575"/>
          </a:xfrm>
        </p:spPr>
        <p:txBody>
          <a:bodyPr/>
          <a:lstStyle/>
          <a:p>
            <a:endParaRPr lang="en-US"/>
          </a:p>
        </p:txBody>
      </p:sp>
    </p:spTree>
    <p:extLst>
      <p:ext uri="{BB962C8B-B14F-4D97-AF65-F5344CB8AC3E}">
        <p14:creationId xmlns:p14="http://schemas.microsoft.com/office/powerpoint/2010/main" val="189667102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with Shape Photos">
    <p:spTree>
      <p:nvGrpSpPr>
        <p:cNvPr id="1" name=""/>
        <p:cNvGrpSpPr/>
        <p:nvPr/>
      </p:nvGrpSpPr>
      <p:grpSpPr>
        <a:xfrm>
          <a:off x="0" y="0"/>
          <a:ext cx="0" cy="0"/>
          <a:chOff x="0" y="0"/>
          <a:chExt cx="0" cy="0"/>
        </a:xfrm>
      </p:grpSpPr>
      <p:sp>
        <p:nvSpPr>
          <p:cNvPr id="21" name="Рисунок 20"/>
          <p:cNvSpPr>
            <a:spLocks noGrp="1"/>
          </p:cNvSpPr>
          <p:nvPr>
            <p:ph type="pic" sz="quarter" idx="13"/>
          </p:nvPr>
        </p:nvSpPr>
        <p:spPr>
          <a:xfrm>
            <a:off x="2955138" y="1027480"/>
            <a:ext cx="9268612" cy="11658458"/>
          </a:xfrm>
          <a:custGeom>
            <a:avLst/>
            <a:gdLst>
              <a:gd name="connsiteX0" fmla="*/ 5165309 w 9268612"/>
              <a:gd name="connsiteY0" fmla="*/ 0 h 11658458"/>
              <a:gd name="connsiteX1" fmla="*/ 7141083 w 9268612"/>
              <a:gd name="connsiteY1" fmla="*/ 0 h 11658458"/>
              <a:gd name="connsiteX2" fmla="*/ 7141083 w 9268612"/>
              <a:gd name="connsiteY2" fmla="*/ 1585544 h 11658458"/>
              <a:gd name="connsiteX3" fmla="*/ 9268612 w 9268612"/>
              <a:gd name="connsiteY3" fmla="*/ 1585544 h 11658458"/>
              <a:gd name="connsiteX4" fmla="*/ 9268612 w 9268612"/>
              <a:gd name="connsiteY4" fmla="*/ 4196982 h 11658458"/>
              <a:gd name="connsiteX5" fmla="*/ 8330400 w 9268612"/>
              <a:gd name="connsiteY5" fmla="*/ 4196982 h 11658458"/>
              <a:gd name="connsiteX6" fmla="*/ 8330400 w 9268612"/>
              <a:gd name="connsiteY6" fmla="*/ 9500819 h 11658458"/>
              <a:gd name="connsiteX7" fmla="*/ 2609850 w 9268612"/>
              <a:gd name="connsiteY7" fmla="*/ 9500819 h 11658458"/>
              <a:gd name="connsiteX8" fmla="*/ 2609850 w 9268612"/>
              <a:gd name="connsiteY8" fmla="*/ 10350363 h 11658458"/>
              <a:gd name="connsiteX9" fmla="*/ 3263500 w 9268612"/>
              <a:gd name="connsiteY9" fmla="*/ 10350363 h 11658458"/>
              <a:gd name="connsiteX10" fmla="*/ 3263500 w 9268612"/>
              <a:gd name="connsiteY10" fmla="*/ 11658458 h 11658458"/>
              <a:gd name="connsiteX11" fmla="*/ 1956200 w 9268612"/>
              <a:gd name="connsiteY11" fmla="*/ 11658458 h 11658458"/>
              <a:gd name="connsiteX12" fmla="*/ 1956200 w 9268612"/>
              <a:gd name="connsiteY12" fmla="*/ 10806538 h 11658458"/>
              <a:gd name="connsiteX13" fmla="*/ 0 w 9268612"/>
              <a:gd name="connsiteY13" fmla="*/ 10806538 h 11658458"/>
              <a:gd name="connsiteX14" fmla="*/ 0 w 9268612"/>
              <a:gd name="connsiteY14" fmla="*/ 8195100 h 11658458"/>
              <a:gd name="connsiteX15" fmla="*/ 1459700 w 9268612"/>
              <a:gd name="connsiteY15" fmla="*/ 8195100 h 11658458"/>
              <a:gd name="connsiteX16" fmla="*/ 1459700 w 9268612"/>
              <a:gd name="connsiteY16" fmla="*/ 2604720 h 11658458"/>
              <a:gd name="connsiteX17" fmla="*/ 6658762 w 9268612"/>
              <a:gd name="connsiteY17" fmla="*/ 2604720 h 11658458"/>
              <a:gd name="connsiteX18" fmla="*/ 6658762 w 9268612"/>
              <a:gd name="connsiteY18" fmla="*/ 1976976 h 11658458"/>
              <a:gd name="connsiteX19" fmla="*/ 5165309 w 9268612"/>
              <a:gd name="connsiteY19" fmla="*/ 1976976 h 1165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8612" h="11658458">
                <a:moveTo>
                  <a:pt x="5165309" y="0"/>
                </a:moveTo>
                <a:lnTo>
                  <a:pt x="7141083" y="0"/>
                </a:lnTo>
                <a:lnTo>
                  <a:pt x="7141083" y="1585544"/>
                </a:lnTo>
                <a:lnTo>
                  <a:pt x="9268612" y="1585544"/>
                </a:lnTo>
                <a:lnTo>
                  <a:pt x="9268612" y="4196982"/>
                </a:lnTo>
                <a:lnTo>
                  <a:pt x="8330400" y="4196982"/>
                </a:lnTo>
                <a:lnTo>
                  <a:pt x="8330400" y="9500819"/>
                </a:lnTo>
                <a:lnTo>
                  <a:pt x="2609850" y="9500819"/>
                </a:lnTo>
                <a:lnTo>
                  <a:pt x="2609850" y="10350363"/>
                </a:lnTo>
                <a:lnTo>
                  <a:pt x="3263500" y="10350363"/>
                </a:lnTo>
                <a:lnTo>
                  <a:pt x="3263500" y="11658458"/>
                </a:lnTo>
                <a:lnTo>
                  <a:pt x="1956200" y="11658458"/>
                </a:lnTo>
                <a:lnTo>
                  <a:pt x="1956200" y="10806538"/>
                </a:lnTo>
                <a:lnTo>
                  <a:pt x="0" y="10806538"/>
                </a:lnTo>
                <a:lnTo>
                  <a:pt x="0" y="8195100"/>
                </a:lnTo>
                <a:lnTo>
                  <a:pt x="1459700" y="8195100"/>
                </a:lnTo>
                <a:lnTo>
                  <a:pt x="1459700" y="2604720"/>
                </a:lnTo>
                <a:lnTo>
                  <a:pt x="6658762" y="2604720"/>
                </a:lnTo>
                <a:lnTo>
                  <a:pt x="6658762" y="1976976"/>
                </a:lnTo>
                <a:lnTo>
                  <a:pt x="5165309" y="1976976"/>
                </a:lnTo>
                <a:close/>
              </a:path>
            </a:pathLst>
          </a:custGeom>
          <a:solidFill>
            <a:schemeClr val="bg2"/>
          </a:solidFill>
          <a:ln w="3175">
            <a:miter lim="400000"/>
          </a:ln>
          <a:extLst>
            <a:ext uri="{C572A759-6A51-4108-AA02-DFA0A04FC94B}">
              <ma14:wrappingTextBoxFlag xmlns="" xmlns:ma14="http://schemas.microsoft.com/office/mac/drawingml/2011/main" val="1"/>
            </a:ext>
          </a:extLst>
        </p:spPr>
        <p:txBody>
          <a:bodyPr wrap="square">
            <a:noAutofit/>
          </a:bodyPr>
          <a:lstStyle/>
          <a:p>
            <a:endParaRPr lang="en-US"/>
          </a:p>
        </p:txBody>
      </p:sp>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341058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Shape Photos (2)">
    <p:spTree>
      <p:nvGrpSpPr>
        <p:cNvPr id="1" name=""/>
        <p:cNvGrpSpPr/>
        <p:nvPr/>
      </p:nvGrpSpPr>
      <p:grpSpPr>
        <a:xfrm>
          <a:off x="0" y="0"/>
          <a:ext cx="0" cy="0"/>
          <a:chOff x="0" y="0"/>
          <a:chExt cx="0" cy="0"/>
        </a:xfrm>
      </p:grpSpPr>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
        <p:nvSpPr>
          <p:cNvPr id="13" name="Рисунок 12"/>
          <p:cNvSpPr>
            <a:spLocks noGrp="1"/>
          </p:cNvSpPr>
          <p:nvPr>
            <p:ph type="pic" sz="quarter" idx="14"/>
          </p:nvPr>
        </p:nvSpPr>
        <p:spPr>
          <a:xfrm>
            <a:off x="12917201" y="-26126"/>
            <a:ext cx="9969194" cy="13763703"/>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a:noAutofit/>
          </a:bodyPr>
          <a:lstStyle/>
          <a:p>
            <a:endParaRPr lang="en-US" dirty="0"/>
          </a:p>
        </p:txBody>
      </p:sp>
    </p:spTree>
    <p:extLst>
      <p:ext uri="{BB962C8B-B14F-4D97-AF65-F5344CB8AC3E}">
        <p14:creationId xmlns:p14="http://schemas.microsoft.com/office/powerpoint/2010/main" val="292329234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ark with photo">
    <p:bg>
      <p:bgPr>
        <a:solidFill>
          <a:srgbClr val="272727"/>
        </a:solidFill>
        <a:effectLst/>
      </p:bgPr>
    </p:bg>
    <p:spTree>
      <p:nvGrpSpPr>
        <p:cNvPr id="1" name=""/>
        <p:cNvGrpSpPr/>
        <p:nvPr/>
      </p:nvGrpSpPr>
      <p:grpSpPr>
        <a:xfrm>
          <a:off x="0" y="0"/>
          <a:ext cx="0" cy="0"/>
          <a:chOff x="0" y="0"/>
          <a:chExt cx="0" cy="0"/>
        </a:xfrm>
      </p:grpSpPr>
      <p:sp>
        <p:nvSpPr>
          <p:cNvPr id="42" name="Shape 42"/>
          <p:cNvSpPr>
            <a:spLocks noGrp="1"/>
          </p:cNvSpPr>
          <p:nvPr>
            <p:ph type="sldNum" sz="quarter" idx="2"/>
          </p:nvPr>
        </p:nvSpPr>
        <p:spPr>
          <a:xfrm>
            <a:off x="563994" y="635695"/>
            <a:ext cx="607908" cy="495301"/>
          </a:xfrm>
          <a:prstGeom prst="rect">
            <a:avLst/>
          </a:prstGeom>
        </p:spPr>
        <p:txBody>
          <a:bodyPr/>
          <a:lstStyle>
            <a:lvl1pPr>
              <a:defRPr>
                <a:solidFill>
                  <a:srgbClr val="C1C0BE"/>
                </a:solidFill>
              </a:defRPr>
            </a:lvl1pPr>
          </a:lstStyle>
          <a:p>
            <a:fld id="{86CB4B4D-7CA3-9044-876B-883B54F8677D}" type="slidenum">
              <a:t>‹#›</a:t>
            </a:fld>
            <a:endParaRPr/>
          </a:p>
        </p:txBody>
      </p:sp>
      <p:sp>
        <p:nvSpPr>
          <p:cNvPr id="33" name="Shape 10">
            <a:extLst>
              <a:ext uri="{FF2B5EF4-FFF2-40B4-BE49-F238E27FC236}">
                <a16:creationId xmlns="" xmlns:a16="http://schemas.microsoft.com/office/drawing/2014/main" id="{70EBA171-DAB7-834A-AE20-AB20D3459438}"/>
              </a:ext>
            </a:extLst>
          </p:cNvPr>
          <p:cNvSpPr/>
          <p:nvPr userDrawn="1"/>
        </p:nvSpPr>
        <p:spPr>
          <a:xfrm flipV="1">
            <a:off x="867947" y="1655053"/>
            <a:ext cx="1" cy="3425557"/>
          </a:xfrm>
          <a:prstGeom prst="line">
            <a:avLst/>
          </a:prstGeom>
          <a:ln w="127000">
            <a:solidFill>
              <a:srgbClr val="879BA3">
                <a:alpha val="9000"/>
              </a:srgbClr>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30964475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with photo_no number">
    <p:bg>
      <p:bgPr>
        <a:solidFill>
          <a:srgbClr val="272727"/>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191341" y="4668683"/>
            <a:ext cx="4259263" cy="4259263"/>
          </a:xfrm>
        </p:spPr>
        <p:txBody>
          <a:bodyPr/>
          <a:lstStyle/>
          <a:p>
            <a:endParaRPr lang="en-US"/>
          </a:p>
        </p:txBody>
      </p:sp>
      <p:sp>
        <p:nvSpPr>
          <p:cNvPr id="13" name="Рисунок 2"/>
          <p:cNvSpPr>
            <a:spLocks noGrp="1"/>
          </p:cNvSpPr>
          <p:nvPr>
            <p:ph type="pic" sz="quarter" idx="11"/>
          </p:nvPr>
        </p:nvSpPr>
        <p:spPr>
          <a:xfrm>
            <a:off x="11072496" y="4625484"/>
            <a:ext cx="4259263" cy="4259263"/>
          </a:xfrm>
        </p:spPr>
        <p:txBody>
          <a:bodyPr/>
          <a:lstStyle/>
          <a:p>
            <a:endParaRPr lang="en-US"/>
          </a:p>
        </p:txBody>
      </p:sp>
      <p:sp>
        <p:nvSpPr>
          <p:cNvPr id="14" name="Рисунок 2"/>
          <p:cNvSpPr>
            <a:spLocks noGrp="1"/>
          </p:cNvSpPr>
          <p:nvPr>
            <p:ph type="pic" sz="quarter" idx="12"/>
          </p:nvPr>
        </p:nvSpPr>
        <p:spPr>
          <a:xfrm>
            <a:off x="15953651" y="4625483"/>
            <a:ext cx="4259263" cy="4259263"/>
          </a:xfrm>
        </p:spPr>
        <p:txBody>
          <a:bodyPr/>
          <a:lstStyle/>
          <a:p>
            <a:endParaRPr lang="en-US"/>
          </a:p>
        </p:txBody>
      </p:sp>
      <p:sp>
        <p:nvSpPr>
          <p:cNvPr id="19" name="Shape 4">
            <a:extLst>
              <a:ext uri="{FF2B5EF4-FFF2-40B4-BE49-F238E27FC236}">
                <a16:creationId xmlns="" xmlns:a16="http://schemas.microsoft.com/office/drawing/2014/main" id="{12CD8B17-97E5-AD40-986D-6060A749B911}"/>
              </a:ext>
            </a:extLst>
          </p:cNvPr>
          <p:cNvSpPr/>
          <p:nvPr userDrawn="1"/>
        </p:nvSpPr>
        <p:spPr>
          <a:xfrm>
            <a:off x="732314" y="7352837"/>
            <a:ext cx="271268" cy="216228"/>
          </a:xfrm>
          <a:custGeom>
            <a:avLst/>
            <a:gdLst/>
            <a:ahLst/>
            <a:cxnLst>
              <a:cxn ang="0">
                <a:pos x="wd2" y="hd2"/>
              </a:cxn>
              <a:cxn ang="5400000">
                <a:pos x="wd2" y="hd2"/>
              </a:cxn>
              <a:cxn ang="10800000">
                <a:pos x="wd2" y="hd2"/>
              </a:cxn>
              <a:cxn ang="16200000">
                <a:pos x="wd2" y="hd2"/>
              </a:cxn>
            </a:cxnLst>
            <a:rect l="0" t="0" r="r" b="b"/>
            <a:pathLst>
              <a:path w="21600" h="21600" extrusionOk="0">
                <a:moveTo>
                  <a:pt x="19237" y="5082"/>
                </a:moveTo>
                <a:cubicBezTo>
                  <a:pt x="19237" y="5506"/>
                  <a:pt x="19237" y="5929"/>
                  <a:pt x="19237" y="5929"/>
                </a:cubicBezTo>
                <a:cubicBezTo>
                  <a:pt x="19237" y="13129"/>
                  <a:pt x="14850" y="21600"/>
                  <a:pt x="6750" y="21600"/>
                </a:cubicBezTo>
                <a:cubicBezTo>
                  <a:pt x="4388" y="21600"/>
                  <a:pt x="2025" y="20753"/>
                  <a:pt x="0" y="19059"/>
                </a:cubicBezTo>
                <a:cubicBezTo>
                  <a:pt x="338" y="19059"/>
                  <a:pt x="675" y="19059"/>
                  <a:pt x="1013" y="19059"/>
                </a:cubicBezTo>
                <a:cubicBezTo>
                  <a:pt x="3038" y="19059"/>
                  <a:pt x="5063" y="18212"/>
                  <a:pt x="6413" y="16941"/>
                </a:cubicBezTo>
                <a:cubicBezTo>
                  <a:pt x="4725" y="16941"/>
                  <a:pt x="3038" y="15247"/>
                  <a:pt x="2363" y="13129"/>
                </a:cubicBezTo>
                <a:cubicBezTo>
                  <a:pt x="2700" y="13129"/>
                  <a:pt x="3038" y="13129"/>
                  <a:pt x="3375" y="13129"/>
                </a:cubicBezTo>
                <a:cubicBezTo>
                  <a:pt x="3713" y="13129"/>
                  <a:pt x="4050" y="13129"/>
                  <a:pt x="4388" y="13129"/>
                </a:cubicBezTo>
                <a:cubicBezTo>
                  <a:pt x="2363" y="12282"/>
                  <a:pt x="1013" y="10165"/>
                  <a:pt x="1013" y="7624"/>
                </a:cubicBezTo>
                <a:cubicBezTo>
                  <a:pt x="1013" y="7624"/>
                  <a:pt x="1013" y="7624"/>
                  <a:pt x="1013" y="7624"/>
                </a:cubicBezTo>
                <a:cubicBezTo>
                  <a:pt x="1688" y="8047"/>
                  <a:pt x="2363" y="8047"/>
                  <a:pt x="3038" y="8047"/>
                </a:cubicBezTo>
                <a:cubicBezTo>
                  <a:pt x="1688" y="7200"/>
                  <a:pt x="1013" y="5506"/>
                  <a:pt x="1013" y="3812"/>
                </a:cubicBezTo>
                <a:cubicBezTo>
                  <a:pt x="1013" y="2541"/>
                  <a:pt x="1350" y="1694"/>
                  <a:pt x="1688" y="847"/>
                </a:cubicBezTo>
                <a:cubicBezTo>
                  <a:pt x="3713" y="4235"/>
                  <a:pt x="7088" y="6353"/>
                  <a:pt x="10463" y="6776"/>
                </a:cubicBezTo>
                <a:cubicBezTo>
                  <a:pt x="10463" y="6353"/>
                  <a:pt x="10463" y="5929"/>
                  <a:pt x="10463" y="5506"/>
                </a:cubicBezTo>
                <a:cubicBezTo>
                  <a:pt x="10463" y="2118"/>
                  <a:pt x="12487" y="0"/>
                  <a:pt x="14850" y="0"/>
                </a:cubicBezTo>
                <a:cubicBezTo>
                  <a:pt x="16200" y="0"/>
                  <a:pt x="17212" y="424"/>
                  <a:pt x="18225" y="1694"/>
                </a:cubicBezTo>
                <a:cubicBezTo>
                  <a:pt x="18900" y="1271"/>
                  <a:pt x="19912" y="847"/>
                  <a:pt x="20925" y="424"/>
                </a:cubicBezTo>
                <a:cubicBezTo>
                  <a:pt x="20587" y="1694"/>
                  <a:pt x="19912" y="2541"/>
                  <a:pt x="18900" y="3388"/>
                </a:cubicBezTo>
                <a:cubicBezTo>
                  <a:pt x="19912" y="2965"/>
                  <a:pt x="20587" y="2965"/>
                  <a:pt x="21600" y="2541"/>
                </a:cubicBezTo>
                <a:cubicBezTo>
                  <a:pt x="20925" y="3388"/>
                  <a:pt x="20250" y="4659"/>
                  <a:pt x="19237" y="5082"/>
                </a:cubicBezTo>
                <a:close/>
              </a:path>
            </a:pathLst>
          </a:custGeom>
          <a:solidFill>
            <a:srgbClr val="879BA3">
              <a:alpha val="50000"/>
            </a:srgbClr>
          </a:solidFill>
          <a:ln w="3175">
            <a:miter lim="400000"/>
          </a:ln>
        </p:spPr>
        <p:txBody>
          <a:bodyPr lIns="45719" rIns="45719"/>
          <a:lstStyle/>
          <a:p>
            <a:pPr defTabSz="457200">
              <a:defRPr sz="2400">
                <a:solidFill>
                  <a:srgbClr val="C1C0BE"/>
                </a:solidFill>
                <a:latin typeface="Calibri"/>
                <a:ea typeface="Calibri"/>
                <a:cs typeface="Calibri"/>
                <a:sym typeface="Calibri"/>
              </a:defRPr>
            </a:pPr>
            <a:endParaRPr/>
          </a:p>
        </p:txBody>
      </p:sp>
      <p:sp>
        <p:nvSpPr>
          <p:cNvPr id="20" name="Shape 5">
            <a:extLst>
              <a:ext uri="{FF2B5EF4-FFF2-40B4-BE49-F238E27FC236}">
                <a16:creationId xmlns="" xmlns:a16="http://schemas.microsoft.com/office/drawing/2014/main" id="{A3BD91FB-6138-0A47-A16C-5D7966B987B5}"/>
              </a:ext>
            </a:extLst>
          </p:cNvPr>
          <p:cNvSpPr/>
          <p:nvPr userDrawn="1"/>
        </p:nvSpPr>
        <p:spPr>
          <a:xfrm>
            <a:off x="793251" y="8157735"/>
            <a:ext cx="149394" cy="28502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879BA3">
              <a:alpha val="50000"/>
            </a:srgbClr>
          </a:solidFill>
          <a:ln w="3175">
            <a:miter lim="400000"/>
          </a:ln>
        </p:spPr>
        <p:txBody>
          <a:bodyPr lIns="45719" rIns="45719"/>
          <a:lstStyle/>
          <a:p>
            <a:pPr defTabSz="457200">
              <a:defRPr sz="2400">
                <a:solidFill>
                  <a:srgbClr val="C1C0BE"/>
                </a:solidFill>
                <a:latin typeface="Calibri"/>
                <a:ea typeface="Calibri"/>
                <a:cs typeface="Calibri"/>
                <a:sym typeface="Calibri"/>
              </a:defRPr>
            </a:pPr>
            <a:endParaRPr/>
          </a:p>
        </p:txBody>
      </p:sp>
      <p:sp>
        <p:nvSpPr>
          <p:cNvPr id="21" name="Shape 6">
            <a:extLst>
              <a:ext uri="{FF2B5EF4-FFF2-40B4-BE49-F238E27FC236}">
                <a16:creationId xmlns="" xmlns:a16="http://schemas.microsoft.com/office/drawing/2014/main" id="{E0742066-9B14-1240-B4C4-652BB5FB8B36}"/>
              </a:ext>
            </a:extLst>
          </p:cNvPr>
          <p:cNvSpPr/>
          <p:nvPr userDrawn="1"/>
        </p:nvSpPr>
        <p:spPr>
          <a:xfrm>
            <a:off x="783552" y="6488190"/>
            <a:ext cx="168792" cy="2669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879BA3">
              <a:alpha val="50000"/>
            </a:srgbClr>
          </a:solidFill>
          <a:ln w="3175">
            <a:miter lim="400000"/>
          </a:ln>
        </p:spPr>
        <p:txBody>
          <a:bodyPr lIns="45719" rIns="45719"/>
          <a:lstStyle/>
          <a:p>
            <a:pPr defTabSz="457200">
              <a:defRPr sz="2400">
                <a:solidFill>
                  <a:srgbClr val="C1C0BE"/>
                </a:solidFill>
                <a:latin typeface="Calibri"/>
                <a:ea typeface="Calibri"/>
                <a:cs typeface="Calibri"/>
                <a:sym typeface="Calibri"/>
              </a:defRPr>
            </a:pPr>
            <a:endParaRPr/>
          </a:p>
        </p:txBody>
      </p:sp>
      <p:sp>
        <p:nvSpPr>
          <p:cNvPr id="22" name="Shape 7">
            <a:extLst>
              <a:ext uri="{FF2B5EF4-FFF2-40B4-BE49-F238E27FC236}">
                <a16:creationId xmlns="" xmlns:a16="http://schemas.microsoft.com/office/drawing/2014/main" id="{70484CAA-8D7C-1E45-9C2B-A6B8FF2C9FDB}"/>
              </a:ext>
            </a:extLst>
          </p:cNvPr>
          <p:cNvSpPr/>
          <p:nvPr userDrawn="1"/>
        </p:nvSpPr>
        <p:spPr>
          <a:xfrm>
            <a:off x="723691" y="5678332"/>
            <a:ext cx="288514" cy="208045"/>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879BA3">
              <a:alpha val="50000"/>
            </a:srgbClr>
          </a:solidFill>
          <a:ln w="3175">
            <a:miter lim="400000"/>
          </a:ln>
        </p:spPr>
        <p:txBody>
          <a:bodyPr lIns="45719" rIns="45719"/>
          <a:lstStyle/>
          <a:p>
            <a:pPr defTabSz="457200">
              <a:defRPr sz="2400">
                <a:solidFill>
                  <a:srgbClr val="C1C0BE"/>
                </a:solidFill>
                <a:latin typeface="Calibri"/>
                <a:ea typeface="Calibri"/>
                <a:cs typeface="Calibri"/>
                <a:sym typeface="Calibri"/>
              </a:defRPr>
            </a:pPr>
            <a:endParaRPr/>
          </a:p>
        </p:txBody>
      </p:sp>
      <p:sp>
        <p:nvSpPr>
          <p:cNvPr id="23" name="Shape 9">
            <a:extLst>
              <a:ext uri="{FF2B5EF4-FFF2-40B4-BE49-F238E27FC236}">
                <a16:creationId xmlns="" xmlns:a16="http://schemas.microsoft.com/office/drawing/2014/main" id="{370B1301-E19F-F540-AAED-79694D1BFCED}"/>
              </a:ext>
            </a:extLst>
          </p:cNvPr>
          <p:cNvSpPr/>
          <p:nvPr userDrawn="1"/>
        </p:nvSpPr>
        <p:spPr>
          <a:xfrm rot="16200000">
            <a:off x="-545100" y="10949016"/>
            <a:ext cx="2826095" cy="538609"/>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p>
            <a:pPr>
              <a:defRPr sz="3000">
                <a:solidFill>
                  <a:srgbClr val="3A3B39"/>
                </a:solidFill>
                <a:latin typeface="Bebas"/>
                <a:ea typeface="Bebas"/>
                <a:cs typeface="Bebas"/>
                <a:sym typeface="Bebas"/>
              </a:defRPr>
            </a:pPr>
            <a:r>
              <a:rPr dirty="0">
                <a:solidFill>
                  <a:srgbClr val="879BA3"/>
                </a:solidFill>
              </a:rPr>
              <a:t>Marketing</a:t>
            </a:r>
            <a:r>
              <a:rPr dirty="0"/>
              <a:t>  </a:t>
            </a:r>
            <a:r>
              <a:rPr dirty="0">
                <a:solidFill>
                  <a:srgbClr val="0077C0"/>
                </a:solidFill>
              </a:rPr>
              <a:t> /   </a:t>
            </a:r>
            <a:r>
              <a:rPr dirty="0">
                <a:solidFill>
                  <a:srgbClr val="879BA3"/>
                </a:solidFill>
              </a:rPr>
              <a:t>Report</a:t>
            </a:r>
          </a:p>
        </p:txBody>
      </p:sp>
      <p:sp>
        <p:nvSpPr>
          <p:cNvPr id="24" name="Shape 10">
            <a:extLst>
              <a:ext uri="{FF2B5EF4-FFF2-40B4-BE49-F238E27FC236}">
                <a16:creationId xmlns="" xmlns:a16="http://schemas.microsoft.com/office/drawing/2014/main" id="{581F92FA-3326-2348-B617-9F1FBB29BFD0}"/>
              </a:ext>
            </a:extLst>
          </p:cNvPr>
          <p:cNvSpPr/>
          <p:nvPr userDrawn="1"/>
        </p:nvSpPr>
        <p:spPr>
          <a:xfrm flipV="1">
            <a:off x="867948" y="840258"/>
            <a:ext cx="0" cy="4240351"/>
          </a:xfrm>
          <a:prstGeom prst="line">
            <a:avLst/>
          </a:prstGeom>
          <a:ln w="127000">
            <a:solidFill>
              <a:srgbClr val="879BA3">
                <a:alpha val="9000"/>
              </a:srgbClr>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54192055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C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901435" y="2279414"/>
            <a:ext cx="16482720" cy="217683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Title Text</a:t>
            </a:r>
          </a:p>
        </p:txBody>
      </p:sp>
      <p:sp>
        <p:nvSpPr>
          <p:cNvPr id="3" name="Shape 3"/>
          <p:cNvSpPr>
            <a:spLocks noGrp="1"/>
          </p:cNvSpPr>
          <p:nvPr>
            <p:ph type="body" idx="1"/>
          </p:nvPr>
        </p:nvSpPr>
        <p:spPr>
          <a:xfrm>
            <a:off x="2947579" y="4630044"/>
            <a:ext cx="19809185" cy="70192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hape 8"/>
          <p:cNvSpPr>
            <a:spLocks noGrp="1"/>
          </p:cNvSpPr>
          <p:nvPr>
            <p:ph type="sldNum" sz="quarter" idx="2"/>
          </p:nvPr>
        </p:nvSpPr>
        <p:spPr>
          <a:xfrm>
            <a:off x="459845" y="607363"/>
            <a:ext cx="873356" cy="495301"/>
          </a:xfrm>
          <a:prstGeom prst="rect">
            <a:avLst/>
          </a:prstGeom>
          <a:ln w="3175">
            <a:miter lim="400000"/>
          </a:ln>
        </p:spPr>
        <p:txBody>
          <a:bodyPr lIns="38100" tIns="38100" rIns="38100" bIns="38100">
            <a:spAutoFit/>
          </a:bodyPr>
          <a:lstStyle>
            <a:lvl1pPr algn="ctr">
              <a:defRPr cap="all" spc="500">
                <a:solidFill>
                  <a:srgbClr val="3A3B39"/>
                </a:solidFill>
                <a:latin typeface="Bebas"/>
                <a:ea typeface="Bebas"/>
                <a:cs typeface="Bebas"/>
                <a:sym typeface="Bebas"/>
              </a:defRPr>
            </a:lvl1pPr>
          </a:lstStyle>
          <a:p>
            <a:fld id="{86CB4B4D-7CA3-9044-876B-883B54F8677D}" type="slidenum">
              <a:t>‹#›</a:t>
            </a:fld>
            <a:endParaRPr/>
          </a:p>
        </p:txBody>
      </p:sp>
      <p:sp>
        <p:nvSpPr>
          <p:cNvPr id="9" name="Shape 9"/>
          <p:cNvSpPr/>
          <p:nvPr/>
        </p:nvSpPr>
        <p:spPr>
          <a:xfrm rot="16200000">
            <a:off x="-1663469" y="7951816"/>
            <a:ext cx="5119991" cy="538609"/>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p>
            <a:pPr>
              <a:defRPr sz="3000">
                <a:solidFill>
                  <a:srgbClr val="3A3B39"/>
                </a:solidFill>
                <a:latin typeface="Bebas"/>
                <a:ea typeface="Bebas"/>
                <a:cs typeface="Bebas"/>
                <a:sym typeface="Bebas"/>
              </a:defRPr>
            </a:pPr>
            <a:r>
              <a:rPr lang="en-US" dirty="0" smtClean="0">
                <a:solidFill>
                  <a:schemeClr val="tx2"/>
                </a:solidFill>
              </a:rPr>
              <a:t>BOOK RECOMMENDATION SYSTEM</a:t>
            </a:r>
            <a:endParaRPr dirty="0">
              <a:solidFill>
                <a:schemeClr val="tx2"/>
              </a:solidFill>
            </a:endParaRPr>
          </a:p>
        </p:txBody>
      </p:sp>
      <p:sp>
        <p:nvSpPr>
          <p:cNvPr id="10" name="Shape 10"/>
          <p:cNvSpPr/>
          <p:nvPr/>
        </p:nvSpPr>
        <p:spPr>
          <a:xfrm flipV="1">
            <a:off x="867947" y="1655053"/>
            <a:ext cx="1" cy="3425557"/>
          </a:xfrm>
          <a:prstGeom prst="line">
            <a:avLst/>
          </a:prstGeom>
          <a:ln w="127000">
            <a:solidFill>
              <a:srgbClr val="454854">
                <a:alpha val="9000"/>
              </a:srgbClr>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1" name="Shape 10"/>
          <p:cNvSpPr/>
          <p:nvPr userDrawn="1"/>
        </p:nvSpPr>
        <p:spPr>
          <a:xfrm flipV="1">
            <a:off x="867947" y="11226799"/>
            <a:ext cx="28579" cy="1701801"/>
          </a:xfrm>
          <a:prstGeom prst="line">
            <a:avLst/>
          </a:prstGeom>
          <a:ln w="127000">
            <a:solidFill>
              <a:srgbClr val="454854">
                <a:alpha val="9000"/>
              </a:srgbClr>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 bg1="lt1" tx1="dk1" bg2="lt2" tx2="dk2" accent1="accent1" accent2="accent2" accent3="accent3" accent4="accent4" accent5="accent5" accent6="accent6" hlink="hlink" folHlink="folHlink"/>
  <p:sldLayoutIdLst>
    <p:sldLayoutId id="2147483650" r:id="rId1"/>
    <p:sldLayoutId id="2147483655" r:id="rId2"/>
    <p:sldLayoutId id="2147483658" r:id="rId3"/>
    <p:sldLayoutId id="2147483660" r:id="rId4"/>
    <p:sldLayoutId id="2147483656" r:id="rId5"/>
    <p:sldLayoutId id="2147483657" r:id="rId6"/>
  </p:sldLayoutIdLst>
  <p:transition spd="med"/>
  <p:txStyles>
    <p:titleStyle>
      <a:lvl1pPr marL="0" marR="0" indent="0" algn="l" defTabSz="825500" rtl="0" latinLnBrk="0">
        <a:lnSpc>
          <a:spcPct val="80000"/>
        </a:lnSpc>
        <a:spcBef>
          <a:spcPts val="0"/>
        </a:spcBef>
        <a:spcAft>
          <a:spcPts val="0"/>
        </a:spcAft>
        <a:buClrTx/>
        <a:buSzTx/>
        <a:buFontTx/>
        <a:buNone/>
        <a:tabLst/>
        <a:defRPr sz="10000" b="0" i="0" u="none" strike="noStrike" cap="none" spc="0" baseline="0">
          <a:ln>
            <a:noFill/>
          </a:ln>
          <a:solidFill>
            <a:srgbClr val="454854"/>
          </a:solidFill>
          <a:uFillTx/>
          <a:latin typeface="Bebas"/>
          <a:ea typeface="Bebas"/>
          <a:cs typeface="Bebas"/>
          <a:sym typeface="Bebas"/>
        </a:defRPr>
      </a:lvl1pPr>
      <a:lvl2pPr marL="0" marR="0" indent="2286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2pPr>
      <a:lvl3pPr marL="0" marR="0" indent="4572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3pPr>
      <a:lvl4pPr marL="0" marR="0" indent="6858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4pPr>
      <a:lvl5pPr marL="0" marR="0" indent="9144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5pPr>
      <a:lvl6pPr marL="0" marR="0" indent="11430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6pPr>
      <a:lvl7pPr marL="0" marR="0" indent="13716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7pPr>
      <a:lvl8pPr marL="0" marR="0" indent="16002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8pPr>
      <a:lvl9pPr marL="0" marR="0" indent="18288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9pPr>
    </p:titleStyle>
    <p:bodyStyle>
      <a:lvl1pPr marL="0" marR="0" indent="0" algn="l" defTabSz="825500" rtl="0" latinLnBrk="0">
        <a:lnSpc>
          <a:spcPct val="100000"/>
        </a:lnSpc>
        <a:spcBef>
          <a:spcPts val="0"/>
        </a:spcBef>
        <a:spcAft>
          <a:spcPts val="0"/>
        </a:spcAft>
        <a:buClrTx/>
        <a:buSzTx/>
        <a:buFontTx/>
        <a:buNone/>
        <a:tabLst/>
        <a:defRPr sz="2500" b="0" i="0" u="none" strike="noStrike" cap="none" spc="0" baseline="0">
          <a:ln>
            <a:noFill/>
          </a:ln>
          <a:solidFill>
            <a:srgbClr val="879BA3"/>
          </a:solidFill>
          <a:uFillTx/>
          <a:latin typeface="Avenir Book"/>
          <a:ea typeface="Avenir Book"/>
          <a:cs typeface="Avenir Book"/>
          <a:sym typeface="Avenir Book"/>
        </a:defRPr>
      </a:lvl1pPr>
      <a:lvl2pPr marL="0" marR="0" indent="228600" algn="l" defTabSz="825500" rtl="0" latinLnBrk="0">
        <a:lnSpc>
          <a:spcPct val="100000"/>
        </a:lnSpc>
        <a:spcBef>
          <a:spcPts val="0"/>
        </a:spcBef>
        <a:spcAft>
          <a:spcPts val="0"/>
        </a:spcAft>
        <a:buClrTx/>
        <a:buSzTx/>
        <a:buFontTx/>
        <a:buNone/>
        <a:tabLst/>
        <a:defRPr sz="2500" b="0" i="0" u="none" strike="noStrike" cap="none" spc="0" baseline="0">
          <a:ln>
            <a:noFill/>
          </a:ln>
          <a:solidFill>
            <a:srgbClr val="879BA3"/>
          </a:solidFill>
          <a:uFillTx/>
          <a:latin typeface="Avenir Book"/>
          <a:ea typeface="Avenir Book"/>
          <a:cs typeface="Avenir Book"/>
          <a:sym typeface="Avenir Book"/>
        </a:defRPr>
      </a:lvl2pPr>
      <a:lvl3pPr marL="0" marR="0" indent="457200" algn="l" defTabSz="825500" rtl="0" latinLnBrk="0">
        <a:lnSpc>
          <a:spcPct val="100000"/>
        </a:lnSpc>
        <a:spcBef>
          <a:spcPts val="0"/>
        </a:spcBef>
        <a:spcAft>
          <a:spcPts val="0"/>
        </a:spcAft>
        <a:buClrTx/>
        <a:buSzTx/>
        <a:buFontTx/>
        <a:buNone/>
        <a:tabLst/>
        <a:defRPr sz="2500" b="0" i="0" u="none" strike="noStrike" cap="none" spc="0" baseline="0">
          <a:ln>
            <a:noFill/>
          </a:ln>
          <a:solidFill>
            <a:srgbClr val="879BA3"/>
          </a:solidFill>
          <a:uFillTx/>
          <a:latin typeface="Avenir Book"/>
          <a:ea typeface="Avenir Book"/>
          <a:cs typeface="Avenir Book"/>
          <a:sym typeface="Avenir Book"/>
        </a:defRPr>
      </a:lvl3pPr>
      <a:lvl4pPr marL="0" marR="0" indent="685800" algn="l" defTabSz="825500" rtl="0" latinLnBrk="0">
        <a:lnSpc>
          <a:spcPct val="100000"/>
        </a:lnSpc>
        <a:spcBef>
          <a:spcPts val="0"/>
        </a:spcBef>
        <a:spcAft>
          <a:spcPts val="0"/>
        </a:spcAft>
        <a:buClrTx/>
        <a:buSzTx/>
        <a:buFontTx/>
        <a:buNone/>
        <a:tabLst/>
        <a:defRPr sz="2500" b="0" i="0" u="none" strike="noStrike" cap="none" spc="0" baseline="0">
          <a:ln>
            <a:noFill/>
          </a:ln>
          <a:solidFill>
            <a:srgbClr val="879BA3"/>
          </a:solidFill>
          <a:uFillTx/>
          <a:latin typeface="Avenir Book"/>
          <a:ea typeface="Avenir Book"/>
          <a:cs typeface="Avenir Book"/>
          <a:sym typeface="Avenir Book"/>
        </a:defRPr>
      </a:lvl4pPr>
      <a:lvl5pPr marL="0" marR="0" indent="914400" algn="l" defTabSz="825500" rtl="0" latinLnBrk="0">
        <a:lnSpc>
          <a:spcPct val="100000"/>
        </a:lnSpc>
        <a:spcBef>
          <a:spcPts val="0"/>
        </a:spcBef>
        <a:spcAft>
          <a:spcPts val="0"/>
        </a:spcAft>
        <a:buClrTx/>
        <a:buSzTx/>
        <a:buFontTx/>
        <a:buNone/>
        <a:tabLst/>
        <a:defRPr sz="2500" b="0" i="0" u="none" strike="noStrike" cap="none" spc="0" baseline="0">
          <a:ln>
            <a:noFill/>
          </a:ln>
          <a:solidFill>
            <a:srgbClr val="879BA3"/>
          </a:solidFill>
          <a:uFillTx/>
          <a:latin typeface="Avenir Book"/>
          <a:ea typeface="Avenir Book"/>
          <a:cs typeface="Avenir Book"/>
          <a:sym typeface="Avenir Book"/>
        </a:defRPr>
      </a:lvl5pPr>
      <a:lvl6pPr marL="0" marR="0" indent="1143000" algn="l" defTabSz="825500" rtl="0" latinLnBrk="0">
        <a:lnSpc>
          <a:spcPct val="100000"/>
        </a:lnSpc>
        <a:spcBef>
          <a:spcPts val="0"/>
        </a:spcBef>
        <a:spcAft>
          <a:spcPts val="0"/>
        </a:spcAft>
        <a:buClrTx/>
        <a:buSzTx/>
        <a:buFontTx/>
        <a:buNone/>
        <a:tabLst/>
        <a:defRPr sz="2500" b="0" i="0" u="none" strike="noStrike" cap="none" spc="0" baseline="0">
          <a:ln>
            <a:noFill/>
          </a:ln>
          <a:solidFill>
            <a:srgbClr val="717175"/>
          </a:solidFill>
          <a:uFillTx/>
          <a:latin typeface="Avenir Book"/>
          <a:ea typeface="Avenir Book"/>
          <a:cs typeface="Avenir Book"/>
          <a:sym typeface="Avenir Book"/>
        </a:defRPr>
      </a:lvl6pPr>
      <a:lvl7pPr marL="0" marR="0" indent="1371600" algn="l" defTabSz="825500" rtl="0" latinLnBrk="0">
        <a:lnSpc>
          <a:spcPct val="100000"/>
        </a:lnSpc>
        <a:spcBef>
          <a:spcPts val="0"/>
        </a:spcBef>
        <a:spcAft>
          <a:spcPts val="0"/>
        </a:spcAft>
        <a:buClrTx/>
        <a:buSzTx/>
        <a:buFontTx/>
        <a:buNone/>
        <a:tabLst/>
        <a:defRPr sz="2500" b="0" i="0" u="none" strike="noStrike" cap="none" spc="0" baseline="0">
          <a:ln>
            <a:noFill/>
          </a:ln>
          <a:solidFill>
            <a:srgbClr val="717175"/>
          </a:solidFill>
          <a:uFillTx/>
          <a:latin typeface="Avenir Book"/>
          <a:ea typeface="Avenir Book"/>
          <a:cs typeface="Avenir Book"/>
          <a:sym typeface="Avenir Book"/>
        </a:defRPr>
      </a:lvl7pPr>
      <a:lvl8pPr marL="0" marR="0" indent="1600200" algn="l" defTabSz="825500" rtl="0" latinLnBrk="0">
        <a:lnSpc>
          <a:spcPct val="100000"/>
        </a:lnSpc>
        <a:spcBef>
          <a:spcPts val="0"/>
        </a:spcBef>
        <a:spcAft>
          <a:spcPts val="0"/>
        </a:spcAft>
        <a:buClrTx/>
        <a:buSzTx/>
        <a:buFontTx/>
        <a:buNone/>
        <a:tabLst/>
        <a:defRPr sz="2500" b="0" i="0" u="none" strike="noStrike" cap="none" spc="0" baseline="0">
          <a:ln>
            <a:noFill/>
          </a:ln>
          <a:solidFill>
            <a:srgbClr val="717175"/>
          </a:solidFill>
          <a:uFillTx/>
          <a:latin typeface="Avenir Book"/>
          <a:ea typeface="Avenir Book"/>
          <a:cs typeface="Avenir Book"/>
          <a:sym typeface="Avenir Book"/>
        </a:defRPr>
      </a:lvl8pPr>
      <a:lvl9pPr marL="0" marR="0" indent="1828800" algn="l" defTabSz="825500" rtl="0" latinLnBrk="0">
        <a:lnSpc>
          <a:spcPct val="100000"/>
        </a:lnSpc>
        <a:spcBef>
          <a:spcPts val="0"/>
        </a:spcBef>
        <a:spcAft>
          <a:spcPts val="0"/>
        </a:spcAft>
        <a:buClrTx/>
        <a:buSzTx/>
        <a:buFontTx/>
        <a:buNone/>
        <a:tabLst/>
        <a:defRPr sz="2500" b="0" i="0" u="none" strike="noStrike" cap="none" spc="0" baseline="0">
          <a:ln>
            <a:noFill/>
          </a:ln>
          <a:solidFill>
            <a:srgbClr val="717175"/>
          </a:solidFill>
          <a:uFillTx/>
          <a:latin typeface="Avenir Book"/>
          <a:ea typeface="Avenir Book"/>
          <a:cs typeface="Avenir Book"/>
          <a:sym typeface="Avenir Book"/>
        </a:defRPr>
      </a:lvl9pPr>
    </p:bodyStyle>
    <p:otherStyle>
      <a:lvl1pPr marL="0" marR="0" indent="0" algn="ctr" defTabSz="825500" rtl="0" latinLnBrk="0">
        <a:lnSpc>
          <a:spcPct val="100000"/>
        </a:lnSpc>
        <a:spcBef>
          <a:spcPts val="0"/>
        </a:spcBef>
        <a:spcAft>
          <a:spcPts val="0"/>
        </a:spcAft>
        <a:buClrTx/>
        <a:buSzTx/>
        <a:buFontTx/>
        <a:buNone/>
        <a:tabLst/>
        <a:defRPr sz="2500" b="0" i="0" u="none" strike="noStrike" cap="all" spc="500" baseline="0">
          <a:ln>
            <a:noFill/>
          </a:ln>
          <a:solidFill>
            <a:schemeClr val="tx1"/>
          </a:solidFill>
          <a:uFillTx/>
          <a:latin typeface="+mn-lt"/>
          <a:ea typeface="+mn-ea"/>
          <a:cs typeface="+mn-cs"/>
          <a:sym typeface="Bebas"/>
        </a:defRPr>
      </a:lvl1pPr>
      <a:lvl2pPr marL="0" marR="0" indent="228600" algn="ctr" defTabSz="825500" rtl="0" latinLnBrk="0">
        <a:lnSpc>
          <a:spcPct val="100000"/>
        </a:lnSpc>
        <a:spcBef>
          <a:spcPts val="0"/>
        </a:spcBef>
        <a:spcAft>
          <a:spcPts val="0"/>
        </a:spcAft>
        <a:buClrTx/>
        <a:buSzTx/>
        <a:buFontTx/>
        <a:buNone/>
        <a:tabLst/>
        <a:defRPr sz="2500" b="0" i="0" u="none" strike="noStrike" cap="all" spc="500" baseline="0">
          <a:ln>
            <a:noFill/>
          </a:ln>
          <a:solidFill>
            <a:schemeClr val="tx1"/>
          </a:solidFill>
          <a:uFillTx/>
          <a:latin typeface="+mn-lt"/>
          <a:ea typeface="+mn-ea"/>
          <a:cs typeface="+mn-cs"/>
          <a:sym typeface="Bebas"/>
        </a:defRPr>
      </a:lvl2pPr>
      <a:lvl3pPr marL="0" marR="0" indent="457200" algn="ctr" defTabSz="825500" rtl="0" latinLnBrk="0">
        <a:lnSpc>
          <a:spcPct val="100000"/>
        </a:lnSpc>
        <a:spcBef>
          <a:spcPts val="0"/>
        </a:spcBef>
        <a:spcAft>
          <a:spcPts val="0"/>
        </a:spcAft>
        <a:buClrTx/>
        <a:buSzTx/>
        <a:buFontTx/>
        <a:buNone/>
        <a:tabLst/>
        <a:defRPr sz="2500" b="0" i="0" u="none" strike="noStrike" cap="all" spc="500" baseline="0">
          <a:ln>
            <a:noFill/>
          </a:ln>
          <a:solidFill>
            <a:schemeClr val="tx1"/>
          </a:solidFill>
          <a:uFillTx/>
          <a:latin typeface="+mn-lt"/>
          <a:ea typeface="+mn-ea"/>
          <a:cs typeface="+mn-cs"/>
          <a:sym typeface="Bebas"/>
        </a:defRPr>
      </a:lvl3pPr>
      <a:lvl4pPr marL="0" marR="0" indent="685800" algn="ctr" defTabSz="825500" rtl="0" latinLnBrk="0">
        <a:lnSpc>
          <a:spcPct val="100000"/>
        </a:lnSpc>
        <a:spcBef>
          <a:spcPts val="0"/>
        </a:spcBef>
        <a:spcAft>
          <a:spcPts val="0"/>
        </a:spcAft>
        <a:buClrTx/>
        <a:buSzTx/>
        <a:buFontTx/>
        <a:buNone/>
        <a:tabLst/>
        <a:defRPr sz="2500" b="0" i="0" u="none" strike="noStrike" cap="all" spc="500" baseline="0">
          <a:ln>
            <a:noFill/>
          </a:ln>
          <a:solidFill>
            <a:schemeClr val="tx1"/>
          </a:solidFill>
          <a:uFillTx/>
          <a:latin typeface="+mn-lt"/>
          <a:ea typeface="+mn-ea"/>
          <a:cs typeface="+mn-cs"/>
          <a:sym typeface="Bebas"/>
        </a:defRPr>
      </a:lvl4pPr>
      <a:lvl5pPr marL="0" marR="0" indent="914400" algn="ctr" defTabSz="825500" rtl="0" latinLnBrk="0">
        <a:lnSpc>
          <a:spcPct val="100000"/>
        </a:lnSpc>
        <a:spcBef>
          <a:spcPts val="0"/>
        </a:spcBef>
        <a:spcAft>
          <a:spcPts val="0"/>
        </a:spcAft>
        <a:buClrTx/>
        <a:buSzTx/>
        <a:buFontTx/>
        <a:buNone/>
        <a:tabLst/>
        <a:defRPr sz="2500" b="0" i="0" u="none" strike="noStrike" cap="all" spc="500" baseline="0">
          <a:ln>
            <a:noFill/>
          </a:ln>
          <a:solidFill>
            <a:schemeClr val="tx1"/>
          </a:solidFill>
          <a:uFillTx/>
          <a:latin typeface="+mn-lt"/>
          <a:ea typeface="+mn-ea"/>
          <a:cs typeface="+mn-cs"/>
          <a:sym typeface="Bebas"/>
        </a:defRPr>
      </a:lvl5pPr>
      <a:lvl6pPr marL="0" marR="0" indent="1143000" algn="ctr" defTabSz="825500" rtl="0" latinLnBrk="0">
        <a:lnSpc>
          <a:spcPct val="100000"/>
        </a:lnSpc>
        <a:spcBef>
          <a:spcPts val="0"/>
        </a:spcBef>
        <a:spcAft>
          <a:spcPts val="0"/>
        </a:spcAft>
        <a:buClrTx/>
        <a:buSzTx/>
        <a:buFontTx/>
        <a:buNone/>
        <a:tabLst/>
        <a:defRPr sz="2500" b="0" i="0" u="none" strike="noStrike" cap="all" spc="500" baseline="0">
          <a:ln>
            <a:noFill/>
          </a:ln>
          <a:solidFill>
            <a:schemeClr val="tx1"/>
          </a:solidFill>
          <a:uFillTx/>
          <a:latin typeface="+mn-lt"/>
          <a:ea typeface="+mn-ea"/>
          <a:cs typeface="+mn-cs"/>
          <a:sym typeface="Bebas"/>
        </a:defRPr>
      </a:lvl6pPr>
      <a:lvl7pPr marL="0" marR="0" indent="1371600" algn="ctr" defTabSz="825500" rtl="0" latinLnBrk="0">
        <a:lnSpc>
          <a:spcPct val="100000"/>
        </a:lnSpc>
        <a:spcBef>
          <a:spcPts val="0"/>
        </a:spcBef>
        <a:spcAft>
          <a:spcPts val="0"/>
        </a:spcAft>
        <a:buClrTx/>
        <a:buSzTx/>
        <a:buFontTx/>
        <a:buNone/>
        <a:tabLst/>
        <a:defRPr sz="2500" b="0" i="0" u="none" strike="noStrike" cap="all" spc="500" baseline="0">
          <a:ln>
            <a:noFill/>
          </a:ln>
          <a:solidFill>
            <a:schemeClr val="tx1"/>
          </a:solidFill>
          <a:uFillTx/>
          <a:latin typeface="+mn-lt"/>
          <a:ea typeface="+mn-ea"/>
          <a:cs typeface="+mn-cs"/>
          <a:sym typeface="Bebas"/>
        </a:defRPr>
      </a:lvl7pPr>
      <a:lvl8pPr marL="0" marR="0" indent="1600200" algn="ctr" defTabSz="825500" rtl="0" latinLnBrk="0">
        <a:lnSpc>
          <a:spcPct val="100000"/>
        </a:lnSpc>
        <a:spcBef>
          <a:spcPts val="0"/>
        </a:spcBef>
        <a:spcAft>
          <a:spcPts val="0"/>
        </a:spcAft>
        <a:buClrTx/>
        <a:buSzTx/>
        <a:buFontTx/>
        <a:buNone/>
        <a:tabLst/>
        <a:defRPr sz="2500" b="0" i="0" u="none" strike="noStrike" cap="all" spc="500" baseline="0">
          <a:ln>
            <a:noFill/>
          </a:ln>
          <a:solidFill>
            <a:schemeClr val="tx1"/>
          </a:solidFill>
          <a:uFillTx/>
          <a:latin typeface="+mn-lt"/>
          <a:ea typeface="+mn-ea"/>
          <a:cs typeface="+mn-cs"/>
          <a:sym typeface="Bebas"/>
        </a:defRPr>
      </a:lvl8pPr>
      <a:lvl9pPr marL="0" marR="0" indent="1828800" algn="ctr" defTabSz="825500" rtl="0" latinLnBrk="0">
        <a:lnSpc>
          <a:spcPct val="100000"/>
        </a:lnSpc>
        <a:spcBef>
          <a:spcPts val="0"/>
        </a:spcBef>
        <a:spcAft>
          <a:spcPts val="0"/>
        </a:spcAft>
        <a:buClrTx/>
        <a:buSzTx/>
        <a:buFontTx/>
        <a:buNone/>
        <a:tabLst/>
        <a:defRPr sz="2500" b="0" i="0" u="none" strike="noStrike" cap="all" spc="500" baseline="0">
          <a:ln>
            <a:noFill/>
          </a:ln>
          <a:solidFill>
            <a:schemeClr val="tx1"/>
          </a:solidFill>
          <a:uFillTx/>
          <a:latin typeface="+mn-lt"/>
          <a:ea typeface="+mn-ea"/>
          <a:cs typeface="+mn-cs"/>
          <a:sym typeface="Beba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1.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jpeg"/><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a:xfrm>
            <a:off x="0" y="0"/>
            <a:ext cx="24384000" cy="13716000"/>
          </a:xfrm>
          <a:solidFill>
            <a:schemeClr val="bg2"/>
          </a:solidFill>
        </p:spPr>
      </p:pic>
      <p:sp>
        <p:nvSpPr>
          <p:cNvPr id="98" name="Shape 98"/>
          <p:cNvSpPr/>
          <p:nvPr/>
        </p:nvSpPr>
        <p:spPr>
          <a:xfrm>
            <a:off x="0" y="0"/>
            <a:ext cx="24445194" cy="13735891"/>
          </a:xfrm>
          <a:prstGeom prst="rect">
            <a:avLst/>
          </a:prstGeom>
          <a:solidFill>
            <a:schemeClr val="tx2">
              <a:alpha val="70000"/>
            </a:schemeClr>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9" name="Shape 99"/>
          <p:cNvSpPr/>
          <p:nvPr/>
        </p:nvSpPr>
        <p:spPr>
          <a:xfrm>
            <a:off x="4536234" y="3657007"/>
            <a:ext cx="15372726" cy="5801588"/>
          </a:xfrm>
          <a:prstGeom prst="rect">
            <a:avLst/>
          </a:prstGeom>
          <a:ln w="3175">
            <a:miter lim="400000"/>
          </a:ln>
          <a:extLst>
            <a:ext uri="{C572A759-6A51-4108-AA02-DFA0A04FC94B}">
              <ma14:wrappingTextBoxFlag xmlns="" xmlns:ma14="http://schemas.microsoft.com/office/mac/drawingml/2011/main" val="1"/>
            </a:ext>
          </a:extLst>
        </p:spPr>
        <p:txBody>
          <a:bodyPr wrap="square" lIns="38100" tIns="38100" rIns="38100" bIns="38100" anchor="ctr">
            <a:spAutoFit/>
          </a:bodyPr>
          <a:lstStyle/>
          <a:p>
            <a:pPr algn="ctr">
              <a:lnSpc>
                <a:spcPct val="80000"/>
              </a:lnSpc>
              <a:defRPr sz="15500">
                <a:solidFill>
                  <a:srgbClr val="F6F5F3"/>
                </a:solidFill>
                <a:latin typeface="Bebas"/>
                <a:ea typeface="Bebas"/>
                <a:cs typeface="Bebas"/>
                <a:sym typeface="Bebas"/>
              </a:defRPr>
            </a:pPr>
            <a:r>
              <a:rPr lang="en-US" dirty="0" smtClean="0"/>
              <a:t>BOOK</a:t>
            </a:r>
          </a:p>
          <a:p>
            <a:pPr algn="ctr">
              <a:lnSpc>
                <a:spcPct val="80000"/>
              </a:lnSpc>
              <a:defRPr sz="15500">
                <a:solidFill>
                  <a:srgbClr val="F6F5F3"/>
                </a:solidFill>
                <a:latin typeface="Bebas"/>
                <a:ea typeface="Bebas"/>
                <a:cs typeface="Bebas"/>
                <a:sym typeface="Bebas"/>
              </a:defRPr>
            </a:pPr>
            <a:r>
              <a:rPr dirty="0" smtClean="0">
                <a:solidFill>
                  <a:schemeClr val="accent1">
                    <a:lumMod val="40000"/>
                    <a:lumOff val="60000"/>
                  </a:schemeClr>
                </a:solidFill>
              </a:rPr>
              <a:t>Recommendation</a:t>
            </a:r>
            <a:r>
              <a:rPr lang="en-US" dirty="0" smtClean="0">
                <a:solidFill>
                  <a:schemeClr val="accent1">
                    <a:lumMod val="40000"/>
                    <a:lumOff val="60000"/>
                  </a:schemeClr>
                </a:solidFill>
              </a:rPr>
              <a:t> </a:t>
            </a:r>
          </a:p>
          <a:p>
            <a:pPr algn="ctr">
              <a:lnSpc>
                <a:spcPct val="80000"/>
              </a:lnSpc>
              <a:defRPr sz="15500">
                <a:solidFill>
                  <a:srgbClr val="F6F5F3"/>
                </a:solidFill>
                <a:latin typeface="Bebas"/>
                <a:ea typeface="Bebas"/>
                <a:cs typeface="Bebas"/>
                <a:sym typeface="Bebas"/>
              </a:defRPr>
            </a:pPr>
            <a:r>
              <a:rPr lang="en-US" dirty="0" smtClean="0">
                <a:solidFill>
                  <a:schemeClr val="accent1">
                    <a:lumMod val="40000"/>
                    <a:lumOff val="60000"/>
                  </a:schemeClr>
                </a:solidFill>
              </a:rPr>
              <a:t>SYSTEM</a:t>
            </a:r>
            <a:endParaRPr dirty="0">
              <a:solidFill>
                <a:schemeClr val="accent1">
                  <a:lumMod val="40000"/>
                  <a:lumOff val="60000"/>
                </a:schemeClr>
              </a:solidFill>
            </a:endParaRPr>
          </a:p>
        </p:txBody>
      </p:sp>
      <p:grpSp>
        <p:nvGrpSpPr>
          <p:cNvPr id="103" name="Group 103"/>
          <p:cNvGrpSpPr/>
          <p:nvPr/>
        </p:nvGrpSpPr>
        <p:grpSpPr>
          <a:xfrm>
            <a:off x="7675997" y="9712595"/>
            <a:ext cx="9093199" cy="1312824"/>
            <a:chOff x="0" y="0"/>
            <a:chExt cx="4090766" cy="815532"/>
          </a:xfrm>
          <a:solidFill>
            <a:schemeClr val="accent3">
              <a:lumMod val="75000"/>
            </a:schemeClr>
          </a:solidFill>
        </p:grpSpPr>
        <p:sp>
          <p:nvSpPr>
            <p:cNvPr id="100" name="Shape 100"/>
            <p:cNvSpPr/>
            <p:nvPr/>
          </p:nvSpPr>
          <p:spPr>
            <a:xfrm>
              <a:off x="0" y="0"/>
              <a:ext cx="4090766" cy="815532"/>
            </a:xfrm>
            <a:prstGeom prst="roundRect">
              <a:avLst>
                <a:gd name="adj" fmla="val 50000"/>
              </a:avLst>
            </a:prstGeom>
            <a:solidFill>
              <a:schemeClr val="accent1">
                <a:lumMod val="75000"/>
              </a:schemeClr>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dirty="0"/>
            </a:p>
          </p:txBody>
        </p:sp>
        <p:sp>
          <p:nvSpPr>
            <p:cNvPr id="101" name="Shape 101"/>
            <p:cNvSpPr/>
            <p:nvPr/>
          </p:nvSpPr>
          <p:spPr>
            <a:xfrm>
              <a:off x="270958" y="250032"/>
              <a:ext cx="3548850" cy="315467"/>
            </a:xfrm>
            <a:prstGeom prst="rect">
              <a:avLst/>
            </a:prstGeom>
            <a:solidFill>
              <a:schemeClr val="accent1">
                <a:lumMod val="75000"/>
              </a:schemeClr>
            </a:solid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defRPr sz="1800" cap="all" spc="360">
                  <a:solidFill>
                    <a:srgbClr val="272727"/>
                  </a:solidFill>
                  <a:latin typeface="+mj-lt"/>
                  <a:ea typeface="+mj-ea"/>
                  <a:cs typeface="+mj-cs"/>
                  <a:sym typeface="Avenir Heavy"/>
                </a:defRPr>
              </a:lvl1pPr>
            </a:lstStyle>
            <a:p>
              <a:r>
                <a:rPr lang="en-US"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ARTIFICIAL INTELLIGENCE PORTFOLIO</a:t>
              </a:r>
              <a:endParaRPr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ook_recommendation_system.ipynb - Colaboratory - Google Chrome"/>
          <p:cNvPicPr>
            <a:picLocks noChangeAspect="1"/>
          </p:cNvPicPr>
          <p:nvPr/>
        </p:nvPicPr>
        <p:blipFill rotWithShape="1">
          <a:blip r:embed="rId2">
            <a:extLst>
              <a:ext uri="{28A0092B-C50C-407E-A947-70E740481C1C}">
                <a14:useLocalDpi xmlns:a14="http://schemas.microsoft.com/office/drawing/2010/main" val="0"/>
              </a:ext>
            </a:extLst>
          </a:blip>
          <a:srcRect l="3408" t="26529" r="3262" b="48011"/>
          <a:stretch/>
        </p:blipFill>
        <p:spPr>
          <a:xfrm>
            <a:off x="1745201" y="9722874"/>
            <a:ext cx="22270641" cy="3314701"/>
          </a:xfrm>
          <a:prstGeom prst="rect">
            <a:avLst/>
          </a:prstGeom>
        </p:spPr>
      </p:pic>
      <p:sp>
        <p:nvSpPr>
          <p:cNvPr id="5" name="TextBox 4"/>
          <p:cNvSpPr txBox="1"/>
          <p:nvPr/>
        </p:nvSpPr>
        <p:spPr>
          <a:xfrm>
            <a:off x="1745201" y="522471"/>
            <a:ext cx="21600574" cy="807913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marR="0" indent="-342900" defTabSz="825500" rtl="0" fontAlgn="auto" latinLnBrk="0" hangingPunct="0">
              <a:lnSpc>
                <a:spcPct val="100000"/>
              </a:lnSpc>
              <a:spcBef>
                <a:spcPts val="0"/>
              </a:spcBef>
              <a:spcAft>
                <a:spcPts val="0"/>
              </a:spcAft>
              <a:buClrTx/>
              <a:buSzTx/>
              <a:buFont typeface="Arial" pitchFamily="34" charset="0"/>
              <a:buChar char="•"/>
              <a:tabLst/>
            </a:pPr>
            <a:r>
              <a:rPr lang="en-US" sz="4000" dirty="0" smtClean="0">
                <a:latin typeface="Open Sans" pitchFamily="34" charset="0"/>
                <a:ea typeface="Open Sans" pitchFamily="34" charset="0"/>
                <a:cs typeface="Open Sans" pitchFamily="34" charset="0"/>
              </a:rPr>
              <a:t>2.36 Million Books  -------------  shortage of memory</a:t>
            </a: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r>
              <a:rPr lang="en-US" sz="4000" dirty="0" smtClean="0">
                <a:solidFill>
                  <a:srgbClr val="C00000"/>
                </a:solidFill>
                <a:latin typeface="Open Sans" pitchFamily="34" charset="0"/>
                <a:ea typeface="Open Sans" pitchFamily="34" charset="0"/>
                <a:cs typeface="Open Sans" pitchFamily="34" charset="0"/>
              </a:rPr>
              <a:t>Cannot load whole file into memory</a:t>
            </a:r>
          </a:p>
          <a:p>
            <a:pPr marL="342900" indent="-342900">
              <a:buFont typeface="Arial" pitchFamily="34" charset="0"/>
              <a:buChar char="•"/>
            </a:pPr>
            <a:r>
              <a:rPr lang="en-US" sz="4000" dirty="0" smtClean="0">
                <a:latin typeface="Open Sans" pitchFamily="34" charset="0"/>
                <a:ea typeface="Open Sans" pitchFamily="34" charset="0"/>
                <a:cs typeface="Open Sans" pitchFamily="34" charset="0"/>
              </a:rPr>
              <a:t>Read data line </a:t>
            </a:r>
            <a:r>
              <a:rPr lang="en-US" sz="4000" dirty="0">
                <a:latin typeface="Open Sans" pitchFamily="34" charset="0"/>
                <a:ea typeface="Open Sans" pitchFamily="34" charset="0"/>
                <a:cs typeface="Open Sans" pitchFamily="34" charset="0"/>
              </a:rPr>
              <a:t>by </a:t>
            </a:r>
            <a:r>
              <a:rPr lang="en-US" sz="4000" dirty="0" smtClean="0">
                <a:latin typeface="Open Sans" pitchFamily="34" charset="0"/>
                <a:ea typeface="Open Sans" pitchFamily="34" charset="0"/>
                <a:cs typeface="Open Sans" pitchFamily="34" charset="0"/>
              </a:rPr>
              <a:t>line and keep only useful data</a:t>
            </a: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endParaRPr lang="en-US" sz="4000" dirty="0" smtClean="0">
              <a:latin typeface="Open Sans" pitchFamily="34" charset="0"/>
              <a:ea typeface="Open Sans" pitchFamily="34" charset="0"/>
              <a:cs typeface="Open Sans" pitchFamily="34" charset="0"/>
            </a:endParaRP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r>
              <a:rPr lang="en-US" sz="4000" dirty="0" smtClean="0">
                <a:solidFill>
                  <a:srgbClr val="C00000"/>
                </a:solidFill>
                <a:latin typeface="Open Sans" pitchFamily="34" charset="0"/>
                <a:ea typeface="Open Sans" pitchFamily="34" charset="0"/>
                <a:cs typeface="Open Sans" pitchFamily="34" charset="0"/>
              </a:rPr>
              <a:t>Many useless books</a:t>
            </a: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r>
              <a:rPr kumimoji="0" lang="en-US" sz="4000" b="0" i="0" u="none" strike="noStrike" cap="none" spc="0" normalizeH="0" baseline="0" dirty="0" smtClean="0">
                <a:ln>
                  <a:noFill/>
                </a:ln>
                <a:solidFill>
                  <a:srgbClr val="717175"/>
                </a:solidFill>
                <a:effectLst/>
                <a:uFillTx/>
                <a:latin typeface="Open Sans" pitchFamily="34" charset="0"/>
                <a:ea typeface="Open Sans" pitchFamily="34" charset="0"/>
                <a:cs typeface="Open Sans" pitchFamily="34" charset="0"/>
                <a:sym typeface="Avenir Book"/>
              </a:rPr>
              <a:t>Only</a:t>
            </a:r>
            <a:r>
              <a:rPr kumimoji="0" lang="en-US" sz="4000" b="0" i="0" u="none" strike="noStrike" cap="none" spc="0" normalizeH="0" dirty="0" smtClean="0">
                <a:ln>
                  <a:noFill/>
                </a:ln>
                <a:solidFill>
                  <a:srgbClr val="717175"/>
                </a:solidFill>
                <a:effectLst/>
                <a:uFillTx/>
                <a:latin typeface="Open Sans" pitchFamily="34" charset="0"/>
                <a:ea typeface="Open Sans" pitchFamily="34" charset="0"/>
                <a:cs typeface="Open Sans" pitchFamily="34" charset="0"/>
                <a:sym typeface="Avenir Book"/>
              </a:rPr>
              <a:t> those books were considered which where rated by 20 or more users.</a:t>
            </a: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endParaRPr lang="en-US" sz="4000" baseline="0" dirty="0">
              <a:latin typeface="Open Sans" pitchFamily="34" charset="0"/>
              <a:ea typeface="Open Sans" pitchFamily="34" charset="0"/>
              <a:cs typeface="Open Sans" pitchFamily="34" charset="0"/>
            </a:endParaRP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r>
              <a:rPr kumimoji="0" lang="en-US" sz="4000" b="0" i="0" u="none" strike="noStrike" cap="none" spc="0" normalizeH="0" baseline="0" dirty="0" smtClean="0">
                <a:ln>
                  <a:noFill/>
                </a:ln>
                <a:solidFill>
                  <a:srgbClr val="C00000"/>
                </a:solidFill>
                <a:effectLst/>
                <a:uFillTx/>
                <a:latin typeface="Open Sans" pitchFamily="34" charset="0"/>
                <a:ea typeface="Open Sans" pitchFamily="34" charset="0"/>
                <a:cs typeface="Open Sans" pitchFamily="34" charset="0"/>
                <a:sym typeface="Avenir Book"/>
              </a:rPr>
              <a:t>Lots of irrelevant</a:t>
            </a:r>
            <a:r>
              <a:rPr kumimoji="0" lang="en-US" sz="4000" b="0" i="0" u="none" strike="noStrike" cap="none" spc="0" normalizeH="0" dirty="0" smtClean="0">
                <a:ln>
                  <a:noFill/>
                </a:ln>
                <a:solidFill>
                  <a:srgbClr val="C00000"/>
                </a:solidFill>
                <a:effectLst/>
                <a:uFillTx/>
                <a:latin typeface="Open Sans" pitchFamily="34" charset="0"/>
                <a:ea typeface="Open Sans" pitchFamily="34" charset="0"/>
                <a:cs typeface="Open Sans" pitchFamily="34" charset="0"/>
                <a:sym typeface="Avenir Book"/>
              </a:rPr>
              <a:t> fields</a:t>
            </a:r>
            <a:endParaRPr kumimoji="0" lang="en-US" sz="4000" b="0" i="0" u="none" strike="noStrike" cap="none" spc="0" normalizeH="0" baseline="0" dirty="0" smtClean="0">
              <a:ln>
                <a:noFill/>
              </a:ln>
              <a:solidFill>
                <a:srgbClr val="C00000"/>
              </a:solidFill>
              <a:effectLst/>
              <a:uFillTx/>
              <a:latin typeface="Open Sans" pitchFamily="34" charset="0"/>
              <a:ea typeface="Open Sans" pitchFamily="34" charset="0"/>
              <a:cs typeface="Open Sans" pitchFamily="34" charset="0"/>
              <a:sym typeface="Avenir Book"/>
            </a:endParaRP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r>
              <a:rPr kumimoji="0" lang="en-US" sz="4000" b="0" i="0" u="none" strike="noStrike" cap="none" spc="0" normalizeH="0" baseline="0" dirty="0" smtClean="0">
                <a:ln>
                  <a:noFill/>
                </a:ln>
                <a:solidFill>
                  <a:srgbClr val="717175"/>
                </a:solidFill>
                <a:effectLst/>
                <a:uFillTx/>
                <a:latin typeface="Open Sans" pitchFamily="34" charset="0"/>
                <a:ea typeface="Open Sans" pitchFamily="34" charset="0"/>
                <a:cs typeface="Open Sans" pitchFamily="34" charset="0"/>
                <a:sym typeface="Avenir Book"/>
              </a:rPr>
              <a:t>Only relevant</a:t>
            </a:r>
            <a:r>
              <a:rPr kumimoji="0" lang="en-US" sz="4000" b="0" i="0" u="none" strike="noStrike" cap="none" spc="0" normalizeH="0" dirty="0" smtClean="0">
                <a:ln>
                  <a:noFill/>
                </a:ln>
                <a:solidFill>
                  <a:srgbClr val="717175"/>
                </a:solidFill>
                <a:effectLst/>
                <a:uFillTx/>
                <a:latin typeface="Open Sans" pitchFamily="34" charset="0"/>
                <a:ea typeface="Open Sans" pitchFamily="34" charset="0"/>
                <a:cs typeface="Open Sans" pitchFamily="34" charset="0"/>
                <a:sym typeface="Avenir Book"/>
              </a:rPr>
              <a:t> fields were kept</a:t>
            </a: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endParaRPr kumimoji="0" lang="en-US" sz="4000" b="0" i="0" u="none" strike="noStrike" cap="none" spc="0" normalizeH="0" dirty="0" smtClean="0">
              <a:ln>
                <a:noFill/>
              </a:ln>
              <a:solidFill>
                <a:srgbClr val="717175"/>
              </a:solidFill>
              <a:effectLst/>
              <a:uFillTx/>
              <a:latin typeface="Open Sans" pitchFamily="34" charset="0"/>
              <a:ea typeface="Open Sans" pitchFamily="34" charset="0"/>
              <a:cs typeface="Open Sans" pitchFamily="34" charset="0"/>
              <a:sym typeface="Avenir Book"/>
            </a:endParaRP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r>
              <a:rPr kumimoji="0" lang="en-US" sz="4000" b="0" i="0" u="none" strike="noStrike" cap="none" spc="0" normalizeH="0" dirty="0" smtClean="0">
                <a:ln>
                  <a:noFill/>
                </a:ln>
                <a:solidFill>
                  <a:srgbClr val="717175"/>
                </a:solidFill>
                <a:effectLst/>
                <a:uFillTx/>
                <a:latin typeface="Open Sans" pitchFamily="34" charset="0"/>
                <a:ea typeface="Open Sans" pitchFamily="34" charset="0"/>
                <a:cs typeface="Open Sans" pitchFamily="34" charset="0"/>
                <a:sym typeface="Avenir Book"/>
              </a:rPr>
              <a:t>All thi</a:t>
            </a:r>
            <a:r>
              <a:rPr lang="en-US" sz="4000" dirty="0" smtClean="0">
                <a:latin typeface="Open Sans" pitchFamily="34" charset="0"/>
                <a:ea typeface="Open Sans" pitchFamily="34" charset="0"/>
                <a:cs typeface="Open Sans" pitchFamily="34" charset="0"/>
              </a:rPr>
              <a:t>s stored in a Pandas Data frame</a:t>
            </a:r>
            <a:endParaRPr kumimoji="0" lang="en-US" sz="4000" b="0" i="0" u="none" strike="noStrike" cap="none" spc="0" normalizeH="0" dirty="0" smtClean="0">
              <a:ln>
                <a:noFill/>
              </a:ln>
              <a:solidFill>
                <a:srgbClr val="717175"/>
              </a:solidFill>
              <a:effectLst/>
              <a:uFillTx/>
              <a:latin typeface="Open Sans" pitchFamily="34" charset="0"/>
              <a:ea typeface="Open Sans" pitchFamily="34" charset="0"/>
              <a:cs typeface="Open Sans" pitchFamily="34" charset="0"/>
              <a:sym typeface="Avenir Book"/>
            </a:endParaRPr>
          </a:p>
          <a:p>
            <a:pPr marL="342900" marR="0" indent="-342900" defTabSz="825500" rtl="0" fontAlgn="auto" latinLnBrk="0" hangingPunct="0">
              <a:lnSpc>
                <a:spcPct val="100000"/>
              </a:lnSpc>
              <a:spcBef>
                <a:spcPts val="0"/>
              </a:spcBef>
              <a:spcAft>
                <a:spcPts val="0"/>
              </a:spcAft>
              <a:buClrTx/>
              <a:buSzTx/>
              <a:buFont typeface="Arial" pitchFamily="34" charset="0"/>
              <a:buChar char="•"/>
              <a:tabLst/>
            </a:pPr>
            <a:r>
              <a:rPr lang="en-US" sz="4000" baseline="0" dirty="0" smtClean="0">
                <a:latin typeface="Open Sans" pitchFamily="34" charset="0"/>
                <a:ea typeface="Open Sans" pitchFamily="34" charset="0"/>
                <a:cs typeface="Open Sans" pitchFamily="34" charset="0"/>
              </a:rPr>
              <a:t>Title</a:t>
            </a:r>
            <a:r>
              <a:rPr lang="en-US" sz="4000" dirty="0" smtClean="0">
                <a:latin typeface="Open Sans" pitchFamily="34" charset="0"/>
                <a:ea typeface="Open Sans" pitchFamily="34" charset="0"/>
                <a:cs typeface="Open Sans" pitchFamily="34" charset="0"/>
              </a:rPr>
              <a:t> was standardized so that searching could be easy</a:t>
            </a:r>
          </a:p>
          <a:p>
            <a:pPr marL="342900" lvl="8" indent="-342900">
              <a:buFont typeface="Arial" pitchFamily="34" charset="0"/>
              <a:buChar char="•"/>
            </a:pPr>
            <a:endParaRPr kumimoji="0" lang="en-US" sz="4000" b="0" i="0" u="none" strike="noStrike" cap="none" spc="0" normalizeH="0" baseline="0" dirty="0">
              <a:ln>
                <a:noFill/>
              </a:ln>
              <a:solidFill>
                <a:srgbClr val="717175"/>
              </a:solidFill>
              <a:effectLst/>
              <a:uFillTx/>
              <a:latin typeface="Open Sans" pitchFamily="34" charset="0"/>
              <a:ea typeface="Open Sans" pitchFamily="34" charset="0"/>
              <a:cs typeface="Open Sans" pitchFamily="34" charset="0"/>
              <a:sym typeface="Avenir Book"/>
            </a:endParaRPr>
          </a:p>
        </p:txBody>
      </p:sp>
      <p:sp>
        <p:nvSpPr>
          <p:cNvPr id="6" name="TextBox 5"/>
          <p:cNvSpPr txBox="1"/>
          <p:nvPr/>
        </p:nvSpPr>
        <p:spPr>
          <a:xfrm>
            <a:off x="3173945" y="7958535"/>
            <a:ext cx="14544675" cy="180049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571500" marR="0" indent="-571500" defTabSz="825500" rtl="0" fontAlgn="auto" latinLnBrk="0" hangingPunct="0">
              <a:lnSpc>
                <a:spcPct val="100000"/>
              </a:lnSpc>
              <a:spcBef>
                <a:spcPts val="0"/>
              </a:spcBef>
              <a:spcAft>
                <a:spcPts val="0"/>
              </a:spcAft>
              <a:buClrTx/>
              <a:buSzTx/>
              <a:buFont typeface="Wingdings" pitchFamily="2" charset="2"/>
              <a:buChar char="Ø"/>
              <a:tabLst/>
            </a:pPr>
            <a:r>
              <a:rPr kumimoji="0" lang="en-US" sz="3600" b="0" i="0" u="none" strike="noStrike" cap="none" spc="0" normalizeH="0" baseline="0" dirty="0" smtClean="0">
                <a:ln>
                  <a:noFill/>
                </a:ln>
                <a:solidFill>
                  <a:srgbClr val="717175"/>
                </a:solidFill>
                <a:effectLst/>
                <a:uFillTx/>
                <a:latin typeface="Open Sans" pitchFamily="34" charset="0"/>
                <a:ea typeface="Open Sans" pitchFamily="34" charset="0"/>
                <a:cs typeface="Open Sans" pitchFamily="34" charset="0"/>
                <a:sym typeface="Avenir Book"/>
              </a:rPr>
              <a:t>All characters converted to lowercase</a:t>
            </a:r>
            <a:endParaRPr kumimoji="0" lang="en-US" sz="3600" b="0" i="0" u="none" strike="noStrike" cap="none" spc="0" normalizeH="0" dirty="0" smtClean="0">
              <a:ln>
                <a:noFill/>
              </a:ln>
              <a:solidFill>
                <a:srgbClr val="717175"/>
              </a:solidFill>
              <a:effectLst/>
              <a:uFillTx/>
              <a:latin typeface="Open Sans" pitchFamily="34" charset="0"/>
              <a:ea typeface="Open Sans" pitchFamily="34" charset="0"/>
              <a:cs typeface="Open Sans" pitchFamily="34" charset="0"/>
              <a:sym typeface="Avenir Book"/>
            </a:endParaRPr>
          </a:p>
          <a:p>
            <a:pPr marL="571500" marR="0" indent="-571500" defTabSz="825500" rtl="0" fontAlgn="auto" latinLnBrk="0" hangingPunct="0">
              <a:lnSpc>
                <a:spcPct val="100000"/>
              </a:lnSpc>
              <a:spcBef>
                <a:spcPts val="0"/>
              </a:spcBef>
              <a:spcAft>
                <a:spcPts val="0"/>
              </a:spcAft>
              <a:buClrTx/>
              <a:buSzTx/>
              <a:buFont typeface="Wingdings" pitchFamily="2" charset="2"/>
              <a:buChar char="Ø"/>
              <a:tabLst/>
            </a:pPr>
            <a:r>
              <a:rPr lang="en-US" sz="3600" dirty="0" smtClean="0">
                <a:latin typeface="Open Sans" pitchFamily="34" charset="0"/>
                <a:ea typeface="Open Sans" pitchFamily="34" charset="0"/>
                <a:cs typeface="Open Sans" pitchFamily="34" charset="0"/>
              </a:rPr>
              <a:t>Non-</a:t>
            </a:r>
            <a:r>
              <a:rPr lang="en-US" sz="3600" dirty="0" err="1" smtClean="0">
                <a:latin typeface="Open Sans" pitchFamily="34" charset="0"/>
                <a:ea typeface="Open Sans" pitchFamily="34" charset="0"/>
                <a:cs typeface="Open Sans" pitchFamily="34" charset="0"/>
              </a:rPr>
              <a:t>AlphaNum</a:t>
            </a:r>
            <a:r>
              <a:rPr lang="en-US" sz="3600" dirty="0" smtClean="0">
                <a:latin typeface="Open Sans" pitchFamily="34" charset="0"/>
                <a:ea typeface="Open Sans" pitchFamily="34" charset="0"/>
                <a:cs typeface="Open Sans" pitchFamily="34" charset="0"/>
              </a:rPr>
              <a:t> characters removed</a:t>
            </a:r>
          </a:p>
          <a:p>
            <a:pPr marL="342900" lvl="8" indent="-342900">
              <a:buFont typeface="Arial" pitchFamily="34" charset="0"/>
              <a:buChar char="•"/>
            </a:pPr>
            <a:endParaRPr kumimoji="0" lang="en-US" sz="4000" b="0" i="0" u="none" strike="noStrike" cap="none" spc="0" normalizeH="0" baseline="0" dirty="0">
              <a:ln>
                <a:noFill/>
              </a:ln>
              <a:solidFill>
                <a:srgbClr val="717175"/>
              </a:solidFill>
              <a:effectLst/>
              <a:uFillTx/>
              <a:latin typeface="Open Sans" pitchFamily="34" charset="0"/>
              <a:ea typeface="Open Sans" pitchFamily="34" charset="0"/>
              <a:cs typeface="Open Sans" pitchFamily="34" charset="0"/>
              <a:sym typeface="Avenir Book"/>
            </a:endParaRPr>
          </a:p>
        </p:txBody>
      </p:sp>
    </p:spTree>
    <p:extLst>
      <p:ext uri="{BB962C8B-B14F-4D97-AF65-F5344CB8AC3E}">
        <p14:creationId xmlns:p14="http://schemas.microsoft.com/office/powerpoint/2010/main" val="408617935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410" y="775308"/>
            <a:ext cx="16482720" cy="2176835"/>
          </a:xfrm>
        </p:spPr>
        <p:txBody>
          <a:bodyPr/>
          <a:lstStyle/>
          <a:p>
            <a:r>
              <a:rPr lang="en-US" dirty="0" smtClean="0"/>
              <a:t>RATINGS  Data  contents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4" y="2681130"/>
            <a:ext cx="9429749" cy="1001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915773" y="5281598"/>
            <a:ext cx="9829800" cy="481670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indent="-342900">
              <a:buFont typeface="Arial" pitchFamily="34" charset="0"/>
              <a:buChar char="•"/>
            </a:pPr>
            <a:r>
              <a:rPr lang="en-US" sz="2800" dirty="0"/>
              <a:t>We don’t need all user ratings in memory as it can cause high memory usage</a:t>
            </a:r>
          </a:p>
          <a:p>
            <a:pPr marR="0" algn="l" defTabSz="825500" rtl="0" fontAlgn="auto" latinLnBrk="0" hangingPunct="0">
              <a:lnSpc>
                <a:spcPct val="100000"/>
              </a:lnSpc>
              <a:spcBef>
                <a:spcPts val="0"/>
              </a:spcBef>
              <a:spcAft>
                <a:spcPts val="0"/>
              </a:spcAft>
              <a:buClrTx/>
              <a:buSzTx/>
              <a:tabLst/>
            </a:pPr>
            <a:endParaRPr lang="en-US" sz="2800" dirty="0"/>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2800" dirty="0" smtClean="0"/>
              <a:t>We read these files accordingly in different models.</a:t>
            </a:r>
          </a:p>
          <a:p>
            <a:pPr marR="0" algn="l" defTabSz="825500" rtl="0" fontAlgn="auto" latinLnBrk="0" hangingPunct="0">
              <a:lnSpc>
                <a:spcPct val="100000"/>
              </a:lnSpc>
              <a:spcBef>
                <a:spcPts val="0"/>
              </a:spcBef>
              <a:spcAft>
                <a:spcPts val="0"/>
              </a:spcAft>
              <a:buClrTx/>
              <a:buSzTx/>
              <a:tabLst/>
            </a:pPr>
            <a:endParaRPr kumimoji="0" lang="en-US" sz="2800" b="0" i="0" u="none" strike="noStrike" cap="none" spc="0" normalizeH="0" baseline="0" dirty="0">
              <a:ln>
                <a:noFill/>
              </a:ln>
              <a:solidFill>
                <a:srgbClr val="717175"/>
              </a:solidFill>
              <a:effectLst/>
              <a:uFillTx/>
              <a:latin typeface="Avenir Book"/>
              <a:ea typeface="Avenir Book"/>
              <a:cs typeface="Avenir Book"/>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2800" dirty="0" smtClean="0"/>
              <a:t>We only need ratings given by users similar to us. Hence, we will get those ratings when needed</a:t>
            </a:r>
            <a:r>
              <a:rPr lang="en-US" sz="2800" dirty="0" smtClean="0"/>
              <a:t>.</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lang="en-US" sz="2800" dirty="0"/>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2800" dirty="0" smtClean="0"/>
              <a:t>We will read thes</a:t>
            </a:r>
            <a:r>
              <a:rPr lang="en-US" sz="2800" dirty="0" smtClean="0"/>
              <a:t>e files in line by line fashion too.</a:t>
            </a:r>
            <a:endParaRPr lang="en-US" sz="2800" dirty="0" smtClean="0"/>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2800" b="0" i="0" u="none" strike="noStrike" cap="none" spc="0" normalizeH="0" baseline="0" dirty="0">
              <a:ln>
                <a:noFill/>
              </a:ln>
              <a:solidFill>
                <a:srgbClr val="717175"/>
              </a:solidFill>
              <a:effectLst/>
              <a:uFillTx/>
              <a:latin typeface="Avenir Book"/>
              <a:ea typeface="Avenir Book"/>
              <a:cs typeface="Avenir Book"/>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2800" b="0" i="0" u="none" strike="noStrike" cap="none" spc="0" normalizeH="0" baseline="0" dirty="0">
              <a:ln>
                <a:noFill/>
              </a:ln>
              <a:solidFill>
                <a:srgbClr val="717175"/>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364533001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435" y="2279414"/>
            <a:ext cx="19358490" cy="2176835"/>
          </a:xfrm>
        </p:spPr>
        <p:txBody>
          <a:bodyPr>
            <a:normAutofit/>
          </a:bodyPr>
          <a:lstStyle/>
          <a:p>
            <a:r>
              <a:rPr lang="en-US" dirty="0" smtClean="0"/>
              <a:t>ENFORCING </a:t>
            </a:r>
            <a:r>
              <a:rPr lang="en-US" dirty="0" smtClean="0">
                <a:solidFill>
                  <a:srgbClr val="0070C0"/>
                </a:solidFill>
              </a:rPr>
              <a:t>DATA TYPES </a:t>
            </a:r>
            <a:r>
              <a:rPr lang="en-US" dirty="0" smtClean="0">
                <a:solidFill>
                  <a:schemeClr val="tx2">
                    <a:lumMod val="75000"/>
                  </a:schemeClr>
                </a:solidFill>
              </a:rPr>
              <a:t>in book data</a:t>
            </a:r>
            <a:endParaRPr lang="en-US" dirty="0">
              <a:solidFill>
                <a:schemeClr val="tx2">
                  <a:lumMod val="75000"/>
                </a:schemeClr>
              </a:solidFill>
            </a:endParaRPr>
          </a:p>
        </p:txBody>
      </p:sp>
      <p:pic>
        <p:nvPicPr>
          <p:cNvPr id="4" name="Picture 3" descr="book_recommendation_system.ipynb - Colaboratory - Google Chrome"/>
          <p:cNvPicPr>
            <a:picLocks noChangeAspect="1"/>
          </p:cNvPicPr>
          <p:nvPr/>
        </p:nvPicPr>
        <p:blipFill rotWithShape="1">
          <a:blip r:embed="rId2">
            <a:extLst>
              <a:ext uri="{28A0092B-C50C-407E-A947-70E740481C1C}">
                <a14:useLocalDpi xmlns:a14="http://schemas.microsoft.com/office/drawing/2010/main" val="0"/>
              </a:ext>
            </a:extLst>
          </a:blip>
          <a:srcRect l="3842" t="24938" r="79446" b="55967"/>
          <a:stretch/>
        </p:blipFill>
        <p:spPr>
          <a:xfrm>
            <a:off x="2968228" y="5600700"/>
            <a:ext cx="7150894" cy="4457700"/>
          </a:xfrm>
          <a:prstGeom prst="rect">
            <a:avLst/>
          </a:prstGeom>
        </p:spPr>
      </p:pic>
      <p:pic>
        <p:nvPicPr>
          <p:cNvPr id="5" name="Picture 4" descr="book_recommendation_system.ipynb - Colaboratory - Google Chrome"/>
          <p:cNvPicPr>
            <a:picLocks noChangeAspect="1"/>
          </p:cNvPicPr>
          <p:nvPr/>
        </p:nvPicPr>
        <p:blipFill rotWithShape="1">
          <a:blip r:embed="rId2">
            <a:extLst>
              <a:ext uri="{28A0092B-C50C-407E-A947-70E740481C1C}">
                <a14:useLocalDpi xmlns:a14="http://schemas.microsoft.com/office/drawing/2010/main" val="0"/>
              </a:ext>
            </a:extLst>
          </a:blip>
          <a:srcRect l="3842" t="54681" r="77607" b="24919"/>
          <a:stretch/>
        </p:blipFill>
        <p:spPr>
          <a:xfrm>
            <a:off x="14036278" y="5448300"/>
            <a:ext cx="7937898" cy="4762500"/>
          </a:xfrm>
          <a:prstGeom prst="rect">
            <a:avLst/>
          </a:prstGeom>
        </p:spPr>
      </p:pic>
      <p:sp>
        <p:nvSpPr>
          <p:cNvPr id="6" name="Right Arrow 5"/>
          <p:cNvSpPr/>
          <p:nvPr/>
        </p:nvSpPr>
        <p:spPr>
          <a:xfrm>
            <a:off x="11001375" y="7272337"/>
            <a:ext cx="2257425" cy="1114425"/>
          </a:xfrm>
          <a:prstGeom prst="rightArrow">
            <a:avLst/>
          </a:prstGeom>
          <a:blipFill rotWithShape="1">
            <a:blip r:embed="rId3"/>
            <a:srcRect/>
            <a:tile tx="0" ty="0" sx="100000" sy="100000" flip="none" algn="tl"/>
          </a:blip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97791220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434" y="2279414"/>
            <a:ext cx="18758416" cy="2176835"/>
          </a:xfrm>
        </p:spPr>
        <p:txBody>
          <a:bodyPr>
            <a:normAutofit fontScale="90000"/>
          </a:bodyPr>
          <a:lstStyle/>
          <a:p>
            <a:r>
              <a:rPr lang="en-US" dirty="0" smtClean="0"/>
              <a:t>OBSERVING   book  DATA    </a:t>
            </a:r>
            <a:r>
              <a:rPr lang="en-US" dirty="0" smtClean="0">
                <a:solidFill>
                  <a:srgbClr val="0070C0"/>
                </a:solidFill>
              </a:rPr>
              <a:t>ANALYTICALLY</a:t>
            </a:r>
            <a:endParaRPr lang="en-US" dirty="0">
              <a:solidFill>
                <a:srgbClr val="0070C0"/>
              </a:solidFill>
            </a:endParaRPr>
          </a:p>
        </p:txBody>
      </p:sp>
      <p:pic>
        <p:nvPicPr>
          <p:cNvPr id="4" name="Picture 3" descr="book_recommendation_system.ipynb - Colaboratory - Google Chrome"/>
          <p:cNvPicPr>
            <a:picLocks noChangeAspect="1"/>
          </p:cNvPicPr>
          <p:nvPr/>
        </p:nvPicPr>
        <p:blipFill rotWithShape="1">
          <a:blip r:embed="rId2">
            <a:extLst>
              <a:ext uri="{28A0092B-C50C-407E-A947-70E740481C1C}">
                <a14:useLocalDpi xmlns:a14="http://schemas.microsoft.com/office/drawing/2010/main" val="0"/>
              </a:ext>
            </a:extLst>
          </a:blip>
          <a:srcRect l="4058" t="21755" r="61432" b="45624"/>
          <a:stretch/>
        </p:blipFill>
        <p:spPr>
          <a:xfrm>
            <a:off x="2400299" y="4988155"/>
            <a:ext cx="10274588" cy="5298843"/>
          </a:xfrm>
          <a:prstGeom prst="rect">
            <a:avLst/>
          </a:prstGeom>
        </p:spPr>
      </p:pic>
      <p:pic>
        <p:nvPicPr>
          <p:cNvPr id="5" name="Picture 4" descr="book_recommendation_system.ipynb - Colaboratory - Google Chrome"/>
          <p:cNvPicPr>
            <a:picLocks noChangeAspect="1"/>
          </p:cNvPicPr>
          <p:nvPr/>
        </p:nvPicPr>
        <p:blipFill rotWithShape="1">
          <a:blip r:embed="rId2">
            <a:extLst>
              <a:ext uri="{28A0092B-C50C-407E-A947-70E740481C1C}">
                <a14:useLocalDpi xmlns:a14="http://schemas.microsoft.com/office/drawing/2010/main" val="0"/>
              </a:ext>
            </a:extLst>
          </a:blip>
          <a:srcRect l="3407" t="55172" r="60780" b="7831"/>
          <a:stretch/>
        </p:blipFill>
        <p:spPr>
          <a:xfrm>
            <a:off x="13687424" y="4988155"/>
            <a:ext cx="9401175" cy="5298844"/>
          </a:xfrm>
          <a:prstGeom prst="rect">
            <a:avLst/>
          </a:prstGeom>
        </p:spPr>
      </p:pic>
    </p:spTree>
    <p:extLst>
      <p:ext uri="{BB962C8B-B14F-4D97-AF65-F5344CB8AC3E}">
        <p14:creationId xmlns:p14="http://schemas.microsoft.com/office/powerpoint/2010/main" val="111240305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434" y="2279414"/>
            <a:ext cx="21482565" cy="2176835"/>
          </a:xfrm>
        </p:spPr>
        <p:txBody>
          <a:bodyPr>
            <a:normAutofit fontScale="90000"/>
          </a:bodyPr>
          <a:lstStyle/>
          <a:p>
            <a:r>
              <a:rPr lang="en-US" dirty="0" smtClean="0"/>
              <a:t>OBSERVING   average  RATINGS  </a:t>
            </a:r>
            <a:r>
              <a:rPr lang="en-US" dirty="0" smtClean="0">
                <a:solidFill>
                  <a:srgbClr val="0070C0"/>
                </a:solidFill>
              </a:rPr>
              <a:t>GRAPHICALLY</a:t>
            </a:r>
            <a:endParaRPr lang="en-US" dirty="0">
              <a:solidFill>
                <a:srgbClr val="0070C0"/>
              </a:solidFill>
            </a:endParaRPr>
          </a:p>
        </p:txBody>
      </p:sp>
      <p:sp>
        <p:nvSpPr>
          <p:cNvPr id="3" name="AutoShape 2" descr="data:image/png;base64,iVBORw0KGgoAAAANSUhEUgAAAYMAAAD4CAYAAAAO9oqkAAAABHNCSVQICAgIfAhkiAAAAAlwSFlzAAALEgAACxIB0t1+/AAAADh0RVh0U29mdHdhcmUAbWF0cGxvdGxpYiB2ZXJzaW9uMy4yLjIsIGh0dHA6Ly9tYXRwbG90bGliLm9yZy+WH4yJAAAgAElEQVR4nO3df5DcdZ3n8ecrnUkYIDrRRAomYUEuhsKNy7hTwBZ7W4u7EuAsGSnrDvSU27MWtlaqxLXikT2ujC6U3GZd76zzuENNiSXLDwXG7C5uzAJ1llsGmDiBECRL+J0WSfgxCsmYmel53x/97Uln6F8z3T3d/e3Xo2pquj/9/XZ/egL96u/npyICMzPrbotaXQEzM2s9h4GZmTkMzMzMYWBmZjgMzMwMWNzqCszXihUr4rTTTmt1NczMOsrOnTtfiYiVs8s7NgxOO+00RkZGWl0NM7OOIun5UuVuJjIzM4eBmZk5DMzMDIeBmZnhMDAzMzp4NJGZdbfh0Sybt+3lF2PjnNLXy4b1axka6G91tTqWw8DMOs7waJaN9+xmfDIHQHZsnI337AZwIMyTm4nMrONs3rZ3JggKxidzbN62t0U16nwOAzPrOL8YG59TuVXnMDCzjnNKX++cyq06h4GZdZwN69fS25M5pqy3J8OG9WtbVKPO5w5kM+s4hU7iz3//MSZy0/R7NFHdHAZm1pGGBvq5/eEXALjz6t9rcW06n5uJzMzMYWBmZg4DMzPDYWBmZjgMzMwMh4GZmeEwMDMzHAZmZoYnnZlZm/J+BQur6pWBpC2SDkh6vKhsk6SspF3JzyVFj22UtE/SXknri8ovSsr2SbquqPx0SQ8l5XdKWtLIN2hmnaewX0F2bJzg6H4Fw6PZVlcttWppJvo2cFGJ8q9GxNnJz30Aks4CLgfem5zzvyVlJGWArwMXA2cBVyTHAvz35Ln+DfA68Kl63pCZdT7vV7DwqoZBRPwYeK3G57sUuCMijkTEs8A+4JzkZ19EPBMRE8AdwKWSBHwA+H5y/q3A0Bzfg5mljPcrWHj1dCBfI+mxpBlpeVLWD7xYdMz+pKxc+TuBsYiYmlVekqSrJI1IGjl48GAdVTezdub9ChbefMPgZuAM4GzgJeArDatRBRFxS0QMRsTgypUrF+IlzawFyu1XcMGZKzn/pgc4/bp/5PybHuCVN460qIbpM6/RRBHxcuG2pG8A/5DczQKriw5dlZRRpvxVoE/S4uTqoPh4M+tSpfYruODMldy9MzvTl5AdG2eRWlnLdJnXlYGkk4vufgQojDTaClwuaamk04E1wMPAI8CaZOTQEvKdzFsjIoAHgY8m518J/GA+dTKzdBka6Gfg1D7OPf0d/Mt1H+DBJw++pVN5OuDF192P0AhVrwwk3Q78IbBC0n7gC8AfSjobCOA54GqAiNgj6S7gCWAK+HRE5JLnuQbYBmSALRGxJ3mJ/wLcIekGYBT4VsPenZmlRrnO44nc9ALXJJ2qhkFEXFGiuOwHdkTcCNxYovw+4L4S5c+QH21kZl1u9kSz4xYvYsWypRXnFyzJeCGFRvAMZDNrC4WJZrP7BN74zSQbvvcoUea8vl5/jDWCI9XM2kKpiWbTAQfenGByulwU5B/3zOT6OQzMrC3UM6Fs09Y91Q+yihwGZtYW6plQNjY+2cCadCeHgZm1hVITzRYJli3NlDnDGslhYGZtYWigny9ftm5mdFBGYjrgjSO5KmfC8uN7ml291HMYmFnbGBroZ/XyXhYJclG+07iUwhIV7kyeH4/JMrO2MTya5elXDtV8fEb5EUevH873GRT2PQC8Ec4c+crAzNpCYZ5BrZYuFplFi94y/8D7HsyPw8DM2kKpeQbVlFuKwvsezJ3DwMzawlw/wI9Mle9T8L4Hc+cwMLO20KgPcJEfpmpz4zAws7bQqA/wuY1BsgKHgZm1XGG10kbZeM9uDzGdI4eBmbVUYRRRtoGdvuOTOa9XNEcOAzNrqfmMIoL80NIzVpxQ9vGx8UlfHcyBw8DMWmquo4gyyv8sWZxhxbKlVNoG+do7d3lWco0cBmbWUvWOIlpUKQ04OivZgVCZw8DMWuqCM1fWdX6FfW9meFZydQ4DM2uZ4dEstz/0Yl3PUetQUs9KrsxhYGYtURhFNNfVSWer0ko0w7OSK6saBpK2SDog6fGiss2SnpT0mKR7JfUl5adJGpe0K/n5P0Xn/K6k3ZL2SfqaJCXl75C0XdJTye/lzXijZtZe5jqKqNyH/pLF1ePAs5Krq+XK4NvARbPKtgO/HRHvA/4V2Fj02NMRcXby82dF5TcDfwqsSX4Kz3kdcH9ErAHuT+6bWcpVa7YR+VFDJL/LdRQvWZxhaZVACLykdTVVwyAifgy8NqvsRxExldzdAayq9BySTgbeFhE7IiKA7wBDycOXArcmt28tKjezFKvWbFNtlBDAK28c4c3fTFVctA7yu6ZZZY3oM/jPwA+L7p8uaVTS/5P0b5OyfmB/0TH7kzKAkyLipeT2L4GTGlAnM2tz9TbbTEzlePbVQzV1INfbL9EN6goDSf8VmAJuS4peAk6NiAHgL4C/k/S2Wp8vuWoo+68m6SpJI5JGDh48WEfNzazVhgb6a/r2X87EVNQ0rBSg353HVc07DCT9J+BDwMeTD3Ei4khEvJrc3gk8DbwHyHJsU9KqpAzg5aQZqdCcdKDca0bELRExGBGDK1fWNzbZzFrvY+eeOu9za/2u37NI7jyuwbzCQNJFwOeBD0fE4aLylZIyye13k+8ofiZpBvq1pPOSUUSfBH6QnLYVuDK5fWVRuZml3A1D63jXiUvmdW6tFxUnHrfYncc1qGVo6e3AT4G1kvZL+hTwv4BlwPZZQ0j/AHhM0i7g+8CfRUSh8/nPgW8C+8hfMRT6GW4CPijpKeCPk/tmlnLDo1nOv+kBDrw5MVNWWHeoFksWq6ZmptcPT3p9ohooOrRjZXBwMEZGRlpdDTObh+HRLBu+9yiTsxr9RX4UUS6OhkK528cvXcy7TlzK068cquk1e3syfPmydV1/lSBpZ0QMzi73DGQzW3Cbtu55SxDA3HcpW7Fs6czVRLWLBK9PVJnDwMwW1PBolrHxyYY/by1NRl6fqDyHgZktmMJ6RM1Uqc/B6xOV5zAwswUz313N5qpUHvT2ZDzEtAKHgZktmFrWI2qGvt4edx5X4TAwswXTiPWIqpmOt3ZEH5marv+JU85hYGYLZsP6tU379l9QakTS+GSOz931qOcaVOAwMLMFMzTQz8fPm/8SFPXIRXgv5AocBma2oG4YWscZK0445gphoRaY9lyD8hwGZrbgVixbyonHLZ6ZMNaIvoKCak+VHRv31UEJi1tdATPrHsOjWTZv20t2bHzmQ3u+QTAxlWP0hTFySSdB8fOV6kQutuH7jwLe/ayYrwzMbEEU1iPKJsNLC5uX1LonQbHpgCNTwUTu6Cih4qepFjCTuXBz0SwOAzNbEI1aj2i+58zmpSmO5TAws6Zr1npE9fDSFMdyGJhZUy3EekRz1ZPx7mezOQzMrKkavR7RXPoYSi1tvfz4HjZ/9HfceTyLRxOZWVM1ej2iufYXLCraDOesk9/GnVf/3hyfoTv4ysDMmqpS23xhZzNrPYeBmTXVhvVr6e3JlHxsvkNLrfEcBmbWVEMD/Xz5snUsyZT+uJlrIJS7kChXPh35vZPf+M0Uoy+MefZxGQ4DM2u6oYF+Bk7tqxgItVpUolO4XHPT7JnIE7lpL1ZXRk1hIGmLpAOSHi8qe4ek7ZKeSn4vT8ol6WuS9kl6TNL7i865Mjn+KUlXFpX/rqTdyTlfk+RWRLMUKp4xXI9FyZpGhS0uy/U7lFvO2rOP36rWK4NvAxfNKrsOuD8i1gD3J/cBLgbWJD9XATdDPjyALwDnAucAXygESHLMnxadN/u1zKzDvfLGkVZXYYYXq3urmsIgIn4MvDar+FLg1uT2rcBQUfl3Im8H0CfpZGA9sD0iXouI14HtwEXJY2+LiB0REcB3ip7LzFJgeDTLs68eKvt4K5oC3Fx0rHr6DE6KiJeS278ETkpu9wMvFh23PymrVL6/RLmZpcTmbXvLdhI3c3hppad1c9GxGtKBnHyjb/oAMUlXSRqRNHLw4MFmv5yZNUiliWfNnGdQqrO5mBerO6qeMHg5aeIh+X0gKc8Cq4uOW5WUVSpfVaL8LSLilogYjIjBlStX1lF1M1tIrVwUrlLYvL23Z+Eq0ubqCYOtQGFE0JXAD4rKP5mMKjoP+FXSnLQNuFDS8qTj+EJgW/LYryWdl4wi+mTRc5lZCmxYv7bkh3Krhw3+anzS/QaJWoeW3g78FFgrab+kTwE3AR+U9BTwx8l9gPuAZ4B9wDeAPweIiNeAvwIeSX6+lJSRHPPN5JyngR/W/9bMrF0MDfRz+jvfuu9xq5eiCPK7njkQQPnm/s4zODgYIyMjra6GmZVR2OLyF2PjnNLXy3GLF3HgzSMcPjJFLo7OESgoLqvl9lzPq6S/r5d/ue4D83ujHUbSzogYnF3uVUvNrOEKexgUlq7OtnlHrTuSvRyFmTVBLXsYtNMCdd71zGFgZk1Qyzfthc6CSt0TF5zp0YkOAzNruHb8pl2ps/rBJz1vyWFgZg1XaQ+DduQ+A3cgm1kTFPYXvvbOXWWPafUcg2LteCWz0HxlYGZNMTTQzxkrTij7od+KOQalXrK3J8OG9WsXvC7txmFgZk2zYtlS3r3irZPNWqXUWkVHpnKMPD97Uebu4zAws6ZasWwpJx6Xb5HOqD1mHRebDvjujhe4fnh3S+rTLhwGZmbA7Q+9WP2gFHMHspk1zStvHOHF18dntrucjtZfGZST69CleRrFYWBmTXH98G6efuXY3c2C9pp5XCzT5Vuvu5nIzBpueDTLbTteKPlYm2YBV5y7uvpBKeYrAzNruM3b9rbth35Gx65impG44tzV3DC0rnWVagMOAzNruHaf0VsIhGXHLWb3pvWtrk5bcDORmTXU8GiWRRXa37u7Zb59+crAzBqmsI9BpZE5i1R9s5mFMjGV4/ybHpjZgGfD+rUzS2l0G4eBmTVMtX0MZu9S1mpHpmJm453s2Dgb78lPPOvGQHAzkZk1TLv3FVQzPplj87a9ra5GSzgMzKxh0rD6Z7tv0dksDgMza5g0rP7ZrZPPHAZm1jBpaGvv1mUp5h0GktZK2lX082tJ10raJClbVH5J0TkbJe2TtFfS+qLyi5KyfZKuq/dNmVnrLD++p9VVqKrSkhj9KWjqmo95jyaKiL3A2QCSMkAWuBf4E+CrEfE3xcdLOgu4HHgvcArwz5Lekzz8deCDwH7gEUlbI+KJ+dbNzFpjeDTb6irUpNJ3/wvOXLlg9WgnjWom+iPg6Yh4vsIxlwJ3RMSRiHgW2Aeck/zsi4hnImICuCM51sw6SGGOweuHJ9/yWCe1wt+9M9sxodZIjQqDy4Hbi+5fI+kxSVskLU/K+oHiBcP3J2Xlyt9C0lWSRiSNHDx4sEFVN7NGqDTHoF2XrS6lW4eX1h0GkpYAHwa+lxTdDJxBvgnpJeAr9b5GQUTcEhGDETG4cmV3XsqZtatOmmNQLZs66b00SiOuDC4GfhYRLwNExMsRkYuIaeAb5JuBIN+nULxG7KqkrFy5mXWQt/e2f8dxQbUrlTTMl5irRoTBFRQ1EUk6ueixjwCPJ7e3ApdLWirpdGAN8DDwCLBG0unJVcblybFm1kE6cXh+qSr3LFIq5kvMVV1rE0k6gfwooKuLiv9a0tnkO+yfKzwWEXsk3QU8AUwBn46IXPI81wDbgAywJSL21FMvM1t4YyU6jjtSB4ZaI9QVBhFxCHjnrLJPVDj+RuDGEuX3AffVUxcza61T+no7bimHUkNMJ3PB5+56FEjHJLpaeQaymTXEBWeuLPmluhO/aOci2HjP7q4aYuowMLO6DY9muXtntuQ37U4aVlqs24aYOgzMrG7V9jFoVx5iepTDwMzqMjya7bi+ggIPMT3KYWBm81ZYgiKNRDqW5K6Vw8DM5q1Tm4eKlev0/vh5p3bVaCLvgWxm85aGNvVFglxRz/eSzCL++qPv66ogAF8ZmFkd0tSmnhEsO24xA6f2dV0QgMPAzOqwYf1aensyra5GQ0wHvPmbKR569jXOv+mBrppjAG4mMrN5Gh7NpqLPoKB4jkR2bHymY7xbrhJ8ZWBmc1YYRVRpSGmHzjWb4UlnZmZVVLsiEJ0787hYGjrIa+UwMLM5q/YhGVTedL5TdNIeDfVyGJjZnNUyiigFWcChiamu6Uh2GJjZnG1Yv7bj+wRqMZmLruk3cBiY2ZwNDfTz8fNObXU1FkS39Bs4DMxsXm4YWlfx8bRcOaRpYl0lDgMzm7clmfIfIWkYTQQwdniiK/oNHAZmNi/Do1mmo3Q3cUpyAIBDE7mu2PXMYWBmc3b98G4+e+cupsqMH03LVUFBN0xA83IUZlaz4dEsX/z7Pbx+eLLVVVlwae9IrvvKQNJzknZL2iVpJCl7h6Ttkp5Kfi9PyiXpa5L2SXpM0vuLnufK5PinJF1Zb73MrLEKS1CkNQiqXcykvSO5Uc1EF0TE2RExmNy/Drg/ItYA9yf3AS4G1iQ/VwE3Qz48gC8A5wLnAF8oBIiZtYc0LUpXyiKVD4Tenkzqdz1rVp/BpcCtye1bgaGi8u9E3g6gT9LJwHpge0S8FhGvA9uBi5pUNzObh1r2Oe70roJCX8fSxZoZKdXf18uXL1uX+tVLGxEGAfxI0k5JVyVlJ0XES8ntXwInJbf7gReLzt2flJUrP4akqySNSBo5ePBgA6puZrWodSRNWjqOJ6aCidw0SzKL2LB+beqDABrTgfz7EZGV9C5gu6Qnix+MiJDUkGVKIuIW4BaAwcHBNCx9YtYRahlJk4YcKAyOKny4TOSmu2Zfg7qvDCIim/w+ANxLvs3/5aT5h+T3geTwLLC66PRVSVm5cjNrseHRbE1NRGm4Kij1DXN8MsemrXsWvC4Lra4wkHSCpGWF28CFwOPAVqAwIuhK4AfJ7a3AJ5NRRecBv0qak7YBF0pannQcX5iUmVkLFUYQVZNJQRBUMjY+mfpJZ/U2E50E3Cup8Fx/FxH/JOkR4C5JnwKeB/59cvx9wCXAPuAw8CcAEfGapL8CHkmO+1JEvFZn3cysTrWMIEp7EBRs3rY31U1FdYVBRDwD/E6J8leBPypRHsCnyzzXFmBLPfUxs8ZK+0Sr2UT5fRiyY+MMj2ZTGwhejsLMykr7RKvZqvV7pHmNIoeBmZW1Yf1aensyra5G20jzGkUOAzMra2igny9fti4Vw0YbJa1NZw4DM6tKToMZb+/taXUVmsJhYGYVbdq6hzIrVXelQxNTqew3cBiYWVnDo1nGxtO5Sul8TeYilf0G3s/AzN5ieDTL5m17a5p5nEaVhphCOvsNHAZmdozCrONqk82qfWB2skXKr1NU7v2lsd/AzURmdoxa9y1Iw1pElVR6f2nsN3AYmNkxamkCSXkOVJXGfgOHgZkdo5ZZx2m/KqhF2voNHAZmdowLzlzZ6ip0hLQt1eEwMLMZw6NZ7t6ZrrbwZhCkbk9kh4GZzUj7pveNcvyS9K3X5DAwsxnV2sG7saug1Hs+NJHjs3fu4vrh6hv/dAqHgZkB1Te9F93ZcVzuPQdw244XUjPE1GFgZgyPZtnwvUdTO4msWQJSM8TUYWBmbN62l8kqq9E5KEpLy5IdDgMzS92Y+YUkqjexdQKHgZmlbsz8QkpLU5HDwMxqmmjWhX3HM6q99zRcWc07DCStlvSgpCck7ZH0maR8k6SspF3JzyVF52yUtE/SXknri8ovSsr2SbquvrdkZrUaHs0y8KUf8d0dL1Q9thtHEhUsUuVASMOVVT1LWE8Bn4uIn0laBuyUtD157KsR8TfFB0s6C7gceC9wCvDPkt6TPPx14IPAfuARSVsj4ok66mZmVdSyVHVhOGnOvcdll7Xu7cmkYjbyvMMgIl4CXkpuvyHp50B/hVMuBe6IiCPAs5L2Aeckj+2LiGcAJN2RHOswMGuiWmYbOwOqO64nHa3tDXkXkk4DBoCHkqJrJD0maYuk5UlZP/Bi0Wn7k7Jy5aVe5ypJI5JGDh482Iiqm3WtNLRzL6Rym928fngyFbOR6w4DSScCdwPXRsSvgZuBM4CzyV85fKXe1yiIiFsiYjAiBleu9MqKZvVIQzv3Qqp0lRTAdzt8NnJdYSCph3wQ3BYR9wBExMsRkYuIaeAbHG0KygKri05flZSVKzezJhkezTJ2eKLqcV3cZzwvm7buaXUV5q2e0UQCvgX8PCL+tqj85KLDPgI8ntzeClwuaamk04E1wMPAI8AaSadLWkK+k3nrfOtlZpUVOo4PTXhry0YbG59sdRXmrZ7RROcDnwB2S9qVlP0lcIWks8lfOT0HXA0QEXsk3UW+Y3gK+HRE5AAkXQNsAzLAlojo3Hg1a3Nepnp+RLo71OsZTfQTSl9F3lfhnBuBG0uU31fpPDNrnLSspbPQyg0tnW14NMvQQKWBle0pHWOizKwmtY54cetQabU0m22857HmV6QJHAZmXWJ4NMttNcw07tZ9CxplfHK6I4eZOgzMusDwaJbP3rmrahOHg6A21f5EtYRuu6mnA9nM2sTwaJbN2/byi7FxTunrZcP6tTPt1tcP765p7SFwENSqWv9B0Hl9Bw4Dsw43e42h7Ng4G+852kxR67fUjINgTqqt2fS5ux4F6JhAcBiYdbhSQ0XHJ3Mza+yneThkO8tFzIRyJwSC+wzMOly5NYayY+MeRtpixaHc7hwGZh2u3jWG3DrUXJ0SyA4Dsw63Yf1aensy8zrXo4eaL6PO+AM7DMw63NBAP1++bB1LMvn/nefy2eMgqF+1P2EuOqPXxmFglgJDA/2sXt6bXz+nMz57UqOWQB340o/afnlrh4FZSjz36iGPHGqRannw+uFJNt6zu60DwUNLzTpU8USzvuN7vE9xC9WyT/T4ZI5NW/e07TBTXxmYdaDCRLPs2DhB/pvnXLiroDXGxic567/9sC2vEHxlYNYBClcB2bHxea+rXzivMNPYVxKtcXhymmvv3MXI869xw9C6VldnhsPArM1dP7yb23a8MBMA8/0Mr6Upw+ozl6C+bccLDP7WO9qm2chhYNaGhkezfPHv98y5+accrzu0MOYSuAFce2d+k8h2CASHgVmbGB7N8pf3PMbhyemGPWfat2psR5k5XoG1S5ORw8CsBa4f3s3tD73Y9AlJbhrqDN/d8QL3/izLjR9Z17KrBIeBWZNcP7yb2x56wZPAutRcr8oOTeS49s5dXHvnLvp6e9j04fcuaDA4DMwq8Ae6zdeiOkZtjY1PzgRDsULA9M/awKgR2iYMJF0E/E8gA3wzIm5q9GtU2g0qrYqHJGYkchH09fYgwdjhSfqO7yEi/x9f4fHC7+UlHuvr7WEyN82hiVz1Fy9S2Bmq8Nuaz33G7SFTZVe0uSg8R/EGRo36DGuLSWeSMsDXgYuBs4ArJJ3VyNeYPUmn8Mdsx8kfjVL8nuHogllj45O8fnhyZrLS2PjkMY8Xfpd6bGx8cs5BAEcDwEHQOBlV/sD3InTtoxn/Fo3eK6FdrgzOAfZFxDMAku4ALgWeaNQLFHaDuvqxH/DuXxUFwI8zPH9qX6Nepr28MMamqbl/cFv7KqxIGnHs7XLHlTq22m2f19zz6m1yfObt/fzf910KlN/YaD7aJQz6gReL7u8Hzp19kKSrgKsATj311Dm9QLk/2pEUf1im+b11g8WZYy/cp6eDRclXzFpu+7z2PS83Pd2Qfqh6NzYq1i5hUJOIuAW4BWBwcHBOf8pT+nrJjo3PJGpBf18v/+G6DzSukm3kYzc90DG7LFleMzoGrT01YmLhhvVrG1afdgmDLLC66P6qpKxhNqxfy8Z7dh+zcXhvT6ahf8x2U+o9W2ucsCTDoYncTEe8P/RtaKB/5t9/eDTLpq17ZvroanH+GY1dyqJdwuARYI2k08mHwOXAxxr5AoU/WjeNJip+zx5NVJ/iIX0XnLmSB5882DX/HVnzFQdDseLRgAUZiSvOXd3wGcuKNhlALekS4H+QH1q6JSJurHT84OBgjIyMLEjdzMzSQtLOiBicXd4uVwZExH3Afa2uh5lZN2qLeQZmZtZaDgMzM3MYmJmZw8DMzGij0URzJekg8Pw8T18BvNLA6nQCv+fu4PecfvW+39+KiJWzCzs2DOohaaTU0Ko083vuDn7P6des9+tmIjMzcxiYmVn3hsEtra5AC/g9dwe/5/Rryvvtyj4DMzM7VrdeGZiZWRGHgZmZdV8YSLpI0l5J+yRd1+r6NJukLZIOSHq81XVZCJJWS3pQ0hOS9kj6TKvr1GySjpP0sKRHk/f8xVbXaaFIykgalfQPra7LQpD0nKTdknZJauiyzV3VZyApA/wr8EHyW2s+AlwREQ3ba7ndSPoD4E3gOxHx262uT7NJOhk4OSJ+JmkZsBMYSvm/sYATIuJNST3AT4DPRMSOFlet6ST9BTAIvC0iPtTq+jSbpOeAwYho+CS7brsyOAfYFxHPRMQEcAdwaZVzOlpE/Bh4rdX1WCgR8VJE/Cy5/Qbwc/J7bKdW5L2Z3O1JflL/LU/SKuDfAd9sdV3SoNvCoB94sej+flL+QdHNJJ0GDAAPtbYmzZc0l+wCDgDbIyL175n8ZlifB6ZbXZEFFMCPJO2UdFUjn7jbwsC6hKQTgbuBayPi162uT7NFRC4izia/f/g5klLdJCjpQ8CBiNjZ6rossN+PiPcDFwOfTpqBG6LbwiALrC66vyopsxRJ2s3vBm6LiHtaXZ+FFBFjwIPARa2uS5OdD3w4aUO/A/iApO+2tkrNFxHZ5PcB4F7yTd8N0W1h8AiwRtLpkpYAlwNbW1wna6CkM/VbwM8j4m9bXZ+FIGmlpL7kdi/5ARJPtrZWzRURGyNiVUScRv7/4wci4j+2uFpNJemEZFAEkk4ALgQaNkqwq8IgIqaAa4Bt5DsW74qIPa2tVXNJuh34KbBW0n5Jn2p1nZrsfOAT5L8p7kp+Lml1pZrsZOBBSY+R/8KzPSK6YqhllzkJ+ImkR4GHgX+MiH9q1JN31dBSMzMrrauuDMzMrDSHgZmZOQzMzMxhYDXqY6cAAAAXSURBVGZmOAzMzAyHgZmZ4TAwMzPg/wMUrKrKD7Ag8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780"/>
          <a:stretch/>
        </p:blipFill>
        <p:spPr bwMode="auto">
          <a:xfrm>
            <a:off x="6817103" y="4783243"/>
            <a:ext cx="9915527" cy="625179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287124" y="11284892"/>
            <a:ext cx="3391954" cy="46166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dirty="0" smtClean="0"/>
              <a:t>AVERAGE </a:t>
            </a:r>
            <a:r>
              <a:rPr kumimoji="0" lang="en-US" sz="2500" b="0" i="0" u="none" strike="noStrike" cap="none" spc="0" normalizeH="0" baseline="0" dirty="0" smtClean="0">
                <a:ln>
                  <a:noFill/>
                </a:ln>
                <a:solidFill>
                  <a:srgbClr val="717175"/>
                </a:solidFill>
                <a:effectLst/>
                <a:uFillTx/>
                <a:latin typeface="Avenir Book"/>
                <a:ea typeface="Avenir Book"/>
                <a:cs typeface="Avenir Book"/>
                <a:sym typeface="Avenir Book"/>
              </a:rPr>
              <a:t>RATINGS -&gt;</a:t>
            </a:r>
            <a:endParaRPr kumimoji="0" lang="en-US" sz="2500" b="0" i="0" u="none" strike="noStrike" cap="none" spc="0" normalizeH="0" baseline="0" dirty="0">
              <a:ln>
                <a:noFill/>
              </a:ln>
              <a:solidFill>
                <a:srgbClr val="717175"/>
              </a:solidFill>
              <a:effectLst/>
              <a:uFillTx/>
              <a:latin typeface="Avenir Book"/>
              <a:ea typeface="Avenir Book"/>
              <a:cs typeface="Avenir Book"/>
              <a:sym typeface="Avenir Book"/>
            </a:endParaRPr>
          </a:p>
        </p:txBody>
      </p:sp>
      <p:sp>
        <p:nvSpPr>
          <p:cNvPr id="8" name="TextBox 7"/>
          <p:cNvSpPr txBox="1"/>
          <p:nvPr/>
        </p:nvSpPr>
        <p:spPr>
          <a:xfrm rot="16200000">
            <a:off x="5000412" y="7399797"/>
            <a:ext cx="2664191" cy="46166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smtClean="0">
                <a:ln>
                  <a:noFill/>
                </a:ln>
                <a:solidFill>
                  <a:srgbClr val="717175"/>
                </a:solidFill>
                <a:effectLst/>
                <a:uFillTx/>
                <a:latin typeface="Avenir Book"/>
                <a:ea typeface="Avenir Book"/>
                <a:cs typeface="Avenir Book"/>
                <a:sym typeface="Avenir Book"/>
              </a:rPr>
              <a:t>BOOK COUNT -&gt;</a:t>
            </a:r>
            <a:endParaRPr kumimoji="0" lang="en-US" sz="2500" b="0" i="0" u="none" strike="noStrike" cap="none" spc="0" normalizeH="0" baseline="0" dirty="0">
              <a:ln>
                <a:noFill/>
              </a:ln>
              <a:solidFill>
                <a:srgbClr val="717175"/>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97549150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990" y="5049346"/>
            <a:ext cx="16482720" cy="3531581"/>
          </a:xfrm>
        </p:spPr>
        <p:txBody>
          <a:bodyPr>
            <a:normAutofit fontScale="90000"/>
          </a:bodyPr>
          <a:lstStyle/>
          <a:p>
            <a:r>
              <a:rPr lang="en-US" dirty="0" smtClean="0"/>
              <a:t>Input    user    data  </a:t>
            </a:r>
            <a:br>
              <a:rPr lang="en-US" dirty="0" smtClean="0"/>
            </a:br>
            <a:r>
              <a:rPr lang="en-US" dirty="0" smtClean="0"/>
              <a:t>For </a:t>
            </a:r>
            <a:br>
              <a:rPr lang="en-US" dirty="0" smtClean="0"/>
            </a:br>
            <a:r>
              <a:rPr lang="en-US" dirty="0" smtClean="0">
                <a:solidFill>
                  <a:srgbClr val="0070C0"/>
                </a:solidFill>
              </a:rPr>
              <a:t>recommendation</a:t>
            </a:r>
            <a:endParaRPr lang="en-US" dirty="0">
              <a:solidFill>
                <a:srgbClr val="0070C0"/>
              </a:solidFill>
            </a:endParaRPr>
          </a:p>
        </p:txBody>
      </p:sp>
      <p:pic>
        <p:nvPicPr>
          <p:cNvPr id="4" name="Picture 3" descr="book_recommendation_system.ipynb - Colaboratory - Google Chrome"/>
          <p:cNvPicPr>
            <a:picLocks noChangeAspect="1"/>
          </p:cNvPicPr>
          <p:nvPr/>
        </p:nvPicPr>
        <p:blipFill rotWithShape="1">
          <a:blip r:embed="rId2">
            <a:extLst>
              <a:ext uri="{28A0092B-C50C-407E-A947-70E740481C1C}">
                <a14:useLocalDpi xmlns:a14="http://schemas.microsoft.com/office/drawing/2010/main" val="0"/>
              </a:ext>
            </a:extLst>
          </a:blip>
          <a:srcRect l="6012" t="21357" r="75105" b="7036"/>
          <a:stretch/>
        </p:blipFill>
        <p:spPr>
          <a:xfrm>
            <a:off x="16202026" y="314325"/>
            <a:ext cx="6284119" cy="13001625"/>
          </a:xfrm>
          <a:prstGeom prst="rect">
            <a:avLst/>
          </a:prstGeom>
        </p:spPr>
      </p:pic>
    </p:spTree>
    <p:extLst>
      <p:ext uri="{BB962C8B-B14F-4D97-AF65-F5344CB8AC3E}">
        <p14:creationId xmlns:p14="http://schemas.microsoft.com/office/powerpoint/2010/main" val="87872145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7475" y="1735323"/>
            <a:ext cx="13226378" cy="173893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3600" b="0" i="0" u="none" strike="noStrike" cap="none" spc="0" normalizeH="0" baseline="0" dirty="0" smtClean="0">
                <a:ln>
                  <a:noFill/>
                </a:ln>
                <a:solidFill>
                  <a:srgbClr val="717175"/>
                </a:solidFill>
                <a:effectLst/>
                <a:uFillTx/>
                <a:sym typeface="Avenir Book"/>
              </a:rPr>
              <a:t>Input Book titles were searched in dataset</a:t>
            </a:r>
            <a:r>
              <a:rPr kumimoji="0" lang="en-US" sz="3600" b="0" i="0" u="none" strike="noStrike" cap="none" spc="0" normalizeH="0" dirty="0" smtClean="0">
                <a:ln>
                  <a:noFill/>
                </a:ln>
                <a:solidFill>
                  <a:srgbClr val="717175"/>
                </a:solidFill>
                <a:effectLst/>
                <a:uFillTx/>
                <a:sym typeface="Avenir Book"/>
              </a:rPr>
              <a:t> using </a:t>
            </a:r>
            <a:r>
              <a:rPr kumimoji="0" lang="en-US" sz="3600" b="1" i="0" u="none" strike="noStrike" cap="none" spc="0" normalizeH="0" dirty="0" smtClean="0">
                <a:ln>
                  <a:noFill/>
                </a:ln>
                <a:solidFill>
                  <a:srgbClr val="0070C0"/>
                </a:solidFill>
                <a:effectLst/>
                <a:uFillTx/>
                <a:sym typeface="Avenir Book"/>
              </a:rPr>
              <a:t>TF-IDF vector</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lang="en-US" sz="3600" baseline="0" dirty="0"/>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3600" b="0" i="0" u="none" strike="noStrike" cap="none" spc="0" normalizeH="0" dirty="0" smtClean="0">
                <a:ln>
                  <a:noFill/>
                </a:ln>
                <a:solidFill>
                  <a:srgbClr val="717175"/>
                </a:solidFill>
                <a:effectLst/>
                <a:uFillTx/>
                <a:sym typeface="Avenir Book"/>
              </a:rPr>
              <a:t>Corresponding records in dataset were found</a:t>
            </a:r>
            <a:endParaRPr kumimoji="0" lang="en-US" sz="3600" b="0" i="0" u="none" strike="noStrike" cap="none" spc="0" normalizeH="0" baseline="0" dirty="0">
              <a:ln>
                <a:noFill/>
              </a:ln>
              <a:solidFill>
                <a:srgbClr val="717175"/>
              </a:solidFill>
              <a:effectLst/>
              <a:uFillTx/>
              <a:sym typeface="Avenir Book"/>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4371975"/>
            <a:ext cx="18098503" cy="754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08589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530767" y="5342629"/>
            <a:ext cx="17198640" cy="644791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3800" dirty="0" smtClean="0">
                <a:solidFill>
                  <a:schemeClr val="bg1"/>
                </a:solidFill>
                <a:latin typeface="Bebas Neue" pitchFamily="34" charset="0"/>
              </a:rPr>
              <a:t>CREATING </a:t>
            </a:r>
            <a:endParaRPr lang="en-US" sz="13800" dirty="0" smtClean="0">
              <a:solidFill>
                <a:schemeClr val="bg1"/>
              </a:solidFill>
              <a:latin typeface="Bebas Neue" pitchFamily="34" charset="0"/>
            </a:endParaRPr>
          </a:p>
          <a:p>
            <a:pPr marL="0" marR="0" indent="0" algn="ctr" defTabSz="825500" rtl="0" fontAlgn="auto" latinLnBrk="0" hangingPunct="0">
              <a:lnSpc>
                <a:spcPct val="100000"/>
              </a:lnSpc>
              <a:spcBef>
                <a:spcPts val="0"/>
              </a:spcBef>
              <a:spcAft>
                <a:spcPts val="0"/>
              </a:spcAft>
              <a:buClrTx/>
              <a:buSzTx/>
              <a:buFontTx/>
              <a:buNone/>
              <a:tabLst/>
            </a:pPr>
            <a:r>
              <a:rPr lang="en-US" sz="13800" dirty="0" smtClean="0">
                <a:solidFill>
                  <a:schemeClr val="bg1"/>
                </a:solidFill>
                <a:latin typeface="Bebas Neue" pitchFamily="34" charset="0"/>
              </a:rPr>
              <a:t>RECOMMENDATION </a:t>
            </a:r>
          </a:p>
          <a:p>
            <a:pPr marL="0" marR="0" indent="0" algn="ctr" defTabSz="825500" rtl="0" fontAlgn="auto" latinLnBrk="0" hangingPunct="0">
              <a:lnSpc>
                <a:spcPct val="100000"/>
              </a:lnSpc>
              <a:spcBef>
                <a:spcPts val="0"/>
              </a:spcBef>
              <a:spcAft>
                <a:spcPts val="0"/>
              </a:spcAft>
              <a:buClrTx/>
              <a:buSzTx/>
              <a:buFontTx/>
              <a:buNone/>
              <a:tabLst/>
            </a:pPr>
            <a:r>
              <a:rPr lang="en-US" sz="13800" dirty="0" smtClean="0">
                <a:solidFill>
                  <a:schemeClr val="bg1"/>
                </a:solidFill>
                <a:latin typeface="Bebas Neue" pitchFamily="34" charset="0"/>
              </a:rPr>
              <a:t>MODELS</a:t>
            </a:r>
            <a:endParaRPr kumimoji="0" lang="en-US" sz="13800" b="0" i="0" u="none" strike="noStrike" cap="none" spc="0" normalizeH="0" baseline="0" dirty="0">
              <a:ln>
                <a:noFill/>
              </a:ln>
              <a:solidFill>
                <a:schemeClr val="bg1"/>
              </a:solidFill>
              <a:effectLst/>
              <a:uFillTx/>
              <a:latin typeface="Bebas Neue" pitchFamily="34" charset="0"/>
              <a:sym typeface="Avenir Book"/>
            </a:endParaRPr>
          </a:p>
        </p:txBody>
      </p:sp>
      <p:sp>
        <p:nvSpPr>
          <p:cNvPr id="13" name="Rectangle 12"/>
          <p:cNvSpPr/>
          <p:nvPr/>
        </p:nvSpPr>
        <p:spPr>
          <a:xfrm>
            <a:off x="6629400" y="-228600"/>
            <a:ext cx="11001375" cy="4714875"/>
          </a:xfrm>
          <a:prstGeom prst="rect">
            <a:avLst/>
          </a:prstGeom>
          <a:solidFill>
            <a:schemeClr val="bg1">
              <a:alpha val="19000"/>
            </a:schemeClr>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4" name="TextBox 13"/>
          <p:cNvSpPr txBox="1"/>
          <p:nvPr/>
        </p:nvSpPr>
        <p:spPr>
          <a:xfrm>
            <a:off x="11681246" y="1357312"/>
            <a:ext cx="897682" cy="184665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1500" dirty="0">
                <a:solidFill>
                  <a:schemeClr val="accent2"/>
                </a:solidFill>
              </a:rPr>
              <a:t>3</a:t>
            </a:r>
            <a:endParaRPr kumimoji="0" lang="en-US" sz="2500" b="0" i="0" u="none" strike="noStrike" cap="none" spc="0" normalizeH="0" baseline="0" dirty="0">
              <a:ln>
                <a:noFill/>
              </a:ln>
              <a:solidFill>
                <a:schemeClr val="accent2"/>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68521324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Рисунок 4"/>
          <p:cNvSpPr>
            <a:spLocks noGrp="1"/>
          </p:cNvSpPr>
          <p:nvPr>
            <p:ph type="pic" sz="quarter" idx="4294967295"/>
          </p:nvPr>
        </p:nvSpPr>
        <p:spPr>
          <a:xfrm>
            <a:off x="1938810" y="-17207"/>
            <a:ext cx="9975987" cy="13733207"/>
          </a:xfrm>
          <a:solidFill>
            <a:schemeClr val="bg2"/>
          </a:solidFill>
        </p:spPr>
      </p:sp>
      <p:sp>
        <p:nvSpPr>
          <p:cNvPr id="382" name="Shape 382"/>
          <p:cNvSpPr/>
          <p:nvPr/>
        </p:nvSpPr>
        <p:spPr>
          <a:xfrm>
            <a:off x="1938810" y="-17207"/>
            <a:ext cx="9975987" cy="13750414"/>
          </a:xfrm>
          <a:prstGeom prst="rect">
            <a:avLst/>
          </a:prstGeom>
          <a:solidFill>
            <a:srgbClr val="0070C0">
              <a:alpha val="70000"/>
            </a:srgbClr>
          </a:solidFill>
          <a:ln w="3175">
            <a:miter lim="400000"/>
          </a:ln>
        </p:spPr>
        <p:txBody>
          <a:bodyPr vert="wordArtVert" lIns="38100" tIns="38100" rIns="38100" bIns="38100" anchor="ctr"/>
          <a:lstStyle/>
          <a:p>
            <a:pPr>
              <a:defRPr sz="3000">
                <a:solidFill>
                  <a:srgbClr val="FFFFFF"/>
                </a:solidFill>
                <a:latin typeface="Helvetica Light"/>
                <a:ea typeface="Helvetica Light"/>
                <a:cs typeface="Helvetica Light"/>
                <a:sym typeface="Helvetica Light"/>
              </a:defRPr>
            </a:pPr>
            <a:endParaRPr sz="11500" dirty="0"/>
          </a:p>
        </p:txBody>
      </p:sp>
      <p:sp>
        <p:nvSpPr>
          <p:cNvPr id="380" name="Shape 380"/>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383" name="Shape 383"/>
          <p:cNvSpPr/>
          <p:nvPr/>
        </p:nvSpPr>
        <p:spPr>
          <a:xfrm>
            <a:off x="6183853" y="2536847"/>
            <a:ext cx="9975987" cy="8813756"/>
          </a:xfrm>
          <a:prstGeom prst="rect">
            <a:avLst/>
          </a:prstGeom>
          <a:solidFill>
            <a:schemeClr val="tx2"/>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 name="TextBox 8">
            <a:extLst>
              <a:ext uri="{FF2B5EF4-FFF2-40B4-BE49-F238E27FC236}">
                <a16:creationId xmlns="" xmlns:a16="http://schemas.microsoft.com/office/drawing/2014/main" id="{218A4ACB-5143-4A4A-8E68-1973B8D86703}"/>
              </a:ext>
            </a:extLst>
          </p:cNvPr>
          <p:cNvSpPr txBox="1"/>
          <p:nvPr/>
        </p:nvSpPr>
        <p:spPr>
          <a:xfrm>
            <a:off x="6819898" y="2965593"/>
            <a:ext cx="8343901" cy="315471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bg1"/>
                </a:solidFill>
                <a:latin typeface="Bebas Neue" panose="020B0606020202050201" pitchFamily="34" charset="0"/>
              </a:rPr>
              <a:t>POPULARITY BASED </a:t>
            </a:r>
            <a:r>
              <a:rPr lang="en-US" sz="10000" dirty="0" smtClean="0">
                <a:solidFill>
                  <a:schemeClr val="accent1"/>
                </a:solidFill>
                <a:latin typeface="Bebas Neue" panose="020B0606020202050201" pitchFamily="34" charset="0"/>
              </a:rPr>
              <a:t>model</a:t>
            </a:r>
            <a:endParaRPr kumimoji="0" lang="ru-RU" sz="10000" b="0" i="0" u="none" strike="noStrike" cap="none" spc="0" normalizeH="0" baseline="0" dirty="0">
              <a:ln>
                <a:noFill/>
              </a:ln>
              <a:solidFill>
                <a:schemeClr val="accent1"/>
              </a:solidFill>
              <a:effectLst/>
              <a:uFillTx/>
              <a:sym typeface="Avenir Book"/>
            </a:endParaRPr>
          </a:p>
        </p:txBody>
      </p:sp>
      <p:sp>
        <p:nvSpPr>
          <p:cNvPr id="2" name="TextBox 1"/>
          <p:cNvSpPr txBox="1"/>
          <p:nvPr/>
        </p:nvSpPr>
        <p:spPr>
          <a:xfrm>
            <a:off x="3124252" y="1110272"/>
            <a:ext cx="1980029" cy="1149545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wordArtVert" wrap="none" lIns="38100" tIns="38100" rIns="38100" bIns="38100" numCol="1" spcCol="38100" rtlCol="0" anchor="ctr">
            <a:spAutoFit/>
          </a:bodyPr>
          <a:lstStyle/>
          <a:p>
            <a:r>
              <a:rPr lang="en-US" sz="9600" b="1" dirty="0">
                <a:solidFill>
                  <a:schemeClr val="bg1"/>
                </a:solidFill>
              </a:rPr>
              <a:t>MODEL1</a:t>
            </a:r>
            <a:endParaRPr kumimoji="0" lang="en-US" sz="2500" b="1" i="0" u="none" strike="noStrike" cap="none" spc="0" normalizeH="0" baseline="0" dirty="0">
              <a:ln>
                <a:noFill/>
              </a:ln>
              <a:solidFill>
                <a:schemeClr val="bg1"/>
              </a:solidFill>
              <a:effectLst/>
              <a:uFillTx/>
              <a:sym typeface="Avenir Book"/>
            </a:endParaRPr>
          </a:p>
        </p:txBody>
      </p:sp>
      <p:sp>
        <p:nvSpPr>
          <p:cNvPr id="3" name="TextBox 2"/>
          <p:cNvSpPr txBox="1"/>
          <p:nvPr/>
        </p:nvSpPr>
        <p:spPr>
          <a:xfrm flipH="1">
            <a:off x="6838946" y="7600949"/>
            <a:ext cx="5857875" cy="106182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3200" b="0" i="0" u="none" strike="noStrike" cap="none" spc="0" normalizeH="0" baseline="0" dirty="0" smtClean="0">
                <a:ln>
                  <a:noFill/>
                </a:ln>
                <a:solidFill>
                  <a:schemeClr val="bg1"/>
                </a:solidFill>
                <a:effectLst/>
                <a:uFillTx/>
                <a:latin typeface="Avenir Book"/>
                <a:ea typeface="Avenir Book"/>
                <a:cs typeface="Avenir Book"/>
                <a:sym typeface="Avenir Book"/>
              </a:rPr>
              <a:t>Find the most popular books and recommend</a:t>
            </a:r>
            <a:r>
              <a:rPr kumimoji="0" lang="en-US" sz="3200" b="0" i="0" u="none" strike="noStrike" cap="none" spc="0" normalizeH="0" dirty="0" smtClean="0">
                <a:ln>
                  <a:noFill/>
                </a:ln>
                <a:solidFill>
                  <a:schemeClr val="bg1"/>
                </a:solidFill>
                <a:effectLst/>
                <a:uFillTx/>
                <a:latin typeface="Avenir Book"/>
                <a:ea typeface="Avenir Book"/>
                <a:cs typeface="Avenir Book"/>
                <a:sym typeface="Avenir Book"/>
              </a:rPr>
              <a:t> them</a:t>
            </a:r>
            <a:r>
              <a:rPr kumimoji="0" lang="en-US" sz="3200" b="0" i="0" u="none" strike="noStrike" cap="none" spc="0" normalizeH="0" baseline="0" dirty="0" smtClean="0">
                <a:ln>
                  <a:noFill/>
                </a:ln>
                <a:solidFill>
                  <a:schemeClr val="bg1"/>
                </a:solidFill>
                <a:effectLst/>
                <a:uFillTx/>
                <a:latin typeface="Avenir Book"/>
                <a:ea typeface="Avenir Book"/>
                <a:cs typeface="Avenir Book"/>
                <a:sym typeface="Avenir Book"/>
              </a:rPr>
              <a:t> </a:t>
            </a:r>
            <a:endParaRPr kumimoji="0" lang="en-US" sz="3200" b="0" i="0" u="none" strike="noStrike" cap="none" spc="0" normalizeH="0" baseline="0" dirty="0">
              <a:ln>
                <a:noFill/>
              </a:ln>
              <a:solidFill>
                <a:schemeClr val="bg1"/>
              </a:solidFill>
              <a:effectLst/>
              <a:uFillTx/>
              <a:latin typeface="Avenir Book"/>
              <a:ea typeface="Avenir Book"/>
              <a:cs typeface="Avenir Book"/>
              <a:sym typeface="Avenir Book"/>
            </a:endParaRPr>
          </a:p>
        </p:txBody>
      </p:sp>
      <p:sp>
        <p:nvSpPr>
          <p:cNvPr id="4" name="TextBox 3"/>
          <p:cNvSpPr txBox="1"/>
          <p:nvPr/>
        </p:nvSpPr>
        <p:spPr>
          <a:xfrm>
            <a:off x="16744948" y="4742036"/>
            <a:ext cx="7429501" cy="423192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chemeClr val="bg1"/>
                </a:solidFill>
                <a:effectLst/>
                <a:uFillTx/>
                <a:sym typeface="Avenir Book"/>
              </a:rPr>
              <a:t>HOW TO FIND WHICH</a:t>
            </a:r>
            <a:r>
              <a:rPr kumimoji="0" lang="en-US" sz="3000" b="0" i="0" u="none" strike="noStrike" cap="none" spc="0" normalizeH="0" dirty="0" smtClean="0">
                <a:ln>
                  <a:noFill/>
                </a:ln>
                <a:solidFill>
                  <a:schemeClr val="bg1"/>
                </a:solidFill>
                <a:effectLst/>
                <a:uFillTx/>
                <a:sym typeface="Avenir Book"/>
              </a:rPr>
              <a:t> BOOK IS MORE POPULAR??</a:t>
            </a:r>
          </a:p>
          <a:p>
            <a:pPr marL="0" marR="0" indent="0" algn="l" defTabSz="825500" rtl="0" fontAlgn="auto" latinLnBrk="0" hangingPunct="0">
              <a:lnSpc>
                <a:spcPct val="100000"/>
              </a:lnSpc>
              <a:spcBef>
                <a:spcPts val="0"/>
              </a:spcBef>
              <a:spcAft>
                <a:spcPts val="0"/>
              </a:spcAft>
              <a:buClrTx/>
              <a:buSzTx/>
              <a:buFontTx/>
              <a:buNone/>
              <a:tabLst/>
            </a:pPr>
            <a:endParaRPr lang="en-US" sz="3000" baseline="0" dirty="0">
              <a:solidFill>
                <a:schemeClr val="bg1"/>
              </a:solidFill>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000" dirty="0" smtClean="0">
                <a:solidFill>
                  <a:schemeClr val="bg1"/>
                </a:solidFill>
              </a:rPr>
              <a:t>We’ll use a custom popularity score</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3000" b="0" i="0" u="none" strike="noStrike" cap="none" spc="0" normalizeH="0" baseline="0" dirty="0" smtClean="0">
                <a:ln>
                  <a:noFill/>
                </a:ln>
                <a:solidFill>
                  <a:schemeClr val="bg1"/>
                </a:solidFill>
                <a:effectLst/>
                <a:uFillTx/>
                <a:sym typeface="Avenir Book"/>
              </a:rPr>
              <a:t>Popularity</a:t>
            </a:r>
            <a:r>
              <a:rPr kumimoji="0" lang="en-US" sz="3000" b="0" i="0" u="none" strike="noStrike" cap="none" spc="0" normalizeH="0" dirty="0" smtClean="0">
                <a:ln>
                  <a:noFill/>
                </a:ln>
                <a:solidFill>
                  <a:schemeClr val="bg1"/>
                </a:solidFill>
                <a:effectLst/>
                <a:uFillTx/>
                <a:sym typeface="Avenir Book"/>
              </a:rPr>
              <a:t> dependent on Number of ratings and average rating</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lang="en-US" sz="3000" baseline="0" dirty="0">
              <a:solidFill>
                <a:schemeClr val="bg1"/>
              </a:solidFill>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3000" b="0" i="0" u="none" strike="noStrike" cap="none" spc="0" normalizeH="0" dirty="0" smtClean="0">
              <a:ln>
                <a:noFill/>
              </a:ln>
              <a:solidFill>
                <a:schemeClr val="bg1"/>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000" baseline="0" dirty="0" smtClean="0">
                <a:solidFill>
                  <a:schemeClr val="bg1"/>
                </a:solidFill>
              </a:rPr>
              <a:t>Score = Rating</a:t>
            </a:r>
            <a:r>
              <a:rPr lang="en-US" sz="3000" dirty="0" smtClean="0">
                <a:solidFill>
                  <a:schemeClr val="bg1"/>
                </a:solidFill>
              </a:rPr>
              <a:t> Count * Average Rating</a:t>
            </a:r>
            <a:endParaRPr kumimoji="0" lang="en-US" sz="3000" b="0" i="0" u="none" strike="noStrike" cap="none" spc="0" normalizeH="0" baseline="0" dirty="0">
              <a:ln>
                <a:noFill/>
              </a:ln>
              <a:solidFill>
                <a:schemeClr val="bg1"/>
              </a:solidFill>
              <a:effectLst/>
              <a:uFillTx/>
              <a:sym typeface="Avenir Book"/>
            </a:endParaRPr>
          </a:p>
        </p:txBody>
      </p:sp>
    </p:spTree>
    <p:extLst>
      <p:ext uri="{BB962C8B-B14F-4D97-AF65-F5344CB8AC3E}">
        <p14:creationId xmlns:p14="http://schemas.microsoft.com/office/powerpoint/2010/main" val="8771310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54854"/>
        </a:solidFill>
        <a:effectLst/>
      </p:bgPr>
    </p:bg>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
        <p:nvSpPr>
          <p:cNvPr id="18" name="TextBox 17">
            <a:extLst>
              <a:ext uri="{FF2B5EF4-FFF2-40B4-BE49-F238E27FC236}">
                <a16:creationId xmlns="" xmlns:a16="http://schemas.microsoft.com/office/drawing/2014/main" id="{B2F0CD31-AAF5-4247-9B7E-7F25A9B5B67B}"/>
              </a:ext>
            </a:extLst>
          </p:cNvPr>
          <p:cNvSpPr txBox="1"/>
          <p:nvPr/>
        </p:nvSpPr>
        <p:spPr>
          <a:xfrm>
            <a:off x="2237874" y="923200"/>
            <a:ext cx="1820682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bg1"/>
                </a:solidFill>
                <a:latin typeface="Bebas Neue" panose="020B0606020202050201" pitchFamily="34" charset="0"/>
              </a:rPr>
              <a:t>Recommendation based on </a:t>
            </a:r>
            <a:r>
              <a:rPr lang="en-US" sz="10000" dirty="0" smtClean="0">
                <a:solidFill>
                  <a:schemeClr val="accent1"/>
                </a:solidFill>
                <a:latin typeface="Bebas Neue" panose="020B0606020202050201" pitchFamily="34" charset="0"/>
              </a:rPr>
              <a:t>popularity</a:t>
            </a:r>
            <a:endParaRPr kumimoji="0" lang="ru-RU" sz="10000" b="0" i="0" u="none" strike="noStrike" cap="none" spc="0" normalizeH="0" baseline="0" dirty="0">
              <a:ln>
                <a:noFill/>
              </a:ln>
              <a:solidFill>
                <a:schemeClr val="accent1"/>
              </a:solidFill>
              <a:effectLst/>
              <a:uFillTx/>
              <a:sym typeface="Avenir Book"/>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670" y="4148138"/>
            <a:ext cx="10377231" cy="751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7317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sldNum" sz="quarter" idx="2"/>
          </p:nvPr>
        </p:nvSpPr>
        <p:spPr>
          <a:xfrm>
            <a:off x="459845" y="607363"/>
            <a:ext cx="873356"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2" name="TextBox 1">
            <a:extLst>
              <a:ext uri="{FF2B5EF4-FFF2-40B4-BE49-F238E27FC236}">
                <a16:creationId xmlns="" xmlns:a16="http://schemas.microsoft.com/office/drawing/2014/main" id="{EA59275F-FAEE-CE42-93D6-07AAFE19A7E0}"/>
              </a:ext>
            </a:extLst>
          </p:cNvPr>
          <p:cNvSpPr txBox="1"/>
          <p:nvPr/>
        </p:nvSpPr>
        <p:spPr>
          <a:xfrm>
            <a:off x="3384505" y="2785252"/>
            <a:ext cx="8343901"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accent1"/>
                </a:solidFill>
                <a:latin typeface="Bebas Neue" panose="020B0606020202050201" pitchFamily="34" charset="0"/>
              </a:rPr>
              <a:t>introduction</a:t>
            </a:r>
            <a:endParaRPr kumimoji="0" lang="ru-RU" sz="10000" b="0" i="0" u="none" strike="noStrike" cap="none" spc="0" normalizeH="0" baseline="0" dirty="0">
              <a:ln>
                <a:noFill/>
              </a:ln>
              <a:solidFill>
                <a:schemeClr val="accent1"/>
              </a:solidFill>
              <a:effectLst/>
              <a:uFillTx/>
              <a:sym typeface="Avenir Book"/>
            </a:endParaRPr>
          </a:p>
        </p:txBody>
      </p:sp>
      <p:sp>
        <p:nvSpPr>
          <p:cNvPr id="4" name="Прямоугольник 3">
            <a:extLst>
              <a:ext uri="{FF2B5EF4-FFF2-40B4-BE49-F238E27FC236}">
                <a16:creationId xmlns="" xmlns:a16="http://schemas.microsoft.com/office/drawing/2014/main" id="{2DD16E2E-DBD0-C24F-BCDE-0270BDED16C8}"/>
              </a:ext>
            </a:extLst>
          </p:cNvPr>
          <p:cNvSpPr/>
          <p:nvPr/>
        </p:nvSpPr>
        <p:spPr>
          <a:xfrm>
            <a:off x="3384504" y="5186474"/>
            <a:ext cx="9950496" cy="6417141"/>
          </a:xfrm>
          <a:prstGeom prst="rect">
            <a:avLst/>
          </a:prstGeom>
        </p:spPr>
        <p:txBody>
          <a:bodyPr wrap="square">
            <a:spAutoFit/>
          </a:bodyPr>
          <a:lstStyle/>
          <a:p>
            <a:pPr marL="342900" indent="-342900">
              <a:lnSpc>
                <a:spcPct val="150000"/>
              </a:lnSpc>
              <a:buFont typeface="Arial" pitchFamily="34" charset="0"/>
              <a:buChar char="•"/>
            </a:pPr>
            <a:r>
              <a:rPr lang="en-US" sz="3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Recommends books for  a user</a:t>
            </a:r>
          </a:p>
          <a:p>
            <a:pPr marL="342900" indent="-342900">
              <a:lnSpc>
                <a:spcPct val="150000"/>
              </a:lnSpc>
              <a:buFont typeface="Arial" pitchFamily="34" charset="0"/>
              <a:buChar char="•"/>
            </a:pPr>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itchFamily="34" charset="0"/>
              <a:buChar char="•"/>
            </a:pPr>
            <a:r>
              <a:rPr lang="en-US" sz="3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Need data about the user including which book he/she already likes</a:t>
            </a:r>
          </a:p>
          <a:p>
            <a:pPr marL="342900" indent="-342900">
              <a:lnSpc>
                <a:spcPct val="150000"/>
              </a:lnSpc>
              <a:buFont typeface="Arial" pitchFamily="34" charset="0"/>
              <a:buChar char="•"/>
            </a:pPr>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itchFamily="34" charset="0"/>
              <a:buChar char="•"/>
            </a:pPr>
            <a:r>
              <a:rPr lang="en-US" sz="3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System uses this info and a dataset which contains info about various books and users</a:t>
            </a:r>
          </a:p>
          <a:p>
            <a:pPr marL="342900" indent="-342900">
              <a:lnSpc>
                <a:spcPct val="150000"/>
              </a:lnSpc>
              <a:buFont typeface="Arial" pitchFamily="34" charset="0"/>
              <a:buChar char="•"/>
            </a:pPr>
            <a:endPar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itchFamily="34" charset="0"/>
              <a:buChar char="•"/>
            </a:pPr>
            <a:endParaRPr lang="ru-RU"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14643100" y="6616497"/>
            <a:ext cx="5181600" cy="56938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Bebas" pitchFamily="2" charset="0"/>
                <a:ea typeface="Helvetica Light"/>
                <a:cs typeface="Helvetica Light"/>
                <a:sym typeface="Helvetica Light"/>
              </a:rPr>
              <a:t>RECOMMENDATION SYSTEM</a:t>
            </a:r>
            <a:endParaRPr kumimoji="0" lang="en-US" sz="3200" b="0" i="0" u="none" strike="noStrike" cap="none" spc="0" normalizeH="0" baseline="0" dirty="0">
              <a:ln>
                <a:noFill/>
              </a:ln>
              <a:solidFill>
                <a:srgbClr val="FFFFFF"/>
              </a:solidFill>
              <a:effectLst/>
              <a:uFillTx/>
              <a:latin typeface="Bebas" pitchFamily="2" charset="0"/>
              <a:ea typeface="Helvetica Light"/>
              <a:cs typeface="Helvetica Light"/>
              <a:sym typeface="Helvetica Light"/>
            </a:endParaRPr>
          </a:p>
        </p:txBody>
      </p:sp>
      <p:sp>
        <p:nvSpPr>
          <p:cNvPr id="6" name="Oval 5"/>
          <p:cNvSpPr/>
          <p:nvPr/>
        </p:nvSpPr>
        <p:spPr>
          <a:xfrm>
            <a:off x="15595600" y="2347231"/>
            <a:ext cx="3276600" cy="149313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Bebas" pitchFamily="2" charset="0"/>
                <a:ea typeface="Helvetica Light"/>
                <a:cs typeface="Helvetica Light"/>
                <a:sym typeface="Helvetica Light"/>
              </a:rPr>
              <a:t>USER’S</a:t>
            </a:r>
            <a:r>
              <a:rPr lang="en-US" sz="3200" dirty="0" smtClean="0">
                <a:solidFill>
                  <a:srgbClr val="FFFFFF"/>
                </a:solidFill>
                <a:latin typeface="Bebas" pitchFamily="2" charset="0"/>
                <a:ea typeface="Helvetica Light"/>
                <a:cs typeface="Helvetica Light"/>
                <a:sym typeface="Helvetica Light"/>
              </a:rPr>
              <a:t> BOOK INTERESTS</a:t>
            </a:r>
            <a:endParaRPr kumimoji="0" lang="en-US" sz="3200" b="0" i="0" u="none" strike="noStrike" cap="none" spc="0" normalizeH="0" baseline="0" dirty="0">
              <a:ln>
                <a:noFill/>
              </a:ln>
              <a:solidFill>
                <a:srgbClr val="FFFFFF"/>
              </a:solidFill>
              <a:effectLst/>
              <a:uFillTx/>
              <a:latin typeface="Bebas" pitchFamily="2" charset="0"/>
              <a:ea typeface="Helvetica Light"/>
              <a:cs typeface="Helvetica Light"/>
              <a:sym typeface="Helvetica Light"/>
            </a:endParaRPr>
          </a:p>
        </p:txBody>
      </p:sp>
      <p:sp>
        <p:nvSpPr>
          <p:cNvPr id="7" name="Can 6"/>
          <p:cNvSpPr/>
          <p:nvPr/>
        </p:nvSpPr>
        <p:spPr>
          <a:xfrm>
            <a:off x="20955000" y="5235280"/>
            <a:ext cx="2921000" cy="905292"/>
          </a:xfrm>
          <a:prstGeom prst="ca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Bebas" pitchFamily="2" charset="0"/>
                <a:ea typeface="Helvetica Light"/>
                <a:cs typeface="Helvetica Light"/>
                <a:sym typeface="Helvetica Light"/>
              </a:rPr>
              <a:t>BOOKS</a:t>
            </a:r>
            <a:r>
              <a:rPr kumimoji="0" lang="en-US" sz="3200" b="0" i="0" u="none" strike="noStrike" cap="none" spc="0" normalizeH="0" dirty="0" smtClean="0">
                <a:ln>
                  <a:noFill/>
                </a:ln>
                <a:solidFill>
                  <a:srgbClr val="FFFFFF"/>
                </a:solidFill>
                <a:effectLst/>
                <a:uFillTx/>
                <a:latin typeface="Bebas" pitchFamily="2" charset="0"/>
                <a:ea typeface="Helvetica Light"/>
                <a:cs typeface="Helvetica Light"/>
                <a:sym typeface="Helvetica Light"/>
              </a:rPr>
              <a:t> DATA</a:t>
            </a:r>
            <a:endParaRPr kumimoji="0" lang="en-US" sz="3200" b="0" i="0" u="none" strike="noStrike" cap="none" spc="0" normalizeH="0" baseline="0" dirty="0">
              <a:ln>
                <a:noFill/>
              </a:ln>
              <a:solidFill>
                <a:srgbClr val="FFFFFF"/>
              </a:solidFill>
              <a:effectLst/>
              <a:uFillTx/>
              <a:latin typeface="Bebas" pitchFamily="2" charset="0"/>
              <a:ea typeface="Helvetica Light"/>
              <a:cs typeface="Helvetica Light"/>
              <a:sym typeface="Helvetica Light"/>
            </a:endParaRPr>
          </a:p>
        </p:txBody>
      </p:sp>
      <p:sp>
        <p:nvSpPr>
          <p:cNvPr id="9" name="Can 8"/>
          <p:cNvSpPr/>
          <p:nvPr/>
        </p:nvSpPr>
        <p:spPr>
          <a:xfrm>
            <a:off x="20955000" y="7376860"/>
            <a:ext cx="2921000" cy="905292"/>
          </a:xfrm>
          <a:prstGeom prst="can">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Bebas" pitchFamily="2" charset="0"/>
                <a:ea typeface="Helvetica Light"/>
                <a:cs typeface="Helvetica Light"/>
                <a:sym typeface="Helvetica Light"/>
              </a:rPr>
              <a:t>USERS</a:t>
            </a:r>
            <a:r>
              <a:rPr kumimoji="0" lang="en-US" sz="3200" b="0" i="0" u="none" strike="noStrike" cap="none" spc="0" normalizeH="0" dirty="0" smtClean="0">
                <a:ln>
                  <a:noFill/>
                </a:ln>
                <a:solidFill>
                  <a:srgbClr val="FFFFFF"/>
                </a:solidFill>
                <a:effectLst/>
                <a:uFillTx/>
                <a:latin typeface="Bebas" pitchFamily="2" charset="0"/>
                <a:ea typeface="Helvetica Light"/>
                <a:cs typeface="Helvetica Light"/>
                <a:sym typeface="Helvetica Light"/>
              </a:rPr>
              <a:t> DATA</a:t>
            </a:r>
            <a:endParaRPr kumimoji="0" lang="en-US" sz="3200" b="0" i="0" u="none" strike="noStrike" cap="none" spc="0" normalizeH="0" baseline="0" dirty="0">
              <a:ln>
                <a:noFill/>
              </a:ln>
              <a:solidFill>
                <a:srgbClr val="FFFFFF"/>
              </a:solidFill>
              <a:effectLst/>
              <a:uFillTx/>
              <a:latin typeface="Bebas" pitchFamily="2" charset="0"/>
              <a:ea typeface="Helvetica Light"/>
              <a:cs typeface="Helvetica Light"/>
              <a:sym typeface="Helvetica Light"/>
            </a:endParaRPr>
          </a:p>
        </p:txBody>
      </p:sp>
      <p:sp>
        <p:nvSpPr>
          <p:cNvPr id="8" name="Cloud 7"/>
          <p:cNvSpPr/>
          <p:nvPr/>
        </p:nvSpPr>
        <p:spPr>
          <a:xfrm>
            <a:off x="15163800" y="9777110"/>
            <a:ext cx="4978400" cy="2365980"/>
          </a:xfrm>
          <a:prstGeom prst="cloud">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Bebas" pitchFamily="2" charset="0"/>
                <a:ea typeface="Helvetica Light"/>
                <a:cs typeface="Helvetica Light"/>
                <a:sym typeface="Helvetica Light"/>
              </a:rPr>
              <a:t>RECOMMENDED BOOKS WHICH USER MIGHT LIKE</a:t>
            </a:r>
            <a:endParaRPr kumimoji="0" lang="en-US" sz="3200" b="0" i="0" u="none" strike="noStrike" cap="none" spc="0" normalizeH="0" baseline="0" dirty="0">
              <a:ln>
                <a:noFill/>
              </a:ln>
              <a:solidFill>
                <a:srgbClr val="FFFFFF"/>
              </a:solidFill>
              <a:effectLst/>
              <a:uFillTx/>
              <a:latin typeface="Bebas" pitchFamily="2" charset="0"/>
              <a:ea typeface="Helvetica Light"/>
              <a:cs typeface="Helvetica Light"/>
              <a:sym typeface="Helvetica Light"/>
            </a:endParaRPr>
          </a:p>
        </p:txBody>
      </p:sp>
      <p:cxnSp>
        <p:nvCxnSpPr>
          <p:cNvPr id="11" name="Straight Arrow Connector 10"/>
          <p:cNvCxnSpPr>
            <a:stCxn id="6" idx="4"/>
            <a:endCxn id="5" idx="0"/>
          </p:cNvCxnSpPr>
          <p:nvPr/>
        </p:nvCxnSpPr>
        <p:spPr>
          <a:xfrm>
            <a:off x="17233900" y="3840364"/>
            <a:ext cx="0" cy="277613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a:stCxn id="7" idx="2"/>
            <a:endCxn id="5" idx="3"/>
          </p:cNvCxnSpPr>
          <p:nvPr/>
        </p:nvCxnSpPr>
        <p:spPr>
          <a:xfrm flipH="1">
            <a:off x="19824700" y="5687926"/>
            <a:ext cx="1130300" cy="121326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a:stCxn id="9" idx="2"/>
          </p:cNvCxnSpPr>
          <p:nvPr/>
        </p:nvCxnSpPr>
        <p:spPr>
          <a:xfrm flipH="1" flipV="1">
            <a:off x="19824700" y="6901193"/>
            <a:ext cx="1130300" cy="92831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stCxn id="5" idx="2"/>
          </p:cNvCxnSpPr>
          <p:nvPr/>
        </p:nvCxnSpPr>
        <p:spPr>
          <a:xfrm>
            <a:off x="17233900" y="7185884"/>
            <a:ext cx="0" cy="231012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18" name="TextBox 17">
            <a:extLst>
              <a:ext uri="{FF2B5EF4-FFF2-40B4-BE49-F238E27FC236}">
                <a16:creationId xmlns="" xmlns:a16="http://schemas.microsoft.com/office/drawing/2014/main" id="{B2F0CD31-AAF5-4247-9B7E-7F25A9B5B67B}"/>
              </a:ext>
            </a:extLst>
          </p:cNvPr>
          <p:cNvSpPr txBox="1"/>
          <p:nvPr/>
        </p:nvSpPr>
        <p:spPr>
          <a:xfrm>
            <a:off x="2237873" y="2506304"/>
            <a:ext cx="1820682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bg1"/>
                </a:solidFill>
                <a:latin typeface="Bebas Neue" panose="020B0606020202050201" pitchFamily="34" charset="0"/>
              </a:rPr>
              <a:t>Limitations of </a:t>
            </a:r>
            <a:r>
              <a:rPr lang="en-US" sz="10000" dirty="0" smtClean="0">
                <a:solidFill>
                  <a:schemeClr val="accent1"/>
                </a:solidFill>
                <a:latin typeface="Bebas Neue" panose="020B0606020202050201" pitchFamily="34" charset="0"/>
              </a:rPr>
              <a:t>popularity model</a:t>
            </a:r>
            <a:endParaRPr kumimoji="0" lang="ru-RU" sz="10000" b="0" i="0" u="none" strike="noStrike" cap="none" spc="0" normalizeH="0" baseline="0" dirty="0">
              <a:ln>
                <a:noFill/>
              </a:ln>
              <a:solidFill>
                <a:schemeClr val="accent1"/>
              </a:solidFill>
              <a:effectLst/>
              <a:uFillTx/>
              <a:sym typeface="Avenir Book"/>
            </a:endParaRPr>
          </a:p>
        </p:txBody>
      </p:sp>
      <p:sp>
        <p:nvSpPr>
          <p:cNvPr id="2" name="TextBox 1"/>
          <p:cNvSpPr txBox="1"/>
          <p:nvPr/>
        </p:nvSpPr>
        <p:spPr>
          <a:xfrm>
            <a:off x="2486025" y="5706000"/>
            <a:ext cx="13515975" cy="284693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Books are not recommended according to our interests</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3600" b="0" i="0" u="none" strike="noStrike" cap="none" spc="0" normalizeH="0" baseline="0" dirty="0">
              <a:ln>
                <a:noFill/>
              </a:ln>
              <a:solidFill>
                <a:schemeClr val="bg1"/>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We may not like some of popular books</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3600" b="0" i="0" u="none" strike="noStrike" cap="none" spc="0" normalizeH="0" baseline="0" dirty="0">
              <a:ln>
                <a:noFill/>
              </a:ln>
              <a:solidFill>
                <a:schemeClr val="bg1"/>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Recommendations are not specific to user</a:t>
            </a:r>
            <a:endParaRPr kumimoji="0" lang="en-US" sz="3600" b="0" i="0" u="none" strike="noStrike" cap="none" spc="0" normalizeH="0" baseline="0" dirty="0">
              <a:ln>
                <a:noFill/>
              </a:ln>
              <a:solidFill>
                <a:schemeClr val="bg1"/>
              </a:solidFill>
              <a:effectLst/>
              <a:uFillTx/>
              <a:sym typeface="Avenir Book"/>
            </a:endParaRPr>
          </a:p>
        </p:txBody>
      </p:sp>
    </p:spTree>
    <p:extLst>
      <p:ext uri="{BB962C8B-B14F-4D97-AF65-F5344CB8AC3E}">
        <p14:creationId xmlns:p14="http://schemas.microsoft.com/office/powerpoint/2010/main" val="3927521427"/>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Рисунок 4"/>
          <p:cNvSpPr>
            <a:spLocks noGrp="1"/>
          </p:cNvSpPr>
          <p:nvPr>
            <p:ph type="pic" sz="quarter" idx="4294967295"/>
          </p:nvPr>
        </p:nvSpPr>
        <p:spPr>
          <a:xfrm>
            <a:off x="1938810" y="-17207"/>
            <a:ext cx="9975987" cy="13733207"/>
          </a:xfrm>
          <a:solidFill>
            <a:schemeClr val="bg2"/>
          </a:solidFill>
        </p:spPr>
      </p:sp>
      <p:sp>
        <p:nvSpPr>
          <p:cNvPr id="382" name="Shape 382"/>
          <p:cNvSpPr/>
          <p:nvPr/>
        </p:nvSpPr>
        <p:spPr>
          <a:xfrm>
            <a:off x="1938810" y="-17207"/>
            <a:ext cx="9975987" cy="13750414"/>
          </a:xfrm>
          <a:prstGeom prst="rect">
            <a:avLst/>
          </a:prstGeom>
          <a:solidFill>
            <a:srgbClr val="0070C0">
              <a:alpha val="70000"/>
            </a:srgbClr>
          </a:solidFill>
          <a:ln w="3175">
            <a:miter lim="400000"/>
          </a:ln>
        </p:spPr>
        <p:txBody>
          <a:bodyPr vert="wordArtVert" lIns="38100" tIns="38100" rIns="38100" bIns="38100" anchor="ctr"/>
          <a:lstStyle/>
          <a:p>
            <a:pPr>
              <a:defRPr sz="3000">
                <a:solidFill>
                  <a:srgbClr val="FFFFFF"/>
                </a:solidFill>
                <a:latin typeface="Helvetica Light"/>
                <a:ea typeface="Helvetica Light"/>
                <a:cs typeface="Helvetica Light"/>
                <a:sym typeface="Helvetica Light"/>
              </a:defRPr>
            </a:pPr>
            <a:endParaRPr sz="11500" dirty="0"/>
          </a:p>
        </p:txBody>
      </p:sp>
      <p:sp>
        <p:nvSpPr>
          <p:cNvPr id="380" name="Shape 380"/>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sp>
        <p:nvSpPr>
          <p:cNvPr id="383" name="Shape 383"/>
          <p:cNvSpPr/>
          <p:nvPr/>
        </p:nvSpPr>
        <p:spPr>
          <a:xfrm>
            <a:off x="6183853" y="2536847"/>
            <a:ext cx="9975987" cy="8813756"/>
          </a:xfrm>
          <a:prstGeom prst="rect">
            <a:avLst/>
          </a:prstGeom>
          <a:solidFill>
            <a:schemeClr val="tx2"/>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 name="TextBox 8">
            <a:extLst>
              <a:ext uri="{FF2B5EF4-FFF2-40B4-BE49-F238E27FC236}">
                <a16:creationId xmlns="" xmlns:a16="http://schemas.microsoft.com/office/drawing/2014/main" id="{218A4ACB-5143-4A4A-8E68-1973B8D86703}"/>
              </a:ext>
            </a:extLst>
          </p:cNvPr>
          <p:cNvSpPr txBox="1"/>
          <p:nvPr/>
        </p:nvSpPr>
        <p:spPr>
          <a:xfrm>
            <a:off x="6819898" y="2536847"/>
            <a:ext cx="8343901" cy="469359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bg1"/>
                </a:solidFill>
                <a:latin typeface="Bebas Neue" panose="020B0606020202050201" pitchFamily="34" charset="0"/>
              </a:rPr>
              <a:t>Collaborative filtering BASED </a:t>
            </a:r>
            <a:r>
              <a:rPr lang="en-US" sz="10000" dirty="0" smtClean="0">
                <a:solidFill>
                  <a:schemeClr val="accent1"/>
                </a:solidFill>
                <a:latin typeface="Bebas Neue" panose="020B0606020202050201" pitchFamily="34" charset="0"/>
              </a:rPr>
              <a:t>model</a:t>
            </a:r>
            <a:endParaRPr kumimoji="0" lang="ru-RU" sz="10000" b="0" i="0" u="none" strike="noStrike" cap="none" spc="0" normalizeH="0" baseline="0" dirty="0">
              <a:ln>
                <a:noFill/>
              </a:ln>
              <a:solidFill>
                <a:schemeClr val="accent1"/>
              </a:solidFill>
              <a:effectLst/>
              <a:uFillTx/>
              <a:sym typeface="Avenir Book"/>
            </a:endParaRPr>
          </a:p>
        </p:txBody>
      </p:sp>
      <p:sp>
        <p:nvSpPr>
          <p:cNvPr id="2" name="TextBox 1"/>
          <p:cNvSpPr txBox="1"/>
          <p:nvPr/>
        </p:nvSpPr>
        <p:spPr>
          <a:xfrm>
            <a:off x="3124252" y="1110272"/>
            <a:ext cx="1980029" cy="1149545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wordArtVert" wrap="none" lIns="38100" tIns="38100" rIns="38100" bIns="38100" numCol="1" spcCol="38100" rtlCol="0" anchor="ctr">
            <a:spAutoFit/>
          </a:bodyPr>
          <a:lstStyle/>
          <a:p>
            <a:r>
              <a:rPr lang="en-US" sz="9600" b="1" dirty="0" smtClean="0">
                <a:solidFill>
                  <a:schemeClr val="bg1"/>
                </a:solidFill>
              </a:rPr>
              <a:t>MODEL2</a:t>
            </a:r>
            <a:endParaRPr kumimoji="0" lang="en-US" sz="2500" b="1" i="0" u="none" strike="noStrike" cap="none" spc="0" normalizeH="0" baseline="0" dirty="0">
              <a:ln>
                <a:noFill/>
              </a:ln>
              <a:solidFill>
                <a:schemeClr val="bg1"/>
              </a:solidFill>
              <a:effectLst/>
              <a:uFillTx/>
              <a:sym typeface="Avenir Book"/>
            </a:endParaRPr>
          </a:p>
        </p:txBody>
      </p:sp>
      <p:sp>
        <p:nvSpPr>
          <p:cNvPr id="3" name="TextBox 2"/>
          <p:cNvSpPr txBox="1"/>
          <p:nvPr/>
        </p:nvSpPr>
        <p:spPr>
          <a:xfrm flipH="1">
            <a:off x="6838946" y="7248329"/>
            <a:ext cx="5857875" cy="303159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3200" b="0" i="0" u="none" strike="noStrike" cap="none" spc="0" normalizeH="0" baseline="0" dirty="0" smtClean="0">
                <a:ln>
                  <a:noFill/>
                </a:ln>
                <a:solidFill>
                  <a:schemeClr val="bg1"/>
                </a:solidFill>
                <a:effectLst/>
                <a:uFillTx/>
                <a:latin typeface="Avenir Book"/>
                <a:ea typeface="Avenir Book"/>
                <a:cs typeface="Avenir Book"/>
                <a:sym typeface="Avenir Book"/>
              </a:rPr>
              <a:t>Finding users who liked the same books as us</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lang="en-US" sz="3200" dirty="0">
              <a:solidFill>
                <a:schemeClr val="bg1"/>
              </a:solidFill>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3200" b="0" i="0" u="none" strike="noStrike" cap="none" spc="0" normalizeH="0" baseline="0" dirty="0" smtClean="0">
                <a:ln>
                  <a:noFill/>
                </a:ln>
                <a:solidFill>
                  <a:schemeClr val="bg1"/>
                </a:solidFill>
                <a:effectLst/>
                <a:uFillTx/>
                <a:latin typeface="Avenir Book"/>
                <a:ea typeface="Avenir Book"/>
                <a:cs typeface="Avenir Book"/>
                <a:sym typeface="Avenir Book"/>
              </a:rPr>
              <a:t>And recommend the</a:t>
            </a:r>
            <a:r>
              <a:rPr kumimoji="0" lang="en-US" sz="3200" b="0" i="0" u="none" strike="noStrike" cap="none" spc="0" normalizeH="0" dirty="0" smtClean="0">
                <a:ln>
                  <a:noFill/>
                </a:ln>
                <a:solidFill>
                  <a:schemeClr val="bg1"/>
                </a:solidFill>
                <a:effectLst/>
                <a:uFillTx/>
                <a:latin typeface="Avenir Book"/>
                <a:ea typeface="Avenir Book"/>
                <a:cs typeface="Avenir Book"/>
                <a:sym typeface="Avenir Book"/>
              </a:rPr>
              <a:t> books that they have liked but we haven’t read</a:t>
            </a:r>
            <a:endParaRPr kumimoji="0" lang="en-US" sz="3200" b="0" i="0" u="none" strike="noStrike" cap="none" spc="0" normalizeH="0" baseline="0" dirty="0">
              <a:ln>
                <a:noFill/>
              </a:ln>
              <a:solidFill>
                <a:schemeClr val="bg1"/>
              </a:solidFill>
              <a:effectLst/>
              <a:uFillTx/>
              <a:latin typeface="Avenir Book"/>
              <a:ea typeface="Avenir Book"/>
              <a:cs typeface="Avenir Book"/>
              <a:sym typeface="Avenir Book"/>
            </a:endParaRPr>
          </a:p>
        </p:txBody>
      </p:sp>
      <p:pic>
        <p:nvPicPr>
          <p:cNvPr id="6146" name="Picture 2" descr="Collaborative Filtering. In this blog, I'll be covering a… | by Mehmet  Toprak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2262" t="18557" r="56166" b="9520"/>
          <a:stretch/>
        </p:blipFill>
        <p:spPr bwMode="auto">
          <a:xfrm>
            <a:off x="16715459" y="3428337"/>
            <a:ext cx="7116091" cy="685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773"/>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22</a:t>
            </a:fld>
            <a:endParaRPr/>
          </a:p>
        </p:txBody>
      </p:sp>
      <p:sp>
        <p:nvSpPr>
          <p:cNvPr id="18" name="TextBox 17">
            <a:extLst>
              <a:ext uri="{FF2B5EF4-FFF2-40B4-BE49-F238E27FC236}">
                <a16:creationId xmlns="" xmlns:a16="http://schemas.microsoft.com/office/drawing/2014/main" id="{B2F0CD31-AAF5-4247-9B7E-7F25A9B5B67B}"/>
              </a:ext>
            </a:extLst>
          </p:cNvPr>
          <p:cNvSpPr txBox="1"/>
          <p:nvPr/>
        </p:nvSpPr>
        <p:spPr>
          <a:xfrm>
            <a:off x="2237873" y="2506304"/>
            <a:ext cx="1820682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10000" dirty="0">
                <a:solidFill>
                  <a:schemeClr val="bg1"/>
                </a:solidFill>
                <a:latin typeface="Bebas Neue" panose="020B0606020202050201" pitchFamily="34" charset="0"/>
              </a:rPr>
              <a:t>Collaborative filtering BASED </a:t>
            </a:r>
            <a:r>
              <a:rPr lang="en-US" sz="10000" dirty="0">
                <a:solidFill>
                  <a:schemeClr val="accent1"/>
                </a:solidFill>
                <a:latin typeface="Bebas Neue" panose="020B0606020202050201" pitchFamily="34" charset="0"/>
              </a:rPr>
              <a:t>model</a:t>
            </a:r>
            <a:endParaRPr lang="ru-RU" sz="10000" dirty="0">
              <a:solidFill>
                <a:schemeClr val="accent1"/>
              </a:solidFill>
            </a:endParaRPr>
          </a:p>
        </p:txBody>
      </p:sp>
      <p:sp>
        <p:nvSpPr>
          <p:cNvPr id="2" name="TextBox 1"/>
          <p:cNvSpPr txBox="1"/>
          <p:nvPr/>
        </p:nvSpPr>
        <p:spPr>
          <a:xfrm>
            <a:off x="2237873" y="5496468"/>
            <a:ext cx="11449552" cy="395492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Find users who liked the same books as us</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3600" b="0" i="0" u="none" strike="noStrike" cap="none" spc="0" normalizeH="0" baseline="0" dirty="0">
              <a:ln>
                <a:noFill/>
              </a:ln>
              <a:solidFill>
                <a:schemeClr val="bg1"/>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Find books that these similar user rated high (in other words liked)</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3600" b="0" i="0" u="none" strike="noStrike" cap="none" spc="0" normalizeH="0" baseline="0" dirty="0">
              <a:ln>
                <a:noFill/>
              </a:ln>
              <a:solidFill>
                <a:schemeClr val="bg1"/>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Among these books recommend those books which were liked by most among similar users</a:t>
            </a:r>
            <a:endParaRPr kumimoji="0" lang="en-US" sz="3600" b="0" i="0" u="none" strike="noStrike" cap="none" spc="0" normalizeH="0" baseline="0" dirty="0">
              <a:ln>
                <a:noFill/>
              </a:ln>
              <a:solidFill>
                <a:schemeClr val="bg1"/>
              </a:solidFill>
              <a:effectLst/>
              <a:uFillTx/>
              <a:sym typeface="Avenir Book"/>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4450" y="4971801"/>
            <a:ext cx="5885948" cy="746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45249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23</a:t>
            </a:fld>
            <a:endParaRPr/>
          </a:p>
        </p:txBody>
      </p:sp>
      <p:sp>
        <p:nvSpPr>
          <p:cNvPr id="18" name="TextBox 17">
            <a:extLst>
              <a:ext uri="{FF2B5EF4-FFF2-40B4-BE49-F238E27FC236}">
                <a16:creationId xmlns="" xmlns:a16="http://schemas.microsoft.com/office/drawing/2014/main" id="{B2F0CD31-AAF5-4247-9B7E-7F25A9B5B67B}"/>
              </a:ext>
            </a:extLst>
          </p:cNvPr>
          <p:cNvSpPr txBox="1"/>
          <p:nvPr/>
        </p:nvSpPr>
        <p:spPr>
          <a:xfrm>
            <a:off x="2237874" y="923200"/>
            <a:ext cx="1820682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bg1"/>
                </a:solidFill>
                <a:latin typeface="Bebas Neue" panose="020B0606020202050201" pitchFamily="34" charset="0"/>
              </a:rPr>
              <a:t>Recommendation based on </a:t>
            </a:r>
            <a:r>
              <a:rPr lang="en-US" sz="10000" dirty="0" smtClean="0">
                <a:solidFill>
                  <a:schemeClr val="accent1"/>
                </a:solidFill>
                <a:latin typeface="Bebas Neue" panose="020B0606020202050201" pitchFamily="34" charset="0"/>
              </a:rPr>
              <a:t>similar users</a:t>
            </a:r>
            <a:endParaRPr kumimoji="0" lang="ru-RU" sz="10000" b="0" i="0" u="none" strike="noStrike" cap="none" spc="0" normalizeH="0" baseline="0" dirty="0">
              <a:ln>
                <a:noFill/>
              </a:ln>
              <a:solidFill>
                <a:schemeClr val="accent1"/>
              </a:solidFill>
              <a:effectLst/>
              <a:uFillTx/>
              <a:sym typeface="Avenir Book"/>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873" y="2814637"/>
            <a:ext cx="20635823" cy="795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37873" y="11610127"/>
            <a:ext cx="20574000" cy="155427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C000"/>
                </a:solidFill>
                <a:effectLst/>
                <a:uFillTx/>
                <a:latin typeface="Avenir Book"/>
                <a:ea typeface="Avenir Book"/>
                <a:cs typeface="Avenir Book"/>
                <a:sym typeface="Avenir Book"/>
              </a:rPr>
              <a:t>Limitation :  Some</a:t>
            </a:r>
            <a:r>
              <a:rPr kumimoji="0" lang="en-US" sz="3200" b="0" i="0" u="none" strike="noStrike" cap="none" spc="0" normalizeH="0" dirty="0" smtClean="0">
                <a:ln>
                  <a:noFill/>
                </a:ln>
                <a:solidFill>
                  <a:srgbClr val="FFC000"/>
                </a:solidFill>
                <a:effectLst/>
                <a:uFillTx/>
                <a:latin typeface="Avenir Book"/>
                <a:ea typeface="Avenir Book"/>
                <a:cs typeface="Avenir Book"/>
                <a:sym typeface="Avenir Book"/>
              </a:rPr>
              <a:t> of the recommended books are popular books. We might want recommendations which are not much popular overall but popular within users similar to us. That way the recommendations will be more tailored.</a:t>
            </a:r>
            <a:endParaRPr kumimoji="0" lang="en-US" sz="3200" b="0" i="0" u="none" strike="noStrike" cap="none" spc="0" normalizeH="0" baseline="0" dirty="0">
              <a:ln>
                <a:noFill/>
              </a:ln>
              <a:solidFill>
                <a:srgbClr val="FFC000"/>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24613640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24</a:t>
            </a:fld>
            <a:endParaRPr/>
          </a:p>
        </p:txBody>
      </p:sp>
      <p:sp>
        <p:nvSpPr>
          <p:cNvPr id="18" name="TextBox 17">
            <a:extLst>
              <a:ext uri="{FF2B5EF4-FFF2-40B4-BE49-F238E27FC236}">
                <a16:creationId xmlns="" xmlns:a16="http://schemas.microsoft.com/office/drawing/2014/main" id="{B2F0CD31-AAF5-4247-9B7E-7F25A9B5B67B}"/>
              </a:ext>
            </a:extLst>
          </p:cNvPr>
          <p:cNvSpPr txBox="1"/>
          <p:nvPr/>
        </p:nvSpPr>
        <p:spPr>
          <a:xfrm>
            <a:off x="2237873" y="2506304"/>
            <a:ext cx="1820682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10000" dirty="0" smtClean="0">
                <a:solidFill>
                  <a:schemeClr val="bg1"/>
                </a:solidFill>
                <a:latin typeface="Bebas Neue" panose="020B0606020202050201" pitchFamily="34" charset="0"/>
              </a:rPr>
              <a:t>We used </a:t>
            </a:r>
            <a:r>
              <a:rPr lang="en-US" sz="10000" dirty="0" smtClean="0">
                <a:solidFill>
                  <a:schemeClr val="accent1"/>
                </a:solidFill>
                <a:latin typeface="Bebas Neue" panose="020B0606020202050201" pitchFamily="34" charset="0"/>
              </a:rPr>
              <a:t>score </a:t>
            </a:r>
            <a:r>
              <a:rPr lang="en-US" sz="10000" dirty="0" smtClean="0">
                <a:solidFill>
                  <a:schemeClr val="bg1"/>
                </a:solidFill>
                <a:latin typeface="Bebas Neue" panose="020B0606020202050201" pitchFamily="34" charset="0"/>
              </a:rPr>
              <a:t>to sort recommendations</a:t>
            </a:r>
            <a:endParaRPr lang="ru-RU" sz="10000" dirty="0">
              <a:solidFill>
                <a:schemeClr val="bg1"/>
              </a:solidFill>
            </a:endParaRPr>
          </a:p>
        </p:txBody>
      </p:sp>
      <p:sp>
        <p:nvSpPr>
          <p:cNvPr id="2" name="TextBox 1"/>
          <p:cNvSpPr txBox="1"/>
          <p:nvPr/>
        </p:nvSpPr>
        <p:spPr>
          <a:xfrm>
            <a:off x="552450" y="6278061"/>
            <a:ext cx="16002000" cy="395492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Similar Users Count = Number of users similar to us who liked the book</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rgbClr val="0070C0"/>
                </a:solidFill>
              </a:rPr>
              <a:t>Score = Similar Users Count * (Similar Users Count / Total ratings count)</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3600" b="0" i="0" u="none" strike="noStrike" cap="none" spc="0" normalizeH="0" baseline="0" dirty="0">
              <a:ln>
                <a:noFill/>
              </a:ln>
              <a:solidFill>
                <a:schemeClr val="bg1"/>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Sort according to score and recommend</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3600" b="0" i="0" u="none" strike="noStrike" cap="none" spc="0" normalizeH="0" baseline="0" dirty="0">
              <a:ln>
                <a:noFill/>
              </a:ln>
              <a:solidFill>
                <a:schemeClr val="bg1"/>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Those books will be recommended first which are popular among users similar to us but not so popular overall</a:t>
            </a:r>
            <a:endParaRPr kumimoji="0" lang="en-US" sz="3600" b="0" i="0" u="none" strike="noStrike" cap="none" spc="0" normalizeH="0" baseline="0" dirty="0">
              <a:ln>
                <a:noFill/>
              </a:ln>
              <a:solidFill>
                <a:schemeClr val="bg1"/>
              </a:solidFill>
              <a:effectLst/>
              <a:uFillTx/>
              <a:sym typeface="Avenir Book"/>
            </a:endParaRP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865" r="8109" b="7443"/>
          <a:stretch/>
        </p:blipFill>
        <p:spPr bwMode="auto">
          <a:xfrm>
            <a:off x="16117964" y="5152995"/>
            <a:ext cx="7942186" cy="6942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9210193"/>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Рисунок 4"/>
          <p:cNvSpPr>
            <a:spLocks noGrp="1"/>
          </p:cNvSpPr>
          <p:nvPr>
            <p:ph type="pic" sz="quarter" idx="4294967295"/>
          </p:nvPr>
        </p:nvSpPr>
        <p:spPr>
          <a:xfrm>
            <a:off x="1938810" y="-17207"/>
            <a:ext cx="9975987" cy="13733207"/>
          </a:xfrm>
          <a:solidFill>
            <a:schemeClr val="bg2"/>
          </a:solidFill>
        </p:spPr>
      </p:sp>
      <p:sp>
        <p:nvSpPr>
          <p:cNvPr id="382" name="Shape 382"/>
          <p:cNvSpPr/>
          <p:nvPr/>
        </p:nvSpPr>
        <p:spPr>
          <a:xfrm>
            <a:off x="1938810" y="-17207"/>
            <a:ext cx="9975987" cy="13750414"/>
          </a:xfrm>
          <a:prstGeom prst="rect">
            <a:avLst/>
          </a:prstGeom>
          <a:solidFill>
            <a:srgbClr val="0070C0">
              <a:alpha val="70000"/>
            </a:srgbClr>
          </a:solidFill>
          <a:ln w="3175">
            <a:miter lim="400000"/>
          </a:ln>
        </p:spPr>
        <p:txBody>
          <a:bodyPr vert="wordArtVert" lIns="38100" tIns="38100" rIns="38100" bIns="38100" anchor="ctr"/>
          <a:lstStyle/>
          <a:p>
            <a:pPr>
              <a:defRPr sz="3000">
                <a:solidFill>
                  <a:srgbClr val="FFFFFF"/>
                </a:solidFill>
                <a:latin typeface="Helvetica Light"/>
                <a:ea typeface="Helvetica Light"/>
                <a:cs typeface="Helvetica Light"/>
                <a:sym typeface="Helvetica Light"/>
              </a:defRPr>
            </a:pPr>
            <a:endParaRPr sz="11500" dirty="0"/>
          </a:p>
        </p:txBody>
      </p:sp>
      <p:sp>
        <p:nvSpPr>
          <p:cNvPr id="380" name="Shape 380"/>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25</a:t>
            </a:fld>
            <a:endParaRPr/>
          </a:p>
        </p:txBody>
      </p:sp>
      <p:sp>
        <p:nvSpPr>
          <p:cNvPr id="383" name="Shape 383"/>
          <p:cNvSpPr/>
          <p:nvPr/>
        </p:nvSpPr>
        <p:spPr>
          <a:xfrm>
            <a:off x="6183853" y="2536847"/>
            <a:ext cx="9975987" cy="8813756"/>
          </a:xfrm>
          <a:prstGeom prst="rect">
            <a:avLst/>
          </a:prstGeom>
          <a:solidFill>
            <a:schemeClr val="tx2"/>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9" name="TextBox 8">
            <a:extLst>
              <a:ext uri="{FF2B5EF4-FFF2-40B4-BE49-F238E27FC236}">
                <a16:creationId xmlns="" xmlns:a16="http://schemas.microsoft.com/office/drawing/2014/main" id="{218A4ACB-5143-4A4A-8E68-1973B8D86703}"/>
              </a:ext>
            </a:extLst>
          </p:cNvPr>
          <p:cNvSpPr txBox="1"/>
          <p:nvPr/>
        </p:nvSpPr>
        <p:spPr>
          <a:xfrm>
            <a:off x="6819898" y="2536847"/>
            <a:ext cx="8343901" cy="469359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bg1"/>
                </a:solidFill>
                <a:latin typeface="Bebas Neue" panose="020B0606020202050201" pitchFamily="34" charset="0"/>
              </a:rPr>
              <a:t>Collaborative filtering BASED </a:t>
            </a:r>
            <a:r>
              <a:rPr lang="en-US" sz="10000" dirty="0" smtClean="0">
                <a:solidFill>
                  <a:schemeClr val="accent1"/>
                </a:solidFill>
                <a:latin typeface="Bebas Neue" panose="020B0606020202050201" pitchFamily="34" charset="0"/>
              </a:rPr>
              <a:t>model 2</a:t>
            </a:r>
            <a:endParaRPr kumimoji="0" lang="ru-RU" sz="10000" b="0" i="0" u="none" strike="noStrike" cap="none" spc="0" normalizeH="0" baseline="0" dirty="0">
              <a:ln>
                <a:noFill/>
              </a:ln>
              <a:solidFill>
                <a:schemeClr val="accent1"/>
              </a:solidFill>
              <a:effectLst/>
              <a:uFillTx/>
              <a:sym typeface="Avenir Book"/>
            </a:endParaRPr>
          </a:p>
        </p:txBody>
      </p:sp>
      <p:sp>
        <p:nvSpPr>
          <p:cNvPr id="2" name="TextBox 1"/>
          <p:cNvSpPr txBox="1"/>
          <p:nvPr/>
        </p:nvSpPr>
        <p:spPr>
          <a:xfrm>
            <a:off x="3124252" y="1110272"/>
            <a:ext cx="1980029" cy="1149545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wordArtVert" wrap="none" lIns="38100" tIns="38100" rIns="38100" bIns="38100" numCol="1" spcCol="38100" rtlCol="0" anchor="ctr">
            <a:spAutoFit/>
          </a:bodyPr>
          <a:lstStyle/>
          <a:p>
            <a:r>
              <a:rPr lang="en-US" sz="9600" b="1" dirty="0" smtClean="0">
                <a:solidFill>
                  <a:schemeClr val="bg1"/>
                </a:solidFill>
              </a:rPr>
              <a:t>MODEL3</a:t>
            </a:r>
            <a:endParaRPr kumimoji="0" lang="en-US" sz="2500" b="1" i="0" u="none" strike="noStrike" cap="none" spc="0" normalizeH="0" baseline="0" dirty="0">
              <a:ln>
                <a:noFill/>
              </a:ln>
              <a:solidFill>
                <a:schemeClr val="bg1"/>
              </a:solidFill>
              <a:effectLst/>
              <a:uFillTx/>
              <a:sym typeface="Avenir Book"/>
            </a:endParaRPr>
          </a:p>
        </p:txBody>
      </p:sp>
      <p:sp>
        <p:nvSpPr>
          <p:cNvPr id="3" name="TextBox 2"/>
          <p:cNvSpPr txBox="1"/>
          <p:nvPr/>
        </p:nvSpPr>
        <p:spPr>
          <a:xfrm flipH="1">
            <a:off x="6838946" y="7248329"/>
            <a:ext cx="5857875" cy="303159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3200" b="0" i="0" u="none" strike="noStrike" cap="none" spc="0" normalizeH="0" baseline="0" dirty="0" smtClean="0">
                <a:ln>
                  <a:noFill/>
                </a:ln>
                <a:solidFill>
                  <a:schemeClr val="bg1"/>
                </a:solidFill>
                <a:effectLst/>
                <a:uFillTx/>
                <a:latin typeface="Avenir Book"/>
                <a:ea typeface="Avenir Book"/>
                <a:cs typeface="Avenir Book"/>
                <a:sym typeface="Avenir Book"/>
              </a:rPr>
              <a:t>Finding users whose</a:t>
            </a:r>
            <a:r>
              <a:rPr kumimoji="0" lang="en-US" sz="3200" b="0" i="0" u="none" strike="noStrike" cap="none" spc="0" normalizeH="0" dirty="0" smtClean="0">
                <a:ln>
                  <a:noFill/>
                </a:ln>
                <a:solidFill>
                  <a:schemeClr val="bg1"/>
                </a:solidFill>
                <a:effectLst/>
                <a:uFillTx/>
                <a:latin typeface="Avenir Book"/>
                <a:ea typeface="Avenir Book"/>
                <a:cs typeface="Avenir Book"/>
                <a:sym typeface="Avenir Book"/>
              </a:rPr>
              <a:t> rated books just like us</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200" b="1" dirty="0" smtClean="0">
                <a:solidFill>
                  <a:schemeClr val="accent5"/>
                </a:solidFill>
              </a:rPr>
              <a:t>Also considers books we might have disliked</a:t>
            </a:r>
            <a:endParaRPr lang="en-US" sz="3200" b="1" dirty="0">
              <a:solidFill>
                <a:schemeClr val="accent5"/>
              </a:solidFill>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3200" b="0" i="0" u="none" strike="noStrike" cap="none" spc="0" normalizeH="0" baseline="0" dirty="0" smtClean="0">
                <a:ln>
                  <a:noFill/>
                </a:ln>
                <a:solidFill>
                  <a:schemeClr val="bg1"/>
                </a:solidFill>
                <a:effectLst/>
                <a:uFillTx/>
                <a:latin typeface="Avenir Book"/>
                <a:ea typeface="Avenir Book"/>
                <a:cs typeface="Avenir Book"/>
                <a:sym typeface="Avenir Book"/>
              </a:rPr>
              <a:t>And recommend the</a:t>
            </a:r>
            <a:r>
              <a:rPr kumimoji="0" lang="en-US" sz="3200" b="0" i="0" u="none" strike="noStrike" cap="none" spc="0" normalizeH="0" dirty="0" smtClean="0">
                <a:ln>
                  <a:noFill/>
                </a:ln>
                <a:solidFill>
                  <a:schemeClr val="bg1"/>
                </a:solidFill>
                <a:effectLst/>
                <a:uFillTx/>
                <a:latin typeface="Avenir Book"/>
                <a:ea typeface="Avenir Book"/>
                <a:cs typeface="Avenir Book"/>
                <a:sym typeface="Avenir Book"/>
              </a:rPr>
              <a:t> books that similar users rated high</a:t>
            </a:r>
            <a:endParaRPr kumimoji="0" lang="en-US" sz="3200" b="0" i="0" u="none" strike="noStrike" cap="none" spc="0" normalizeH="0" baseline="0" dirty="0">
              <a:ln>
                <a:noFill/>
              </a:ln>
              <a:solidFill>
                <a:schemeClr val="bg1"/>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3612856452"/>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26</a:t>
            </a:fld>
            <a:endParaRPr/>
          </a:p>
        </p:txBody>
      </p:sp>
      <p:sp>
        <p:nvSpPr>
          <p:cNvPr id="18" name="TextBox 17">
            <a:extLst>
              <a:ext uri="{FF2B5EF4-FFF2-40B4-BE49-F238E27FC236}">
                <a16:creationId xmlns="" xmlns:a16="http://schemas.microsoft.com/office/drawing/2014/main" id="{B2F0CD31-AAF5-4247-9B7E-7F25A9B5B67B}"/>
              </a:ext>
            </a:extLst>
          </p:cNvPr>
          <p:cNvSpPr txBox="1"/>
          <p:nvPr/>
        </p:nvSpPr>
        <p:spPr>
          <a:xfrm>
            <a:off x="2237873" y="2506304"/>
            <a:ext cx="1820682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10000" dirty="0">
                <a:solidFill>
                  <a:schemeClr val="bg1"/>
                </a:solidFill>
                <a:latin typeface="Bebas Neue" panose="020B0606020202050201" pitchFamily="34" charset="0"/>
              </a:rPr>
              <a:t>Collaborative filtering BASED </a:t>
            </a:r>
            <a:r>
              <a:rPr lang="en-US" sz="10000" dirty="0" smtClean="0">
                <a:solidFill>
                  <a:schemeClr val="accent1"/>
                </a:solidFill>
                <a:latin typeface="Bebas Neue" panose="020B0606020202050201" pitchFamily="34" charset="0"/>
              </a:rPr>
              <a:t>model 2</a:t>
            </a:r>
            <a:endParaRPr lang="ru-RU" sz="10000" dirty="0">
              <a:solidFill>
                <a:schemeClr val="accent1"/>
              </a:solidFill>
            </a:endParaRPr>
          </a:p>
        </p:txBody>
      </p:sp>
      <p:sp>
        <p:nvSpPr>
          <p:cNvPr id="2" name="TextBox 1"/>
          <p:cNvSpPr txBox="1"/>
          <p:nvPr/>
        </p:nvSpPr>
        <p:spPr>
          <a:xfrm>
            <a:off x="2237873" y="5368525"/>
            <a:ext cx="11449552" cy="672491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Create a user ratings matrix. </a:t>
            </a:r>
          </a:p>
          <a:p>
            <a:pPr marL="342900" lvl="1" indent="-342900">
              <a:buFont typeface="Arial" pitchFamily="34" charset="0"/>
              <a:buChar char="•"/>
            </a:pPr>
            <a:r>
              <a:rPr lang="en-US" sz="3600" dirty="0" smtClean="0">
                <a:solidFill>
                  <a:schemeClr val="bg1"/>
                </a:solidFill>
              </a:rPr>
              <a:t>Rows represent users and columns represent books</a:t>
            </a:r>
          </a:p>
          <a:p>
            <a:pPr marL="342900" lvl="1" indent="-342900">
              <a:buFont typeface="Arial" pitchFamily="34" charset="0"/>
              <a:buChar char="•"/>
            </a:pPr>
            <a:r>
              <a:rPr lang="en-US" sz="3600" dirty="0" smtClean="0">
                <a:solidFill>
                  <a:schemeClr val="bg1"/>
                </a:solidFill>
              </a:rPr>
              <a:t>A cell (i, j) represent rating given by user i to book j</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3600" b="0" i="0" u="none" strike="noStrike" cap="none" spc="0" normalizeH="0" baseline="0" dirty="0">
              <a:ln>
                <a:noFill/>
              </a:ln>
              <a:solidFill>
                <a:schemeClr val="bg1"/>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In a similar way, a vector(1-D matrix) for our ratings was created</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3600" b="0" i="0" u="none" strike="noStrike" cap="none" spc="0" normalizeH="0" baseline="0" dirty="0">
              <a:ln>
                <a:noFill/>
              </a:ln>
              <a:solidFill>
                <a:schemeClr val="bg1"/>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3600" dirty="0" smtClean="0">
                <a:solidFill>
                  <a:schemeClr val="bg1"/>
                </a:solidFill>
              </a:rPr>
              <a:t>Our ratings vector was checked for similarity with all rows of matrix</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lang="en-US" sz="3600" dirty="0">
              <a:solidFill>
                <a:schemeClr val="bg1"/>
              </a:solidFill>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3600" b="0" i="0" u="none" strike="noStrike" cap="none" spc="0" normalizeH="0" baseline="0" dirty="0" smtClean="0">
                <a:ln>
                  <a:noFill/>
                </a:ln>
                <a:solidFill>
                  <a:schemeClr val="bg1"/>
                </a:solidFill>
                <a:effectLst/>
                <a:uFillTx/>
                <a:sym typeface="Avenir Book"/>
              </a:rPr>
              <a:t>Recommend</a:t>
            </a:r>
            <a:r>
              <a:rPr kumimoji="0" lang="en-US" sz="3600" b="0" i="0" u="none" strike="noStrike" cap="none" spc="0" normalizeH="0" dirty="0" smtClean="0">
                <a:ln>
                  <a:noFill/>
                </a:ln>
                <a:solidFill>
                  <a:schemeClr val="bg1"/>
                </a:solidFill>
                <a:effectLst/>
                <a:uFillTx/>
                <a:sym typeface="Avenir Book"/>
              </a:rPr>
              <a:t> books based on users whose rating vector was most similar to us</a:t>
            </a:r>
            <a:endParaRPr kumimoji="0" lang="en-US" sz="3600" b="0" i="0" u="none" strike="noStrike" cap="none" spc="0" normalizeH="0" baseline="0" dirty="0">
              <a:ln>
                <a:noFill/>
              </a:ln>
              <a:solidFill>
                <a:schemeClr val="bg1"/>
              </a:solidFill>
              <a:effectLst/>
              <a:uFillTx/>
              <a:sym typeface="Avenir Book"/>
            </a:endParaRPr>
          </a:p>
        </p:txBody>
      </p:sp>
      <p:pic>
        <p:nvPicPr>
          <p:cNvPr id="11266" name="Picture 2" descr="Example of user-item ratings matrix in a movie recommendation scenario.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0" y="6130658"/>
            <a:ext cx="8096250" cy="45148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14525" y="5368525"/>
            <a:ext cx="11772900" cy="1946675"/>
          </a:xfrm>
          <a:prstGeom prst="rect">
            <a:avLst/>
          </a:prstGeom>
          <a:noFill/>
          <a:ln w="3175" cap="flat">
            <a:solidFill>
              <a:srgbClr val="FFFF00"/>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cxnSp>
        <p:nvCxnSpPr>
          <p:cNvPr id="5" name="Straight Arrow Connector 4"/>
          <p:cNvCxnSpPr>
            <a:stCxn id="3" idx="3"/>
          </p:cNvCxnSpPr>
          <p:nvPr/>
        </p:nvCxnSpPr>
        <p:spPr>
          <a:xfrm>
            <a:off x="13687425" y="6341863"/>
            <a:ext cx="2486025" cy="1802012"/>
          </a:xfrm>
          <a:prstGeom prst="straightConnector1">
            <a:avLst/>
          </a:prstGeom>
          <a:noFill/>
          <a:ln w="127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
        <p:nvSpPr>
          <p:cNvPr id="6" name="Rectangle 5"/>
          <p:cNvSpPr/>
          <p:nvPr/>
        </p:nvSpPr>
        <p:spPr>
          <a:xfrm>
            <a:off x="16290925" y="7887946"/>
            <a:ext cx="6657975" cy="1000274"/>
          </a:xfrm>
          <a:prstGeom prst="rect">
            <a:avLst/>
          </a:prstGeom>
          <a:noFill/>
          <a:ln w="3175" cap="flat">
            <a:solidFill>
              <a:srgbClr val="FFFF00"/>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Helvetica Light"/>
                <a:ea typeface="Helvetica Light"/>
                <a:cs typeface="Helvetica Light"/>
                <a:sym typeface="Helvetica Light"/>
              </a:rPr>
              <a:t>Done using sparse matrix as size could grow very large!!!</a:t>
            </a: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1" name="Rectangle 10"/>
          <p:cNvSpPr/>
          <p:nvPr/>
        </p:nvSpPr>
        <p:spPr>
          <a:xfrm>
            <a:off x="1914525" y="8801101"/>
            <a:ext cx="11772900" cy="1946675"/>
          </a:xfrm>
          <a:prstGeom prst="rect">
            <a:avLst/>
          </a:prstGeom>
          <a:noFill/>
          <a:ln w="3175" cap="flat">
            <a:solidFill>
              <a:srgbClr val="FFFF00"/>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cxnSp>
        <p:nvCxnSpPr>
          <p:cNvPr id="12" name="Straight Arrow Connector 11"/>
          <p:cNvCxnSpPr>
            <a:stCxn id="11" idx="3"/>
          </p:cNvCxnSpPr>
          <p:nvPr/>
        </p:nvCxnSpPr>
        <p:spPr>
          <a:xfrm flipV="1">
            <a:off x="13687425" y="8296275"/>
            <a:ext cx="2486025" cy="1478164"/>
          </a:xfrm>
          <a:prstGeom prst="straightConnector1">
            <a:avLst/>
          </a:prstGeom>
          <a:noFill/>
          <a:ln w="127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5" name="Rectangle 14"/>
          <p:cNvSpPr/>
          <p:nvPr/>
        </p:nvSpPr>
        <p:spPr>
          <a:xfrm>
            <a:off x="16290924" y="8118778"/>
            <a:ext cx="6657975" cy="538609"/>
          </a:xfrm>
          <a:prstGeom prst="rect">
            <a:avLst/>
          </a:prstGeom>
          <a:noFill/>
          <a:ln w="3175" cap="flat">
            <a:solidFill>
              <a:srgbClr val="FFFF00"/>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Helvetica Light"/>
                <a:ea typeface="Helvetica Light"/>
                <a:cs typeface="Helvetica Light"/>
                <a:sym typeface="Helvetica Light"/>
              </a:rPr>
              <a:t>Done using cosine similarity!!!</a:t>
            </a: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29152975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11"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3961254"/>
            <a:ext cx="8074840" cy="667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57363" y="1319942"/>
            <a:ext cx="7301679" cy="50783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717175"/>
                </a:solidFill>
                <a:effectLst/>
                <a:uFillTx/>
                <a:latin typeface="Avenir Book"/>
                <a:ea typeface="Avenir Book"/>
                <a:cs typeface="Avenir Book"/>
                <a:sym typeface="Avenir Book"/>
              </a:rPr>
              <a:t>Find users whose rating vector is similar to us</a:t>
            </a:r>
            <a:endParaRPr kumimoji="0" lang="en-US" sz="2800" b="0" i="0" u="none" strike="noStrike" cap="none" spc="0" normalizeH="0" baseline="0" dirty="0">
              <a:ln>
                <a:noFill/>
              </a:ln>
              <a:solidFill>
                <a:srgbClr val="717175"/>
              </a:solidFill>
              <a:effectLst/>
              <a:uFillTx/>
              <a:latin typeface="Avenir Book"/>
              <a:ea typeface="Avenir Book"/>
              <a:cs typeface="Avenir Book"/>
              <a:sym typeface="Avenir Book"/>
            </a:endParaRPr>
          </a:p>
        </p:txBody>
      </p:sp>
      <p:sp>
        <p:nvSpPr>
          <p:cNvPr id="5" name="TextBox 4"/>
          <p:cNvSpPr txBox="1"/>
          <p:nvPr/>
        </p:nvSpPr>
        <p:spPr>
          <a:xfrm>
            <a:off x="1757363" y="3312646"/>
            <a:ext cx="5963171" cy="50783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717175"/>
                </a:solidFill>
                <a:effectLst/>
                <a:uFillTx/>
                <a:latin typeface="Avenir Book"/>
                <a:ea typeface="Avenir Book"/>
                <a:cs typeface="Avenir Book"/>
                <a:sym typeface="Avenir Book"/>
              </a:rPr>
              <a:t>Find the ratings given by those users</a:t>
            </a:r>
            <a:endParaRPr kumimoji="0" lang="en-US" sz="2800" b="0" i="0" u="none" strike="noStrike" cap="none" spc="0" normalizeH="0" baseline="0" dirty="0">
              <a:ln>
                <a:noFill/>
              </a:ln>
              <a:solidFill>
                <a:srgbClr val="717175"/>
              </a:solidFill>
              <a:effectLst/>
              <a:uFillTx/>
              <a:latin typeface="Avenir Book"/>
              <a:ea typeface="Avenir Book"/>
              <a:cs typeface="Avenir Book"/>
              <a:sym typeface="Avenir Book"/>
            </a:endParaRPr>
          </a:p>
        </p:txBody>
      </p:sp>
      <p:sp>
        <p:nvSpPr>
          <p:cNvPr id="6" name="TextBox 5"/>
          <p:cNvSpPr txBox="1"/>
          <p:nvPr/>
        </p:nvSpPr>
        <p:spPr>
          <a:xfrm>
            <a:off x="12482513" y="3312646"/>
            <a:ext cx="9685344" cy="93871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717175"/>
                </a:solidFill>
                <a:effectLst/>
                <a:uFillTx/>
                <a:latin typeface="Avenir Book"/>
                <a:ea typeface="Avenir Book"/>
                <a:cs typeface="Avenir Book"/>
                <a:sym typeface="Avenir Book"/>
              </a:rPr>
              <a:t>Extract all books a long with how many times they</a:t>
            </a:r>
            <a:r>
              <a:rPr kumimoji="0" lang="en-US" sz="2800" b="0" i="0" u="none" strike="noStrike" cap="none" spc="0" normalizeH="0" dirty="0" smtClean="0">
                <a:ln>
                  <a:noFill/>
                </a:ln>
                <a:solidFill>
                  <a:srgbClr val="717175"/>
                </a:solidFill>
                <a:effectLst/>
                <a:uFillTx/>
                <a:latin typeface="Avenir Book"/>
                <a:ea typeface="Avenir Book"/>
                <a:cs typeface="Avenir Book"/>
                <a:sym typeface="Avenir Book"/>
              </a:rPr>
              <a:t> occurred </a:t>
            </a:r>
          </a:p>
          <a:p>
            <a:pPr marL="0" marR="0" indent="0" algn="l"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dirty="0" smtClean="0">
                <a:ln>
                  <a:noFill/>
                </a:ln>
                <a:solidFill>
                  <a:srgbClr val="717175"/>
                </a:solidFill>
                <a:effectLst/>
                <a:uFillTx/>
                <a:latin typeface="Avenir Book"/>
                <a:ea typeface="Avenir Book"/>
                <a:cs typeface="Avenir Book"/>
                <a:sym typeface="Avenir Book"/>
              </a:rPr>
              <a:t>and their mean rating</a:t>
            </a:r>
            <a:endParaRPr kumimoji="0" lang="en-US" sz="2800" b="0" i="0" u="none" strike="noStrike" cap="none" spc="0" normalizeH="0" baseline="0" dirty="0">
              <a:ln>
                <a:noFill/>
              </a:ln>
              <a:solidFill>
                <a:srgbClr val="717175"/>
              </a:solidFill>
              <a:effectLst/>
              <a:uFillTx/>
              <a:latin typeface="Avenir Book"/>
              <a:ea typeface="Avenir Book"/>
              <a:cs typeface="Avenir Book"/>
              <a:sym typeface="Avenir Book"/>
            </a:endParaRP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2513" y="4490055"/>
            <a:ext cx="10304101" cy="648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457325" y="1176553"/>
            <a:ext cx="8029575" cy="794608"/>
          </a:xfrm>
          <a:prstGeom prst="rect">
            <a:avLst/>
          </a:prstGeom>
          <a:noFill/>
          <a:ln w="3175" cap="flat">
            <a:solidFill>
              <a:schemeClr val="bg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457325" y="3099457"/>
            <a:ext cx="9058275" cy="8244818"/>
          </a:xfrm>
          <a:prstGeom prst="rect">
            <a:avLst/>
          </a:prstGeom>
          <a:noFill/>
          <a:ln w="3175" cap="flat">
            <a:solidFill>
              <a:schemeClr val="bg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 name="Rectangle 9"/>
          <p:cNvSpPr/>
          <p:nvPr/>
        </p:nvSpPr>
        <p:spPr>
          <a:xfrm>
            <a:off x="12134850" y="3099457"/>
            <a:ext cx="10953750" cy="8244818"/>
          </a:xfrm>
          <a:prstGeom prst="rect">
            <a:avLst/>
          </a:prstGeom>
          <a:noFill/>
          <a:ln w="3175" cap="flat">
            <a:solidFill>
              <a:schemeClr val="bg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 name="Oval 3"/>
          <p:cNvSpPr/>
          <p:nvPr/>
        </p:nvSpPr>
        <p:spPr>
          <a:xfrm>
            <a:off x="9274172" y="839033"/>
            <a:ext cx="773161" cy="757386"/>
          </a:xfrm>
          <a:prstGeom prst="ellipse">
            <a:avLst/>
          </a:prstGeom>
          <a:solidFill>
            <a:srgbClr val="0070C0"/>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Helvetica Light"/>
                <a:ea typeface="Helvetica Light"/>
                <a:cs typeface="Helvetica Light"/>
                <a:sym typeface="Helvetica Light"/>
              </a:rPr>
              <a:t>1</a:t>
            </a: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3" name="Oval 12"/>
          <p:cNvSpPr/>
          <p:nvPr/>
        </p:nvSpPr>
        <p:spPr>
          <a:xfrm>
            <a:off x="10047333" y="2697681"/>
            <a:ext cx="773161" cy="757386"/>
          </a:xfrm>
          <a:prstGeom prst="ellipse">
            <a:avLst/>
          </a:prstGeom>
          <a:solidFill>
            <a:srgbClr val="0070C0"/>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smtClean="0">
                <a:ln>
                  <a:noFill/>
                </a:ln>
                <a:solidFill>
                  <a:srgbClr val="FFFFFF"/>
                </a:solidFill>
                <a:effectLst/>
                <a:uFillTx/>
                <a:latin typeface="Helvetica Light"/>
                <a:ea typeface="Helvetica Light"/>
                <a:cs typeface="Helvetica Light"/>
                <a:sym typeface="Helvetica Light"/>
              </a:rPr>
              <a:t>2</a:t>
            </a: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4" name="Oval 13"/>
          <p:cNvSpPr/>
          <p:nvPr/>
        </p:nvSpPr>
        <p:spPr>
          <a:xfrm>
            <a:off x="11764960" y="2720764"/>
            <a:ext cx="773161" cy="757386"/>
          </a:xfrm>
          <a:prstGeom prst="ellipse">
            <a:avLst/>
          </a:prstGeom>
          <a:solidFill>
            <a:srgbClr val="0070C0"/>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solidFill>
                  <a:srgbClr val="FFFFFF"/>
                </a:solidFill>
                <a:latin typeface="Helvetica Light"/>
                <a:ea typeface="Helvetica Light"/>
                <a:cs typeface="Helvetica Light"/>
                <a:sym typeface="Helvetica Light"/>
              </a:rPr>
              <a:t>3</a:t>
            </a: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5020241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3" grpId="0" animBg="1"/>
      <p:bldP spid="9" grpId="0" animBg="1"/>
      <p:bldP spid="10" grpId="0" animBg="1"/>
      <p:bldP spid="4"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28</a:t>
            </a:fld>
            <a:endParaRPr/>
          </a:p>
        </p:txBody>
      </p:sp>
      <p:sp>
        <p:nvSpPr>
          <p:cNvPr id="18" name="TextBox 17">
            <a:extLst>
              <a:ext uri="{FF2B5EF4-FFF2-40B4-BE49-F238E27FC236}">
                <a16:creationId xmlns="" xmlns:a16="http://schemas.microsoft.com/office/drawing/2014/main" id="{B2F0CD31-AAF5-4247-9B7E-7F25A9B5B67B}"/>
              </a:ext>
            </a:extLst>
          </p:cNvPr>
          <p:cNvSpPr txBox="1"/>
          <p:nvPr/>
        </p:nvSpPr>
        <p:spPr>
          <a:xfrm>
            <a:off x="1666373" y="477479"/>
            <a:ext cx="1820682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10000" dirty="0" smtClean="0">
                <a:solidFill>
                  <a:schemeClr val="bg1"/>
                </a:solidFill>
                <a:latin typeface="Bebas Neue" panose="020B0606020202050201" pitchFamily="34" charset="0"/>
              </a:rPr>
              <a:t>We used </a:t>
            </a:r>
            <a:r>
              <a:rPr lang="en-US" sz="10000" dirty="0" smtClean="0">
                <a:solidFill>
                  <a:schemeClr val="accent1"/>
                </a:solidFill>
                <a:latin typeface="Bebas Neue" panose="020B0606020202050201" pitchFamily="34" charset="0"/>
              </a:rPr>
              <a:t>score </a:t>
            </a:r>
            <a:r>
              <a:rPr lang="en-US" sz="10000" dirty="0" smtClean="0">
                <a:solidFill>
                  <a:schemeClr val="bg1"/>
                </a:solidFill>
                <a:latin typeface="Bebas Neue" panose="020B0606020202050201" pitchFamily="34" charset="0"/>
              </a:rPr>
              <a:t>to sort recommendations</a:t>
            </a:r>
            <a:endParaRPr lang="ru-RU" sz="10000" dirty="0">
              <a:solidFill>
                <a:schemeClr val="bg1"/>
              </a:solidFill>
            </a:endParaRPr>
          </a:p>
        </p:txBody>
      </p:sp>
      <p:sp>
        <p:nvSpPr>
          <p:cNvPr id="6" name="Rectangle 5"/>
          <p:cNvSpPr/>
          <p:nvPr/>
        </p:nvSpPr>
        <p:spPr>
          <a:xfrm>
            <a:off x="2036262" y="3478150"/>
            <a:ext cx="19823613" cy="4951475"/>
          </a:xfrm>
          <a:prstGeom prst="rect">
            <a:avLst/>
          </a:prstGeom>
          <a:noFill/>
          <a:ln w="3175" cap="flat">
            <a:solidFill>
              <a:schemeClr val="bg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 name="Oval 6"/>
          <p:cNvSpPr/>
          <p:nvPr/>
        </p:nvSpPr>
        <p:spPr>
          <a:xfrm>
            <a:off x="1666373" y="3099457"/>
            <a:ext cx="773161" cy="757386"/>
          </a:xfrm>
          <a:prstGeom prst="ellipse">
            <a:avLst/>
          </a:prstGeom>
          <a:solidFill>
            <a:srgbClr val="0070C0"/>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smtClean="0">
                <a:solidFill>
                  <a:srgbClr val="FFFFFF"/>
                </a:solidFill>
                <a:latin typeface="Helvetica Light"/>
                <a:ea typeface="Helvetica Light"/>
                <a:cs typeface="Helvetica Light"/>
                <a:sym typeface="Helvetica Light"/>
              </a:rPr>
              <a:t>4</a:t>
            </a: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3" name="TextBox 2"/>
          <p:cNvSpPr txBox="1"/>
          <p:nvPr/>
        </p:nvSpPr>
        <p:spPr>
          <a:xfrm>
            <a:off x="3000375" y="4858837"/>
            <a:ext cx="18492242" cy="63094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accent6">
                    <a:lumMod val="40000"/>
                    <a:lumOff val="60000"/>
                  </a:schemeClr>
                </a:solidFill>
                <a:effectLst/>
                <a:uFillTx/>
                <a:latin typeface="Avenir Book"/>
                <a:ea typeface="Avenir Book"/>
                <a:cs typeface="Avenir Book"/>
                <a:sym typeface="Avenir Book"/>
              </a:rPr>
              <a:t>Score = (Mean rating among similar users) * (Number</a:t>
            </a:r>
            <a:r>
              <a:rPr kumimoji="0" lang="en-US" sz="3600" b="0" i="0" u="none" strike="noStrike" cap="none" spc="0" normalizeH="0" dirty="0" smtClean="0">
                <a:ln>
                  <a:noFill/>
                </a:ln>
                <a:solidFill>
                  <a:schemeClr val="accent6">
                    <a:lumMod val="40000"/>
                    <a:lumOff val="60000"/>
                  </a:schemeClr>
                </a:solidFill>
                <a:effectLst/>
                <a:uFillTx/>
                <a:latin typeface="Avenir Book"/>
                <a:ea typeface="Avenir Book"/>
                <a:cs typeface="Avenir Book"/>
                <a:sym typeface="Avenir Book"/>
              </a:rPr>
              <a:t> of similar users who rated the book)</a:t>
            </a:r>
            <a:endParaRPr kumimoji="0" lang="en-US" sz="3600" b="0" i="0" u="none" strike="noStrike" cap="none" spc="0" normalizeH="0" baseline="0" dirty="0">
              <a:ln>
                <a:noFill/>
              </a:ln>
              <a:solidFill>
                <a:schemeClr val="accent6">
                  <a:lumMod val="40000"/>
                  <a:lumOff val="60000"/>
                </a:schemeClr>
              </a:solidFill>
              <a:effectLst/>
              <a:uFillTx/>
              <a:latin typeface="Avenir Book"/>
              <a:ea typeface="Avenir Book"/>
              <a:cs typeface="Avenir Book"/>
              <a:sym typeface="Avenir Book"/>
            </a:endParaRPr>
          </a:p>
        </p:txBody>
      </p:sp>
      <p:sp>
        <p:nvSpPr>
          <p:cNvPr id="9" name="TextBox 8"/>
          <p:cNvSpPr txBox="1"/>
          <p:nvPr/>
        </p:nvSpPr>
        <p:spPr>
          <a:xfrm>
            <a:off x="3000375" y="6411412"/>
            <a:ext cx="11051102" cy="63094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Avenir Book"/>
                <a:ea typeface="Avenir Book"/>
                <a:cs typeface="Avenir Book"/>
                <a:sym typeface="Avenir Book"/>
              </a:rPr>
              <a:t>Sort the recommended</a:t>
            </a:r>
            <a:r>
              <a:rPr kumimoji="0" lang="en-US" sz="3600" b="0" i="0" u="none" strike="noStrike" cap="none" spc="0" normalizeH="0" dirty="0" smtClean="0">
                <a:ln>
                  <a:noFill/>
                </a:ln>
                <a:solidFill>
                  <a:schemeClr val="bg1"/>
                </a:solidFill>
                <a:effectLst/>
                <a:uFillTx/>
                <a:latin typeface="Avenir Book"/>
                <a:ea typeface="Avenir Book"/>
                <a:cs typeface="Avenir Book"/>
                <a:sym typeface="Avenir Book"/>
              </a:rPr>
              <a:t> books according to this score</a:t>
            </a:r>
            <a:endParaRPr kumimoji="0" lang="en-US" sz="3600" b="0" i="0" u="none" strike="noStrike" cap="none" spc="0" normalizeH="0" baseline="0" dirty="0">
              <a:ln>
                <a:noFill/>
              </a:ln>
              <a:solidFill>
                <a:schemeClr val="bg1"/>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3255687867"/>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29</a:t>
            </a:fld>
            <a:endParaRPr/>
          </a:p>
        </p:txBody>
      </p:sp>
      <p:sp>
        <p:nvSpPr>
          <p:cNvPr id="18" name="TextBox 17">
            <a:extLst>
              <a:ext uri="{FF2B5EF4-FFF2-40B4-BE49-F238E27FC236}">
                <a16:creationId xmlns="" xmlns:a16="http://schemas.microsoft.com/office/drawing/2014/main" id="{B2F0CD31-AAF5-4247-9B7E-7F25A9B5B67B}"/>
              </a:ext>
            </a:extLst>
          </p:cNvPr>
          <p:cNvSpPr txBox="1"/>
          <p:nvPr/>
        </p:nvSpPr>
        <p:spPr>
          <a:xfrm>
            <a:off x="1666373" y="477479"/>
            <a:ext cx="1820682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10000" dirty="0" smtClean="0">
                <a:solidFill>
                  <a:schemeClr val="bg1"/>
                </a:solidFill>
                <a:latin typeface="Bebas Neue" panose="020B0606020202050201" pitchFamily="34" charset="0"/>
              </a:rPr>
              <a:t>RESULT</a:t>
            </a:r>
            <a:endParaRPr lang="ru-RU" sz="10000" dirty="0">
              <a:solidFill>
                <a:schemeClr val="bg1"/>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372" y="2093306"/>
            <a:ext cx="22601099" cy="790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074" y="2093306"/>
            <a:ext cx="9538573" cy="1093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77224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sldNum" sz="quarter" idx="2"/>
          </p:nvPr>
        </p:nvSpPr>
        <p:spPr>
          <a:xfrm>
            <a:off x="431270" y="607363"/>
            <a:ext cx="873356"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34" name="TextBox 33">
            <a:extLst>
              <a:ext uri="{FF2B5EF4-FFF2-40B4-BE49-F238E27FC236}">
                <a16:creationId xmlns="" xmlns:a16="http://schemas.microsoft.com/office/drawing/2014/main" id="{6EA36584-C9A9-124B-A3C7-D3252E00A529}"/>
              </a:ext>
            </a:extLst>
          </p:cNvPr>
          <p:cNvSpPr txBox="1"/>
          <p:nvPr/>
        </p:nvSpPr>
        <p:spPr>
          <a:xfrm>
            <a:off x="3384505" y="2785252"/>
            <a:ext cx="895989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tx2"/>
                </a:solidFill>
                <a:latin typeface="Bebas Neue" panose="020B0606020202050201" pitchFamily="34" charset="0"/>
              </a:rPr>
              <a:t>Problem </a:t>
            </a:r>
            <a:r>
              <a:rPr lang="en-US" sz="10000" dirty="0" smtClean="0">
                <a:solidFill>
                  <a:schemeClr val="accent1"/>
                </a:solidFill>
                <a:latin typeface="Bebas Neue" panose="020B0606020202050201" pitchFamily="34" charset="0"/>
              </a:rPr>
              <a:t>statement</a:t>
            </a:r>
            <a:endParaRPr kumimoji="0" lang="ru-RU" sz="10000" b="0" i="0" u="none" strike="noStrike" cap="none" spc="0" normalizeH="0" baseline="0" dirty="0">
              <a:ln>
                <a:noFill/>
              </a:ln>
              <a:solidFill>
                <a:schemeClr val="accent1"/>
              </a:solidFill>
              <a:effectLst/>
              <a:uFillTx/>
              <a:sym typeface="Avenir Book"/>
            </a:endParaRPr>
          </a:p>
        </p:txBody>
      </p:sp>
      <p:sp>
        <p:nvSpPr>
          <p:cNvPr id="36" name="Прямоугольник 35">
            <a:extLst>
              <a:ext uri="{FF2B5EF4-FFF2-40B4-BE49-F238E27FC236}">
                <a16:creationId xmlns="" xmlns:a16="http://schemas.microsoft.com/office/drawing/2014/main" id="{96A27270-839E-3345-BACD-CB36A8610F7A}"/>
              </a:ext>
            </a:extLst>
          </p:cNvPr>
          <p:cNvSpPr/>
          <p:nvPr/>
        </p:nvSpPr>
        <p:spPr>
          <a:xfrm>
            <a:off x="3384505" y="6447080"/>
            <a:ext cx="10548062" cy="2585323"/>
          </a:xfrm>
          <a:prstGeom prst="rect">
            <a:avLst/>
          </a:prstGeom>
        </p:spPr>
        <p:txBody>
          <a:bodyPr wrap="square">
            <a:spAutoFit/>
          </a:bodyPr>
          <a:lstStyle/>
          <a:p>
            <a:pPr>
              <a:lnSpc>
                <a:spcPct val="150000"/>
              </a:lnSpc>
            </a:pPr>
            <a:r>
              <a:rPr lang="en-US" sz="36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We have to build a recommendation system which will recommend books for a user based on his/her already liked books.</a:t>
            </a:r>
            <a:endParaRPr lang="ru-RU" sz="3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15762025" y="597442"/>
            <a:ext cx="5394425" cy="13280559"/>
          </a:xfrm>
          <a:prstGeom prst="rect">
            <a:avLst/>
          </a:prstGeom>
          <a:noFill/>
        </p:spPr>
        <p:txBody>
          <a:bodyPr wrap="none" lIns="91440" tIns="45720" rIns="91440" bIns="45720">
            <a:spAutoFit/>
          </a:bodyPr>
          <a:lstStyle/>
          <a:p>
            <a:pPr algn="ctr"/>
            <a:r>
              <a:rPr lang="en-US" sz="85700" b="1" cap="none" spc="0" dirty="0" smtClean="0">
                <a:ln w="900" cmpd="sng">
                  <a:solidFill>
                    <a:schemeClr val="accent1">
                      <a:satMod val="190000"/>
                      <a:alpha val="55000"/>
                    </a:schemeClr>
                  </a:solidFill>
                  <a:prstDash val="solid"/>
                </a:ln>
                <a:solidFill>
                  <a:schemeClr val="tx2">
                    <a:lumMod val="75000"/>
                  </a:schemeClr>
                </a:solidFill>
                <a:effectLst>
                  <a:innerShdw blurRad="101600" dist="76200" dir="5400000">
                    <a:schemeClr val="accent1">
                      <a:satMod val="190000"/>
                      <a:tint val="100000"/>
                      <a:alpha val="74000"/>
                    </a:schemeClr>
                  </a:innerShdw>
                </a:effectLst>
              </a:rPr>
              <a:t>?</a:t>
            </a:r>
            <a:endParaRPr lang="en-US" sz="85700" b="1" cap="none" spc="0" dirty="0">
              <a:ln w="900" cmpd="sng">
                <a:solidFill>
                  <a:schemeClr val="accent1">
                    <a:satMod val="190000"/>
                    <a:alpha val="55000"/>
                  </a:schemeClr>
                </a:solidFill>
                <a:prstDash val="solid"/>
              </a:ln>
              <a:solidFill>
                <a:schemeClr val="tx2">
                  <a:lumMod val="75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530767" y="4772549"/>
            <a:ext cx="17198640" cy="220060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3800" dirty="0" smtClean="0">
                <a:solidFill>
                  <a:schemeClr val="bg1"/>
                </a:solidFill>
                <a:latin typeface="Bebas Neue" pitchFamily="34" charset="0"/>
              </a:rPr>
              <a:t>CONCLUSIONS</a:t>
            </a:r>
            <a:endParaRPr kumimoji="0" lang="en-US" sz="13800" b="0" i="0" u="none" strike="noStrike" cap="none" spc="0" normalizeH="0" baseline="0" dirty="0">
              <a:ln>
                <a:noFill/>
              </a:ln>
              <a:solidFill>
                <a:schemeClr val="bg1"/>
              </a:solidFill>
              <a:effectLst/>
              <a:uFillTx/>
              <a:latin typeface="Bebas Neue" pitchFamily="34" charset="0"/>
              <a:sym typeface="Avenir Book"/>
            </a:endParaRPr>
          </a:p>
        </p:txBody>
      </p:sp>
      <p:sp>
        <p:nvSpPr>
          <p:cNvPr id="13" name="Rectangle 12"/>
          <p:cNvSpPr/>
          <p:nvPr/>
        </p:nvSpPr>
        <p:spPr>
          <a:xfrm>
            <a:off x="6629400" y="-228600"/>
            <a:ext cx="11001375" cy="4714875"/>
          </a:xfrm>
          <a:prstGeom prst="rect">
            <a:avLst/>
          </a:prstGeom>
          <a:solidFill>
            <a:schemeClr val="bg1">
              <a:alpha val="19000"/>
            </a:schemeClr>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4" name="TextBox 13"/>
          <p:cNvSpPr txBox="1"/>
          <p:nvPr/>
        </p:nvSpPr>
        <p:spPr>
          <a:xfrm>
            <a:off x="11681246" y="1357312"/>
            <a:ext cx="897682" cy="184665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1500" dirty="0" smtClean="0">
                <a:solidFill>
                  <a:schemeClr val="accent2"/>
                </a:solidFill>
              </a:rPr>
              <a:t>4</a:t>
            </a:r>
            <a:endParaRPr kumimoji="0" lang="en-US" sz="2500" b="0" i="0" u="none" strike="noStrike" cap="none" spc="0" normalizeH="0" baseline="0" dirty="0">
              <a:ln>
                <a:noFill/>
              </a:ln>
              <a:solidFill>
                <a:schemeClr val="accent2"/>
              </a:solidFill>
              <a:effectLst/>
              <a:uFillTx/>
              <a:latin typeface="Avenir Book"/>
              <a:ea typeface="Avenir Book"/>
              <a:cs typeface="Avenir Book"/>
              <a:sym typeface="Avenir Book"/>
            </a:endParaRPr>
          </a:p>
        </p:txBody>
      </p:sp>
      <p:sp>
        <p:nvSpPr>
          <p:cNvPr id="2" name="TextBox 1"/>
          <p:cNvSpPr txBox="1"/>
          <p:nvPr/>
        </p:nvSpPr>
        <p:spPr>
          <a:xfrm>
            <a:off x="1685926" y="8190880"/>
            <a:ext cx="7223545" cy="266226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2800" dirty="0" smtClean="0">
                <a:solidFill>
                  <a:srgbClr val="00B0F0"/>
                </a:solidFill>
              </a:rPr>
              <a:t>MODEL 1</a:t>
            </a:r>
          </a:p>
          <a:p>
            <a:pPr marL="457200" marR="0" indent="-457200" algn="l" defTabSz="825500" rtl="0" fontAlgn="auto" latinLnBrk="0" hangingPunct="0">
              <a:lnSpc>
                <a:spcPct val="100000"/>
              </a:lnSpc>
              <a:spcBef>
                <a:spcPts val="0"/>
              </a:spcBef>
              <a:spcAft>
                <a:spcPts val="0"/>
              </a:spcAft>
              <a:buClrTx/>
              <a:buSzTx/>
              <a:buFont typeface="Arial" pitchFamily="34" charset="0"/>
              <a:buChar char="•"/>
              <a:tabLst/>
            </a:pPr>
            <a:r>
              <a:rPr lang="en-US" sz="2800" dirty="0" smtClean="0">
                <a:solidFill>
                  <a:schemeClr val="tx1">
                    <a:lumMod val="40000"/>
                    <a:lumOff val="60000"/>
                  </a:schemeClr>
                </a:solidFill>
              </a:rPr>
              <a:t>BASIC MODEL</a:t>
            </a:r>
          </a:p>
          <a:p>
            <a:pPr marL="457200" marR="0" indent="-457200" algn="l" defTabSz="825500" rtl="0" fontAlgn="auto" latinLnBrk="0" hangingPunct="0">
              <a:lnSpc>
                <a:spcPct val="100000"/>
              </a:lnSpc>
              <a:spcBef>
                <a:spcPts val="0"/>
              </a:spcBef>
              <a:spcAft>
                <a:spcPts val="0"/>
              </a:spcAft>
              <a:buClrTx/>
              <a:buSzTx/>
              <a:buFont typeface="Arial" pitchFamily="34" charset="0"/>
              <a:buChar char="•"/>
              <a:tabLst/>
            </a:pPr>
            <a:r>
              <a:rPr lang="en-US" sz="2800" dirty="0" smtClean="0">
                <a:solidFill>
                  <a:schemeClr val="tx1">
                    <a:lumMod val="40000"/>
                    <a:lumOff val="60000"/>
                  </a:schemeClr>
                </a:solidFill>
              </a:rPr>
              <a:t>RECOMMENDED SOLELY ON POPULARITY</a:t>
            </a:r>
          </a:p>
          <a:p>
            <a:pPr marL="457200" marR="0" indent="-457200" algn="l" defTabSz="825500" rtl="0" fontAlgn="auto" latinLnBrk="0" hangingPunct="0">
              <a:lnSpc>
                <a:spcPct val="100000"/>
              </a:lnSpc>
              <a:spcBef>
                <a:spcPts val="0"/>
              </a:spcBef>
              <a:spcAft>
                <a:spcPts val="0"/>
              </a:spcAft>
              <a:buClrTx/>
              <a:buSzTx/>
              <a:buFont typeface="Arial" pitchFamily="34" charset="0"/>
              <a:buChar char="•"/>
              <a:tabLst/>
            </a:pPr>
            <a:r>
              <a:rPr lang="en-US" sz="2800" dirty="0" smtClean="0">
                <a:solidFill>
                  <a:schemeClr val="tx1">
                    <a:lumMod val="40000"/>
                    <a:lumOff val="60000"/>
                  </a:schemeClr>
                </a:solidFill>
              </a:rPr>
              <a:t>NOT SO GOOD!</a:t>
            </a:r>
            <a:endParaRPr lang="en-US" sz="2800" dirty="0">
              <a:solidFill>
                <a:schemeClr val="tx1">
                  <a:lumMod val="40000"/>
                  <a:lumOff val="60000"/>
                </a:schemeClr>
              </a:solidFill>
            </a:endParaRPr>
          </a:p>
          <a:p>
            <a:pPr marL="0" marR="0" indent="0" algn="l" defTabSz="825500" rtl="0" fontAlgn="auto" latinLnBrk="0" hangingPunct="0">
              <a:lnSpc>
                <a:spcPct val="100000"/>
              </a:lnSpc>
              <a:spcBef>
                <a:spcPts val="0"/>
              </a:spcBef>
              <a:spcAft>
                <a:spcPts val="0"/>
              </a:spcAft>
              <a:buClrTx/>
              <a:buSzTx/>
              <a:buFontTx/>
              <a:buNone/>
              <a:tabLst/>
            </a:pPr>
            <a:endParaRPr lang="en-US" sz="2800" dirty="0" smtClean="0">
              <a:solidFill>
                <a:schemeClr val="tx1">
                  <a:lumMod val="40000"/>
                  <a:lumOff val="60000"/>
                </a:schemeClr>
              </a:solidFill>
            </a:endParaRPr>
          </a:p>
        </p:txBody>
      </p:sp>
      <p:sp>
        <p:nvSpPr>
          <p:cNvPr id="3" name="TextBox 2"/>
          <p:cNvSpPr txBox="1"/>
          <p:nvPr/>
        </p:nvSpPr>
        <p:spPr>
          <a:xfrm>
            <a:off x="8126355" y="8190880"/>
            <a:ext cx="7109781" cy="34778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2800" dirty="0">
                <a:solidFill>
                  <a:srgbClr val="00B0F0"/>
                </a:solidFill>
              </a:rPr>
              <a:t>MODEL 2 </a:t>
            </a:r>
            <a:endParaRPr lang="en-US" sz="2800" dirty="0">
              <a:solidFill>
                <a:schemeClr val="tx1">
                  <a:lumMod val="40000"/>
                  <a:lumOff val="60000"/>
                </a:schemeClr>
              </a:solidFill>
            </a:endParaRPr>
          </a:p>
          <a:p>
            <a:pPr marL="457200" indent="-457200">
              <a:buFont typeface="Arial" pitchFamily="34" charset="0"/>
              <a:buChar char="•"/>
            </a:pPr>
            <a:r>
              <a:rPr lang="en-US" sz="2800" dirty="0" smtClean="0">
                <a:solidFill>
                  <a:schemeClr val="tx1">
                    <a:lumMod val="40000"/>
                    <a:lumOff val="60000"/>
                  </a:schemeClr>
                </a:solidFill>
              </a:rPr>
              <a:t>GOOD </a:t>
            </a:r>
            <a:r>
              <a:rPr lang="en-US" sz="2800" dirty="0">
                <a:solidFill>
                  <a:schemeClr val="tx1">
                    <a:lumMod val="40000"/>
                    <a:lumOff val="60000"/>
                  </a:schemeClr>
                </a:solidFill>
              </a:rPr>
              <a:t>ENOUGH WHEN WE NEEDED RECOMMENDATIONS </a:t>
            </a:r>
            <a:r>
              <a:rPr lang="en-US" sz="2800" dirty="0" smtClean="0">
                <a:solidFill>
                  <a:schemeClr val="tx1">
                    <a:lumMod val="40000"/>
                    <a:lumOff val="60000"/>
                  </a:schemeClr>
                </a:solidFill>
              </a:rPr>
              <a:t>POPULAR </a:t>
            </a:r>
            <a:r>
              <a:rPr lang="en-US" sz="2800" dirty="0">
                <a:solidFill>
                  <a:schemeClr val="tx1">
                    <a:lumMod val="40000"/>
                    <a:lumOff val="60000"/>
                  </a:schemeClr>
                </a:solidFill>
              </a:rPr>
              <a:t>AMONG OUR TASTE BUT NOT </a:t>
            </a:r>
            <a:r>
              <a:rPr lang="en-US" sz="2800" dirty="0" smtClean="0">
                <a:solidFill>
                  <a:schemeClr val="tx1">
                    <a:lumMod val="40000"/>
                    <a:lumOff val="60000"/>
                  </a:schemeClr>
                </a:solidFill>
              </a:rPr>
              <a:t>SO POPULAR </a:t>
            </a:r>
            <a:r>
              <a:rPr lang="en-US" sz="2800" dirty="0">
                <a:solidFill>
                  <a:schemeClr val="tx1">
                    <a:lumMod val="40000"/>
                    <a:lumOff val="60000"/>
                  </a:schemeClr>
                </a:solidFill>
              </a:rPr>
              <a:t>OVERALL</a:t>
            </a:r>
          </a:p>
          <a:p>
            <a:pPr marL="457200" indent="-457200">
              <a:buFont typeface="Arial" pitchFamily="34" charset="0"/>
              <a:buChar char="•"/>
            </a:pPr>
            <a:r>
              <a:rPr lang="en-US" sz="2800" dirty="0">
                <a:solidFill>
                  <a:schemeClr val="tx1">
                    <a:lumMod val="40000"/>
                    <a:lumOff val="60000"/>
                  </a:schemeClr>
                </a:solidFill>
              </a:rPr>
              <a:t>DID NOT CONSIDER THE BOOKS THAT WE DISLIKED</a:t>
            </a:r>
          </a:p>
          <a:p>
            <a:pPr marL="0" marR="0" indent="0" algn="l" defTabSz="825500" rtl="0" fontAlgn="auto" latinLnBrk="0" hangingPunct="0">
              <a:lnSpc>
                <a:spcPct val="100000"/>
              </a:lnSpc>
              <a:spcBef>
                <a:spcPts val="0"/>
              </a:spcBef>
              <a:spcAft>
                <a:spcPts val="0"/>
              </a:spcAft>
              <a:buClrTx/>
              <a:buSzTx/>
              <a:buFontTx/>
              <a:buNone/>
              <a:tabLst/>
            </a:pPr>
            <a:endParaRPr kumimoji="0" lang="en-US" sz="2500" b="0" i="0" u="none" strike="noStrike" cap="none" spc="0" normalizeH="0" baseline="0" dirty="0">
              <a:ln>
                <a:noFill/>
              </a:ln>
              <a:solidFill>
                <a:srgbClr val="717175"/>
              </a:solidFill>
              <a:effectLst/>
              <a:uFillTx/>
              <a:latin typeface="Avenir Book"/>
              <a:ea typeface="Avenir Book"/>
              <a:cs typeface="Avenir Book"/>
              <a:sym typeface="Avenir Book"/>
            </a:endParaRPr>
          </a:p>
        </p:txBody>
      </p:sp>
      <p:sp>
        <p:nvSpPr>
          <p:cNvPr id="4" name="TextBox 3"/>
          <p:cNvSpPr txBox="1"/>
          <p:nvPr/>
        </p:nvSpPr>
        <p:spPr>
          <a:xfrm>
            <a:off x="16316324" y="8190880"/>
            <a:ext cx="7572375" cy="395492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2800" dirty="0" smtClean="0">
                <a:solidFill>
                  <a:srgbClr val="00B0F0"/>
                </a:solidFill>
              </a:rPr>
              <a:t>MODEL </a:t>
            </a:r>
            <a:r>
              <a:rPr lang="en-US" sz="2800" dirty="0">
                <a:solidFill>
                  <a:srgbClr val="00B0F0"/>
                </a:solidFill>
              </a:rPr>
              <a:t>3 </a:t>
            </a:r>
            <a:endParaRPr lang="en-US" sz="2800" dirty="0">
              <a:solidFill>
                <a:schemeClr val="tx1">
                  <a:lumMod val="40000"/>
                  <a:lumOff val="60000"/>
                </a:schemeClr>
              </a:solidFill>
            </a:endParaRPr>
          </a:p>
          <a:p>
            <a:pPr marL="342900" indent="-342900">
              <a:buFont typeface="Arial" pitchFamily="34" charset="0"/>
              <a:buChar char="•"/>
            </a:pPr>
            <a:r>
              <a:rPr lang="en-US" sz="2800" dirty="0" smtClean="0">
                <a:solidFill>
                  <a:schemeClr val="tx1">
                    <a:lumMod val="40000"/>
                    <a:lumOff val="60000"/>
                  </a:schemeClr>
                </a:solidFill>
              </a:rPr>
              <a:t>GAVE </a:t>
            </a:r>
            <a:r>
              <a:rPr lang="en-US" sz="2800" dirty="0">
                <a:solidFill>
                  <a:schemeClr val="tx1">
                    <a:lumMod val="40000"/>
                    <a:lumOff val="60000"/>
                  </a:schemeClr>
                </a:solidFill>
              </a:rPr>
              <a:t>BEST RECOMMENDATIONS </a:t>
            </a:r>
            <a:endParaRPr lang="en-US" sz="2800" dirty="0" smtClean="0">
              <a:solidFill>
                <a:schemeClr val="tx1">
                  <a:lumMod val="40000"/>
                  <a:lumOff val="60000"/>
                </a:schemeClr>
              </a:solidFill>
            </a:endParaRPr>
          </a:p>
          <a:p>
            <a:pPr marL="342900" indent="-342900">
              <a:buFont typeface="Arial" pitchFamily="34" charset="0"/>
              <a:buChar char="•"/>
            </a:pPr>
            <a:r>
              <a:rPr lang="en-US" sz="2800" dirty="0" smtClean="0">
                <a:solidFill>
                  <a:schemeClr val="tx1">
                    <a:lumMod val="40000"/>
                    <a:lumOff val="60000"/>
                  </a:schemeClr>
                </a:solidFill>
              </a:rPr>
              <a:t>CONSIDERED </a:t>
            </a:r>
            <a:r>
              <a:rPr lang="en-US" sz="2800" dirty="0">
                <a:solidFill>
                  <a:schemeClr val="tx1">
                    <a:lumMod val="40000"/>
                    <a:lumOff val="60000"/>
                  </a:schemeClr>
                </a:solidFill>
              </a:rPr>
              <a:t>ALL OF OUR RATING INCLUDING  </a:t>
            </a:r>
            <a:r>
              <a:rPr lang="en-US" sz="2800" dirty="0" smtClean="0">
                <a:solidFill>
                  <a:schemeClr val="tx1">
                    <a:lumMod val="40000"/>
                    <a:lumOff val="60000"/>
                  </a:schemeClr>
                </a:solidFill>
              </a:rPr>
              <a:t>OUR DISLIKES</a:t>
            </a:r>
            <a:endParaRPr lang="en-US" sz="2800" dirty="0">
              <a:solidFill>
                <a:schemeClr val="tx1">
                  <a:lumMod val="40000"/>
                  <a:lumOff val="60000"/>
                </a:schemeClr>
              </a:solidFill>
            </a:endParaRPr>
          </a:p>
          <a:p>
            <a:pPr marL="342900" indent="-342900">
              <a:buFont typeface="Arial" pitchFamily="34" charset="0"/>
              <a:buChar char="•"/>
            </a:pPr>
            <a:r>
              <a:rPr lang="en-US" sz="2800" dirty="0">
                <a:solidFill>
                  <a:schemeClr val="tx1">
                    <a:lumMod val="40000"/>
                    <a:lumOff val="60000"/>
                  </a:schemeClr>
                </a:solidFill>
              </a:rPr>
              <a:t>MATCHED OUR RATINGS WITH OTHER USERS RATINGS </a:t>
            </a:r>
          </a:p>
          <a:p>
            <a:pPr marL="342900" indent="-342900">
              <a:buFont typeface="Arial" pitchFamily="34" charset="0"/>
              <a:buChar char="•"/>
            </a:pPr>
            <a:r>
              <a:rPr lang="en-US" sz="2800" dirty="0">
                <a:solidFill>
                  <a:schemeClr val="tx1">
                    <a:lumMod val="40000"/>
                    <a:lumOff val="60000"/>
                  </a:schemeClr>
                </a:solidFill>
              </a:rPr>
              <a:t>FINDED THE MOST SIMILAR USERS TO RECOMMEND BOOKS THAT THEY LIKED</a:t>
            </a:r>
          </a:p>
          <a:p>
            <a:pPr marL="0" marR="0" indent="0" algn="l" defTabSz="825500" rtl="0" fontAlgn="auto" latinLnBrk="0" hangingPunct="0">
              <a:lnSpc>
                <a:spcPct val="100000"/>
              </a:lnSpc>
              <a:spcBef>
                <a:spcPts val="0"/>
              </a:spcBef>
              <a:spcAft>
                <a:spcPts val="0"/>
              </a:spcAft>
              <a:buClrTx/>
              <a:buSzTx/>
              <a:buFontTx/>
              <a:buNone/>
              <a:tabLst/>
            </a:pPr>
            <a:endParaRPr kumimoji="0" lang="en-US" sz="2800" b="0" i="0" u="none" strike="noStrike" cap="none" spc="0" normalizeH="0" baseline="0" dirty="0">
              <a:ln>
                <a:noFill/>
              </a:ln>
              <a:solidFill>
                <a:srgbClr val="717175"/>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161638654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530767" y="7001923"/>
            <a:ext cx="17198640" cy="220060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3800" dirty="0" smtClean="0">
                <a:solidFill>
                  <a:schemeClr val="bg1"/>
                </a:solidFill>
                <a:latin typeface="Bebas Neue" pitchFamily="34" charset="0"/>
              </a:rPr>
              <a:t>FUTURE </a:t>
            </a:r>
            <a:r>
              <a:rPr lang="en-US" sz="13800" dirty="0" smtClean="0">
                <a:solidFill>
                  <a:schemeClr val="bg1"/>
                </a:solidFill>
                <a:latin typeface="Bebas Neue" pitchFamily="34" charset="0"/>
              </a:rPr>
              <a:t>PROSPECTS</a:t>
            </a:r>
            <a:endParaRPr kumimoji="0" lang="en-US" sz="13800" b="0" i="0" u="none" strike="noStrike" cap="none" spc="0" normalizeH="0" baseline="0" dirty="0">
              <a:ln>
                <a:noFill/>
              </a:ln>
              <a:solidFill>
                <a:schemeClr val="bg1"/>
              </a:solidFill>
              <a:effectLst/>
              <a:uFillTx/>
              <a:latin typeface="Bebas Neue" pitchFamily="34" charset="0"/>
              <a:sym typeface="Avenir Book"/>
            </a:endParaRPr>
          </a:p>
        </p:txBody>
      </p:sp>
      <p:sp>
        <p:nvSpPr>
          <p:cNvPr id="13" name="Rectangle 12"/>
          <p:cNvSpPr/>
          <p:nvPr/>
        </p:nvSpPr>
        <p:spPr>
          <a:xfrm>
            <a:off x="6629400" y="-228600"/>
            <a:ext cx="11001375" cy="4714875"/>
          </a:xfrm>
          <a:prstGeom prst="rect">
            <a:avLst/>
          </a:prstGeom>
          <a:solidFill>
            <a:schemeClr val="bg1">
              <a:alpha val="19000"/>
            </a:schemeClr>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4" name="TextBox 13"/>
          <p:cNvSpPr txBox="1"/>
          <p:nvPr/>
        </p:nvSpPr>
        <p:spPr>
          <a:xfrm>
            <a:off x="11681246" y="1357312"/>
            <a:ext cx="897682" cy="184665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1500" dirty="0">
                <a:solidFill>
                  <a:schemeClr val="accent2"/>
                </a:solidFill>
              </a:rPr>
              <a:t>5</a:t>
            </a:r>
            <a:endParaRPr kumimoji="0" lang="en-US" sz="2500" b="0" i="0" u="none" strike="noStrike" cap="none" spc="0" normalizeH="0" baseline="0" dirty="0">
              <a:ln>
                <a:noFill/>
              </a:ln>
              <a:solidFill>
                <a:schemeClr val="accent2"/>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1395312369"/>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612120" y="635695"/>
            <a:ext cx="607908" cy="4953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32</a:t>
            </a:fld>
            <a:endParaRPr/>
          </a:p>
        </p:txBody>
      </p:sp>
      <p:sp>
        <p:nvSpPr>
          <p:cNvPr id="18" name="TextBox 17">
            <a:extLst>
              <a:ext uri="{FF2B5EF4-FFF2-40B4-BE49-F238E27FC236}">
                <a16:creationId xmlns="" xmlns:a16="http://schemas.microsoft.com/office/drawing/2014/main" id="{B2F0CD31-AAF5-4247-9B7E-7F25A9B5B67B}"/>
              </a:ext>
            </a:extLst>
          </p:cNvPr>
          <p:cNvSpPr txBox="1"/>
          <p:nvPr/>
        </p:nvSpPr>
        <p:spPr>
          <a:xfrm>
            <a:off x="2237873" y="2323375"/>
            <a:ext cx="18206825"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bg1"/>
                </a:solidFill>
                <a:latin typeface="Bebas Neue" panose="020B0606020202050201" pitchFamily="34" charset="0"/>
              </a:rPr>
              <a:t>FUTURE </a:t>
            </a:r>
            <a:r>
              <a:rPr lang="en-US" sz="10000" dirty="0" smtClean="0">
                <a:solidFill>
                  <a:schemeClr val="accent1"/>
                </a:solidFill>
                <a:latin typeface="Bebas Neue" panose="020B0606020202050201" pitchFamily="34" charset="0"/>
              </a:rPr>
              <a:t>PROSPECTS</a:t>
            </a:r>
            <a:endParaRPr kumimoji="0" lang="ru-RU" sz="10000" b="0" i="0" u="none" strike="noStrike" cap="none" spc="0" normalizeH="0" baseline="0" dirty="0">
              <a:ln>
                <a:noFill/>
              </a:ln>
              <a:solidFill>
                <a:schemeClr val="accent1"/>
              </a:solidFill>
              <a:effectLst/>
              <a:uFillTx/>
              <a:sym typeface="Avenir Book"/>
            </a:endParaRPr>
          </a:p>
        </p:txBody>
      </p:sp>
      <p:sp>
        <p:nvSpPr>
          <p:cNvPr id="3" name="TextBox 2"/>
          <p:cNvSpPr txBox="1"/>
          <p:nvPr/>
        </p:nvSpPr>
        <p:spPr>
          <a:xfrm>
            <a:off x="2237873" y="5281618"/>
            <a:ext cx="20965676" cy="538609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4000" dirty="0" smtClean="0"/>
              <a:t>Add a new recommendation model based on genres</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lang="en-US" sz="4000" dirty="0"/>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4000" dirty="0" smtClean="0"/>
              <a:t>B</a:t>
            </a:r>
            <a:r>
              <a:rPr kumimoji="0" lang="en-US" sz="4000" b="0" i="0" u="none" strike="noStrike" cap="none" spc="0" normalizeH="0" baseline="0" dirty="0" smtClean="0">
                <a:ln>
                  <a:noFill/>
                </a:ln>
                <a:solidFill>
                  <a:srgbClr val="717175"/>
                </a:solidFill>
                <a:effectLst/>
                <a:uFillTx/>
                <a:sym typeface="Avenir Book"/>
              </a:rPr>
              <a:t>uild a web front-end</a:t>
            </a:r>
            <a:r>
              <a:rPr kumimoji="0" lang="en-US" sz="4000" b="0" i="0" u="none" strike="noStrike" cap="none" spc="0" normalizeH="0" dirty="0" smtClean="0">
                <a:ln>
                  <a:noFill/>
                </a:ln>
                <a:solidFill>
                  <a:srgbClr val="717175"/>
                </a:solidFill>
                <a:effectLst/>
                <a:uFillTx/>
                <a:sym typeface="Avenir Book"/>
              </a:rPr>
              <a:t> for the recommendation system</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4000" dirty="0" smtClean="0"/>
              <a:t>Users will enter their interest and the recommendations will be displayed on the webpage</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endParaRPr kumimoji="0" lang="en-US" sz="4000" b="0" i="0" u="none" strike="noStrike" cap="none" spc="0" normalizeH="0" dirty="0">
              <a:ln>
                <a:noFill/>
              </a:ln>
              <a:solidFill>
                <a:srgbClr val="717175"/>
              </a:solidFill>
              <a:effectLst/>
              <a:uFillTx/>
              <a:sym typeface="Avenir Book"/>
            </a:endParaRP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4000" b="0" i="0" u="none" strike="noStrike" cap="none" spc="0" normalizeH="0" baseline="0" dirty="0" smtClean="0">
                <a:ln>
                  <a:noFill/>
                </a:ln>
                <a:solidFill>
                  <a:srgbClr val="717175"/>
                </a:solidFill>
                <a:effectLst/>
                <a:uFillTx/>
                <a:sym typeface="Avenir Book"/>
              </a:rPr>
              <a:t>Build Backend using Django</a:t>
            </a:r>
            <a:r>
              <a:rPr kumimoji="0" lang="en-US" sz="4000" b="0" i="0" u="none" strike="noStrike" cap="none" spc="0" normalizeH="0" dirty="0" smtClean="0">
                <a:ln>
                  <a:noFill/>
                </a:ln>
                <a:solidFill>
                  <a:srgbClr val="717175"/>
                </a:solidFill>
                <a:effectLst/>
                <a:uFillTx/>
                <a:sym typeface="Avenir Book"/>
              </a:rPr>
              <a:t> framewor</a:t>
            </a:r>
            <a:r>
              <a:rPr lang="en-US" sz="4000" dirty="0" smtClean="0"/>
              <a:t>k in python and use this model in the backend</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kumimoji="0" lang="en-US" sz="4000" b="0" i="0" u="none" strike="noStrike" cap="none" spc="0" normalizeH="0" baseline="0" dirty="0" smtClean="0">
                <a:ln>
                  <a:noFill/>
                </a:ln>
                <a:solidFill>
                  <a:srgbClr val="717175"/>
                </a:solidFill>
                <a:effectLst/>
                <a:uFillTx/>
                <a:sym typeface="Avenir Book"/>
              </a:rPr>
              <a:t>Obviously</a:t>
            </a:r>
            <a:r>
              <a:rPr kumimoji="0" lang="en-US" sz="4000" b="0" i="0" u="none" strike="noStrike" cap="none" spc="0" normalizeH="0" dirty="0" smtClean="0">
                <a:ln>
                  <a:noFill/>
                </a:ln>
                <a:solidFill>
                  <a:srgbClr val="717175"/>
                </a:solidFill>
                <a:effectLst/>
                <a:uFillTx/>
                <a:sym typeface="Avenir Book"/>
              </a:rPr>
              <a:t> need high memory server so that time taken to build recommendations is short</a:t>
            </a:r>
          </a:p>
          <a:p>
            <a:pPr marL="342900" marR="0" indent="-342900" algn="l" defTabSz="825500" rtl="0" fontAlgn="auto" latinLnBrk="0" hangingPunct="0">
              <a:lnSpc>
                <a:spcPct val="100000"/>
              </a:lnSpc>
              <a:spcBef>
                <a:spcPts val="0"/>
              </a:spcBef>
              <a:spcAft>
                <a:spcPts val="0"/>
              </a:spcAft>
              <a:buClrTx/>
              <a:buSzTx/>
              <a:buFont typeface="Arial" pitchFamily="34" charset="0"/>
              <a:buChar char="•"/>
              <a:tabLst/>
            </a:pPr>
            <a:r>
              <a:rPr lang="en-US" sz="4000" baseline="0" dirty="0" smtClean="0"/>
              <a:t>Need</a:t>
            </a:r>
            <a:r>
              <a:rPr lang="en-US" sz="4000" dirty="0" smtClean="0"/>
              <a:t> to load entire dataset into memory</a:t>
            </a:r>
          </a:p>
          <a:p>
            <a:pPr marL="0" marR="0" indent="0" algn="l" defTabSz="825500" rtl="0" fontAlgn="auto" latinLnBrk="0" hangingPunct="0">
              <a:lnSpc>
                <a:spcPct val="100000"/>
              </a:lnSpc>
              <a:spcBef>
                <a:spcPts val="0"/>
              </a:spcBef>
              <a:spcAft>
                <a:spcPts val="0"/>
              </a:spcAft>
              <a:buClrTx/>
              <a:buSzTx/>
              <a:buFontTx/>
              <a:buNone/>
              <a:tabLst/>
            </a:pPr>
            <a:endParaRPr kumimoji="0" lang="en-US" sz="2500" b="0" i="0" u="none" strike="noStrike" cap="none" spc="0" normalizeH="0" baseline="0" dirty="0">
              <a:ln>
                <a:noFill/>
              </a:ln>
              <a:solidFill>
                <a:srgbClr val="717175"/>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3869728079"/>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6"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75" y="6137820"/>
            <a:ext cx="8578850" cy="2897683"/>
          </a:xfrm>
          <a:prstGeom prst="rect">
            <a:avLst/>
          </a:prstGeom>
          <a:noFill/>
          <a:extLst>
            <a:ext uri="{909E8E84-426E-40DD-AFC4-6F175D3DCCD1}">
              <a14:hiddenFill xmlns:a14="http://schemas.microsoft.com/office/drawing/2010/main">
                <a:solidFill>
                  <a:srgbClr val="FFFFFF"/>
                </a:solidFill>
              </a14:hiddenFill>
            </a:ext>
          </a:extLst>
        </p:spPr>
      </p:pic>
      <p:pic>
        <p:nvPicPr>
          <p:cNvPr id="15402" name="Picture 42" descr="Sklearn Tutorial Python - Ander Fernández"/>
          <p:cNvPicPr>
            <a:picLocks noChangeAspect="1" noChangeArrowheads="1"/>
          </p:cNvPicPr>
          <p:nvPr/>
        </p:nvPicPr>
        <p:blipFill rotWithShape="1">
          <a:blip r:embed="rId3">
            <a:extLst>
              <a:ext uri="{28A0092B-C50C-407E-A947-70E740481C1C}">
                <a14:useLocalDpi xmlns:a14="http://schemas.microsoft.com/office/drawing/2010/main" val="0"/>
              </a:ext>
            </a:extLst>
          </a:blip>
          <a:srcRect l="27568" t="27968" r="27631" b="27478"/>
          <a:stretch/>
        </p:blipFill>
        <p:spPr bwMode="auto">
          <a:xfrm>
            <a:off x="18550381" y="6597646"/>
            <a:ext cx="4514850" cy="259714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The Python Logo | Python Software Found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The Python Logo | Python Software Found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8" name="Picture 8" descr="The gzip home p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93709" y="3802454"/>
            <a:ext cx="2628900" cy="1743076"/>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GitHub - wkentaro/gdown: Download a large file from Google Drive (curl/wget  fails because of the security notice)."/>
          <p:cNvSpPr>
            <a:spLocks noChangeAspect="1" noChangeArrowheads="1"/>
          </p:cNvSpPr>
          <p:nvPr/>
        </p:nvSpPr>
        <p:spPr bwMode="auto">
          <a:xfrm>
            <a:off x="460375" y="-896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GitHub - wkentaro/gdown: Download a large file from Google Drive (curl/wget  fails because of the security notice)."/>
          <p:cNvSpPr>
            <a:spLocks noChangeAspect="1" noChangeArrowheads="1"/>
          </p:cNvSpPr>
          <p:nvPr/>
        </p:nvSpPr>
        <p:spPr bwMode="auto">
          <a:xfrm>
            <a:off x="612775" y="-7445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GitHub - wkentaro/gdown: Download a large file from Google Drive (curl/wget  fails because of the security notice)."/>
          <p:cNvSpPr>
            <a:spLocks noChangeAspect="1" noChangeArrowheads="1"/>
          </p:cNvSpPr>
          <p:nvPr/>
        </p:nvSpPr>
        <p:spPr bwMode="auto">
          <a:xfrm>
            <a:off x="765175" y="-592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76" name="Picture 16" descr="GitHub - wkentaro/gdown: Download a large file from Google Drive (curl/wget  fails because of the security notice)."/>
          <p:cNvPicPr>
            <a:picLocks noChangeAspect="1" noChangeArrowheads="1"/>
          </p:cNvPicPr>
          <p:nvPr/>
        </p:nvPicPr>
        <p:blipFill rotWithShape="1">
          <a:blip r:embed="rId5">
            <a:extLst>
              <a:ext uri="{28A0092B-C50C-407E-A947-70E740481C1C}">
                <a14:useLocalDpi xmlns:a14="http://schemas.microsoft.com/office/drawing/2010/main" val="0"/>
              </a:ext>
            </a:extLst>
          </a:blip>
          <a:srcRect l="37983" t="14000" r="36767" b="63028"/>
          <a:stretch/>
        </p:blipFill>
        <p:spPr bwMode="auto">
          <a:xfrm>
            <a:off x="16087724" y="5930900"/>
            <a:ext cx="2886075" cy="131286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8" descr="Logo image"/>
          <p:cNvSpPr>
            <a:spLocks noChangeAspect="1" noChangeArrowheads="1"/>
          </p:cNvSpPr>
          <p:nvPr/>
        </p:nvSpPr>
        <p:spPr bwMode="auto">
          <a:xfrm>
            <a:off x="917575" y="-439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0" descr="Logo image"/>
          <p:cNvSpPr>
            <a:spLocks noChangeAspect="1" noChangeArrowheads="1"/>
          </p:cNvSpPr>
          <p:nvPr/>
        </p:nvSpPr>
        <p:spPr bwMode="auto">
          <a:xfrm>
            <a:off x="1069975" y="-287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Logo image"/>
          <p:cNvSpPr>
            <a:spLocks noChangeAspect="1" noChangeArrowheads="1"/>
          </p:cNvSpPr>
          <p:nvPr/>
        </p:nvSpPr>
        <p:spPr bwMode="auto">
          <a:xfrm>
            <a:off x="1222375" y="-134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How to create NumPy arrays from scratch? | by Tanu N Prabhu | Towards Data  Science"/>
          <p:cNvSpPr>
            <a:spLocks noChangeAspect="1" noChangeArrowheads="1"/>
          </p:cNvSpPr>
          <p:nvPr/>
        </p:nvSpPr>
        <p:spPr bwMode="auto">
          <a:xfrm>
            <a:off x="1374775" y="17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6" descr="How to create NumPy arrays from scratch? | by Tanu N Prabhu | Towards Data  Science"/>
          <p:cNvSpPr>
            <a:spLocks noChangeAspect="1" noChangeArrowheads="1"/>
          </p:cNvSpPr>
          <p:nvPr/>
        </p:nvSpPr>
        <p:spPr bwMode="auto">
          <a:xfrm>
            <a:off x="1527175" y="1698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8" descr="How to create NumPy arrays from scratch? | by Tanu N Prabhu | Towards Data  Science"/>
          <p:cNvSpPr>
            <a:spLocks noChangeAspect="1" noChangeArrowheads="1"/>
          </p:cNvSpPr>
          <p:nvPr/>
        </p:nvSpPr>
        <p:spPr bwMode="auto">
          <a:xfrm>
            <a:off x="1679575" y="3222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90" name="Picture 30" descr="How to create NumPy arrays from scratch? | by Tanu N Prabhu | Towards Data  Scien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7718" y="6699248"/>
            <a:ext cx="7286625" cy="2914650"/>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32" descr="Image result for pandas"/>
          <p:cNvSpPr>
            <a:spLocks noChangeAspect="1" noChangeArrowheads="1"/>
          </p:cNvSpPr>
          <p:nvPr/>
        </p:nvSpPr>
        <p:spPr bwMode="auto">
          <a:xfrm>
            <a:off x="1831975" y="4746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4" descr="Image result for pandas"/>
          <p:cNvSpPr>
            <a:spLocks noChangeAspect="1" noChangeArrowheads="1"/>
          </p:cNvSpPr>
          <p:nvPr/>
        </p:nvSpPr>
        <p:spPr bwMode="auto">
          <a:xfrm>
            <a:off x="1984375" y="6270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36" descr="Image result for pandas"/>
          <p:cNvSpPr>
            <a:spLocks noChangeAspect="1" noChangeArrowheads="1"/>
          </p:cNvSpPr>
          <p:nvPr/>
        </p:nvSpPr>
        <p:spPr bwMode="auto">
          <a:xfrm>
            <a:off x="2136775" y="779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38" descr="Matplotlib documentation — Matplotlib 3.6.3 documentation"/>
          <p:cNvSpPr>
            <a:spLocks noChangeAspect="1" noChangeArrowheads="1"/>
          </p:cNvSpPr>
          <p:nvPr/>
        </p:nvSpPr>
        <p:spPr bwMode="auto">
          <a:xfrm>
            <a:off x="2289175" y="110331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40" descr="Matplotlib documentation — Matplotlib 3.6.3 documentation"/>
          <p:cNvSpPr>
            <a:spLocks noChangeAspect="1" noChangeArrowheads="1"/>
          </p:cNvSpPr>
          <p:nvPr/>
        </p:nvSpPr>
        <p:spPr bwMode="auto">
          <a:xfrm>
            <a:off x="2441575" y="125571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descr="matplotlib - Google Search - Google Chrome"/>
          <p:cNvPicPr>
            <a:picLocks noChangeAspect="1"/>
          </p:cNvPicPr>
          <p:nvPr/>
        </p:nvPicPr>
        <p:blipFill rotWithShape="1">
          <a:blip r:embed="rId7">
            <a:extLst>
              <a:ext uri="{BEBA8EAE-BF5A-486C-A8C5-ECC9F3942E4B}">
                <a14:imgProps xmlns:a14="http://schemas.microsoft.com/office/drawing/2010/main">
                  <a14:imgLayer r:embed="rId8">
                    <a14:imgEffect>
                      <a14:backgroundRemoval t="29841" b="43369" l="53763" r="92619">
                        <a14:foregroundMark x1="58973" y1="36340" x2="58973" y2="36340"/>
                        <a14:foregroundMark x1="53763" y1="37003" x2="53763" y2="37003"/>
                        <a14:foregroundMark x1="63242" y1="35809" x2="63242" y2="35809"/>
                        <a14:foregroundMark x1="66208" y1="36074" x2="66208" y2="36074"/>
                        <a14:foregroundMark x1="69537" y1="38462" x2="69537" y2="38462"/>
                        <a14:foregroundMark x1="75181" y1="40981" x2="75181" y2="40981"/>
                        <a14:foregroundMark x1="76918" y1="32891" x2="76918" y2="32891"/>
                        <a14:foregroundMark x1="82779" y1="35544" x2="82779" y2="35544"/>
                        <a14:foregroundMark x1="82417" y1="35809" x2="82417" y2="35809"/>
                        <a14:foregroundMark x1="82417" y1="35809" x2="82417" y2="35809"/>
                        <a14:foregroundMark x1="82417" y1="35809" x2="82417" y2="35809"/>
                        <a14:foregroundMark x1="82344" y1="36472" x2="82344" y2="36472"/>
                        <a14:foregroundMark x1="82344" y1="38992" x2="82344" y2="38992"/>
                        <a14:foregroundMark x1="82344" y1="38992" x2="82344" y2="38992"/>
                        <a14:foregroundMark x1="82344" y1="38992" x2="82344" y2="38992"/>
                        <a14:foregroundMark x1="82417" y1="41512" x2="82417" y2="41512"/>
                        <a14:foregroundMark x1="82417" y1="41512" x2="82417" y2="41512"/>
                        <a14:foregroundMark x1="84877" y1="41512" x2="84877" y2="41512"/>
                        <a14:foregroundMark x1="84877" y1="41512" x2="84877" y2="41512"/>
                        <a14:foregroundMark x1="87265" y1="40318" x2="87265" y2="40318"/>
                        <a14:foregroundMark x1="87265" y1="40318" x2="87265" y2="40318"/>
                        <a14:foregroundMark x1="90159" y1="38727" x2="90159" y2="38727"/>
                        <a14:foregroundMark x1="90159" y1="38727" x2="90159" y2="38727"/>
                        <a14:foregroundMark x1="87844" y1="32891" x2="87844" y2="32891"/>
                        <a14:foregroundMark x1="87844" y1="32891" x2="87844" y2="32891"/>
                        <a14:foregroundMark x1="92619" y1="36605" x2="92619" y2="36605"/>
                        <a14:foregroundMark x1="92619" y1="36605" x2="92619" y2="36605"/>
                        <a14:backgroundMark x1="53111" y1="44164" x2="53111" y2="44164"/>
                      </a14:backgroundRemoval>
                    </a14:imgEffect>
                  </a14:imgLayer>
                </a14:imgProps>
              </a:ext>
              <a:ext uri="{28A0092B-C50C-407E-A947-70E740481C1C}">
                <a14:useLocalDpi xmlns:a14="http://schemas.microsoft.com/office/drawing/2010/main" val="0"/>
              </a:ext>
            </a:extLst>
          </a:blip>
          <a:srcRect l="52025" t="28473" r="4565" b="54686"/>
          <a:stretch/>
        </p:blipFill>
        <p:spPr>
          <a:xfrm>
            <a:off x="11485559" y="10055434"/>
            <a:ext cx="6045200" cy="1279568"/>
          </a:xfrm>
          <a:prstGeom prst="rect">
            <a:avLst/>
          </a:prstGeom>
        </p:spPr>
      </p:pic>
      <p:sp>
        <p:nvSpPr>
          <p:cNvPr id="23" name="Rectangle 22"/>
          <p:cNvSpPr/>
          <p:nvPr/>
        </p:nvSpPr>
        <p:spPr>
          <a:xfrm>
            <a:off x="11058525" y="2371725"/>
            <a:ext cx="12944474" cy="9744075"/>
          </a:xfrm>
          <a:prstGeom prst="rect">
            <a:avLst/>
          </a:prstGeom>
          <a:noFill/>
          <a:ln w="38100" cap="flat">
            <a:solidFill>
              <a:srgbClr val="0070C0"/>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4" name="AutoShape 44" descr="SciPy and NumPy - Full Stack Python"/>
          <p:cNvSpPr>
            <a:spLocks noChangeAspect="1" noChangeArrowheads="1"/>
          </p:cNvSpPr>
          <p:nvPr/>
        </p:nvSpPr>
        <p:spPr bwMode="auto">
          <a:xfrm>
            <a:off x="2593975" y="140811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46" descr="SciPy and NumPy - Full Stack Python"/>
          <p:cNvSpPr>
            <a:spLocks noChangeAspect="1" noChangeArrowheads="1"/>
          </p:cNvSpPr>
          <p:nvPr/>
        </p:nvSpPr>
        <p:spPr bwMode="auto">
          <a:xfrm>
            <a:off x="1679575" y="1811337"/>
            <a:ext cx="7664450" cy="16962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3800" dirty="0" smtClean="0">
                <a:solidFill>
                  <a:schemeClr val="tx2"/>
                </a:solidFill>
                <a:latin typeface="Bebas Neue" pitchFamily="34" charset="0"/>
              </a:rPr>
              <a:t>TECH</a:t>
            </a:r>
            <a:r>
              <a:rPr lang="en-US" sz="13800" dirty="0" smtClean="0">
                <a:solidFill>
                  <a:srgbClr val="0070C0"/>
                </a:solidFill>
                <a:latin typeface="Bebas Neue" pitchFamily="34" charset="0"/>
              </a:rPr>
              <a:t> STACK</a:t>
            </a:r>
            <a:endParaRPr lang="en-US" sz="13800" dirty="0">
              <a:solidFill>
                <a:srgbClr val="0070C0"/>
              </a:solidFill>
              <a:latin typeface="Bebas Neue" pitchFamily="34" charset="0"/>
            </a:endParaRPr>
          </a:p>
        </p:txBody>
      </p:sp>
      <p:pic>
        <p:nvPicPr>
          <p:cNvPr id="15408" name="Picture 48" descr="SciPy and NumPy - Full Stack Pyth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19229" y="3507580"/>
            <a:ext cx="4852540" cy="1928018"/>
          </a:xfrm>
          <a:prstGeom prst="rect">
            <a:avLst/>
          </a:prstGeom>
          <a:noFill/>
          <a:extLst>
            <a:ext uri="{909E8E84-426E-40DD-AFC4-6F175D3DCCD1}">
              <a14:hiddenFill xmlns:a14="http://schemas.microsoft.com/office/drawing/2010/main">
                <a:solidFill>
                  <a:srgbClr val="FFFFFF"/>
                </a:solidFill>
              </a14:hiddenFill>
            </a:ext>
          </a:extLst>
        </p:spPr>
      </p:pic>
      <p:pic>
        <p:nvPicPr>
          <p:cNvPr id="15410" name="Picture 50" descr="pandas (software) - Wikipedi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33428" y="9540311"/>
            <a:ext cx="5715000" cy="2309813"/>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1"/>
          <p:cNvSpPr txBox="1">
            <a:spLocks/>
          </p:cNvSpPr>
          <p:nvPr/>
        </p:nvSpPr>
        <p:spPr>
          <a:xfrm>
            <a:off x="15538447" y="2765634"/>
            <a:ext cx="3984625" cy="68379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marL="0" marR="0" indent="0" algn="l" defTabSz="825500" rtl="0" latinLnBrk="0">
              <a:lnSpc>
                <a:spcPct val="80000"/>
              </a:lnSpc>
              <a:spcBef>
                <a:spcPts val="0"/>
              </a:spcBef>
              <a:spcAft>
                <a:spcPts val="0"/>
              </a:spcAft>
              <a:buClrTx/>
              <a:buSzTx/>
              <a:buFontTx/>
              <a:buNone/>
              <a:tabLst/>
              <a:defRPr sz="10000" b="0" i="0" u="none" strike="noStrike" cap="none" spc="0" baseline="0">
                <a:ln>
                  <a:noFill/>
                </a:ln>
                <a:solidFill>
                  <a:srgbClr val="454854"/>
                </a:solidFill>
                <a:uFillTx/>
                <a:latin typeface="Bebas"/>
                <a:ea typeface="Bebas"/>
                <a:cs typeface="Bebas"/>
                <a:sym typeface="Bebas"/>
              </a:defRPr>
            </a:lvl1pPr>
            <a:lvl2pPr marL="0" marR="0" indent="2286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2pPr>
            <a:lvl3pPr marL="0" marR="0" indent="4572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3pPr>
            <a:lvl4pPr marL="0" marR="0" indent="6858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4pPr>
            <a:lvl5pPr marL="0" marR="0" indent="9144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5pPr>
            <a:lvl6pPr marL="0" marR="0" indent="11430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6pPr>
            <a:lvl7pPr marL="0" marR="0" indent="13716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7pPr>
            <a:lvl8pPr marL="0" marR="0" indent="16002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8pPr>
            <a:lvl9pPr marL="0" marR="0" indent="1828800" algn="l" defTabSz="825500" rtl="0" latinLnBrk="0">
              <a:lnSpc>
                <a:spcPct val="80000"/>
              </a:lnSpc>
              <a:spcBef>
                <a:spcPts val="0"/>
              </a:spcBef>
              <a:spcAft>
                <a:spcPts val="0"/>
              </a:spcAft>
              <a:buClrTx/>
              <a:buSzTx/>
              <a:buFontTx/>
              <a:buNone/>
              <a:tabLst/>
              <a:defRPr sz="10000" b="0" i="0" u="none" strike="noStrike" cap="none" spc="0" baseline="0">
                <a:ln>
                  <a:noFill/>
                </a:ln>
                <a:solidFill>
                  <a:srgbClr val="3A3B39"/>
                </a:solidFill>
                <a:uFillTx/>
                <a:latin typeface="Bebas"/>
                <a:ea typeface="Bebas"/>
                <a:cs typeface="Bebas"/>
                <a:sym typeface="Bebas"/>
              </a:defRPr>
            </a:lvl9pPr>
          </a:lstStyle>
          <a:p>
            <a:pPr algn="ctr"/>
            <a:r>
              <a:rPr lang="en-US" sz="3200" dirty="0" smtClean="0">
                <a:solidFill>
                  <a:schemeClr val="tx2">
                    <a:lumMod val="60000"/>
                    <a:lumOff val="40000"/>
                  </a:schemeClr>
                </a:solidFill>
              </a:rPr>
              <a:t>LIBRARIES USED</a:t>
            </a:r>
            <a:endParaRPr lang="en-US" sz="3200" dirty="0">
              <a:solidFill>
                <a:schemeClr val="tx2">
                  <a:lumMod val="60000"/>
                  <a:lumOff val="40000"/>
                </a:schemeClr>
              </a:solidFill>
            </a:endParaRPr>
          </a:p>
        </p:txBody>
      </p:sp>
      <p:sp>
        <p:nvSpPr>
          <p:cNvPr id="2" name="Right Arrow 1"/>
          <p:cNvSpPr/>
          <p:nvPr/>
        </p:nvSpPr>
        <p:spPr>
          <a:xfrm>
            <a:off x="9563100" y="7029450"/>
            <a:ext cx="1104900" cy="557211"/>
          </a:xfrm>
          <a:prstGeom prst="rightArrow">
            <a:avLst/>
          </a:prstGeom>
          <a:blipFill rotWithShape="1">
            <a:blip r:embed="rId11"/>
            <a:srcRect/>
            <a:tile tx="0" ty="0" sx="100000" sy="100000" flip="none" algn="tl"/>
          </a:blip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237402170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58073" y="4608979"/>
            <a:ext cx="9661299" cy="313932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19900" b="0" i="0" u="none" strike="noStrike" cap="none" spc="0" normalizeH="0" baseline="0" dirty="0" smtClean="0">
                <a:ln>
                  <a:noFill/>
                </a:ln>
                <a:solidFill>
                  <a:srgbClr val="717175"/>
                </a:solidFill>
                <a:effectLst/>
                <a:uFillTx/>
                <a:latin typeface="Bebas Neue" pitchFamily="34" charset="0"/>
                <a:sym typeface="Avenir Book"/>
              </a:rPr>
              <a:t>THANK YOU!!</a:t>
            </a:r>
            <a:endParaRPr kumimoji="0" lang="en-US" sz="19900" b="0" i="0" u="none" strike="noStrike" cap="none" spc="0" normalizeH="0" baseline="0" dirty="0">
              <a:ln>
                <a:noFill/>
              </a:ln>
              <a:solidFill>
                <a:srgbClr val="717175"/>
              </a:solidFill>
              <a:effectLst/>
              <a:uFillTx/>
              <a:latin typeface="Bebas Neue" pitchFamily="34" charset="0"/>
              <a:sym typeface="Avenir Book"/>
            </a:endParaRPr>
          </a:p>
        </p:txBody>
      </p:sp>
      <p:sp>
        <p:nvSpPr>
          <p:cNvPr id="4" name="TextBox 3"/>
          <p:cNvSpPr txBox="1"/>
          <p:nvPr/>
        </p:nvSpPr>
        <p:spPr>
          <a:xfrm>
            <a:off x="20175079" y="9209116"/>
            <a:ext cx="4208921" cy="438581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rgbClr val="717175"/>
                </a:solidFill>
                <a:effectLst/>
                <a:uFillTx/>
                <a:sym typeface="Avenir Book"/>
              </a:rPr>
              <a:t>MADE BY</a:t>
            </a:r>
            <a:r>
              <a:rPr kumimoji="0" lang="en-US" sz="4000" b="0" i="0" u="none" strike="noStrike" cap="none" spc="0" normalizeH="0" dirty="0" smtClean="0">
                <a:ln>
                  <a:noFill/>
                </a:ln>
                <a:solidFill>
                  <a:srgbClr val="717175"/>
                </a:solidFill>
                <a:effectLst/>
                <a:uFillTx/>
                <a:sym typeface="Avenir Book"/>
              </a:rPr>
              <a:t> :</a:t>
            </a:r>
            <a:endParaRPr kumimoji="0" lang="en-US" sz="4000" b="0" i="0" u="none" strike="noStrike" cap="none" spc="0" normalizeH="0" baseline="0" dirty="0" smtClean="0">
              <a:ln>
                <a:noFill/>
              </a:ln>
              <a:solidFill>
                <a:srgbClr val="717175"/>
              </a:solidFill>
              <a:effectLst/>
              <a:uFillTx/>
              <a:sym typeface="Avenir Book"/>
            </a:endParaRPr>
          </a:p>
          <a:p>
            <a:pPr marL="571500" lvl="2" indent="-571500">
              <a:buFont typeface="Arial" pitchFamily="34" charset="0"/>
              <a:buChar char="•"/>
            </a:pPr>
            <a:r>
              <a:rPr kumimoji="0" lang="en-US" sz="4000" b="0" i="0" u="none" strike="noStrike" cap="none" spc="0" normalizeH="0" baseline="0" dirty="0" smtClean="0">
                <a:ln>
                  <a:noFill/>
                </a:ln>
                <a:solidFill>
                  <a:srgbClr val="717175"/>
                </a:solidFill>
                <a:effectLst/>
                <a:uFillTx/>
                <a:sym typeface="Avenir Book"/>
              </a:rPr>
              <a:t>AYUSH DAS</a:t>
            </a:r>
          </a:p>
          <a:p>
            <a:pPr marL="571500" lvl="2" indent="-571500">
              <a:buFont typeface="Arial" pitchFamily="34" charset="0"/>
              <a:buChar char="•"/>
            </a:pPr>
            <a:r>
              <a:rPr lang="en-US" sz="4000" dirty="0" smtClean="0"/>
              <a:t>ARYAN</a:t>
            </a:r>
          </a:p>
          <a:p>
            <a:pPr marL="571500" lvl="2" indent="-571500">
              <a:buFont typeface="Arial" pitchFamily="34" charset="0"/>
              <a:buChar char="•"/>
            </a:pPr>
            <a:r>
              <a:rPr kumimoji="0" lang="en-US" sz="4000" b="0" i="0" u="none" strike="noStrike" cap="none" spc="0" normalizeH="0" baseline="0" dirty="0" smtClean="0">
                <a:ln>
                  <a:noFill/>
                </a:ln>
                <a:solidFill>
                  <a:srgbClr val="717175"/>
                </a:solidFill>
                <a:effectLst/>
                <a:uFillTx/>
                <a:sym typeface="Avenir Book"/>
              </a:rPr>
              <a:t>SUJYOTI</a:t>
            </a:r>
          </a:p>
          <a:p>
            <a:pPr marL="571500" lvl="2" indent="-571500">
              <a:buFont typeface="Arial" pitchFamily="34" charset="0"/>
              <a:buChar char="•"/>
            </a:pPr>
            <a:r>
              <a:rPr lang="en-US" sz="4000" dirty="0" smtClean="0"/>
              <a:t>ISHITA</a:t>
            </a:r>
          </a:p>
          <a:p>
            <a:pPr marL="571500" lvl="2" indent="-571500">
              <a:buFont typeface="Arial" pitchFamily="34" charset="0"/>
              <a:buChar char="•"/>
            </a:pPr>
            <a:r>
              <a:rPr lang="en-US" sz="4000" dirty="0" smtClean="0"/>
              <a:t>NITIN</a:t>
            </a:r>
          </a:p>
          <a:p>
            <a:pPr marL="571500" lvl="2" indent="-571500">
              <a:buFont typeface="Arial" pitchFamily="34" charset="0"/>
              <a:buChar char="•"/>
            </a:pPr>
            <a:r>
              <a:rPr kumimoji="0" lang="en-US" sz="4000" b="0" i="0" u="none" strike="noStrike" cap="none" spc="0" normalizeH="0" baseline="0" dirty="0" smtClean="0">
                <a:ln>
                  <a:noFill/>
                </a:ln>
                <a:solidFill>
                  <a:srgbClr val="717175"/>
                </a:solidFill>
                <a:effectLst/>
                <a:uFillTx/>
                <a:sym typeface="Avenir Book"/>
              </a:rPr>
              <a:t>SHIVANI</a:t>
            </a:r>
            <a:endParaRPr kumimoji="0" lang="en-US" sz="4000" b="0" i="0" u="none" strike="noStrike" cap="none" spc="0" normalizeH="0" baseline="0" dirty="0">
              <a:ln>
                <a:noFill/>
              </a:ln>
              <a:solidFill>
                <a:srgbClr val="717175"/>
              </a:solidFill>
              <a:effectLst/>
              <a:uFillTx/>
              <a:sym typeface="Avenir Book"/>
            </a:endParaRPr>
          </a:p>
        </p:txBody>
      </p:sp>
    </p:spTree>
    <p:extLst>
      <p:ext uri="{BB962C8B-B14F-4D97-AF65-F5344CB8AC3E}">
        <p14:creationId xmlns:p14="http://schemas.microsoft.com/office/powerpoint/2010/main" val="369582259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629400" y="-228600"/>
            <a:ext cx="11001375" cy="4714875"/>
          </a:xfrm>
          <a:prstGeom prst="rect">
            <a:avLst/>
          </a:prstGeom>
          <a:solidFill>
            <a:schemeClr val="bg1">
              <a:alpha val="19000"/>
            </a:schemeClr>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4" name="TextBox 13"/>
          <p:cNvSpPr txBox="1"/>
          <p:nvPr/>
        </p:nvSpPr>
        <p:spPr>
          <a:xfrm>
            <a:off x="11681246" y="1357312"/>
            <a:ext cx="897682" cy="184665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0" dirty="0" smtClean="0">
                <a:ln>
                  <a:noFill/>
                </a:ln>
                <a:solidFill>
                  <a:schemeClr val="accent2"/>
                </a:solidFill>
                <a:effectLst/>
                <a:uFillTx/>
                <a:latin typeface="Avenir Book"/>
                <a:ea typeface="Avenir Book"/>
                <a:cs typeface="Avenir Book"/>
                <a:sym typeface="Avenir Book"/>
              </a:rPr>
              <a:t>1</a:t>
            </a:r>
            <a:endParaRPr kumimoji="0" lang="en-US" sz="2500" b="0" i="0" u="none" strike="noStrike" cap="none" spc="0" normalizeH="0" baseline="0" dirty="0">
              <a:ln>
                <a:noFill/>
              </a:ln>
              <a:solidFill>
                <a:schemeClr val="accent2"/>
              </a:solidFill>
              <a:effectLst/>
              <a:uFillTx/>
              <a:latin typeface="Avenir Book"/>
              <a:ea typeface="Avenir Book"/>
              <a:cs typeface="Avenir Book"/>
              <a:sym typeface="Avenir Book"/>
            </a:endParaRPr>
          </a:p>
        </p:txBody>
      </p:sp>
      <p:sp>
        <p:nvSpPr>
          <p:cNvPr id="2" name="Rectangle 1"/>
          <p:cNvSpPr/>
          <p:nvPr/>
        </p:nvSpPr>
        <p:spPr>
          <a:xfrm>
            <a:off x="6772274" y="6870123"/>
            <a:ext cx="10715625" cy="2215991"/>
          </a:xfrm>
          <a:prstGeom prst="rect">
            <a:avLst/>
          </a:prstGeom>
        </p:spPr>
        <p:txBody>
          <a:bodyPr wrap="square">
            <a:spAutoFit/>
          </a:bodyPr>
          <a:lstStyle/>
          <a:p>
            <a:pPr lvl="0" algn="ctr"/>
            <a:r>
              <a:rPr lang="en-US" sz="13800" dirty="0">
                <a:solidFill>
                  <a:srgbClr val="FDFBFF"/>
                </a:solidFill>
                <a:latin typeface="Bebas Neue" pitchFamily="34" charset="0"/>
              </a:rPr>
              <a:t>FINDING DATA</a:t>
            </a:r>
            <a:endParaRPr lang="en-US" sz="13800" dirty="0">
              <a:solidFill>
                <a:srgbClr val="FDFBFF"/>
              </a:solidFill>
              <a:latin typeface="Bebas Neue" pitchFamily="34" charset="0"/>
            </a:endParaRPr>
          </a:p>
        </p:txBody>
      </p:sp>
    </p:spTree>
    <p:extLst>
      <p:ext uri="{BB962C8B-B14F-4D97-AF65-F5344CB8AC3E}">
        <p14:creationId xmlns:p14="http://schemas.microsoft.com/office/powerpoint/2010/main" val="163853336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7" name="TextBox 6">
            <a:extLst>
              <a:ext uri="{FF2B5EF4-FFF2-40B4-BE49-F238E27FC236}">
                <a16:creationId xmlns="" xmlns:a16="http://schemas.microsoft.com/office/drawing/2014/main" id="{500034D9-32CC-6C43-9EDF-FB5AB1A65330}"/>
              </a:ext>
            </a:extLst>
          </p:cNvPr>
          <p:cNvSpPr txBox="1"/>
          <p:nvPr/>
        </p:nvSpPr>
        <p:spPr>
          <a:xfrm>
            <a:off x="2841580" y="2785252"/>
            <a:ext cx="8343901" cy="161582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tx2"/>
                </a:solidFill>
                <a:latin typeface="Bebas Neue" panose="020B0606020202050201" pitchFamily="34" charset="0"/>
              </a:rPr>
              <a:t>UCSD </a:t>
            </a:r>
            <a:r>
              <a:rPr lang="en-US" sz="10000" dirty="0" smtClean="0">
                <a:solidFill>
                  <a:schemeClr val="accent1"/>
                </a:solidFill>
                <a:latin typeface="Bebas Neue" panose="020B0606020202050201" pitchFamily="34" charset="0"/>
              </a:rPr>
              <a:t>BOOK GRAPH</a:t>
            </a:r>
            <a:endParaRPr kumimoji="0" lang="ru-RU" sz="10000" b="0" i="0" u="none" strike="noStrike" cap="none" spc="0" normalizeH="0" baseline="0" dirty="0">
              <a:ln>
                <a:noFill/>
              </a:ln>
              <a:solidFill>
                <a:schemeClr val="accent1"/>
              </a:solidFill>
              <a:effectLst/>
              <a:uFillTx/>
              <a:sym typeface="Avenir Book"/>
            </a:endParaRPr>
          </a:p>
        </p:txBody>
      </p:sp>
      <p:sp>
        <p:nvSpPr>
          <p:cNvPr id="9" name="Прямоугольник 8">
            <a:extLst>
              <a:ext uri="{FF2B5EF4-FFF2-40B4-BE49-F238E27FC236}">
                <a16:creationId xmlns="" xmlns:a16="http://schemas.microsoft.com/office/drawing/2014/main" id="{03F27FBE-C283-B347-80CC-89B8619DDA9B}"/>
              </a:ext>
            </a:extLst>
          </p:cNvPr>
          <p:cNvSpPr/>
          <p:nvPr/>
        </p:nvSpPr>
        <p:spPr>
          <a:xfrm>
            <a:off x="2841579" y="5702626"/>
            <a:ext cx="10188619" cy="4524315"/>
          </a:xfrm>
          <a:prstGeom prst="rect">
            <a:avLst/>
          </a:prstGeom>
        </p:spPr>
        <p:txBody>
          <a:bodyPr wrap="square">
            <a:spAutoFit/>
          </a:bodyPr>
          <a:lstStyle/>
          <a:p>
            <a:pPr marL="342900" indent="-342900">
              <a:lnSpc>
                <a:spcPct val="150000"/>
              </a:lnSpc>
              <a:buFont typeface="Arial" pitchFamily="34" charset="0"/>
              <a:buChar char="•"/>
            </a:pPr>
            <a:r>
              <a:rPr lang="en-US" sz="3200" dirty="0" smtClean="0"/>
              <a:t>Data collected in </a:t>
            </a:r>
            <a:r>
              <a:rPr lang="en-US" sz="3200" dirty="0"/>
              <a:t>late 2017 from </a:t>
            </a:r>
            <a:r>
              <a:rPr lang="en-US" sz="3200" dirty="0" smtClean="0"/>
              <a:t>goodreads.com</a:t>
            </a:r>
          </a:p>
          <a:p>
            <a:pPr marL="342900" indent="-342900">
              <a:lnSpc>
                <a:spcPct val="150000"/>
              </a:lnSpc>
              <a:buFont typeface="Arial" pitchFamily="34" charset="0"/>
              <a:buChar char="•"/>
            </a:pPr>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itchFamily="34" charset="0"/>
              <a:buChar char="•"/>
            </a:pPr>
            <a:r>
              <a:rPr lang="en-US" sz="3200" dirty="0" smtClean="0"/>
              <a:t>Three groups </a:t>
            </a:r>
            <a:r>
              <a:rPr lang="en-US" sz="3200" dirty="0"/>
              <a:t>of datasets: </a:t>
            </a:r>
            <a:endParaRPr lang="en-US" sz="3200" dirty="0" smtClean="0"/>
          </a:p>
          <a:p>
            <a:pPr marL="514350" lvl="8" indent="-514350">
              <a:lnSpc>
                <a:spcPct val="150000"/>
              </a:lnSpc>
              <a:buFont typeface="+mj-lt"/>
              <a:buAutoNum type="arabicPeriod"/>
            </a:pPr>
            <a:r>
              <a:rPr lang="en-US" sz="3200" dirty="0"/>
              <a:t>M</a:t>
            </a:r>
            <a:r>
              <a:rPr lang="en-US" sz="3200" dirty="0" smtClean="0"/>
              <a:t>eta-data </a:t>
            </a:r>
            <a:r>
              <a:rPr lang="en-US" sz="3200" dirty="0"/>
              <a:t>of the </a:t>
            </a:r>
            <a:r>
              <a:rPr lang="en-US" sz="3200" dirty="0" smtClean="0"/>
              <a:t>books</a:t>
            </a:r>
            <a:endParaRPr lang="en-US" sz="3200" dirty="0"/>
          </a:p>
          <a:p>
            <a:pPr marL="514350" lvl="8" indent="-514350">
              <a:lnSpc>
                <a:spcPct val="150000"/>
              </a:lnSpc>
              <a:buFont typeface="+mj-lt"/>
              <a:buAutoNum type="arabicPeriod"/>
            </a:pPr>
            <a:r>
              <a:rPr lang="en-US" sz="3200" dirty="0"/>
              <a:t>U</a:t>
            </a:r>
            <a:r>
              <a:rPr lang="en-US" sz="3200" dirty="0" smtClean="0"/>
              <a:t>ser-book interactions (ratings)</a:t>
            </a:r>
            <a:endParaRPr lang="en-US" sz="3200" dirty="0"/>
          </a:p>
          <a:p>
            <a:pPr marL="514350" lvl="8" indent="-514350">
              <a:lnSpc>
                <a:spcPct val="150000"/>
              </a:lnSpc>
              <a:buFont typeface="+mj-lt"/>
              <a:buAutoNum type="arabicPeriod"/>
            </a:pPr>
            <a:r>
              <a:rPr lang="en-US" sz="3200" dirty="0" smtClean="0"/>
              <a:t>Users</a:t>
            </a:r>
            <a:r>
              <a:rPr lang="en-US" sz="3200" dirty="0"/>
              <a:t>' detailed book </a:t>
            </a:r>
            <a:r>
              <a:rPr lang="en-US" sz="3200" dirty="0" smtClean="0"/>
              <a:t>reviews</a:t>
            </a:r>
            <a:endParaRPr lang="ru-RU"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s://lh3.googleusercontent.com/FnicR7RiLecA0dxXuPIqSRgAqM6C2Y7QH7oPaKc-vZDITUYh90_wPJr5Qpy5mTRQDMJO_E1Sv_MUoDtmtlo5LBzCBnZ1A1gR4xhASfO0HA1DcIF1KY4S9qQOGV6uedE2icWEatetaqX9LL6CLXMbWaYMP3ILW6cojAAf4Mga1doyfNE=w1280"/>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0453" r="10453"/>
          <a:stretch>
            <a:fillRect/>
          </a:stretch>
        </p:blipFill>
        <p:spPr bwMode="auto">
          <a:xfrm>
            <a:off x="14230350" y="0"/>
            <a:ext cx="10153650" cy="137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15" name="Shape 251">
            <a:extLst>
              <a:ext uri="{FF2B5EF4-FFF2-40B4-BE49-F238E27FC236}">
                <a16:creationId xmlns="" xmlns:a16="http://schemas.microsoft.com/office/drawing/2014/main" id="{687ACF9C-9332-5849-82AB-61689D5B99C6}"/>
              </a:ext>
            </a:extLst>
          </p:cNvPr>
          <p:cNvSpPr/>
          <p:nvPr/>
        </p:nvSpPr>
        <p:spPr>
          <a:xfrm>
            <a:off x="2568093" y="1878396"/>
            <a:ext cx="5784762" cy="10047659"/>
          </a:xfrm>
          <a:prstGeom prst="rect">
            <a:avLst/>
          </a:prstGeom>
          <a:ln w="88900">
            <a:solidFill>
              <a:schemeClr val="accent1"/>
            </a:solidFill>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7" name="TextBox 16">
            <a:extLst>
              <a:ext uri="{FF2B5EF4-FFF2-40B4-BE49-F238E27FC236}">
                <a16:creationId xmlns="" xmlns:a16="http://schemas.microsoft.com/office/drawing/2014/main" id="{4DC953FB-24AF-3E4C-BA7D-929F39B2C1D1}"/>
              </a:ext>
            </a:extLst>
          </p:cNvPr>
          <p:cNvSpPr txBox="1"/>
          <p:nvPr/>
        </p:nvSpPr>
        <p:spPr>
          <a:xfrm>
            <a:off x="3384506" y="3350666"/>
            <a:ext cx="4187870" cy="173893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5400" dirty="0" smtClean="0">
                <a:solidFill>
                  <a:schemeClr val="tx2"/>
                </a:solidFill>
                <a:latin typeface="Bebas Neue" panose="020B0606020202050201" pitchFamily="34" charset="0"/>
              </a:rPr>
              <a:t>BOOKS</a:t>
            </a:r>
            <a:endParaRPr lang="en-US" sz="5400" dirty="0">
              <a:solidFill>
                <a:schemeClr val="tx2"/>
              </a:solidFill>
              <a:latin typeface="Bebas Neue" panose="020B0606020202050201" pitchFamily="34" charset="0"/>
            </a:endParaRPr>
          </a:p>
          <a:p>
            <a:pPr marL="0" marR="0" indent="0" algn="l" defTabSz="825500" rtl="0" fontAlgn="auto" latinLnBrk="0" hangingPunct="0">
              <a:lnSpc>
                <a:spcPct val="100000"/>
              </a:lnSpc>
              <a:spcBef>
                <a:spcPts val="0"/>
              </a:spcBef>
              <a:spcAft>
                <a:spcPts val="0"/>
              </a:spcAft>
              <a:buClrTx/>
              <a:buSzTx/>
              <a:buFontTx/>
              <a:buNone/>
              <a:tabLst/>
            </a:pPr>
            <a:r>
              <a:rPr lang="en-US" sz="5400" dirty="0" smtClean="0">
                <a:solidFill>
                  <a:schemeClr val="accent1"/>
                </a:solidFill>
                <a:latin typeface="Bebas Neue" panose="020B0606020202050201" pitchFamily="34" charset="0"/>
              </a:rPr>
              <a:t>METADATA</a:t>
            </a:r>
            <a:endParaRPr kumimoji="0" lang="ru-RU" sz="5400" b="0" i="0" u="none" strike="noStrike" cap="none" spc="0" normalizeH="0" baseline="0" dirty="0">
              <a:ln>
                <a:noFill/>
              </a:ln>
              <a:solidFill>
                <a:schemeClr val="accent1"/>
              </a:solidFill>
              <a:effectLst/>
              <a:uFillTx/>
              <a:sym typeface="Avenir Book"/>
            </a:endParaRPr>
          </a:p>
        </p:txBody>
      </p:sp>
      <p:sp>
        <p:nvSpPr>
          <p:cNvPr id="18" name="TextBox 17">
            <a:extLst>
              <a:ext uri="{FF2B5EF4-FFF2-40B4-BE49-F238E27FC236}">
                <a16:creationId xmlns="" xmlns:a16="http://schemas.microsoft.com/office/drawing/2014/main" id="{50137279-9FBF-4A47-92F0-AA9A196B62A1}"/>
              </a:ext>
            </a:extLst>
          </p:cNvPr>
          <p:cNvSpPr txBox="1"/>
          <p:nvPr/>
        </p:nvSpPr>
        <p:spPr>
          <a:xfrm>
            <a:off x="3384504" y="2603458"/>
            <a:ext cx="4187871" cy="38472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2000" b="1" spc="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goodreads_books.json.gz</a:t>
            </a:r>
            <a:endParaRPr kumimoji="0" lang="ru-RU" sz="2000" b="1" i="0" u="none" strike="noStrike" cap="none" spc="300" normalizeH="0" baseline="0" dirty="0">
              <a:ln>
                <a:noFill/>
              </a:ln>
              <a:solidFill>
                <a:schemeClr val="tx1">
                  <a:lumMod val="75000"/>
                </a:schemeClr>
              </a:solidFill>
              <a:effectLst/>
              <a:uFillTx/>
              <a:latin typeface="Open Sans" panose="020B0606030504020204" pitchFamily="34" charset="0"/>
              <a:ea typeface="Open Sans" panose="020B0606030504020204" pitchFamily="34" charset="0"/>
              <a:cs typeface="Open Sans" panose="020B0606030504020204" pitchFamily="34" charset="0"/>
              <a:sym typeface="Avenir Book"/>
            </a:endParaRPr>
          </a:p>
        </p:txBody>
      </p:sp>
      <p:sp>
        <p:nvSpPr>
          <p:cNvPr id="22" name="Прямоугольник 21">
            <a:extLst>
              <a:ext uri="{FF2B5EF4-FFF2-40B4-BE49-F238E27FC236}">
                <a16:creationId xmlns="" xmlns:a16="http://schemas.microsoft.com/office/drawing/2014/main" id="{A0E39332-6FDD-9342-88C2-ABFDB3861FD7}"/>
              </a:ext>
            </a:extLst>
          </p:cNvPr>
          <p:cNvSpPr/>
          <p:nvPr/>
        </p:nvSpPr>
        <p:spPr>
          <a:xfrm>
            <a:off x="3384506" y="6539861"/>
            <a:ext cx="4187870" cy="2229585"/>
          </a:xfrm>
          <a:prstGeom prst="rect">
            <a:avLst/>
          </a:prstGeom>
        </p:spPr>
        <p:txBody>
          <a:bodyPr wrap="square">
            <a:spAutoFit/>
          </a:bodyPr>
          <a:lstStyle/>
          <a:p>
            <a:pPr>
              <a:lnSpc>
                <a:spcPct val="150000"/>
              </a:lnSpc>
            </a:pPr>
            <a:r>
              <a:rPr lang="en-US" sz="3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2.36 Million Books</a:t>
            </a:r>
          </a:p>
          <a:p>
            <a:pPr>
              <a:lnSpc>
                <a:spcPct val="150000"/>
              </a:lnSpc>
            </a:pPr>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3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~2 GB</a:t>
            </a:r>
          </a:p>
        </p:txBody>
      </p:sp>
      <p:sp>
        <p:nvSpPr>
          <p:cNvPr id="34" name="Shape 251">
            <a:extLst>
              <a:ext uri="{FF2B5EF4-FFF2-40B4-BE49-F238E27FC236}">
                <a16:creationId xmlns="" xmlns:a16="http://schemas.microsoft.com/office/drawing/2014/main" id="{5CD9D20B-8025-CA49-9744-BF89E4ADFC59}"/>
              </a:ext>
            </a:extLst>
          </p:cNvPr>
          <p:cNvSpPr/>
          <p:nvPr/>
        </p:nvSpPr>
        <p:spPr>
          <a:xfrm>
            <a:off x="9983799" y="1878396"/>
            <a:ext cx="5784762" cy="10047659"/>
          </a:xfrm>
          <a:prstGeom prst="rect">
            <a:avLst/>
          </a:prstGeom>
          <a:ln w="88900">
            <a:solidFill>
              <a:schemeClr val="accent1"/>
            </a:solidFill>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5" name="TextBox 34">
            <a:extLst>
              <a:ext uri="{FF2B5EF4-FFF2-40B4-BE49-F238E27FC236}">
                <a16:creationId xmlns="" xmlns:a16="http://schemas.microsoft.com/office/drawing/2014/main" id="{10A5D1CE-5D12-4B42-94D3-36FC8A998FDC}"/>
              </a:ext>
            </a:extLst>
          </p:cNvPr>
          <p:cNvSpPr txBox="1"/>
          <p:nvPr/>
        </p:nvSpPr>
        <p:spPr>
          <a:xfrm>
            <a:off x="10800212" y="3350666"/>
            <a:ext cx="4187870" cy="173893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5400" dirty="0" smtClean="0">
                <a:solidFill>
                  <a:schemeClr val="tx2"/>
                </a:solidFill>
                <a:latin typeface="Bebas Neue" panose="020B0606020202050201" pitchFamily="34" charset="0"/>
              </a:rPr>
              <a:t>USER</a:t>
            </a:r>
            <a:endParaRPr lang="en-US" sz="5400" dirty="0">
              <a:solidFill>
                <a:schemeClr val="tx2"/>
              </a:solidFill>
              <a:latin typeface="Bebas Neue" panose="020B0606020202050201" pitchFamily="34" charset="0"/>
            </a:endParaRPr>
          </a:p>
          <a:p>
            <a:pPr marL="0" marR="0" indent="0" algn="l" defTabSz="825500" rtl="0" fontAlgn="auto" latinLnBrk="0" hangingPunct="0">
              <a:lnSpc>
                <a:spcPct val="100000"/>
              </a:lnSpc>
              <a:spcBef>
                <a:spcPts val="0"/>
              </a:spcBef>
              <a:spcAft>
                <a:spcPts val="0"/>
              </a:spcAft>
              <a:buClrTx/>
              <a:buSzTx/>
              <a:buFontTx/>
              <a:buNone/>
              <a:tabLst/>
            </a:pPr>
            <a:r>
              <a:rPr lang="en-US" sz="5400" dirty="0" smtClean="0">
                <a:solidFill>
                  <a:schemeClr val="accent1"/>
                </a:solidFill>
                <a:latin typeface="Bebas Neue" panose="020B0606020202050201" pitchFamily="34" charset="0"/>
              </a:rPr>
              <a:t>INTERACTIONS</a:t>
            </a:r>
            <a:endParaRPr kumimoji="0" lang="ru-RU" sz="5400" b="0" i="0" u="none" strike="noStrike" cap="none" spc="0" normalizeH="0" baseline="0" dirty="0">
              <a:ln>
                <a:noFill/>
              </a:ln>
              <a:solidFill>
                <a:schemeClr val="accent1"/>
              </a:solidFill>
              <a:effectLst/>
              <a:uFillTx/>
              <a:sym typeface="Avenir Book"/>
            </a:endParaRPr>
          </a:p>
        </p:txBody>
      </p:sp>
      <p:sp>
        <p:nvSpPr>
          <p:cNvPr id="36" name="TextBox 35">
            <a:extLst>
              <a:ext uri="{FF2B5EF4-FFF2-40B4-BE49-F238E27FC236}">
                <a16:creationId xmlns="" xmlns:a16="http://schemas.microsoft.com/office/drawing/2014/main" id="{6E215E4B-EE17-1B4F-BB37-961D3C6CE8D7}"/>
              </a:ext>
            </a:extLst>
          </p:cNvPr>
          <p:cNvSpPr txBox="1"/>
          <p:nvPr/>
        </p:nvSpPr>
        <p:spPr>
          <a:xfrm>
            <a:off x="10648772" y="2718873"/>
            <a:ext cx="4968350" cy="38472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2000" b="1" spc="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goodreads_interactions.csv</a:t>
            </a:r>
            <a:endParaRPr kumimoji="0" lang="ru-RU" sz="2000" b="1" i="0" u="none" strike="noStrike" cap="none" spc="300" normalizeH="0" baseline="0" dirty="0">
              <a:ln>
                <a:noFill/>
              </a:ln>
              <a:solidFill>
                <a:schemeClr val="tx1">
                  <a:lumMod val="75000"/>
                </a:schemeClr>
              </a:solidFill>
              <a:effectLst/>
              <a:uFillTx/>
              <a:latin typeface="Open Sans" panose="020B0606030504020204" pitchFamily="34" charset="0"/>
              <a:ea typeface="Open Sans" panose="020B0606030504020204" pitchFamily="34" charset="0"/>
              <a:cs typeface="Open Sans" panose="020B0606030504020204" pitchFamily="34" charset="0"/>
              <a:sym typeface="Avenir Book"/>
            </a:endParaRPr>
          </a:p>
        </p:txBody>
      </p:sp>
      <p:sp>
        <p:nvSpPr>
          <p:cNvPr id="37" name="Прямоугольник 36">
            <a:extLst>
              <a:ext uri="{FF2B5EF4-FFF2-40B4-BE49-F238E27FC236}">
                <a16:creationId xmlns="" xmlns:a16="http://schemas.microsoft.com/office/drawing/2014/main" id="{B86FD569-8066-0A4E-9253-45106E5FEF62}"/>
              </a:ext>
            </a:extLst>
          </p:cNvPr>
          <p:cNvSpPr/>
          <p:nvPr/>
        </p:nvSpPr>
        <p:spPr>
          <a:xfrm>
            <a:off x="10800212" y="6539861"/>
            <a:ext cx="4187870" cy="2968248"/>
          </a:xfrm>
          <a:prstGeom prst="rect">
            <a:avLst/>
          </a:prstGeom>
        </p:spPr>
        <p:txBody>
          <a:bodyPr wrap="square">
            <a:spAutoFit/>
          </a:bodyPr>
          <a:lstStyle/>
          <a:p>
            <a:pPr>
              <a:lnSpc>
                <a:spcPct val="150000"/>
              </a:lnSpc>
            </a:pPr>
            <a:r>
              <a:rPr lang="en-US" sz="3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229 Million User Ratings</a:t>
            </a:r>
          </a:p>
          <a:p>
            <a:pPr>
              <a:lnSpc>
                <a:spcPct val="150000"/>
              </a:lnSpc>
            </a:pPr>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3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~4 GB</a:t>
            </a:r>
          </a:p>
        </p:txBody>
      </p:sp>
      <p:sp>
        <p:nvSpPr>
          <p:cNvPr id="50" name="Shape 251">
            <a:extLst>
              <a:ext uri="{FF2B5EF4-FFF2-40B4-BE49-F238E27FC236}">
                <a16:creationId xmlns="" xmlns:a16="http://schemas.microsoft.com/office/drawing/2014/main" id="{56087370-E20F-124A-B676-2C5FD3F3D630}"/>
              </a:ext>
            </a:extLst>
          </p:cNvPr>
          <p:cNvSpPr/>
          <p:nvPr/>
        </p:nvSpPr>
        <p:spPr>
          <a:xfrm>
            <a:off x="17399506" y="1878396"/>
            <a:ext cx="5784762" cy="10047659"/>
          </a:xfrm>
          <a:prstGeom prst="rect">
            <a:avLst/>
          </a:prstGeom>
          <a:ln w="88900">
            <a:solidFill>
              <a:schemeClr val="accent1"/>
            </a:solidFill>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51" name="TextBox 50">
            <a:extLst>
              <a:ext uri="{FF2B5EF4-FFF2-40B4-BE49-F238E27FC236}">
                <a16:creationId xmlns="" xmlns:a16="http://schemas.microsoft.com/office/drawing/2014/main" id="{952AA872-A964-7B4A-B261-93CA612B9EAD}"/>
              </a:ext>
            </a:extLst>
          </p:cNvPr>
          <p:cNvSpPr txBox="1"/>
          <p:nvPr/>
        </p:nvSpPr>
        <p:spPr>
          <a:xfrm>
            <a:off x="18215919" y="3350666"/>
            <a:ext cx="4187870" cy="173893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5400" dirty="0" smtClean="0">
                <a:solidFill>
                  <a:schemeClr val="tx2"/>
                </a:solidFill>
                <a:latin typeface="Bebas Neue" panose="020B0606020202050201" pitchFamily="34" charset="0"/>
              </a:rPr>
              <a:t>USER</a:t>
            </a:r>
            <a:endParaRPr lang="en-US" sz="5400" dirty="0">
              <a:solidFill>
                <a:schemeClr val="tx2"/>
              </a:solidFill>
              <a:latin typeface="Bebas Neue" panose="020B0606020202050201" pitchFamily="34" charset="0"/>
            </a:endParaRPr>
          </a:p>
          <a:p>
            <a:pPr marL="0" marR="0" indent="0" algn="l" defTabSz="825500" rtl="0" fontAlgn="auto" latinLnBrk="0" hangingPunct="0">
              <a:lnSpc>
                <a:spcPct val="100000"/>
              </a:lnSpc>
              <a:spcBef>
                <a:spcPts val="0"/>
              </a:spcBef>
              <a:spcAft>
                <a:spcPts val="0"/>
              </a:spcAft>
              <a:buClrTx/>
              <a:buSzTx/>
              <a:buFontTx/>
              <a:buNone/>
              <a:tabLst/>
            </a:pPr>
            <a:r>
              <a:rPr lang="en-US" sz="5400" dirty="0" smtClean="0">
                <a:solidFill>
                  <a:schemeClr val="accent1"/>
                </a:solidFill>
                <a:latin typeface="Bebas Neue" panose="020B0606020202050201" pitchFamily="34" charset="0"/>
              </a:rPr>
              <a:t>REVIEWS</a:t>
            </a:r>
            <a:endParaRPr kumimoji="0" lang="ru-RU" sz="5400" b="0" i="0" u="none" strike="noStrike" cap="none" spc="0" normalizeH="0" baseline="0" dirty="0">
              <a:ln>
                <a:noFill/>
              </a:ln>
              <a:solidFill>
                <a:schemeClr val="accent1"/>
              </a:solidFill>
              <a:effectLst/>
              <a:uFillTx/>
              <a:sym typeface="Avenir Book"/>
            </a:endParaRPr>
          </a:p>
        </p:txBody>
      </p:sp>
      <p:sp>
        <p:nvSpPr>
          <p:cNvPr id="52" name="TextBox 51">
            <a:extLst>
              <a:ext uri="{FF2B5EF4-FFF2-40B4-BE49-F238E27FC236}">
                <a16:creationId xmlns="" xmlns:a16="http://schemas.microsoft.com/office/drawing/2014/main" id="{06122832-F06F-4441-B077-73F013DCA957}"/>
              </a:ext>
            </a:extLst>
          </p:cNvPr>
          <p:cNvSpPr txBox="1"/>
          <p:nvPr/>
        </p:nvSpPr>
        <p:spPr>
          <a:xfrm>
            <a:off x="17773650" y="2718873"/>
            <a:ext cx="5410618" cy="38472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2000" b="1" spc="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goodread_reviews_dedup.json.gz</a:t>
            </a:r>
            <a:endParaRPr kumimoji="0" lang="ru-RU" sz="2000" b="1" i="0" u="none" strike="noStrike" cap="none" spc="300" normalizeH="0" baseline="0" dirty="0">
              <a:ln>
                <a:noFill/>
              </a:ln>
              <a:solidFill>
                <a:schemeClr val="tx1">
                  <a:lumMod val="75000"/>
                </a:schemeClr>
              </a:solidFill>
              <a:effectLst/>
              <a:uFillTx/>
              <a:latin typeface="Open Sans" panose="020B0606030504020204" pitchFamily="34" charset="0"/>
              <a:ea typeface="Open Sans" panose="020B0606030504020204" pitchFamily="34" charset="0"/>
              <a:cs typeface="Open Sans" panose="020B0606030504020204" pitchFamily="34" charset="0"/>
              <a:sym typeface="Avenir Book"/>
            </a:endParaRPr>
          </a:p>
        </p:txBody>
      </p:sp>
      <p:sp>
        <p:nvSpPr>
          <p:cNvPr id="53" name="Прямоугольник 52">
            <a:extLst>
              <a:ext uri="{FF2B5EF4-FFF2-40B4-BE49-F238E27FC236}">
                <a16:creationId xmlns="" xmlns:a16="http://schemas.microsoft.com/office/drawing/2014/main" id="{0919193F-E47A-274C-995A-1A71386783D0}"/>
              </a:ext>
            </a:extLst>
          </p:cNvPr>
          <p:cNvSpPr/>
          <p:nvPr/>
        </p:nvSpPr>
        <p:spPr>
          <a:xfrm>
            <a:off x="18385024" y="6539861"/>
            <a:ext cx="4187870" cy="3562578"/>
          </a:xfrm>
          <a:prstGeom prst="rect">
            <a:avLst/>
          </a:prstGeom>
        </p:spPr>
        <p:txBody>
          <a:bodyPr wrap="square">
            <a:spAutoFit/>
          </a:bodyPr>
          <a:lstStyle/>
          <a:p>
            <a:pPr>
              <a:lnSpc>
                <a:spcPct val="150000"/>
              </a:lnSpc>
            </a:pPr>
            <a:r>
              <a:rPr lang="en-US" sz="3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15.7 Millions User Reviews</a:t>
            </a:r>
          </a:p>
          <a:p>
            <a:pPr>
              <a:lnSpc>
                <a:spcPct val="150000"/>
              </a:lnSpc>
            </a:pPr>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3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~5 GB</a:t>
            </a:r>
          </a:p>
          <a:p>
            <a:pPr>
              <a:lnSpc>
                <a:spcPct val="150000"/>
              </a:lnSpc>
            </a:pPr>
            <a:endPar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1743075" y="885825"/>
            <a:ext cx="14944725" cy="12115800"/>
          </a:xfrm>
          <a:prstGeom prst="rect">
            <a:avLst/>
          </a:prstGeom>
          <a:noFill/>
          <a:ln w="76200" cap="flat">
            <a:solidFill>
              <a:srgbClr val="00B050"/>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28061025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61134" y="5257352"/>
            <a:ext cx="16537903" cy="644791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3800" dirty="0" smtClean="0">
                <a:solidFill>
                  <a:schemeClr val="bg1"/>
                </a:solidFill>
                <a:latin typeface="Bebas Neue" pitchFamily="34" charset="0"/>
              </a:rPr>
              <a:t>LOADING </a:t>
            </a:r>
            <a:r>
              <a:rPr lang="en-US" sz="13800" dirty="0" smtClean="0">
                <a:solidFill>
                  <a:schemeClr val="bg1"/>
                </a:solidFill>
                <a:latin typeface="Bebas Neue" pitchFamily="34" charset="0"/>
              </a:rPr>
              <a:t>DATA </a:t>
            </a:r>
            <a:endParaRPr lang="en-US" sz="13800" dirty="0" smtClean="0">
              <a:solidFill>
                <a:schemeClr val="bg1"/>
              </a:solidFill>
              <a:latin typeface="Bebas Neue" pitchFamily="34" charset="0"/>
            </a:endParaRPr>
          </a:p>
          <a:p>
            <a:pPr marL="0" marR="0" indent="0" algn="ctr" defTabSz="825500" rtl="0" fontAlgn="auto" latinLnBrk="0" hangingPunct="0">
              <a:lnSpc>
                <a:spcPct val="100000"/>
              </a:lnSpc>
              <a:spcBef>
                <a:spcPts val="0"/>
              </a:spcBef>
              <a:spcAft>
                <a:spcPts val="0"/>
              </a:spcAft>
              <a:buClrTx/>
              <a:buSzTx/>
              <a:buFontTx/>
              <a:buNone/>
              <a:tabLst/>
            </a:pPr>
            <a:r>
              <a:rPr lang="en-US" sz="13800" dirty="0" smtClean="0">
                <a:solidFill>
                  <a:schemeClr val="bg1"/>
                </a:solidFill>
                <a:latin typeface="Bebas Neue" pitchFamily="34" charset="0"/>
              </a:rPr>
              <a:t>AND </a:t>
            </a:r>
            <a:endParaRPr lang="en-US" sz="13800" dirty="0" smtClean="0">
              <a:solidFill>
                <a:schemeClr val="bg1"/>
              </a:solidFill>
              <a:latin typeface="Bebas Neue" pitchFamily="34" charset="0"/>
            </a:endParaRPr>
          </a:p>
          <a:p>
            <a:pPr marL="0" marR="0" indent="0" algn="ctr" defTabSz="825500" rtl="0" fontAlgn="auto" latinLnBrk="0" hangingPunct="0">
              <a:lnSpc>
                <a:spcPct val="100000"/>
              </a:lnSpc>
              <a:spcBef>
                <a:spcPts val="0"/>
              </a:spcBef>
              <a:spcAft>
                <a:spcPts val="0"/>
              </a:spcAft>
              <a:buClrTx/>
              <a:buSzTx/>
              <a:buFontTx/>
              <a:buNone/>
              <a:tabLst/>
            </a:pPr>
            <a:r>
              <a:rPr lang="en-US" sz="13800" dirty="0" smtClean="0">
                <a:solidFill>
                  <a:schemeClr val="bg1"/>
                </a:solidFill>
                <a:latin typeface="Bebas Neue" pitchFamily="34" charset="0"/>
              </a:rPr>
              <a:t>LOOKING AT DATA</a:t>
            </a:r>
            <a:endParaRPr kumimoji="0" lang="en-US" sz="13800" b="0" i="0" u="none" strike="noStrike" cap="none" spc="0" normalizeH="0" baseline="0" dirty="0">
              <a:ln>
                <a:noFill/>
              </a:ln>
              <a:solidFill>
                <a:schemeClr val="bg1"/>
              </a:solidFill>
              <a:effectLst/>
              <a:uFillTx/>
              <a:latin typeface="Bebas Neue" pitchFamily="34" charset="0"/>
              <a:sym typeface="Avenir Book"/>
            </a:endParaRPr>
          </a:p>
        </p:txBody>
      </p:sp>
      <p:sp>
        <p:nvSpPr>
          <p:cNvPr id="13" name="Rectangle 12"/>
          <p:cNvSpPr/>
          <p:nvPr/>
        </p:nvSpPr>
        <p:spPr>
          <a:xfrm>
            <a:off x="6629400" y="-228600"/>
            <a:ext cx="11001375" cy="4714875"/>
          </a:xfrm>
          <a:prstGeom prst="rect">
            <a:avLst/>
          </a:prstGeom>
          <a:solidFill>
            <a:schemeClr val="bg1">
              <a:alpha val="19000"/>
            </a:schemeClr>
          </a:solidFill>
          <a:ln w="3175" cap="flat">
            <a:no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4" name="TextBox 13"/>
          <p:cNvSpPr txBox="1"/>
          <p:nvPr/>
        </p:nvSpPr>
        <p:spPr>
          <a:xfrm>
            <a:off x="11681246" y="1357312"/>
            <a:ext cx="897682" cy="184665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0" dirty="0" smtClean="0">
                <a:ln>
                  <a:noFill/>
                </a:ln>
                <a:solidFill>
                  <a:schemeClr val="accent2"/>
                </a:solidFill>
                <a:effectLst/>
                <a:uFillTx/>
                <a:latin typeface="Avenir Book"/>
                <a:ea typeface="Avenir Book"/>
                <a:cs typeface="Avenir Book"/>
                <a:sym typeface="Avenir Book"/>
              </a:rPr>
              <a:t>2</a:t>
            </a:r>
            <a:endParaRPr kumimoji="0" lang="en-US" sz="2500" b="0" i="0" u="none" strike="noStrike" cap="none" spc="0" normalizeH="0" baseline="0" dirty="0">
              <a:ln>
                <a:noFill/>
              </a:ln>
              <a:solidFill>
                <a:schemeClr val="accent2"/>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76525358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book_recommendation_system.ipynb - Colaboratory - Google Chrome"/>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7" t="10208" r="56894"/>
          <a:stretch/>
        </p:blipFill>
        <p:spPr>
          <a:xfrm>
            <a:off x="12322831" y="0"/>
            <a:ext cx="12061169" cy="13716000"/>
          </a:xfrm>
          <a:solidFill>
            <a:schemeClr val="tx1">
              <a:lumMod val="20000"/>
              <a:lumOff val="80000"/>
            </a:schemeClr>
          </a:solidFill>
        </p:spPr>
      </p:pic>
      <p:sp>
        <p:nvSpPr>
          <p:cNvPr id="148" name="Shape 14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7" name="TextBox 6">
            <a:extLst>
              <a:ext uri="{FF2B5EF4-FFF2-40B4-BE49-F238E27FC236}">
                <a16:creationId xmlns="" xmlns:a16="http://schemas.microsoft.com/office/drawing/2014/main" id="{500034D9-32CC-6C43-9EDF-FB5AB1A65330}"/>
              </a:ext>
            </a:extLst>
          </p:cNvPr>
          <p:cNvSpPr txBox="1"/>
          <p:nvPr/>
        </p:nvSpPr>
        <p:spPr>
          <a:xfrm>
            <a:off x="2327229" y="1615761"/>
            <a:ext cx="8343901" cy="315471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10000" dirty="0" smtClean="0">
                <a:solidFill>
                  <a:schemeClr val="tx2"/>
                </a:solidFill>
                <a:latin typeface="Bebas Neue" panose="020B0606020202050201" pitchFamily="34" charset="0"/>
              </a:rPr>
              <a:t>CHALLENGES</a:t>
            </a:r>
            <a:endParaRPr lang="en-US" sz="10000" dirty="0">
              <a:solidFill>
                <a:schemeClr val="accent1"/>
              </a:solidFill>
              <a:latin typeface="Bebas Neue" panose="020B0606020202050201" pitchFamily="34" charset="0"/>
            </a:endParaRPr>
          </a:p>
          <a:p>
            <a:pPr marL="0" marR="0" indent="0" algn="l" defTabSz="82550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smtClean="0">
                <a:ln>
                  <a:noFill/>
                </a:ln>
                <a:solidFill>
                  <a:schemeClr val="accent1"/>
                </a:solidFill>
                <a:effectLst/>
                <a:uFillTx/>
                <a:latin typeface="Bebas Neue" panose="020B0606020202050201" pitchFamily="34" charset="0"/>
                <a:sym typeface="Avenir Book"/>
              </a:rPr>
              <a:t>With</a:t>
            </a:r>
            <a:r>
              <a:rPr kumimoji="0" lang="en-US" sz="10000" b="0" i="0" u="none" strike="noStrike" cap="none" spc="0" normalizeH="0" dirty="0" smtClean="0">
                <a:ln>
                  <a:noFill/>
                </a:ln>
                <a:solidFill>
                  <a:schemeClr val="accent1"/>
                </a:solidFill>
                <a:effectLst/>
                <a:uFillTx/>
                <a:latin typeface="Bebas Neue" panose="020B0606020202050201" pitchFamily="34" charset="0"/>
                <a:sym typeface="Avenir Book"/>
              </a:rPr>
              <a:t> dataset</a:t>
            </a:r>
            <a:endParaRPr kumimoji="0" lang="ru-RU" sz="10000" b="0" i="0" u="none" strike="noStrike" cap="none" spc="0" normalizeH="0" baseline="0" dirty="0">
              <a:ln>
                <a:noFill/>
              </a:ln>
              <a:solidFill>
                <a:schemeClr val="accent1"/>
              </a:solidFill>
              <a:effectLst/>
              <a:uFillTx/>
              <a:sym typeface="Avenir Book"/>
            </a:endParaRPr>
          </a:p>
        </p:txBody>
      </p:sp>
      <p:sp>
        <p:nvSpPr>
          <p:cNvPr id="9" name="Прямоугольник 8">
            <a:extLst>
              <a:ext uri="{FF2B5EF4-FFF2-40B4-BE49-F238E27FC236}">
                <a16:creationId xmlns="" xmlns:a16="http://schemas.microsoft.com/office/drawing/2014/main" id="{03F27FBE-C283-B347-80CC-89B8619DDA9B}"/>
              </a:ext>
            </a:extLst>
          </p:cNvPr>
          <p:cNvSpPr/>
          <p:nvPr/>
        </p:nvSpPr>
        <p:spPr>
          <a:xfrm>
            <a:off x="2327230" y="5608354"/>
            <a:ext cx="8396074" cy="4708981"/>
          </a:xfrm>
          <a:prstGeom prst="rect">
            <a:avLst/>
          </a:prstGeom>
        </p:spPr>
        <p:txBody>
          <a:bodyPr wrap="square">
            <a:spAutoFit/>
          </a:bodyPr>
          <a:lstStyle/>
          <a:p>
            <a:pPr marL="342900" indent="-342900">
              <a:lnSpc>
                <a:spcPct val="150000"/>
              </a:lnSpc>
              <a:buFont typeface="Arial" pitchFamily="34" charset="0"/>
              <a:buChar char="•"/>
            </a:pPr>
            <a:r>
              <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Very large datasets</a:t>
            </a:r>
          </a:p>
          <a:p>
            <a:pPr marL="342900" indent="-342900">
              <a:lnSpc>
                <a:spcPct val="150000"/>
              </a:lnSpc>
              <a:buFont typeface="Arial" pitchFamily="34" charset="0"/>
              <a:buChar char="•"/>
            </a:pPr>
            <a:r>
              <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Require more processing and large memory</a:t>
            </a:r>
          </a:p>
          <a:p>
            <a:pPr marL="342900" indent="-342900">
              <a:lnSpc>
                <a:spcPct val="150000"/>
              </a:lnSpc>
              <a:buFont typeface="Arial" pitchFamily="34" charset="0"/>
              <a:buChar char="•"/>
            </a:pPr>
            <a:r>
              <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Difficult to process on local machines</a:t>
            </a:r>
          </a:p>
          <a:p>
            <a:pPr marL="342900" indent="-342900">
              <a:lnSpc>
                <a:spcPct val="150000"/>
              </a:lnSpc>
              <a:buFont typeface="Arial" pitchFamily="34" charset="0"/>
              <a:buChar char="•"/>
            </a:pPr>
            <a:endPar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itchFamily="34" charset="0"/>
              <a:buChar char="•"/>
            </a:pPr>
            <a:r>
              <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Hence, we used Google Collab</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itchFamily="34" charset="0"/>
              <a:buChar char="•"/>
            </a:pPr>
            <a:r>
              <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Google Collaboratory – Online platform for writing and running python </a:t>
            </a:r>
            <a:r>
              <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notebooks</a:t>
            </a:r>
            <a:endParaRPr lang="en-US" dirty="0" smtClean="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itchFamily="34" charset="0"/>
              <a:buChar char="•"/>
            </a:pPr>
            <a:endParaRPr lang="ru-RU"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523733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960" y="603858"/>
            <a:ext cx="16482720" cy="2176835"/>
          </a:xfrm>
        </p:spPr>
        <p:txBody>
          <a:bodyPr/>
          <a:lstStyle/>
          <a:p>
            <a:r>
              <a:rPr lang="en-US" dirty="0" smtClean="0"/>
              <a:t>Books  Data  contents</a:t>
            </a:r>
            <a:endParaRPr lang="en-US" dirty="0"/>
          </a:p>
        </p:txBody>
      </p:sp>
      <p:sp>
        <p:nvSpPr>
          <p:cNvPr id="3" name="Text Placeholder 2"/>
          <p:cNvSpPr>
            <a:spLocks noGrp="1"/>
          </p:cNvSpPr>
          <p:nvPr>
            <p:ph type="body" idx="1"/>
          </p:nvPr>
        </p:nvSpPr>
        <p:spPr>
          <a:xfrm>
            <a:off x="1490255" y="2263430"/>
            <a:ext cx="6224996" cy="10793805"/>
          </a:xfrm>
          <a:ln>
            <a:solidFill>
              <a:schemeClr val="tx2"/>
            </a:solidFill>
          </a:ln>
        </p:spPr>
        <p:txBody>
          <a:bodyPr>
            <a:noAutofit/>
          </a:bodyPr>
          <a:lstStyle/>
          <a:p>
            <a:r>
              <a:rPr lang="en-US" sz="2800" dirty="0">
                <a:solidFill>
                  <a:schemeClr val="accent1">
                    <a:lumMod val="75000"/>
                  </a:schemeClr>
                </a:solidFill>
              </a:rPr>
              <a:t>{</a:t>
            </a:r>
          </a:p>
          <a:p>
            <a:r>
              <a:rPr lang="en-US" sz="2800" dirty="0">
                <a:solidFill>
                  <a:schemeClr val="accent1">
                    <a:lumMod val="75000"/>
                  </a:schemeClr>
                </a:solidFill>
              </a:rPr>
              <a:t>   "isbn":"0312853122",</a:t>
            </a:r>
          </a:p>
          <a:p>
            <a:r>
              <a:rPr lang="en-US" sz="2800" dirty="0">
                <a:solidFill>
                  <a:schemeClr val="accent1">
                    <a:lumMod val="75000"/>
                  </a:schemeClr>
                </a:solidFill>
              </a:rPr>
              <a:t>   "text_reviews_count":"1",</a:t>
            </a:r>
          </a:p>
          <a:p>
            <a:r>
              <a:rPr lang="en-US" sz="2800" dirty="0">
                <a:solidFill>
                  <a:schemeClr val="accent1">
                    <a:lumMod val="75000"/>
                  </a:schemeClr>
                </a:solidFill>
              </a:rPr>
              <a:t>   "series":[</a:t>
            </a:r>
          </a:p>
          <a:p>
            <a:r>
              <a:rPr lang="en-US" sz="2800" dirty="0">
                <a:solidFill>
                  <a:schemeClr val="accent1">
                    <a:lumMod val="75000"/>
                  </a:schemeClr>
                </a:solidFill>
              </a:rPr>
              <a:t>      </a:t>
            </a:r>
          </a:p>
          <a:p>
            <a:r>
              <a:rPr lang="en-US" sz="2800" dirty="0">
                <a:solidFill>
                  <a:schemeClr val="accent1">
                    <a:lumMod val="75000"/>
                  </a:schemeClr>
                </a:solidFill>
              </a:rPr>
              <a:t>   ],</a:t>
            </a:r>
          </a:p>
          <a:p>
            <a:r>
              <a:rPr lang="en-US" sz="2800" dirty="0">
                <a:solidFill>
                  <a:schemeClr val="accent1">
                    <a:lumMod val="75000"/>
                  </a:schemeClr>
                </a:solidFill>
              </a:rPr>
              <a:t>   "country_code":"US",</a:t>
            </a:r>
          </a:p>
          <a:p>
            <a:r>
              <a:rPr lang="en-US" sz="2800" dirty="0">
                <a:solidFill>
                  <a:schemeClr val="accent1">
                    <a:lumMod val="75000"/>
                  </a:schemeClr>
                </a:solidFill>
              </a:rPr>
              <a:t>   "language_code":"",</a:t>
            </a:r>
          </a:p>
          <a:p>
            <a:r>
              <a:rPr lang="en-US" sz="2800" dirty="0">
                <a:solidFill>
                  <a:schemeClr val="accent1">
                    <a:lumMod val="75000"/>
                  </a:schemeClr>
                </a:solidFill>
              </a:rPr>
              <a:t>   "popular_shelves":[</a:t>
            </a:r>
          </a:p>
          <a:p>
            <a:r>
              <a:rPr lang="en-US" sz="2800" dirty="0">
                <a:solidFill>
                  <a:schemeClr val="accent1">
                    <a:lumMod val="75000"/>
                  </a:schemeClr>
                </a:solidFill>
              </a:rPr>
              <a:t>      {</a:t>
            </a:r>
          </a:p>
          <a:p>
            <a:r>
              <a:rPr lang="en-US" sz="2800" dirty="0">
                <a:solidFill>
                  <a:schemeClr val="accent1">
                    <a:lumMod val="75000"/>
                  </a:schemeClr>
                </a:solidFill>
              </a:rPr>
              <a:t>         "count":"3",</a:t>
            </a:r>
          </a:p>
          <a:p>
            <a:r>
              <a:rPr lang="en-US" sz="2800" dirty="0">
                <a:solidFill>
                  <a:schemeClr val="accent1">
                    <a:lumMod val="75000"/>
                  </a:schemeClr>
                </a:solidFill>
              </a:rPr>
              <a:t>         "</a:t>
            </a:r>
            <a:r>
              <a:rPr lang="en-US" sz="2800" dirty="0" err="1">
                <a:solidFill>
                  <a:schemeClr val="accent1">
                    <a:lumMod val="75000"/>
                  </a:schemeClr>
                </a:solidFill>
              </a:rPr>
              <a:t>name":"to-read</a:t>
            </a:r>
            <a:r>
              <a:rPr lang="en-US" sz="2800" dirty="0">
                <a:solidFill>
                  <a:schemeClr val="accent1">
                    <a:lumMod val="75000"/>
                  </a:schemeClr>
                </a:solidFill>
              </a:rPr>
              <a:t>"</a:t>
            </a:r>
          </a:p>
          <a:p>
            <a:r>
              <a:rPr lang="en-US" sz="2800" dirty="0">
                <a:solidFill>
                  <a:schemeClr val="accent1">
                    <a:lumMod val="75000"/>
                  </a:schemeClr>
                </a:solidFill>
              </a:rPr>
              <a:t>      },</a:t>
            </a:r>
          </a:p>
          <a:p>
            <a:r>
              <a:rPr lang="en-US" sz="2800" dirty="0">
                <a:solidFill>
                  <a:schemeClr val="accent1">
                    <a:lumMod val="75000"/>
                  </a:schemeClr>
                </a:solidFill>
              </a:rPr>
              <a:t>      {</a:t>
            </a:r>
          </a:p>
          <a:p>
            <a:r>
              <a:rPr lang="en-US" sz="2800" dirty="0">
                <a:solidFill>
                  <a:schemeClr val="accent1">
                    <a:lumMod val="75000"/>
                  </a:schemeClr>
                </a:solidFill>
              </a:rPr>
              <a:t>         "count":"1",</a:t>
            </a:r>
          </a:p>
          <a:p>
            <a:r>
              <a:rPr lang="en-US" sz="2800" dirty="0">
                <a:solidFill>
                  <a:schemeClr val="accent1">
                    <a:lumMod val="75000"/>
                  </a:schemeClr>
                </a:solidFill>
              </a:rPr>
              <a:t>         "</a:t>
            </a:r>
            <a:r>
              <a:rPr lang="en-US" sz="2800" dirty="0" err="1">
                <a:solidFill>
                  <a:schemeClr val="accent1">
                    <a:lumMod val="75000"/>
                  </a:schemeClr>
                </a:solidFill>
              </a:rPr>
              <a:t>name":"p</a:t>
            </a:r>
            <a:r>
              <a:rPr lang="en-US" sz="2800" dirty="0">
                <a:solidFill>
                  <a:schemeClr val="accent1">
                    <a:lumMod val="75000"/>
                  </a:schemeClr>
                </a:solidFill>
              </a:rPr>
              <a:t>"</a:t>
            </a:r>
          </a:p>
          <a:p>
            <a:r>
              <a:rPr lang="en-US" sz="2800" dirty="0">
                <a:solidFill>
                  <a:schemeClr val="accent1">
                    <a:lumMod val="75000"/>
                  </a:schemeClr>
                </a:solidFill>
              </a:rPr>
              <a:t>      },</a:t>
            </a:r>
          </a:p>
          <a:p>
            <a:r>
              <a:rPr lang="en-US" sz="2800" dirty="0">
                <a:solidFill>
                  <a:schemeClr val="accent1">
                    <a:lumMod val="75000"/>
                  </a:schemeClr>
                </a:solidFill>
              </a:rPr>
              <a:t>      {</a:t>
            </a:r>
          </a:p>
          <a:p>
            <a:r>
              <a:rPr lang="en-US" sz="2800" dirty="0">
                <a:solidFill>
                  <a:schemeClr val="accent1">
                    <a:lumMod val="75000"/>
                  </a:schemeClr>
                </a:solidFill>
              </a:rPr>
              <a:t>         "count":"1",</a:t>
            </a:r>
          </a:p>
          <a:p>
            <a:r>
              <a:rPr lang="en-US" sz="2800" dirty="0">
                <a:solidFill>
                  <a:schemeClr val="accent1">
                    <a:lumMod val="75000"/>
                  </a:schemeClr>
                </a:solidFill>
              </a:rPr>
              <a:t>         "</a:t>
            </a:r>
            <a:r>
              <a:rPr lang="en-US" sz="2800" dirty="0" err="1">
                <a:solidFill>
                  <a:schemeClr val="accent1">
                    <a:lumMod val="75000"/>
                  </a:schemeClr>
                </a:solidFill>
              </a:rPr>
              <a:t>name":"collection</a:t>
            </a:r>
            <a:r>
              <a:rPr lang="en-US" sz="2800" dirty="0">
                <a:solidFill>
                  <a:schemeClr val="accent1">
                    <a:lumMod val="75000"/>
                  </a:schemeClr>
                </a:solidFill>
              </a:rPr>
              <a:t>"</a:t>
            </a:r>
          </a:p>
          <a:p>
            <a:r>
              <a:rPr lang="en-US" sz="2800" dirty="0">
                <a:solidFill>
                  <a:schemeClr val="accent1">
                    <a:lumMod val="75000"/>
                  </a:schemeClr>
                </a:solidFill>
              </a:rPr>
              <a:t>      },</a:t>
            </a:r>
          </a:p>
          <a:p>
            <a:r>
              <a:rPr lang="en-US" sz="2800" dirty="0">
                <a:solidFill>
                  <a:schemeClr val="accent1">
                    <a:lumMod val="75000"/>
                  </a:schemeClr>
                </a:solidFill>
              </a:rPr>
              <a:t>      {</a:t>
            </a:r>
          </a:p>
          <a:p>
            <a:r>
              <a:rPr lang="en-US" sz="2800" dirty="0">
                <a:solidFill>
                  <a:schemeClr val="accent1">
                    <a:lumMod val="75000"/>
                  </a:schemeClr>
                </a:solidFill>
              </a:rPr>
              <a:t>         "count":"1",</a:t>
            </a:r>
          </a:p>
          <a:p>
            <a:r>
              <a:rPr lang="en-US" sz="2800" dirty="0">
                <a:solidFill>
                  <a:schemeClr val="accent1">
                    <a:lumMod val="75000"/>
                  </a:schemeClr>
                </a:solidFill>
              </a:rPr>
              <a:t>         "</a:t>
            </a:r>
            <a:r>
              <a:rPr lang="en-US" sz="2800" dirty="0" err="1">
                <a:solidFill>
                  <a:schemeClr val="accent1">
                    <a:lumMod val="75000"/>
                  </a:schemeClr>
                </a:solidFill>
              </a:rPr>
              <a:t>name":"w-c-fields</a:t>
            </a:r>
            <a:r>
              <a:rPr lang="en-US" sz="2800" dirty="0">
                <a:solidFill>
                  <a:schemeClr val="accent1">
                    <a:lumMod val="75000"/>
                  </a:schemeClr>
                </a:solidFill>
              </a:rPr>
              <a:t>"</a:t>
            </a:r>
          </a:p>
          <a:p>
            <a:r>
              <a:rPr lang="en-US" sz="2800" dirty="0">
                <a:solidFill>
                  <a:schemeClr val="accent1">
                    <a:lumMod val="75000"/>
                  </a:schemeClr>
                </a:solidFill>
              </a:rPr>
              <a:t>      },</a:t>
            </a:r>
          </a:p>
          <a:p>
            <a:r>
              <a:rPr lang="en-US" sz="2800" dirty="0">
                <a:solidFill>
                  <a:schemeClr val="accent1">
                    <a:lumMod val="75000"/>
                  </a:schemeClr>
                </a:solidFill>
              </a:rPr>
              <a:t>     </a:t>
            </a:r>
          </a:p>
        </p:txBody>
      </p:sp>
      <p:sp>
        <p:nvSpPr>
          <p:cNvPr id="4" name="TextBox 3"/>
          <p:cNvSpPr txBox="1"/>
          <p:nvPr/>
        </p:nvSpPr>
        <p:spPr>
          <a:xfrm>
            <a:off x="8258175" y="2224877"/>
            <a:ext cx="7715250" cy="9556462"/>
          </a:xfrm>
          <a:prstGeom prst="rect">
            <a:avLst/>
          </a:prstGeom>
          <a:noFill/>
          <a:ln w="3175"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sz="2800" dirty="0">
                <a:solidFill>
                  <a:schemeClr val="accent1">
                    <a:lumMod val="75000"/>
                  </a:schemeClr>
                </a:solidFill>
              </a:rPr>
              <a:t> </a:t>
            </a:r>
            <a:r>
              <a:rPr lang="en-US" sz="2800" dirty="0" smtClean="0">
                <a:solidFill>
                  <a:schemeClr val="accent1">
                    <a:lumMod val="75000"/>
                  </a:schemeClr>
                </a:solidFill>
              </a:rPr>
              <a:t>     {</a:t>
            </a:r>
            <a:endParaRPr lang="en-US" sz="2800" dirty="0">
              <a:solidFill>
                <a:schemeClr val="accent1">
                  <a:lumMod val="75000"/>
                </a:schemeClr>
              </a:solidFill>
            </a:endParaRPr>
          </a:p>
          <a:p>
            <a:r>
              <a:rPr lang="en-US" sz="2800" dirty="0">
                <a:solidFill>
                  <a:schemeClr val="accent1">
                    <a:lumMod val="75000"/>
                  </a:schemeClr>
                </a:solidFill>
              </a:rPr>
              <a:t>         "count":"1",</a:t>
            </a:r>
          </a:p>
          <a:p>
            <a:r>
              <a:rPr lang="en-US" sz="2800" dirty="0">
                <a:solidFill>
                  <a:schemeClr val="accent1">
                    <a:lumMod val="75000"/>
                  </a:schemeClr>
                </a:solidFill>
              </a:rPr>
              <a:t>         "</a:t>
            </a:r>
            <a:r>
              <a:rPr lang="en-US" sz="2800" dirty="0" err="1">
                <a:solidFill>
                  <a:schemeClr val="accent1">
                    <a:lumMod val="75000"/>
                  </a:schemeClr>
                </a:solidFill>
              </a:rPr>
              <a:t>name":"biography</a:t>
            </a:r>
            <a:r>
              <a:rPr lang="en-US" sz="2800" dirty="0">
                <a:solidFill>
                  <a:schemeClr val="accent1">
                    <a:lumMod val="75000"/>
                  </a:schemeClr>
                </a:solidFill>
              </a:rPr>
              <a:t>"</a:t>
            </a:r>
          </a:p>
          <a:p>
            <a:r>
              <a:rPr lang="en-US" sz="2800" dirty="0">
                <a:solidFill>
                  <a:schemeClr val="accent1">
                    <a:lumMod val="75000"/>
                  </a:schemeClr>
                </a:solidFill>
              </a:rPr>
              <a:t>      }</a:t>
            </a:r>
          </a:p>
          <a:p>
            <a:r>
              <a:rPr lang="en-US" sz="2800" dirty="0">
                <a:solidFill>
                  <a:schemeClr val="accent1">
                    <a:lumMod val="75000"/>
                  </a:schemeClr>
                </a:solidFill>
              </a:rPr>
              <a:t>   ],</a:t>
            </a:r>
          </a:p>
          <a:p>
            <a:r>
              <a:rPr lang="en-US" sz="2800" dirty="0">
                <a:solidFill>
                  <a:schemeClr val="accent1">
                    <a:lumMod val="75000"/>
                  </a:schemeClr>
                </a:solidFill>
              </a:rPr>
              <a:t>   "</a:t>
            </a:r>
            <a:r>
              <a:rPr lang="en-US" sz="2800" dirty="0" err="1">
                <a:solidFill>
                  <a:schemeClr val="accent1">
                    <a:lumMod val="75000"/>
                  </a:schemeClr>
                </a:solidFill>
              </a:rPr>
              <a:t>asin</a:t>
            </a:r>
            <a:r>
              <a:rPr lang="en-US" sz="2800" dirty="0">
                <a:solidFill>
                  <a:schemeClr val="accent1">
                    <a:lumMod val="75000"/>
                  </a:schemeClr>
                </a:solidFill>
              </a:rPr>
              <a:t>":"",</a:t>
            </a:r>
          </a:p>
          <a:p>
            <a:r>
              <a:rPr lang="en-US" sz="2800" dirty="0">
                <a:solidFill>
                  <a:schemeClr val="accent1">
                    <a:lumMod val="75000"/>
                  </a:schemeClr>
                </a:solidFill>
              </a:rPr>
              <a:t>   "is_</a:t>
            </a:r>
            <a:r>
              <a:rPr lang="en-US" sz="2800" dirty="0" err="1">
                <a:solidFill>
                  <a:schemeClr val="accent1">
                    <a:lumMod val="75000"/>
                  </a:schemeClr>
                </a:solidFill>
              </a:rPr>
              <a:t>ebook</a:t>
            </a:r>
            <a:r>
              <a:rPr lang="en-US" sz="2800" dirty="0">
                <a:solidFill>
                  <a:schemeClr val="accent1">
                    <a:lumMod val="75000"/>
                  </a:schemeClr>
                </a:solidFill>
              </a:rPr>
              <a:t>":"false",</a:t>
            </a:r>
          </a:p>
          <a:p>
            <a:r>
              <a:rPr lang="en-US" sz="2800" dirty="0">
                <a:solidFill>
                  <a:schemeClr val="accent1">
                    <a:lumMod val="75000"/>
                  </a:schemeClr>
                </a:solidFill>
              </a:rPr>
              <a:t>   "average_rating":"4.00",</a:t>
            </a:r>
          </a:p>
          <a:p>
            <a:r>
              <a:rPr lang="en-US" sz="2800" dirty="0">
                <a:solidFill>
                  <a:schemeClr val="accent1">
                    <a:lumMod val="75000"/>
                  </a:schemeClr>
                </a:solidFill>
              </a:rPr>
              <a:t>   "</a:t>
            </a:r>
            <a:r>
              <a:rPr lang="en-US" sz="2800" dirty="0" err="1">
                <a:solidFill>
                  <a:schemeClr val="accent1">
                    <a:lumMod val="75000"/>
                  </a:schemeClr>
                </a:solidFill>
              </a:rPr>
              <a:t>kindle_asin</a:t>
            </a:r>
            <a:r>
              <a:rPr lang="en-US" sz="2800" dirty="0">
                <a:solidFill>
                  <a:schemeClr val="accent1">
                    <a:lumMod val="75000"/>
                  </a:schemeClr>
                </a:solidFill>
              </a:rPr>
              <a:t>":"",</a:t>
            </a:r>
          </a:p>
          <a:p>
            <a:r>
              <a:rPr lang="en-US" sz="2800" dirty="0">
                <a:solidFill>
                  <a:schemeClr val="accent1">
                    <a:lumMod val="75000"/>
                  </a:schemeClr>
                </a:solidFill>
              </a:rPr>
              <a:t>   "</a:t>
            </a:r>
            <a:r>
              <a:rPr lang="en-US" sz="2800" dirty="0" err="1">
                <a:solidFill>
                  <a:schemeClr val="accent1">
                    <a:lumMod val="75000"/>
                  </a:schemeClr>
                </a:solidFill>
              </a:rPr>
              <a:t>similar_books</a:t>
            </a:r>
            <a:r>
              <a:rPr lang="en-US" sz="2800" dirty="0">
                <a:solidFill>
                  <a:schemeClr val="accent1">
                    <a:lumMod val="75000"/>
                  </a:schemeClr>
                </a:solidFill>
              </a:rPr>
              <a:t>":[</a:t>
            </a:r>
          </a:p>
          <a:p>
            <a:r>
              <a:rPr lang="en-US" sz="2800" dirty="0">
                <a:solidFill>
                  <a:schemeClr val="accent1">
                    <a:lumMod val="75000"/>
                  </a:schemeClr>
                </a:solidFill>
              </a:rPr>
              <a:t>      </a:t>
            </a:r>
          </a:p>
          <a:p>
            <a:r>
              <a:rPr lang="en-US" sz="2800" dirty="0">
                <a:solidFill>
                  <a:schemeClr val="accent1">
                    <a:lumMod val="75000"/>
                  </a:schemeClr>
                </a:solidFill>
              </a:rPr>
              <a:t>   ],</a:t>
            </a:r>
          </a:p>
          <a:p>
            <a:r>
              <a:rPr lang="en-US" sz="2800" dirty="0">
                <a:solidFill>
                  <a:schemeClr val="accent1">
                    <a:lumMod val="75000"/>
                  </a:schemeClr>
                </a:solidFill>
              </a:rPr>
              <a:t>   "description":"",</a:t>
            </a:r>
          </a:p>
          <a:p>
            <a:r>
              <a:rPr lang="en-US" sz="2800" dirty="0">
                <a:solidFill>
                  <a:schemeClr val="accent1">
                    <a:lumMod val="75000"/>
                  </a:schemeClr>
                </a:solidFill>
              </a:rPr>
              <a:t>   "</a:t>
            </a:r>
            <a:r>
              <a:rPr lang="en-US" sz="2800" dirty="0" err="1">
                <a:solidFill>
                  <a:schemeClr val="accent1">
                    <a:lumMod val="75000"/>
                  </a:schemeClr>
                </a:solidFill>
              </a:rPr>
              <a:t>format":"Paperback</a:t>
            </a:r>
            <a:r>
              <a:rPr lang="en-US" sz="2800" dirty="0" smtClean="0">
                <a:solidFill>
                  <a:schemeClr val="accent1">
                    <a:lumMod val="75000"/>
                  </a:schemeClr>
                </a:solidFill>
              </a:rPr>
              <a:t>",        "</a:t>
            </a:r>
            <a:r>
              <a:rPr lang="en-US" sz="2800" dirty="0" err="1">
                <a:solidFill>
                  <a:schemeClr val="accent1">
                    <a:lumMod val="75000"/>
                  </a:schemeClr>
                </a:solidFill>
              </a:rPr>
              <a:t>link":"https</a:t>
            </a:r>
            <a:r>
              <a:rPr lang="en-US" sz="2800" dirty="0">
                <a:solidFill>
                  <a:schemeClr val="accent1">
                    <a:lumMod val="75000"/>
                  </a:schemeClr>
                </a:solidFill>
              </a:rPr>
              <a:t>://www.goodreads.com/book/show/5333265-w-c-fields",</a:t>
            </a:r>
          </a:p>
          <a:p>
            <a:r>
              <a:rPr lang="en-US" sz="2800" dirty="0">
                <a:solidFill>
                  <a:schemeClr val="accent1">
                    <a:lumMod val="75000"/>
                  </a:schemeClr>
                </a:solidFill>
              </a:rPr>
              <a:t>   "authors":[</a:t>
            </a:r>
          </a:p>
          <a:p>
            <a:r>
              <a:rPr lang="en-US" sz="2800" dirty="0">
                <a:solidFill>
                  <a:schemeClr val="accent1">
                    <a:lumMod val="75000"/>
                  </a:schemeClr>
                </a:solidFill>
              </a:rPr>
              <a:t>      {</a:t>
            </a:r>
          </a:p>
          <a:p>
            <a:r>
              <a:rPr lang="en-US" sz="2800" dirty="0">
                <a:solidFill>
                  <a:schemeClr val="accent1">
                    <a:lumMod val="75000"/>
                  </a:schemeClr>
                </a:solidFill>
              </a:rPr>
              <a:t>         "author_id":"604031",</a:t>
            </a:r>
          </a:p>
          <a:p>
            <a:r>
              <a:rPr lang="en-US" sz="2800" dirty="0">
                <a:solidFill>
                  <a:schemeClr val="accent1">
                    <a:lumMod val="75000"/>
                  </a:schemeClr>
                </a:solidFill>
              </a:rPr>
              <a:t>         "role":""</a:t>
            </a:r>
          </a:p>
          <a:p>
            <a:r>
              <a:rPr lang="en-US" sz="2800" dirty="0">
                <a:solidFill>
                  <a:schemeClr val="accent1">
                    <a:lumMod val="75000"/>
                  </a:schemeClr>
                </a:solidFill>
              </a:rPr>
              <a:t>      }</a:t>
            </a:r>
          </a:p>
          <a:p>
            <a:r>
              <a:rPr lang="en-US" sz="2800" dirty="0">
                <a:solidFill>
                  <a:schemeClr val="accent1">
                    <a:lumMod val="75000"/>
                  </a:schemeClr>
                </a:solidFill>
              </a:rPr>
              <a:t>   </a:t>
            </a:r>
            <a:r>
              <a:rPr lang="en-US" sz="2800" dirty="0" smtClean="0">
                <a:solidFill>
                  <a:schemeClr val="accent1">
                    <a:lumMod val="75000"/>
                  </a:schemeClr>
                </a:solidFill>
              </a:rPr>
              <a:t>], ":"1984</a:t>
            </a:r>
            <a:endParaRPr kumimoji="0" lang="en-US" sz="2800" b="0" i="0" u="none" strike="noStrike" cap="none" spc="0" normalizeH="0" baseline="0" dirty="0">
              <a:ln>
                <a:noFill/>
              </a:ln>
              <a:solidFill>
                <a:srgbClr val="717175"/>
              </a:solidFill>
              <a:effectLst/>
              <a:uFillTx/>
              <a:sym typeface="Avenir Book"/>
            </a:endParaRPr>
          </a:p>
        </p:txBody>
      </p:sp>
      <p:sp>
        <p:nvSpPr>
          <p:cNvPr id="5" name="TextBox 4"/>
          <p:cNvSpPr txBox="1"/>
          <p:nvPr/>
        </p:nvSpPr>
        <p:spPr>
          <a:xfrm>
            <a:off x="16402050" y="2224877"/>
            <a:ext cx="7543800" cy="9510296"/>
          </a:xfrm>
          <a:prstGeom prst="rect">
            <a:avLst/>
          </a:prstGeom>
          <a:noFill/>
          <a:ln w="3175"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endParaRPr lang="en-US" sz="2800" dirty="0">
              <a:solidFill>
                <a:schemeClr val="accent1">
                  <a:lumMod val="75000"/>
                </a:schemeClr>
              </a:solidFill>
            </a:endParaRPr>
          </a:p>
          <a:p>
            <a:r>
              <a:rPr lang="en-US" sz="2800" dirty="0">
                <a:solidFill>
                  <a:schemeClr val="accent1">
                    <a:lumMod val="75000"/>
                  </a:schemeClr>
                </a:solidFill>
              </a:rPr>
              <a:t>   "</a:t>
            </a:r>
            <a:r>
              <a:rPr lang="en-US" sz="2800" dirty="0" err="1">
                <a:solidFill>
                  <a:schemeClr val="accent1">
                    <a:lumMod val="75000"/>
                  </a:schemeClr>
                </a:solidFill>
              </a:rPr>
              <a:t>publisher":"St</a:t>
            </a:r>
            <a:r>
              <a:rPr lang="en-US" sz="2800" dirty="0">
                <a:solidFill>
                  <a:schemeClr val="accent1">
                    <a:lumMod val="75000"/>
                  </a:schemeClr>
                </a:solidFill>
              </a:rPr>
              <a:t>. Martin's Press",</a:t>
            </a:r>
          </a:p>
          <a:p>
            <a:r>
              <a:rPr lang="en-US" sz="2800" dirty="0">
                <a:solidFill>
                  <a:schemeClr val="accent1">
                    <a:lumMod val="75000"/>
                  </a:schemeClr>
                </a:solidFill>
              </a:rPr>
              <a:t>   "num_pages":"256",</a:t>
            </a:r>
          </a:p>
          <a:p>
            <a:r>
              <a:rPr lang="en-US" sz="2800" dirty="0">
                <a:solidFill>
                  <a:schemeClr val="accent1">
                    <a:lumMod val="75000"/>
                  </a:schemeClr>
                </a:solidFill>
              </a:rPr>
              <a:t>   "publication_day":"1",</a:t>
            </a:r>
          </a:p>
          <a:p>
            <a:r>
              <a:rPr lang="en-US" sz="2800" dirty="0">
                <a:solidFill>
                  <a:schemeClr val="accent1">
                    <a:lumMod val="75000"/>
                  </a:schemeClr>
                </a:solidFill>
              </a:rPr>
              <a:t>   "isbn13":"9780312853129",</a:t>
            </a:r>
          </a:p>
          <a:p>
            <a:r>
              <a:rPr lang="en-US" sz="2800" dirty="0">
                <a:solidFill>
                  <a:schemeClr val="accent1">
                    <a:lumMod val="75000"/>
                  </a:schemeClr>
                </a:solidFill>
              </a:rPr>
              <a:t>   "publication_month":"9",</a:t>
            </a:r>
          </a:p>
          <a:p>
            <a:r>
              <a:rPr lang="en-US" sz="2800" dirty="0">
                <a:solidFill>
                  <a:schemeClr val="accent1">
                    <a:lumMod val="75000"/>
                  </a:schemeClr>
                </a:solidFill>
              </a:rPr>
              <a:t>   "</a:t>
            </a:r>
            <a:r>
              <a:rPr lang="en-US" sz="2800" dirty="0" err="1">
                <a:solidFill>
                  <a:schemeClr val="accent1">
                    <a:lumMod val="75000"/>
                  </a:schemeClr>
                </a:solidFill>
              </a:rPr>
              <a:t>edition_information</a:t>
            </a:r>
            <a:r>
              <a:rPr lang="en-US" sz="2800" dirty="0">
                <a:solidFill>
                  <a:schemeClr val="accent1">
                    <a:lumMod val="75000"/>
                  </a:schemeClr>
                </a:solidFill>
              </a:rPr>
              <a:t>":"",</a:t>
            </a:r>
          </a:p>
          <a:p>
            <a:r>
              <a:rPr lang="en-US" sz="2800" dirty="0">
                <a:solidFill>
                  <a:schemeClr val="accent1">
                    <a:lumMod val="75000"/>
                  </a:schemeClr>
                </a:solidFill>
              </a:rPr>
              <a:t>   "</a:t>
            </a:r>
            <a:r>
              <a:rPr lang="en-US" sz="2800" dirty="0" err="1">
                <a:solidFill>
                  <a:schemeClr val="accent1">
                    <a:lumMod val="75000"/>
                  </a:schemeClr>
                </a:solidFill>
              </a:rPr>
              <a:t>publication_year</a:t>
            </a:r>
            <a:r>
              <a:rPr lang="en-US" sz="2800" dirty="0" smtClean="0">
                <a:solidFill>
                  <a:schemeClr val="accent1">
                    <a:lumMod val="75000"/>
                  </a:schemeClr>
                </a:solidFill>
              </a:rPr>
              <a:t>",</a:t>
            </a:r>
            <a:endParaRPr lang="en-US" sz="2800" dirty="0">
              <a:solidFill>
                <a:schemeClr val="accent1">
                  <a:lumMod val="75000"/>
                </a:schemeClr>
              </a:solidFill>
            </a:endParaRPr>
          </a:p>
          <a:p>
            <a:r>
              <a:rPr lang="en-US" sz="2800" dirty="0">
                <a:solidFill>
                  <a:schemeClr val="accent1">
                    <a:lumMod val="75000"/>
                  </a:schemeClr>
                </a:solidFill>
              </a:rPr>
              <a:t>   "</a:t>
            </a:r>
            <a:r>
              <a:rPr lang="en-US" sz="2800" dirty="0" err="1">
                <a:solidFill>
                  <a:schemeClr val="accent1">
                    <a:lumMod val="75000"/>
                  </a:schemeClr>
                </a:solidFill>
              </a:rPr>
              <a:t>url</a:t>
            </a:r>
            <a:r>
              <a:rPr lang="en-US" sz="2800" dirty="0">
                <a:solidFill>
                  <a:schemeClr val="accent1">
                    <a:lumMod val="75000"/>
                  </a:schemeClr>
                </a:solidFill>
              </a:rPr>
              <a:t>":"https://www.goodreads.com/book/show/5333265-w-c-fields",</a:t>
            </a:r>
          </a:p>
          <a:p>
            <a:r>
              <a:rPr lang="en-US" sz="2800" dirty="0">
                <a:solidFill>
                  <a:schemeClr val="accent1">
                    <a:lumMod val="75000"/>
                  </a:schemeClr>
                </a:solidFill>
              </a:rPr>
              <a:t>   "image_</a:t>
            </a:r>
            <a:r>
              <a:rPr lang="en-US" sz="2800" dirty="0" err="1">
                <a:solidFill>
                  <a:schemeClr val="accent1">
                    <a:lumMod val="75000"/>
                  </a:schemeClr>
                </a:solidFill>
              </a:rPr>
              <a:t>url</a:t>
            </a:r>
            <a:r>
              <a:rPr lang="en-US" sz="2800" dirty="0">
                <a:solidFill>
                  <a:schemeClr val="accent1">
                    <a:lumMod val="75000"/>
                  </a:schemeClr>
                </a:solidFill>
              </a:rPr>
              <a:t>":"https://images.gr-assets.com/books/1310220028m/5333265.jpg",</a:t>
            </a:r>
          </a:p>
          <a:p>
            <a:r>
              <a:rPr lang="en-US" sz="2800" dirty="0">
                <a:solidFill>
                  <a:schemeClr val="accent1">
                    <a:lumMod val="75000"/>
                  </a:schemeClr>
                </a:solidFill>
              </a:rPr>
              <a:t>   "book_id":"5333265",</a:t>
            </a:r>
          </a:p>
          <a:p>
            <a:r>
              <a:rPr lang="en-US" sz="2800" dirty="0">
                <a:solidFill>
                  <a:schemeClr val="accent1">
                    <a:lumMod val="75000"/>
                  </a:schemeClr>
                </a:solidFill>
              </a:rPr>
              <a:t>   "ratings_count":"3",</a:t>
            </a:r>
          </a:p>
          <a:p>
            <a:r>
              <a:rPr lang="en-US" sz="2800" dirty="0">
                <a:solidFill>
                  <a:schemeClr val="accent1">
                    <a:lumMod val="75000"/>
                  </a:schemeClr>
                </a:solidFill>
              </a:rPr>
              <a:t>   "work_id":"5400751",</a:t>
            </a:r>
          </a:p>
          <a:p>
            <a:r>
              <a:rPr lang="en-US" sz="2800" dirty="0">
                <a:solidFill>
                  <a:schemeClr val="accent1">
                    <a:lumMod val="75000"/>
                  </a:schemeClr>
                </a:solidFill>
              </a:rPr>
              <a:t>   "</a:t>
            </a:r>
            <a:r>
              <a:rPr lang="en-US" sz="2800" dirty="0" err="1">
                <a:solidFill>
                  <a:schemeClr val="accent1">
                    <a:lumMod val="75000"/>
                  </a:schemeClr>
                </a:solidFill>
              </a:rPr>
              <a:t>title":"W.C</a:t>
            </a:r>
            <a:r>
              <a:rPr lang="en-US" sz="2800" dirty="0">
                <a:solidFill>
                  <a:schemeClr val="accent1">
                    <a:lumMod val="75000"/>
                  </a:schemeClr>
                </a:solidFill>
              </a:rPr>
              <a:t>. Fields: A Life on Film",</a:t>
            </a:r>
          </a:p>
          <a:p>
            <a:r>
              <a:rPr lang="en-US" sz="2800" dirty="0">
                <a:solidFill>
                  <a:schemeClr val="accent1">
                    <a:lumMod val="75000"/>
                  </a:schemeClr>
                </a:solidFill>
              </a:rPr>
              <a:t>   "</a:t>
            </a:r>
            <a:r>
              <a:rPr lang="en-US" sz="2800" dirty="0" err="1">
                <a:solidFill>
                  <a:schemeClr val="accent1">
                    <a:lumMod val="75000"/>
                  </a:schemeClr>
                </a:solidFill>
              </a:rPr>
              <a:t>title_without_series":"W.C</a:t>
            </a:r>
            <a:r>
              <a:rPr lang="en-US" sz="2800" dirty="0">
                <a:solidFill>
                  <a:schemeClr val="accent1">
                    <a:lumMod val="75000"/>
                  </a:schemeClr>
                </a:solidFill>
              </a:rPr>
              <a:t>. Fields: A Life on Film"</a:t>
            </a:r>
          </a:p>
          <a:p>
            <a:r>
              <a:rPr lang="en-US" sz="2800" dirty="0">
                <a:solidFill>
                  <a:schemeClr val="accent1">
                    <a:lumMod val="75000"/>
                  </a:schemeClr>
                </a:solidFill>
              </a:rPr>
              <a:t>}</a:t>
            </a:r>
          </a:p>
          <a:p>
            <a:pPr marL="0" marR="0" indent="0" algn="l" defTabSz="825500" rtl="0" fontAlgn="auto" latinLnBrk="0" hangingPunct="0">
              <a:lnSpc>
                <a:spcPct val="100000"/>
              </a:lnSpc>
              <a:spcBef>
                <a:spcPts val="0"/>
              </a:spcBef>
              <a:spcAft>
                <a:spcPts val="0"/>
              </a:spcAft>
              <a:buClrTx/>
              <a:buSzTx/>
              <a:buFontTx/>
              <a:buNone/>
              <a:tabLst/>
            </a:pPr>
            <a:endParaRPr kumimoji="0" lang="en-US" sz="2500" b="0" i="0" u="none" strike="noStrike" cap="none" spc="0" normalizeH="0" baseline="0" dirty="0">
              <a:ln>
                <a:noFill/>
              </a:ln>
              <a:solidFill>
                <a:srgbClr val="717175"/>
              </a:solidFill>
              <a:effectLst/>
              <a:uFillTx/>
              <a:latin typeface="Avenir Book"/>
              <a:ea typeface="Avenir Book"/>
              <a:cs typeface="Avenir Book"/>
              <a:sym typeface="Avenir Book"/>
            </a:endParaRPr>
          </a:p>
        </p:txBody>
      </p:sp>
    </p:spTree>
    <p:extLst>
      <p:ext uri="{BB962C8B-B14F-4D97-AF65-F5344CB8AC3E}">
        <p14:creationId xmlns:p14="http://schemas.microsoft.com/office/powerpoint/2010/main" val="313998648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MR2_0">
      <a:dk1>
        <a:srgbClr val="879AA3"/>
      </a:dk1>
      <a:lt1>
        <a:srgbClr val="FDFBFF"/>
      </a:lt1>
      <a:dk2>
        <a:srgbClr val="454754"/>
      </a:dk2>
      <a:lt2>
        <a:srgbClr val="FDFBFF"/>
      </a:lt2>
      <a:accent1>
        <a:srgbClr val="0277BF"/>
      </a:accent1>
      <a:accent2>
        <a:srgbClr val="7FCEFE"/>
      </a:accent2>
      <a:accent3>
        <a:srgbClr val="00598E"/>
      </a:accent3>
      <a:accent4>
        <a:srgbClr val="0076BF"/>
      </a:accent4>
      <a:accent5>
        <a:srgbClr val="7FCEFF"/>
      </a:accent5>
      <a:accent6>
        <a:srgbClr val="00588E"/>
      </a:accent6>
      <a:hlink>
        <a:srgbClr val="00588E"/>
      </a:hlink>
      <a:folHlink>
        <a:srgbClr val="0076C0"/>
      </a:folHlink>
    </a:clrScheme>
    <a:fontScheme name="White">
      <a:majorFont>
        <a:latin typeface="Avenir Heavy"/>
        <a:ea typeface="Avenir Heavy"/>
        <a:cs typeface="Avenir Heavy"/>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Heavy"/>
        <a:ea typeface="Avenir Heavy"/>
        <a:cs typeface="Avenir Heavy"/>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717175"/>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1849</TotalTime>
  <Words>1251</Words>
  <Application>Microsoft Office PowerPoint</Application>
  <PresentationFormat>Custom</PresentationFormat>
  <Paragraphs>273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Books  Data  contents</vt:lpstr>
      <vt:lpstr>PowerPoint Presentation</vt:lpstr>
      <vt:lpstr>RATINGS  Data  contents</vt:lpstr>
      <vt:lpstr>ENFORCING DATA TYPES in book data</vt:lpstr>
      <vt:lpstr>OBSERVING   book  DATA    ANALYTICALLY</vt:lpstr>
      <vt:lpstr>OBSERVING   average  RATINGS  GRAPHICALLY</vt:lpstr>
      <vt:lpstr>Input    user    data   For  recommendation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Nitin Rawat</cp:lastModifiedBy>
  <cp:revision>77</cp:revision>
  <dcterms:modified xsi:type="dcterms:W3CDTF">2023-01-29T15:08:05Z</dcterms:modified>
</cp:coreProperties>
</file>