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ZbFqWasyJjkppI7c4JAFORr94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AB388B-9A2A-44E9-A313-9544BF2B9C6A}">
  <a:tblStyle styleId="{75AB388B-9A2A-44E9-A313-9544BF2B9C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0C4511-7104-4C6C-B2F6-6CAA7AB4CFB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ommunity.microsoft.com/t5/ai-machine-learning-blog/harness-the-power-of-large-language-models-with-azure-machine/ba-p/3828459" TargetMode="External"/><Relationship Id="rId3" Type="http://schemas.openxmlformats.org/officeDocument/2006/relationships/hyperlink" Target="https://arxiv.org/abs/2005.14165" TargetMode="External"/><Relationship Id="rId7" Type="http://schemas.openxmlformats.org/officeDocument/2006/relationships/hyperlink" Target="https://platform.openai.com/docs/models" TargetMode="External"/><Relationship Id="rId12" Type="http://schemas.openxmlformats.org/officeDocument/2006/relationships/hyperlink" Target="https://arxiv.org/abs/2302.1397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s.googleblog.com/2023/12/how-its-made-gemini-multimodal-prompting.html" TargetMode="External"/><Relationship Id="rId11" Type="http://schemas.openxmlformats.org/officeDocument/2006/relationships/hyperlink" Target="https://arxiv.org/abs/2303.08774" TargetMode="External"/><Relationship Id="rId5" Type="http://schemas.openxmlformats.org/officeDocument/2006/relationships/hyperlink" Target="https://medium.com/@rejvi587/google-bard-is-a-large-language-model-llm-chatbot-developed-by-google-ai-f45559b276e9" TargetMode="External"/><Relationship Id="rId10" Type="http://schemas.openxmlformats.org/officeDocument/2006/relationships/hyperlink" Target="https://github.com/mistralai" TargetMode="External"/><Relationship Id="rId4" Type="http://schemas.openxmlformats.org/officeDocument/2006/relationships/hyperlink" Target="https://github.com/AmineDiro/cria" TargetMode="External"/><Relationship Id="rId9" Type="http://schemas.openxmlformats.org/officeDocument/2006/relationships/hyperlink" Target="https://github.com/facebookresearch/fai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643467" y="910944"/>
          <a:ext cx="10905075" cy="5811745"/>
        </p:xfrm>
        <a:graphic>
          <a:graphicData uri="http://schemas.openxmlformats.org/drawingml/2006/table">
            <a:tbl>
              <a:tblPr>
                <a:noFill/>
                <a:tableStyleId>{75AB388B-9A2A-44E9-A313-9544BF2B9C6A}</a:tableStyleId>
              </a:tblPr>
              <a:tblGrid>
                <a:gridCol w="143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GPT-4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 2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Mistral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Gemini Pro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GPT-3.5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Strengths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Creativity &amp; Engagement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Excellent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 Generation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Diverse formats, high fluency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Factual accuracy, long passages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Efficient, code generation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storytelling, location context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Diverse formats, humor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Knowledge &amp; Reasoning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Broad knowledge base, good summarization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factual reasoning, logical arguments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Limited, but rapidly improving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 to Google Search, good factual understanding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information retrieval, factual reasoning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Completion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struggle with specific instructions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 at following instructions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Efficient, handles complex tasks well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Accurate and reliable for tasks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 at completing tasks, may lack flexibility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Weaknesses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Factual Accuracy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Prone to biases, factual errors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reliable than GPT-4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Still under development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Generally accurate, but limited data access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be factually inaccurate, biased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Transparency &amp; Explainability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insights into decision-making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reasoning for conclusions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transparent than GPT-4 and Llama 2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 transparency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 transparency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&amp; Access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Paid subscription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Open-source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Open-source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Paid subscription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Paid access, but cheaper than GPT-4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Technical Expertise</a:t>
                      </a:r>
                      <a:endParaRPr sz="1400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some technical knowledge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technical knowledge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technical knowledge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User-friendly interface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some technical knowledge</a:t>
                      </a:r>
                      <a:endParaRPr/>
                    </a:p>
                  </a:txBody>
                  <a:tcPr marL="0" marR="76775" marT="26650" marB="88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5" name="Google Shape;85;p1"/>
          <p:cNvSpPr txBox="1"/>
          <p:nvPr/>
        </p:nvSpPr>
        <p:spPr>
          <a:xfrm>
            <a:off x="717755" y="432619"/>
            <a:ext cx="62238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LARGE LANGUAGE MODELS (LLMS)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0" y="0"/>
            <a:ext cx="1983504" cy="6858000"/>
          </a:xfrm>
          <a:custGeom>
            <a:avLst/>
            <a:gdLst/>
            <a:ahLst/>
            <a:cxnLst/>
            <a:rect l="l" t="t" r="r" b="b"/>
            <a:pathLst>
              <a:path w="1983504" h="6858000" extrusionOk="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26736" y="323483"/>
            <a:ext cx="666101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</a:t>
            </a: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B21BE9-E2E3-9A96-EF23-96D8C319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04819"/>
              </p:ext>
            </p:extLst>
          </p:nvPr>
        </p:nvGraphicFramePr>
        <p:xfrm>
          <a:off x="991752" y="902603"/>
          <a:ext cx="10696780" cy="5559052"/>
        </p:xfrm>
        <a:graphic>
          <a:graphicData uri="http://schemas.openxmlformats.org/drawingml/2006/table">
            <a:tbl>
              <a:tblPr>
                <a:tableStyleId>{C80C4511-7104-4C6C-B2F6-6CAA7AB4CFB5}</a:tableStyleId>
              </a:tblPr>
              <a:tblGrid>
                <a:gridCol w="2139356">
                  <a:extLst>
                    <a:ext uri="{9D8B030D-6E8A-4147-A177-3AD203B41FA5}">
                      <a16:colId xmlns:a16="http://schemas.microsoft.com/office/drawing/2014/main" val="3906488913"/>
                    </a:ext>
                  </a:extLst>
                </a:gridCol>
                <a:gridCol w="2139356">
                  <a:extLst>
                    <a:ext uri="{9D8B030D-6E8A-4147-A177-3AD203B41FA5}">
                      <a16:colId xmlns:a16="http://schemas.microsoft.com/office/drawing/2014/main" val="1905317987"/>
                    </a:ext>
                  </a:extLst>
                </a:gridCol>
                <a:gridCol w="2139356">
                  <a:extLst>
                    <a:ext uri="{9D8B030D-6E8A-4147-A177-3AD203B41FA5}">
                      <a16:colId xmlns:a16="http://schemas.microsoft.com/office/drawing/2014/main" val="1489882082"/>
                    </a:ext>
                  </a:extLst>
                </a:gridCol>
                <a:gridCol w="2139356">
                  <a:extLst>
                    <a:ext uri="{9D8B030D-6E8A-4147-A177-3AD203B41FA5}">
                      <a16:colId xmlns:a16="http://schemas.microsoft.com/office/drawing/2014/main" val="582047885"/>
                    </a:ext>
                  </a:extLst>
                </a:gridCol>
                <a:gridCol w="2139356">
                  <a:extLst>
                    <a:ext uri="{9D8B030D-6E8A-4147-A177-3AD203B41FA5}">
                      <a16:colId xmlns:a16="http://schemas.microsoft.com/office/drawing/2014/main" val="3500978423"/>
                    </a:ext>
                  </a:extLst>
                </a:gridCol>
              </a:tblGrid>
              <a:tr h="14736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Ideal Model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for Choice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Estimation</a:t>
                      </a:r>
                    </a:p>
                  </a:txBody>
                  <a:tcPr marL="58277" marR="58277" marT="29138" marB="29138" anchor="ctr"/>
                </a:tc>
                <a:extLst>
                  <a:ext uri="{0D108BD9-81ED-4DB2-BD59-A6C34878D82A}">
                    <a16:rowId xmlns:a16="http://schemas.microsoft.com/office/drawing/2014/main" val="3293061564"/>
                  </a:ext>
                </a:extLst>
              </a:tr>
              <a:tr h="610345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Scientific Applications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Superior logical reasoning and inference capabilities, strong NLP for automated workflows.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[1, 2]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(potentially exceeding $1 per million tokens)</a:t>
                      </a:r>
                    </a:p>
                  </a:txBody>
                  <a:tcPr marL="58277" marR="58277" marT="29138" marB="29138" anchor="ctr"/>
                </a:tc>
                <a:extLst>
                  <a:ext uri="{0D108BD9-81ED-4DB2-BD59-A6C34878D82A}">
                    <a16:rowId xmlns:a16="http://schemas.microsoft.com/office/drawing/2014/main" val="2141080657"/>
                  </a:ext>
                </a:extLst>
              </a:tr>
              <a:tr h="610345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 Product Integration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Gemini Pro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Google ecosystem and services, robust for consumer-oriented applications.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[3, 4]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(estimated around $0.0008 per million tokens)</a:t>
                      </a:r>
                    </a:p>
                  </a:txBody>
                  <a:tcPr marL="58277" marR="58277" marT="29138" marB="29138" anchor="ctr"/>
                </a:tc>
                <a:extLst>
                  <a:ext uri="{0D108BD9-81ED-4DB2-BD59-A6C34878D82A}">
                    <a16:rowId xmlns:a16="http://schemas.microsoft.com/office/drawing/2014/main" val="2285204680"/>
                  </a:ext>
                </a:extLst>
              </a:tr>
              <a:tr h="494599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High-Performance NLP Tasks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GPT-3.5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Cost-effective option, easy API access, efficient NLP for specific tasks.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[5, 6]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(estimated around $0.0005 per million tokens)</a:t>
                      </a:r>
                    </a:p>
                  </a:txBody>
                  <a:tcPr marL="58277" marR="58277" marT="29138" marB="29138" anchor="ctr"/>
                </a:tc>
                <a:extLst>
                  <a:ext uri="{0D108BD9-81ED-4DB2-BD59-A6C34878D82A}">
                    <a16:rowId xmlns:a16="http://schemas.microsoft.com/office/drawing/2014/main" val="1269966321"/>
                  </a:ext>
                </a:extLst>
              </a:tr>
              <a:tr h="610345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On-Premise Deployment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LLaMA-2, Mistral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control over infrastructure, customizable security measures for sensitive data.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[7, 8]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(depends on hardware and cloud setup costs)</a:t>
                      </a:r>
                    </a:p>
                  </a:txBody>
                  <a:tcPr marL="58277" marR="58277" marT="29138" marB="29138" anchor="ctr"/>
                </a:tc>
                <a:extLst>
                  <a:ext uri="{0D108BD9-81ED-4DB2-BD59-A6C34878D82A}">
                    <a16:rowId xmlns:a16="http://schemas.microsoft.com/office/drawing/2014/main" val="1404389400"/>
                  </a:ext>
                </a:extLst>
              </a:tr>
              <a:tr h="610345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Conversational Interfaces &amp; Interactive AI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Cutting-edge natural language capabilities, ideal for virtual assistants and chatbots.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[9, 10]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(potentially exceeding $0.0018 per million tokens)</a:t>
                      </a:r>
                    </a:p>
                  </a:txBody>
                  <a:tcPr marL="58277" marR="58277" marT="29138" marB="29138" anchor="ctr"/>
                </a:tc>
                <a:extLst>
                  <a:ext uri="{0D108BD9-81ED-4DB2-BD59-A6C34878D82A}">
                    <a16:rowId xmlns:a16="http://schemas.microsoft.com/office/drawing/2014/main" val="1316290510"/>
                  </a:ext>
                </a:extLst>
              </a:tr>
              <a:tr h="726091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Multilingual Applications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LLaMA-2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diversity and customizability, efficient communication across languages and domains.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[11, 12]</a:t>
                      </a:r>
                    </a:p>
                  </a:txBody>
                  <a:tcPr marL="58277" marR="58277" marT="29138" marB="2913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(estimated around $0.0010 per million tokens)</a:t>
                      </a:r>
                    </a:p>
                  </a:txBody>
                  <a:tcPr marL="58277" marR="58277" marT="29138" marB="29138" anchor="ctr"/>
                </a:tc>
                <a:extLst>
                  <a:ext uri="{0D108BD9-81ED-4DB2-BD59-A6C34878D82A}">
                    <a16:rowId xmlns:a16="http://schemas.microsoft.com/office/drawing/2014/main" val="3160941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0" y="0"/>
            <a:ext cx="1983504" cy="6858000"/>
          </a:xfrm>
          <a:custGeom>
            <a:avLst/>
            <a:gdLst/>
            <a:ahLst/>
            <a:cxnLst/>
            <a:rect l="l" t="t" r="r" b="b"/>
            <a:pathLst>
              <a:path w="1983504" h="6858000" extrusionOk="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" descr="A screenshot of a spreadshee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747" y="1201420"/>
            <a:ext cx="10905066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643467" y="734597"/>
            <a:ext cx="7274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ESTIMATES OF VARIOUS LARGE LANGUAGE MODELS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723456" y="864828"/>
            <a:ext cx="10515600" cy="62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 STRENGTHS AND WEAKNESSES: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8" name="Google Shape;108;p4"/>
          <p:cNvGraphicFramePr/>
          <p:nvPr/>
        </p:nvGraphicFramePr>
        <p:xfrm>
          <a:off x="838202" y="1452554"/>
          <a:ext cx="10512550" cy="4463280"/>
        </p:xfrm>
        <a:graphic>
          <a:graphicData uri="http://schemas.openxmlformats.org/drawingml/2006/table">
            <a:tbl>
              <a:tblPr>
                <a:noFill/>
                <a:tableStyleId>{75AB388B-9A2A-44E9-A313-9544BF2B9C6A}</a:tableStyleId>
              </a:tblPr>
              <a:tblGrid>
                <a:gridCol w="34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/>
                    </a:p>
                  </a:txBody>
                  <a:tcPr marL="171175" marR="102700" marT="102700" marB="102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Strengths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Weaknesses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Natural Language Capabilities</a:t>
                      </a:r>
                      <a:endParaRPr sz="14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1175" marR="102700" marT="102700" marB="102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Unparalleled fluency, coherence, and creativity. Excellent in storytelling, diverse formats, and image generation.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Prone to factual errors and biases depending on training data.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Logical Reasoning &amp; Inference</a:t>
                      </a:r>
                      <a:endParaRPr sz="14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1175" marR="102700" marT="102700" marB="102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Superior for scientific applications like hypothesis generation and model building.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Primarily relies on statistical inference, limited explainability compared to models like LLaMA-2.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Knowledge Base &amp; Data Access</a:t>
                      </a:r>
                      <a:endParaRPr sz="14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1175" marR="102700" marT="102700" marB="102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Vast internal knowledge base and access to external data, potentially surpassing Google Search in specific contexts.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Transparency and explainability of decision-making process are limited.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Creative Formats</a:t>
                      </a:r>
                      <a:endParaRPr sz="14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1175" marR="102700" marT="102700" marB="102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Generates diverse creative formats like poems, code, scripts, musical pieces, emails, and letters with impressive detail.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and access limited as the model is still under development and requires a paid subscription.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Multilingual Potential</a:t>
                      </a:r>
                      <a:endParaRPr sz="14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1175" marR="102700" marT="102700" marB="102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Shows promise in handling multiple languages and domain-specific vocabularies.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and privacy concerns due to access to vast amounts of data.</a:t>
                      </a:r>
                      <a:endParaRPr/>
                    </a:p>
                  </a:txBody>
                  <a:tcPr marL="171175" marR="102700" marT="102700" marB="1027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723456" y="864828"/>
            <a:ext cx="10515600" cy="62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GEMINI PRO STRENGTHS AND WEAKNESSES: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5" name="Google Shape;115;p5"/>
          <p:cNvGraphicFramePr/>
          <p:nvPr/>
        </p:nvGraphicFramePr>
        <p:xfrm>
          <a:off x="838200" y="1825625"/>
          <a:ext cx="10512550" cy="3516140"/>
        </p:xfrm>
        <a:graphic>
          <a:graphicData uri="http://schemas.openxmlformats.org/drawingml/2006/table">
            <a:tbl>
              <a:tblPr>
                <a:noFill/>
                <a:tableStyleId>{75AB388B-9A2A-44E9-A313-9544BF2B9C6A}</a:tableStyleId>
              </a:tblPr>
              <a:tblGrid>
                <a:gridCol w="34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Strengths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Weaknesses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Knowledge Retrieval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Seamless Google Search integration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control over data flow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Contextual Understanding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Location-aware intelligence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Black-box nature of Google Search (potential bias &amp; misinformation)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Engagement &amp; Interaction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Diverse storytelling &amp; dialogue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Transparency &amp; explainability challenges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2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Ecosystem Integration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Gemini Pro seamlessly integrates with other Google services and platforms, like Google Search and Google Cloud.</a:t>
                      </a:r>
                      <a:endParaRPr sz="18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security concerns (user consent &amp; information sharing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6"/>
          <p:cNvGraphicFramePr/>
          <p:nvPr/>
        </p:nvGraphicFramePr>
        <p:xfrm>
          <a:off x="1478967" y="643466"/>
          <a:ext cx="9234050" cy="5571075"/>
        </p:xfrm>
        <a:graphic>
          <a:graphicData uri="http://schemas.openxmlformats.org/drawingml/2006/table">
            <a:tbl>
              <a:tblPr>
                <a:noFill/>
                <a:tableStyleId>{75AB388B-9A2A-44E9-A313-9544BF2B9C6A}</a:tableStyleId>
              </a:tblPr>
              <a:tblGrid>
                <a:gridCol w="178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Feature</a:t>
                      </a:r>
                      <a:endParaRPr/>
                    </a:p>
                  </a:txBody>
                  <a:tcPr marL="96725" marR="96725" marT="48350" marB="483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LLAMA 2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Mistral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/>
                        <a:t>Strengths</a:t>
                      </a:r>
                      <a:endParaRPr sz="1900"/>
                    </a:p>
                  </a:txBody>
                  <a:tcPr marL="96725" marR="96725" marT="48350" marB="483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Strong factual accuracy &amp; research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Efficient task handling &amp; complex processing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6725" marR="96725" marT="48350" marB="483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High explainability &amp; transparency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Promising reasoning &amp; music generation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6725" marR="96725" marT="48350" marB="483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Open-source &amp; freely available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Controlled environment &amp; security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6725" marR="96725" marT="48350" marB="483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Diverse language handling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Code generation capabilities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/>
                        <a:t>Weaknesses</a:t>
                      </a:r>
                      <a:endParaRPr sz="1900"/>
                    </a:p>
                  </a:txBody>
                  <a:tcPr marL="96725" marR="96725" marT="48350" marB="483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Limited knowledge base &amp; data access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Limited access &amp; early development stage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6725" marR="96725" marT="48350" marB="483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Limited creative formats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Transparency &amp; explainability challenges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6725" marR="96725" marT="48350" marB="483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Less natural language capabilities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Black-box nature of internal development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6725" marR="96725" marT="48350" marB="483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Accessibility challenges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Limited creative diversity</a:t>
                      </a:r>
                      <a:endParaRPr/>
                    </a:p>
                  </a:txBody>
                  <a:tcPr marL="96725" marR="96725" marT="48350" marB="483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1" name="Google Shape;121;p6"/>
          <p:cNvSpPr txBox="1"/>
          <p:nvPr/>
        </p:nvSpPr>
        <p:spPr>
          <a:xfrm>
            <a:off x="265078" y="176765"/>
            <a:ext cx="7273858" cy="66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LLAMA 2 AND MISTRAL STRENGTHS AND WEAKNESSES: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/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100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 rot="-54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7" descr="A diagram of a computer syste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310" r="5752" b="-4"/>
          <a:stretch/>
        </p:blipFill>
        <p:spPr>
          <a:xfrm>
            <a:off x="4214191" y="10"/>
            <a:ext cx="7984433" cy="6875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/>
            <a:ahLst/>
            <a:cxnLst/>
            <a:rect l="l" t="t" r="r" b="b"/>
            <a:pathLst>
              <a:path w="4808302" h="4088666" extrusionOk="0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-8777" y="1310425"/>
            <a:ext cx="3955500" cy="3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 LEVEL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 flipH="1">
            <a:off x="225357" y="1190920"/>
            <a:ext cx="1174128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https://arxiv.org/abs/2005.14165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https://github.com/AmineDiro/cria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https://medium.com/@rejvi587/google-bard-is-a-large-language-model-llm-chatbot-developed-by-google-ai-f45559b276e9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https://developers.googleblog.com/2023/12/how-its-made-gemini-multimodal-prompting.html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https://platform.openai.com/docs/models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https://techcommunity.microsoft.com/t5/ai-machine-learning-blog/harness-the-power-of-large-language-models-with-azure-machine/ba-p/3828459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https://github.com/facebookresearch/faiss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https://github.com/mistralai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https://arxiv.org/abs/2303.08774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https://arxiv.org/abs/2302.13971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https://github.com/AmineDiro/cria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https://github.com/facebookresearch/faiss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527725" y="403857"/>
            <a:ext cx="6094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Widescreen</PresentationFormat>
  <Paragraphs>165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Vanipenta</dc:creator>
  <cp:lastModifiedBy>Nitin Vanipenta</cp:lastModifiedBy>
  <cp:revision>1</cp:revision>
  <dcterms:created xsi:type="dcterms:W3CDTF">2024-01-23T20:44:47Z</dcterms:created>
  <dcterms:modified xsi:type="dcterms:W3CDTF">2024-01-24T19:44:45Z</dcterms:modified>
</cp:coreProperties>
</file>