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CThZWHxQupHWUafw9CB36p+/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7BC6D-3175-418E-B4D5-C7516DD6A7EA}">
  <a:tblStyle styleId="{2F97BC6D-3175-418E-B4D5-C7516DD6A7E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  <a:tblStyle styleId="{F7E25BD5-792F-4C85-B520-C22B7F982BD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4c1a16a1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4c1a16a1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54c1a16a1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1 Hop / Multi Hop</a:t>
            </a:r>
            <a:endParaRPr/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c1a16a1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54c1a16a1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54c1a16a1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28258a6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328258a6e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c1a16a1c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c1a16a1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54c1a16a1c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c1a16a1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54c1a16a1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54c1a16a1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0" y="0"/>
            <a:ext cx="12192000" cy="5150700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48575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man Old Styl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148313"/>
            <a:ext cx="91440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AEA"/>
              </a:buClr>
              <a:buSzPts val="2800"/>
              <a:buNone/>
              <a:defRPr sz="2800">
                <a:solidFill>
                  <a:srgbClr val="EDEAE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402388"/>
            <a:ext cx="6667017" cy="1230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6"/>
          <p:cNvCxnSpPr/>
          <p:nvPr/>
        </p:nvCxnSpPr>
        <p:spPr>
          <a:xfrm>
            <a:off x="6736460" y="5335929"/>
            <a:ext cx="0" cy="1354200"/>
          </a:xfrm>
          <a:prstGeom prst="straightConnector1">
            <a:avLst/>
          </a:prstGeom>
          <a:noFill/>
          <a:ln cap="flat" cmpd="sng" w="9525">
            <a:solidFill>
              <a:srgbClr val="214B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16"/>
          <p:cNvSpPr txBox="1"/>
          <p:nvPr>
            <p:ph idx="2" type="body"/>
          </p:nvPr>
        </p:nvSpPr>
        <p:spPr>
          <a:xfrm>
            <a:off x="7048981" y="5335588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 rot="5400000">
            <a:off x="3911550" y="-1562243"/>
            <a:ext cx="43689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 rot="5400000">
            <a:off x="7133400" y="1783000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 rot="5400000">
            <a:off x="1799400" y="-7697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1850" y="159399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6000"/>
              <a:buFont typeface="Bookman Old Styl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1850" y="4473716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634250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634250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839788" y="365124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839788" y="1555861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839788" y="2379773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3" type="body"/>
          </p:nvPr>
        </p:nvSpPr>
        <p:spPr>
          <a:xfrm>
            <a:off x="6172200" y="1555861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4" type="body"/>
          </p:nvPr>
        </p:nvSpPr>
        <p:spPr>
          <a:xfrm>
            <a:off x="6172200" y="2379773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iiitdm.ac.i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6108732"/>
            <a:ext cx="12192000" cy="749400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838200" y="365126"/>
            <a:ext cx="10515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B8C"/>
              </a:buClr>
              <a:buSzPts val="3600"/>
              <a:buFont typeface="Bookman Old Style"/>
              <a:buNone/>
              <a:defRPr b="0" i="0" sz="3600" u="none" cap="none" strike="noStrike">
                <a:solidFill>
                  <a:srgbClr val="214B8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10393047" y="6311899"/>
            <a:ext cx="150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15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747" y="6184361"/>
            <a:ext cx="3239999" cy="598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5"/>
          <p:cNvCxnSpPr/>
          <p:nvPr/>
        </p:nvCxnSpPr>
        <p:spPr>
          <a:xfrm>
            <a:off x="3472405" y="6227180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524000" y="48575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IN" sz="4500"/>
              <a:t>OPTIMIZING RECOMMENDER SYSTEMS WITH GRAPH NEURAL NETWORKS</a:t>
            </a:r>
            <a:endParaRPr sz="5100"/>
          </a:p>
        </p:txBody>
      </p:sp>
      <p:sp>
        <p:nvSpPr>
          <p:cNvPr id="71" name="Google Shape;71;p1"/>
          <p:cNvSpPr txBox="1"/>
          <p:nvPr>
            <p:ph idx="2" type="body"/>
          </p:nvPr>
        </p:nvSpPr>
        <p:spPr>
          <a:xfrm>
            <a:off x="209642" y="3267113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>
                <a:solidFill>
                  <a:schemeClr val="lt1"/>
                </a:solidFill>
              </a:rPr>
              <a:t>NITIN REDDY 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>
                <a:solidFill>
                  <a:schemeClr val="lt1"/>
                </a:solidFill>
              </a:rPr>
              <a:t>CS21B2028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5559201" y="3267125"/>
            <a:ext cx="5653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6896580" y="5322958"/>
            <a:ext cx="4862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Umarani Jayaraman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CSE, IIITDM Kancheepuram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c1a16a1c_0_44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Analysis/ Results</a:t>
            </a:r>
            <a:endParaRPr/>
          </a:p>
        </p:txBody>
      </p:sp>
      <p:sp>
        <p:nvSpPr>
          <p:cNvPr id="147" name="Google Shape;147;g354c1a16a1c_0_44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8" name="Google Shape;148;g354c1a16a1c_0_44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graph of a graph&#10;&#10;Description automatically generated" id="149" name="Google Shape;149;g354c1a16a1c_0_44"/>
          <p:cNvPicPr preferRelativeResize="0"/>
          <p:nvPr/>
        </p:nvPicPr>
        <p:blipFill rotWithShape="1">
          <a:blip r:embed="rId3">
            <a:alphaModFix/>
          </a:blip>
          <a:srcRect b="-2387" l="0" r="-6608" t="-4221"/>
          <a:stretch/>
        </p:blipFill>
        <p:spPr>
          <a:xfrm>
            <a:off x="6454800" y="133325"/>
            <a:ext cx="4451076" cy="301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g354c1a16a1c_0_44"/>
          <p:cNvGraphicFramePr/>
          <p:nvPr/>
        </p:nvGraphicFramePr>
        <p:xfrm>
          <a:off x="952500" y="15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{F7E25BD5-792F-4C85-B520-C22B7F982BD8}</a:tableStyleId>
              </a:tblPr>
              <a:tblGrid>
                <a:gridCol w="1453450"/>
                <a:gridCol w="1453450"/>
                <a:gridCol w="1453450"/>
              </a:tblGrid>
              <a:tr h="9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/>
                        <a:t>METRIC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/>
                        <a:t>TGNN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/>
                        <a:t>GNN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  <a:tr h="82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Precision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0.98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0.85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82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Recall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0.89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</a:rPr>
                        <a:t>0.79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82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NACG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cap="none" strike="noStrike"/>
                        <a:t>0.93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 u="none" cap="none" strike="noStrike">
                          <a:solidFill>
                            <a:schemeClr val="dk1"/>
                          </a:solidFill>
                        </a:rPr>
                        <a:t>0.82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g354c1a16a1c_0_44" title="OKIEEEA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4788" y="3056563"/>
            <a:ext cx="43148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1427732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Successfully </a:t>
            </a:r>
            <a:r>
              <a:rPr b="1" lang="en-IN" sz="2000"/>
              <a:t>implemented</a:t>
            </a:r>
            <a:r>
              <a:rPr lang="en-IN" sz="2000"/>
              <a:t> a </a:t>
            </a:r>
            <a:r>
              <a:rPr b="1" lang="en-IN" sz="2000"/>
              <a:t>TGNN-based</a:t>
            </a:r>
            <a:r>
              <a:rPr lang="en-IN" sz="2000"/>
              <a:t> recommender system with </a:t>
            </a:r>
            <a:r>
              <a:rPr b="1" lang="en-IN" sz="2000"/>
              <a:t>high precision (0.98).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Effectively modeled </a:t>
            </a:r>
            <a:r>
              <a:rPr b="1" lang="en-IN" sz="2000"/>
              <a:t>temporal dynamics</a:t>
            </a:r>
            <a:r>
              <a:rPr lang="en-IN" sz="2000"/>
              <a:t> in </a:t>
            </a:r>
            <a:r>
              <a:rPr b="1" lang="en-IN" sz="2000"/>
              <a:t>user-item interactions.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Demonstrated superior performance compared to traditional approaches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Created </a:t>
            </a:r>
            <a:r>
              <a:rPr lang="en-IN" sz="2000"/>
              <a:t>a scalable </a:t>
            </a:r>
            <a:r>
              <a:rPr b="1" lang="en-IN" sz="2000"/>
              <a:t>architecture</a:t>
            </a:r>
            <a:r>
              <a:rPr lang="en-IN" sz="2000"/>
              <a:t> for </a:t>
            </a:r>
            <a:r>
              <a:rPr b="1" lang="en-IN" sz="2000"/>
              <a:t>real-time recommendations.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Impact:</a:t>
            </a:r>
            <a:endParaRPr b="1"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Enables more personalized and timely recommendations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Addresses fundamental challenges in recommendation systems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Provides framework for integrating temporal awareness in user modeling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Enhances user experience through context-aware suggestions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Testing on Larger Datasets: </a:t>
            </a:r>
            <a:r>
              <a:rPr lang="en-IN" sz="2000"/>
              <a:t>Evaluate scalability and robustness on industry-scale data.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Hyperparameter Optimization: </a:t>
            </a:r>
            <a:r>
              <a:rPr lang="en-IN" sz="2000"/>
              <a:t>Fine-tune memory dimensions and temporal encodings.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Negative Interaction Modeling: </a:t>
            </a:r>
            <a:r>
              <a:rPr lang="en-IN" sz="2000"/>
              <a:t>Incorporate negative feedback for balanced recommendations.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Explainable Recommendations: </a:t>
            </a:r>
            <a:r>
              <a:rPr lang="en-IN" sz="2000"/>
              <a:t>Develop mechanisms to explain why items are recommended and also improve transparency of the recommendation process.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838200" y="124455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R. Ying et al., "Graph convolutional neural networks for web-scale recommender systems," KDD, 2018.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X. He et al., "LightGCN: Simplifying and powering graph convolution network for recommendation," SIGIR, 2020.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D. Xu et al., "Inductive representation learning on temporal graphs," arXiv, 2020.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S. Kumar et al., "Predicting dynamic embedding trajectory in temporal interaction networks," KDD, 2019.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H. Liu et al., "An inter-sequence enhanced framework for personalized sequential recommendation," CIKM, 2020.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J. Ma et al., "Memory-augmented graph neural networks for sequential recommendation," SIGIR, 2020.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/>
              <a:t>S. Lim et al., "STP-UDGAT: A spatial-temporal user dimensional graph attention network for poi recommendation," CIKM, 2020.</a:t>
            </a:r>
            <a:endParaRPr sz="2000"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2" name="Google Shape;182;p14"/>
          <p:cNvSpPr txBox="1"/>
          <p:nvPr>
            <p:ph type="title"/>
          </p:nvPr>
        </p:nvSpPr>
        <p:spPr>
          <a:xfrm>
            <a:off x="270929" y="2213979"/>
            <a:ext cx="11834648" cy="230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Thank You</a:t>
            </a:r>
            <a:br>
              <a:rPr lang="en-IN"/>
            </a:br>
            <a:br>
              <a:rPr lang="en-IN"/>
            </a:br>
            <a:r>
              <a:rPr lang="en-I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838200" y="151110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Introduction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Problem Definition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Literature Survey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Contribution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Progress/ Work done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Results/ Analysis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Prototype/ Products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Conclusion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Future Work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2" name="Google Shape;82;p2" title="amazon-user-item-datase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776" y="687875"/>
            <a:ext cx="5845025" cy="44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Weekly Review Report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0" name="Google Shape;90;p3" title="wr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1172225"/>
            <a:ext cx="5056874" cy="4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title="wr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250" y="1172225"/>
            <a:ext cx="5435909" cy="484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354050" y="1389950"/>
            <a:ext cx="6831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Graph Neural Networks (GNNs) have emerged as a powerful tool for recommender systems due to their ability to model complex relationships between users and items. Traditional recommender systems often rely on collaborative filtering or content-based methods, which may overlook higher-order interactions or struggle with sparsity. GNNs, however, can naturally capture these relationships by treating users and items as nodes in a graph, with edges representing interactions such as purchases, ratings, or clicks.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lustration of a graph neural network. (A) A typical example of graph... |  Download Scientific Diagram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3450" y="965450"/>
            <a:ext cx="4194151" cy="44256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Problem Definition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838200" y="1379982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Problem Statement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Traditional models </a:t>
            </a:r>
            <a:r>
              <a:rPr b="1" lang="en-IN" sz="2000"/>
              <a:t>fail to adapt</a:t>
            </a:r>
            <a:r>
              <a:rPr lang="en-IN" sz="2000"/>
              <a:t> to changing user preferences.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GNN implemented</a:t>
            </a:r>
            <a:r>
              <a:rPr lang="en-IN" sz="2000"/>
              <a:t> but lacks </a:t>
            </a:r>
            <a:r>
              <a:rPr b="1" lang="en-IN" sz="2000"/>
              <a:t>temporal awareness</a:t>
            </a:r>
            <a:r>
              <a:rPr lang="en-I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Need </a:t>
            </a:r>
            <a:r>
              <a:rPr b="1" lang="en-IN" sz="2000"/>
              <a:t>TGNN</a:t>
            </a:r>
            <a:r>
              <a:rPr lang="en-IN" sz="2000"/>
              <a:t> to capture </a:t>
            </a:r>
            <a:r>
              <a:rPr b="1" lang="en-IN" sz="2000"/>
              <a:t>evolving interactions</a:t>
            </a:r>
            <a:r>
              <a:rPr lang="en-IN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Relevance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User interests change</a:t>
            </a:r>
            <a:r>
              <a:rPr lang="en-IN" sz="2000"/>
              <a:t> (trends, seasons).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Static models become outdated</a:t>
            </a:r>
            <a:r>
              <a:rPr lang="en-I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TGNN improves real-time recommendations</a:t>
            </a:r>
            <a:r>
              <a:rPr lang="en-IN" sz="2000"/>
              <a:t>.</a:t>
            </a:r>
            <a:endParaRPr b="1" sz="2000"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c1a16a1c_0_7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Literature Survey</a:t>
            </a:r>
            <a:endParaRPr/>
          </a:p>
        </p:txBody>
      </p:sp>
      <p:sp>
        <p:nvSpPr>
          <p:cNvPr id="115" name="Google Shape;115;g354c1a16a1c_0_7"/>
          <p:cNvSpPr txBox="1"/>
          <p:nvPr>
            <p:ph idx="1" type="body"/>
          </p:nvPr>
        </p:nvSpPr>
        <p:spPr>
          <a:xfrm>
            <a:off x="698125" y="1244557"/>
            <a:ext cx="1051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Data Processing for TGNNs:</a:t>
            </a:r>
            <a:endParaRPr b="1" sz="20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Cleaning &amp; Normalization</a:t>
            </a:r>
            <a:r>
              <a:rPr lang="en-IN" sz="1700"/>
              <a:t>: Removal of duplicates, handling missing values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Temporal Bucketing</a:t>
            </a:r>
            <a:r>
              <a:rPr lang="en-IN" sz="1700"/>
              <a:t>: Processing timestamps for specific time window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Graph Construction</a:t>
            </a:r>
            <a:r>
              <a:rPr lang="en-IN" sz="2000"/>
              <a:t>:</a:t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Node representation (users, items)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Edge representation (interactions with timestamps)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Dynamic structure that evolves with new data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Data Import Process</a:t>
            </a:r>
            <a:endParaRPr b="1" sz="20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JSON conversion for structured representation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Graph database import using Cypher queries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1700"/>
              <a:t>Node and relationship creation with temporal attributes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16" name="Google Shape;116;g354c1a16a1c_0_7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7" name="Google Shape;117;g354c1a16a1c_0_7" title="temporal-computation-graph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701" y="2494450"/>
            <a:ext cx="5209326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g3328258a6e7_0_9"/>
          <p:cNvGraphicFramePr/>
          <p:nvPr/>
        </p:nvGraphicFramePr>
        <p:xfrm>
          <a:off x="1534200" y="9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{2F97BC6D-3175-418E-B4D5-C7516DD6A7EA}</a:tableStyleId>
              </a:tblPr>
              <a:tblGrid>
                <a:gridCol w="2200775"/>
                <a:gridCol w="2200775"/>
                <a:gridCol w="2200775"/>
                <a:gridCol w="2200775"/>
              </a:tblGrid>
              <a:tr h="3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Algorithms Used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Findings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0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Comprehensive Review of Recommender Systems (2024)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Shaina Raza, Mizanur Rahman, Safiullah Kamawal et al.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Collaborative filtering, Content-based, Hybrid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Bridges theory and real-world applications, addressing cold start and interaction bottlenecks.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GPT-Based Chatbots in Recommender Systems (2023)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Various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GPT, GNN, Various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Improves prediction accuracy and personalization, handles sparse datasets better.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2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 Convolutional Matrix Completion (2021)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Rianne van den Berg, Max Welling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GCNs, VGAEs, Matrix Factorization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GCNs enhance rating predictions but lack temporal user interaction modeling.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2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 Neural Networks for Social Recommendation (2019)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Wenqi Fan, Yao Ma, Qing Li et al.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GNN, Collaborative Filtering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Incorporates social connections to improve user-item interaction modeling.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c1a16a1c_0_19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Contributions/ Work Done</a:t>
            </a:r>
            <a:endParaRPr/>
          </a:p>
        </p:txBody>
      </p:sp>
      <p:sp>
        <p:nvSpPr>
          <p:cNvPr id="129" name="Google Shape;129;g354c1a16a1c_0_19"/>
          <p:cNvSpPr txBox="1"/>
          <p:nvPr>
            <p:ph idx="1" type="body"/>
          </p:nvPr>
        </p:nvSpPr>
        <p:spPr>
          <a:xfrm>
            <a:off x="762000" y="1511100"/>
            <a:ext cx="81897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Temporal Graph Architecture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Dynamic graph model with time-sensitive edges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Temporal bucketing for efficient processing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Optimization Techniques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Temporal attention mechanisms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Recency weighting and memory decay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Adaptive learning rates</a:t>
            </a:r>
            <a:endParaRPr sz="2000"/>
          </a:p>
        </p:txBody>
      </p:sp>
      <p:sp>
        <p:nvSpPr>
          <p:cNvPr id="130" name="Google Shape;130;g354c1a16a1c_0_19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1" name="Google Shape;131;g354c1a16a1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575" y="365126"/>
            <a:ext cx="2704387" cy="524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c1a16a1c_0_28"/>
          <p:cNvSpPr txBox="1"/>
          <p:nvPr>
            <p:ph type="title"/>
          </p:nvPr>
        </p:nvSpPr>
        <p:spPr>
          <a:xfrm>
            <a:off x="838200" y="365126"/>
            <a:ext cx="10515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Contributions/ Work Done</a:t>
            </a:r>
            <a:endParaRPr/>
          </a:p>
        </p:txBody>
      </p:sp>
      <p:sp>
        <p:nvSpPr>
          <p:cNvPr id="138" name="Google Shape;138;g354c1a16a1c_0_28"/>
          <p:cNvSpPr txBox="1"/>
          <p:nvPr>
            <p:ph idx="1" type="body"/>
          </p:nvPr>
        </p:nvSpPr>
        <p:spPr>
          <a:xfrm>
            <a:off x="762000" y="1511100"/>
            <a:ext cx="81897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Implementation Framework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Integration with Memgraph for efficient graph operations.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PyTorch-based TGNN implementation.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Real-time recommendation pipeline.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Evaluation Methodology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Comparative assessment with traditional models.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Temporal precision metrics.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Performance analysis under varying conditions.</a:t>
            </a:r>
            <a:endParaRPr sz="2000"/>
          </a:p>
        </p:txBody>
      </p:sp>
      <p:sp>
        <p:nvSpPr>
          <p:cNvPr id="139" name="Google Shape;139;g354c1a16a1c_0_28"/>
          <p:cNvSpPr txBox="1"/>
          <p:nvPr>
            <p:ph idx="12" type="sldNum"/>
          </p:nvPr>
        </p:nvSpPr>
        <p:spPr>
          <a:xfrm>
            <a:off x="10370916" y="6311899"/>
            <a:ext cx="152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Graph Neural Network with Spatio-Temporal Attention for Multi-Sources  Time Series Data: An Application to Frost Forecast" id="140" name="Google Shape;140;g354c1a16a1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775" y="2560150"/>
            <a:ext cx="5098775" cy="21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DM PP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