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0"/>
  </p:notesMasterIdLst>
  <p:sldIdLst>
    <p:sldId id="256" r:id="rId2"/>
    <p:sldId id="257" r:id="rId3"/>
    <p:sldId id="304" r:id="rId4"/>
    <p:sldId id="305" r:id="rId5"/>
    <p:sldId id="259" r:id="rId6"/>
    <p:sldId id="297" r:id="rId7"/>
    <p:sldId id="299" r:id="rId8"/>
    <p:sldId id="298" r:id="rId9"/>
    <p:sldId id="289" r:id="rId10"/>
    <p:sldId id="311" r:id="rId11"/>
    <p:sldId id="300" r:id="rId12"/>
    <p:sldId id="302" r:id="rId13"/>
    <p:sldId id="306" r:id="rId14"/>
    <p:sldId id="307" r:id="rId15"/>
    <p:sldId id="308" r:id="rId16"/>
    <p:sldId id="309" r:id="rId17"/>
    <p:sldId id="310" r:id="rId18"/>
    <p:sldId id="293" r:id="rId19"/>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98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a:tcStyle>
        <a:tcBdr/>
        <a:fill>
          <a:solidFill>
            <a:srgbClr val="F3F9F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30" autoAdjust="0"/>
    <p:restoredTop sz="93969" autoAdjust="0"/>
  </p:normalViewPr>
  <p:slideViewPr>
    <p:cSldViewPr snapToGrid="0">
      <p:cViewPr varScale="1">
        <p:scale>
          <a:sx n="82" d="100"/>
          <a:sy n="82" d="100"/>
        </p:scale>
        <p:origin x="174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xfrm>
            <a:off x="1143000" y="685800"/>
            <a:ext cx="4572000" cy="3429000"/>
          </a:xfrm>
          <a:prstGeom prst="rect">
            <a:avLst/>
          </a:prstGeom>
        </p:spPr>
        <p:txBody>
          <a:bodyPr/>
          <a:lstStyle/>
          <a:p>
            <a:endParaRPr/>
          </a:p>
        </p:txBody>
      </p:sp>
      <p:sp>
        <p:nvSpPr>
          <p:cNvPr id="127" name="Shape 12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7739982"/>
      </p:ext>
    </p:extLst>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Arial"/>
      </a:defRPr>
    </a:lvl1pPr>
    <a:lvl2pPr indent="228600" latinLnBrk="0">
      <a:spcBef>
        <a:spcPts val="400"/>
      </a:spcBef>
      <a:defRPr sz="1200">
        <a:latin typeface="+mn-lt"/>
        <a:ea typeface="+mn-ea"/>
        <a:cs typeface="+mn-cs"/>
        <a:sym typeface="Arial"/>
      </a:defRPr>
    </a:lvl2pPr>
    <a:lvl3pPr indent="457200" latinLnBrk="0">
      <a:spcBef>
        <a:spcPts val="400"/>
      </a:spcBef>
      <a:defRPr sz="1200">
        <a:latin typeface="+mn-lt"/>
        <a:ea typeface="+mn-ea"/>
        <a:cs typeface="+mn-cs"/>
        <a:sym typeface="Arial"/>
      </a:defRPr>
    </a:lvl3pPr>
    <a:lvl4pPr indent="685800" latinLnBrk="0">
      <a:spcBef>
        <a:spcPts val="400"/>
      </a:spcBef>
      <a:defRPr sz="1200">
        <a:latin typeface="+mn-lt"/>
        <a:ea typeface="+mn-ea"/>
        <a:cs typeface="+mn-cs"/>
        <a:sym typeface="Arial"/>
      </a:defRPr>
    </a:lvl4pPr>
    <a:lvl5pPr indent="914400" latinLnBrk="0">
      <a:spcBef>
        <a:spcPts val="400"/>
      </a:spcBef>
      <a:defRPr sz="1200">
        <a:latin typeface="+mn-lt"/>
        <a:ea typeface="+mn-ea"/>
        <a:cs typeface="+mn-cs"/>
        <a:sym typeface="Arial"/>
      </a:defRPr>
    </a:lvl5pPr>
    <a:lvl6pPr indent="1143000" latinLnBrk="0">
      <a:spcBef>
        <a:spcPts val="400"/>
      </a:spcBef>
      <a:defRPr sz="1200">
        <a:latin typeface="+mn-lt"/>
        <a:ea typeface="+mn-ea"/>
        <a:cs typeface="+mn-cs"/>
        <a:sym typeface="Arial"/>
      </a:defRPr>
    </a:lvl6pPr>
    <a:lvl7pPr indent="1371600" latinLnBrk="0">
      <a:spcBef>
        <a:spcPts val="400"/>
      </a:spcBef>
      <a:defRPr sz="1200">
        <a:latin typeface="+mn-lt"/>
        <a:ea typeface="+mn-ea"/>
        <a:cs typeface="+mn-cs"/>
        <a:sym typeface="Arial"/>
      </a:defRPr>
    </a:lvl7pPr>
    <a:lvl8pPr indent="1600200" latinLnBrk="0">
      <a:spcBef>
        <a:spcPts val="400"/>
      </a:spcBef>
      <a:defRPr sz="1200">
        <a:latin typeface="+mn-lt"/>
        <a:ea typeface="+mn-ea"/>
        <a:cs typeface="+mn-cs"/>
        <a:sym typeface="Arial"/>
      </a:defRPr>
    </a:lvl8pPr>
    <a:lvl9pPr indent="1828800" latinLnBrk="0">
      <a:spcBef>
        <a:spcPts val="400"/>
      </a:spcBef>
      <a:defRPr sz="12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4"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15"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20"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23"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24"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25"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26"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27"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35"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36"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37"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38"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39"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4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48"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49"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50"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51"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5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59"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60"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61"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62"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63"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71"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72"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73"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74"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75"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83"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84"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85"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86"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87"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95"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96"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97"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98"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99"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0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108"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109"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110"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111"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sp>
        <p:nvSpPr>
          <p:cNvPr id="3"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pic>
        <p:nvPicPr>
          <p:cNvPr id="4" name="image.png" descr="image.png"/>
          <p:cNvPicPr>
            <a:picLocks noChangeAspect="1"/>
          </p:cNvPicPr>
          <p:nvPr/>
        </p:nvPicPr>
        <p:blipFill>
          <a:blip r:embed="rId12"/>
          <a:stretch>
            <a:fillRect/>
          </a:stretch>
        </p:blipFill>
        <p:spPr>
          <a:xfrm>
            <a:off x="0" y="38100"/>
            <a:ext cx="1104900" cy="1104900"/>
          </a:xfrm>
          <a:prstGeom prst="rect">
            <a:avLst/>
          </a:prstGeom>
          <a:ln w="12700">
            <a:miter lim="400000"/>
          </a:ln>
        </p:spPr>
      </p:pic>
      <p:sp>
        <p:nvSpPr>
          <p:cNvPr id="5" name="Slide Number"/>
          <p:cNvSpPr txBox="1">
            <a:spLocks noGrp="1"/>
          </p:cNvSpPr>
          <p:nvPr>
            <p:ph type="sldNum" sz="quarter" idx="2"/>
          </p:nvPr>
        </p:nvSpPr>
        <p:spPr>
          <a:xfrm>
            <a:off x="8308692" y="381000"/>
            <a:ext cx="301909" cy="288824"/>
          </a:xfrm>
          <a:prstGeom prst="rect">
            <a:avLst/>
          </a:prstGeom>
          <a:ln w="12700">
            <a:miter lim="400000"/>
          </a:ln>
        </p:spPr>
        <p:txBody>
          <a:bodyPr wrap="none" lIns="45719" rIns="45719">
            <a:spAutoFit/>
          </a:bodyPr>
          <a:lstStyle>
            <a:lvl1pPr algn="r">
              <a:defRPr>
                <a:latin typeface="+mn-lt"/>
                <a:ea typeface="+mn-ea"/>
                <a:cs typeface="+mn-cs"/>
                <a:sym typeface="Arial"/>
              </a:defRPr>
            </a:lvl1pPr>
          </a:lstStyle>
          <a:p>
            <a:fld id="{86CB4B4D-7CA3-9044-876B-883B54F8677D}" type="slidenum">
              <a:t>‹#›</a:t>
            </a:fld>
            <a:endParaRPr/>
          </a:p>
        </p:txBody>
      </p:sp>
      <p:sp>
        <p:nvSpPr>
          <p:cNvPr id="6" name="Title Text"/>
          <p:cNvSpPr txBox="1">
            <a:spLocks noGrp="1"/>
          </p:cNvSpPr>
          <p:nvPr>
            <p:ph type="title"/>
          </p:nvPr>
        </p:nvSpPr>
        <p:spPr>
          <a:xfrm>
            <a:off x="457200" y="92074"/>
            <a:ext cx="8229600" cy="1508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7" name="Body Level One…"/>
          <p:cNvSpPr txBox="1">
            <a:spLocks noGrp="1"/>
          </p:cNvSpPr>
          <p:nvPr>
            <p:ph type="body" idx="1"/>
          </p:nvPr>
        </p:nvSpPr>
        <p:spPr>
          <a:xfrm>
            <a:off x="457200" y="1600200"/>
            <a:ext cx="8229600" cy="4525963"/>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hf hdr="0" dt="0"/>
  <p:txStyles>
    <p:title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342900" marR="0" indent="-3429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1pPr>
      <a:lvl2pPr marL="661307" marR="0" indent="-204107"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2pPr>
      <a:lvl3pPr marL="1200150" marR="0" indent="-28575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3pPr>
      <a:lvl4pPr marL="1600200" marR="0" indent="-2286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4pPr>
      <a:lvl5pPr marL="20828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5pPr>
      <a:lvl6pPr marL="25400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6pPr>
      <a:lvl7pPr marL="29972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7pPr>
      <a:lvl8pPr marL="34544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8pPr>
      <a:lvl9pPr marL="39116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hyperlink" Target="https://www.kaggle.com/datasets/yasserh/customer-segmentation-dataset/" TargetMode="Externa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a:t>
            </a:fld>
            <a:endParaRPr dirty="0"/>
          </a:p>
        </p:txBody>
      </p:sp>
      <p:sp>
        <p:nvSpPr>
          <p:cNvPr id="131" name="Z-SPA"/>
          <p:cNvSpPr txBox="1">
            <a:spLocks noGrp="1"/>
          </p:cNvSpPr>
          <p:nvPr>
            <p:ph type="title"/>
          </p:nvPr>
        </p:nvSpPr>
        <p:spPr>
          <a:xfrm>
            <a:off x="723900" y="1343891"/>
            <a:ext cx="7696200" cy="900545"/>
          </a:xfrm>
          <a:prstGeom prst="rect">
            <a:avLst/>
          </a:prstGeom>
        </p:spPr>
        <p:txBody>
          <a:bodyPr>
            <a:noAutofit/>
          </a:bodyPr>
          <a:lstStyle/>
          <a:p>
            <a:pPr>
              <a:defRPr sz="4000" b="1">
                <a:latin typeface="Times New Roman"/>
                <a:ea typeface="Times New Roman"/>
                <a:cs typeface="Times New Roman"/>
                <a:sym typeface="Times New Roman"/>
              </a:defRPr>
            </a:pPr>
            <a:r>
              <a:rPr lang="en-US" sz="2400" dirty="0"/>
              <a:t>Customer Segmentation in Online Retail Industry</a:t>
            </a:r>
            <a:br>
              <a:rPr lang="en-GB" sz="2600" dirty="0"/>
            </a:br>
            <a:r>
              <a:rPr lang="en-GB" sz="1800" dirty="0"/>
              <a:t>	</a:t>
            </a:r>
            <a:endParaRPr sz="2600" b="0" dirty="0"/>
          </a:p>
        </p:txBody>
      </p:sp>
      <p:sp>
        <p:nvSpPr>
          <p:cNvPr id="132" name="Rectangle"/>
          <p:cNvSpPr/>
          <p:nvPr/>
        </p:nvSpPr>
        <p:spPr>
          <a:xfrm>
            <a:off x="1295400" y="3048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a:defRPr>
            </a:pPr>
            <a:endParaRPr/>
          </a:p>
        </p:txBody>
      </p:sp>
      <p:graphicFrame>
        <p:nvGraphicFramePr>
          <p:cNvPr id="137" name="Table"/>
          <p:cNvGraphicFramePr/>
          <p:nvPr>
            <p:extLst>
              <p:ext uri="{D42A27DB-BD31-4B8C-83A1-F6EECF244321}">
                <p14:modId xmlns:p14="http://schemas.microsoft.com/office/powerpoint/2010/main" val="743260854"/>
              </p:ext>
            </p:extLst>
          </p:nvPr>
        </p:nvGraphicFramePr>
        <p:xfrm>
          <a:off x="582654" y="3311645"/>
          <a:ext cx="7983372" cy="1630455"/>
        </p:xfrm>
        <a:graphic>
          <a:graphicData uri="http://schemas.openxmlformats.org/drawingml/2006/table">
            <a:tbl>
              <a:tblPr>
                <a:tableStyleId>{4C3C2611-4C71-4FC5-86AE-919BDF0F9419}</a:tableStyleId>
              </a:tblPr>
              <a:tblGrid>
                <a:gridCol w="769825">
                  <a:extLst>
                    <a:ext uri="{9D8B030D-6E8A-4147-A177-3AD203B41FA5}">
                      <a16:colId xmlns:a16="http://schemas.microsoft.com/office/drawing/2014/main" val="20000"/>
                    </a:ext>
                  </a:extLst>
                </a:gridCol>
                <a:gridCol w="2263539">
                  <a:extLst>
                    <a:ext uri="{9D8B030D-6E8A-4147-A177-3AD203B41FA5}">
                      <a16:colId xmlns:a16="http://schemas.microsoft.com/office/drawing/2014/main" val="20001"/>
                    </a:ext>
                  </a:extLst>
                </a:gridCol>
                <a:gridCol w="3752502">
                  <a:extLst>
                    <a:ext uri="{9D8B030D-6E8A-4147-A177-3AD203B41FA5}">
                      <a16:colId xmlns:a16="http://schemas.microsoft.com/office/drawing/2014/main" val="20002"/>
                    </a:ext>
                  </a:extLst>
                </a:gridCol>
                <a:gridCol w="1197506">
                  <a:extLst>
                    <a:ext uri="{9D8B030D-6E8A-4147-A177-3AD203B41FA5}">
                      <a16:colId xmlns:a16="http://schemas.microsoft.com/office/drawing/2014/main" val="20003"/>
                    </a:ext>
                  </a:extLst>
                </a:gridCol>
              </a:tblGrid>
              <a:tr h="430658">
                <a:tc>
                  <a:txBody>
                    <a:bodyPr/>
                    <a:lstStyle/>
                    <a:p>
                      <a:pPr algn="ctr">
                        <a:defRPr sz="1800"/>
                      </a:pPr>
                      <a:r>
                        <a:rPr sz="1800" b="1" dirty="0" err="1">
                          <a:latin typeface="Times New Roman"/>
                          <a:ea typeface="Times New Roman"/>
                          <a:cs typeface="Times New Roman"/>
                          <a:sym typeface="Times New Roman"/>
                        </a:rPr>
                        <a:t>S.No</a:t>
                      </a:r>
                      <a:endParaRPr sz="1800" b="1" dirty="0">
                        <a:latin typeface="Times New Roman"/>
                        <a:ea typeface="Times New Roman"/>
                        <a:cs typeface="Times New Roman"/>
                        <a:sym typeface="Times New Roman"/>
                      </a:endParaRP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800" b="1" dirty="0" err="1">
                          <a:latin typeface="Times New Roman"/>
                          <a:ea typeface="Times New Roman"/>
                          <a:cs typeface="Times New Roman"/>
                          <a:sym typeface="Times New Roman"/>
                        </a:rPr>
                        <a:t>Reg.No</a:t>
                      </a:r>
                      <a:endParaRPr sz="1800" b="1" dirty="0">
                        <a:latin typeface="Times New Roman"/>
                        <a:ea typeface="Times New Roman"/>
                        <a:cs typeface="Times New Roman"/>
                        <a:sym typeface="Times New Roman"/>
                      </a:endParaRPr>
                    </a:p>
                  </a:txBody>
                  <a:tcPr marL="0" marR="0" marT="0" marB="0" anchor="ctr"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sz="1800" b="1" dirty="0">
                          <a:latin typeface="Times New Roman"/>
                          <a:ea typeface="Times New Roman"/>
                          <a:cs typeface="Times New Roman"/>
                          <a:sym typeface="Times New Roman"/>
                        </a:rPr>
                        <a:t>Name of the Student</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lang="en-US" sz="1800" b="1" dirty="0">
                          <a:latin typeface="Times New Roman"/>
                          <a:ea typeface="Times New Roman"/>
                          <a:cs typeface="Times New Roman"/>
                          <a:sym typeface="Times New Roman"/>
                        </a:rPr>
                        <a:t>Branch &amp; </a:t>
                      </a:r>
                      <a:r>
                        <a:rPr sz="1800" b="1" dirty="0">
                          <a:latin typeface="Times New Roman"/>
                          <a:ea typeface="Times New Roman"/>
                          <a:cs typeface="Times New Roman"/>
                          <a:sym typeface="Times New Roman"/>
                        </a:rPr>
                        <a:t>Section</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0"/>
                  </a:ext>
                </a:extLst>
              </a:tr>
              <a:tr h="360605">
                <a:tc>
                  <a:txBody>
                    <a:bodyPr/>
                    <a:lstStyle/>
                    <a:p>
                      <a:pPr algn="ctr">
                        <a:defRPr sz="1800"/>
                      </a:pPr>
                      <a:r>
                        <a:rPr sz="1600" dirty="0">
                          <a:latin typeface="Times New Roman"/>
                          <a:ea typeface="Times New Roman"/>
                          <a:cs typeface="Times New Roman"/>
                          <a:sym typeface="Times New Roman"/>
                        </a:rPr>
                        <a:t>1</a:t>
                      </a:r>
                    </a:p>
                  </a:txBody>
                  <a:tcPr marL="0" marR="0" marT="0" marB="0"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US" sz="1600" dirty="0">
                          <a:latin typeface="Times New Roman"/>
                          <a:ea typeface="Times New Roman"/>
                          <a:cs typeface="Times New Roman"/>
                          <a:sym typeface="Times New Roman"/>
                        </a:rPr>
                        <a:t>BL</a:t>
                      </a:r>
                      <a:r>
                        <a:rPr sz="1600" dirty="0">
                          <a:latin typeface="Times New Roman"/>
                          <a:ea typeface="Times New Roman"/>
                          <a:cs typeface="Times New Roman"/>
                          <a:sym typeface="Times New Roman"/>
                        </a:rPr>
                        <a:t>.EN.U4</a:t>
                      </a:r>
                      <a:r>
                        <a:rPr lang="en-IN" sz="1600" dirty="0">
                          <a:latin typeface="Times New Roman"/>
                          <a:ea typeface="Times New Roman"/>
                          <a:cs typeface="Times New Roman"/>
                          <a:sym typeface="Times New Roman"/>
                        </a:rPr>
                        <a:t>CSE20092</a:t>
                      </a:r>
                      <a:endParaRPr sz="1600" dirty="0">
                        <a:latin typeface="Times New Roman"/>
                        <a:ea typeface="Times New Roman"/>
                        <a:cs typeface="Times New Roman"/>
                        <a:sym typeface="Times New Roman"/>
                      </a:endParaRPr>
                    </a:p>
                  </a:txBody>
                  <a:tcPr marL="0" marR="0" marT="0" marB="0"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IN" sz="1600" dirty="0" err="1">
                          <a:latin typeface="Times New Roman"/>
                          <a:ea typeface="Times New Roman"/>
                          <a:cs typeface="Times New Roman"/>
                          <a:sym typeface="Times New Roman"/>
                        </a:rPr>
                        <a:t>Majji</a:t>
                      </a:r>
                      <a:r>
                        <a:rPr lang="en-IN" sz="1600" dirty="0">
                          <a:latin typeface="Times New Roman"/>
                          <a:ea typeface="Times New Roman"/>
                          <a:cs typeface="Times New Roman"/>
                          <a:sym typeface="Times New Roman"/>
                        </a:rPr>
                        <a:t> Nitin Sai</a:t>
                      </a:r>
                      <a:endParaRPr sz="16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IN" sz="1600" dirty="0">
                          <a:latin typeface="Times New Roman"/>
                          <a:ea typeface="Times New Roman"/>
                          <a:cs typeface="Times New Roman"/>
                          <a:sym typeface="Times New Roman"/>
                        </a:rPr>
                        <a:t>CSE-B</a:t>
                      </a:r>
                      <a:endParaRPr sz="1600" dirty="0">
                        <a:latin typeface="Times New Roman"/>
                        <a:ea typeface="Times New Roman"/>
                        <a:cs typeface="Times New Roman"/>
                        <a:sym typeface="Times New Roman"/>
                      </a:endParaRPr>
                    </a:p>
                  </a:txBody>
                  <a:tcPr marL="0" marR="0" marT="0" marB="0"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360605">
                <a:tc>
                  <a:txBody>
                    <a:bodyPr/>
                    <a:lstStyle/>
                    <a:p>
                      <a:pPr algn="ctr">
                        <a:defRPr sz="1800"/>
                      </a:pPr>
                      <a:r>
                        <a:rPr lang="en-US" sz="1600" dirty="0">
                          <a:latin typeface="Times New Roman"/>
                          <a:ea typeface="Times New Roman"/>
                          <a:cs typeface="Times New Roman"/>
                          <a:sym typeface="Times New Roman"/>
                        </a:rPr>
                        <a:t>2</a:t>
                      </a:r>
                      <a:endParaRPr sz="1600" dirty="0">
                        <a:latin typeface="Times New Roman"/>
                        <a:ea typeface="Times New Roman"/>
                        <a:cs typeface="Times New Roman"/>
                        <a:sym typeface="Times New Roman"/>
                      </a:endParaRPr>
                    </a:p>
                  </a:txBody>
                  <a:tcPr marL="0" marR="0" marT="0" marB="0"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a:pPr>
                      <a:r>
                        <a:rPr lang="en-US" sz="1600" dirty="0">
                          <a:latin typeface="Times New Roman"/>
                          <a:ea typeface="Times New Roman"/>
                          <a:cs typeface="Times New Roman"/>
                          <a:sym typeface="Times New Roman"/>
                        </a:rPr>
                        <a:t>BL.EN.U4CSE20105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IN" sz="1600" dirty="0">
                          <a:latin typeface="Times New Roman"/>
                          <a:ea typeface="Times New Roman"/>
                          <a:cs typeface="Times New Roman"/>
                          <a:sym typeface="Times New Roman"/>
                        </a:rPr>
                        <a:t>Mutta Kalyan</a:t>
                      </a:r>
                      <a:endParaRPr sz="16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IN" sz="1600" dirty="0">
                          <a:latin typeface="Times New Roman"/>
                          <a:ea typeface="Times New Roman"/>
                          <a:cs typeface="Times New Roman"/>
                          <a:sym typeface="Times New Roman"/>
                        </a:rPr>
                        <a:t>CSE-B</a:t>
                      </a:r>
                      <a:endParaRPr sz="16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8421071"/>
                  </a:ext>
                </a:extLst>
              </a:tr>
              <a:tr h="360605">
                <a:tc>
                  <a:txBody>
                    <a:bodyPr/>
                    <a:lstStyle/>
                    <a:p>
                      <a:pPr algn="ctr">
                        <a:defRPr sz="1800"/>
                      </a:pPr>
                      <a:r>
                        <a:rPr lang="en-US" sz="1600" dirty="0">
                          <a:latin typeface="Times New Roman"/>
                          <a:ea typeface="Times New Roman"/>
                          <a:cs typeface="Times New Roman"/>
                          <a:sym typeface="Times New Roman"/>
                        </a:rPr>
                        <a:t>3</a:t>
                      </a:r>
                      <a:endParaRPr sz="1600" dirty="0">
                        <a:latin typeface="Times New Roman"/>
                        <a:ea typeface="Times New Roman"/>
                        <a:cs typeface="Times New Roman"/>
                        <a:sym typeface="Times New Roman"/>
                      </a:endParaRPr>
                    </a:p>
                  </a:txBody>
                  <a:tcPr marL="0" marR="0" marT="0" marB="0"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a:pPr>
                      <a:r>
                        <a:rPr lang="en-US" sz="1600" dirty="0">
                          <a:latin typeface="Times New Roman"/>
                          <a:ea typeface="Times New Roman"/>
                          <a:cs typeface="Times New Roman"/>
                          <a:sym typeface="Times New Roman"/>
                        </a:rPr>
                        <a:t>BL.EN.U4CSE20110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IN" sz="1600" dirty="0" err="1">
                          <a:latin typeface="Times New Roman"/>
                          <a:ea typeface="Times New Roman"/>
                          <a:cs typeface="Times New Roman"/>
                          <a:sym typeface="Times New Roman"/>
                        </a:rPr>
                        <a:t>Nagavarapu</a:t>
                      </a:r>
                      <a:r>
                        <a:rPr lang="en-IN" sz="1600" dirty="0">
                          <a:latin typeface="Times New Roman"/>
                          <a:ea typeface="Times New Roman"/>
                          <a:cs typeface="Times New Roman"/>
                          <a:sym typeface="Times New Roman"/>
                        </a:rPr>
                        <a:t> Ravi </a:t>
                      </a:r>
                      <a:r>
                        <a:rPr lang="en-IN" sz="1600" dirty="0" err="1">
                          <a:latin typeface="Times New Roman"/>
                          <a:ea typeface="Times New Roman"/>
                          <a:cs typeface="Times New Roman"/>
                          <a:sym typeface="Times New Roman"/>
                        </a:rPr>
                        <a:t>kiran</a:t>
                      </a:r>
                      <a:endParaRPr sz="16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IN" sz="1600" dirty="0">
                          <a:latin typeface="Times New Roman"/>
                          <a:ea typeface="Times New Roman"/>
                          <a:cs typeface="Times New Roman"/>
                          <a:sym typeface="Times New Roman"/>
                        </a:rPr>
                        <a:t>CSE-B</a:t>
                      </a:r>
                      <a:endParaRPr sz="16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09946137"/>
                  </a:ext>
                </a:extLst>
              </a:tr>
            </a:tbl>
          </a:graphicData>
        </a:graphic>
      </p:graphicFrame>
      <p:sp>
        <p:nvSpPr>
          <p:cNvPr id="2" name="TextBox 1"/>
          <p:cNvSpPr txBox="1"/>
          <p:nvPr/>
        </p:nvSpPr>
        <p:spPr>
          <a:xfrm>
            <a:off x="830638" y="5779566"/>
            <a:ext cx="9239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F2153E-0DE9-ACEC-24A7-E286E1C84707}"/>
              </a:ext>
            </a:extLst>
          </p:cNvPr>
          <p:cNvSpPr>
            <a:spLocks noGrp="1"/>
          </p:cNvSpPr>
          <p:nvPr>
            <p:ph type="sldNum" sz="quarter" idx="2"/>
          </p:nvPr>
        </p:nvSpPr>
        <p:spPr/>
        <p:txBody>
          <a:bodyPr/>
          <a:lstStyle/>
          <a:p>
            <a:fld id="{86CB4B4D-7CA3-9044-876B-883B54F8677D}" type="slidenum">
              <a:rPr lang="en-IN" smtClean="0"/>
              <a:t>10</a:t>
            </a:fld>
            <a:endParaRPr lang="en-IN"/>
          </a:p>
        </p:txBody>
      </p:sp>
      <p:sp>
        <p:nvSpPr>
          <p:cNvPr id="3" name="Title 2">
            <a:extLst>
              <a:ext uri="{FF2B5EF4-FFF2-40B4-BE49-F238E27FC236}">
                <a16:creationId xmlns:a16="http://schemas.microsoft.com/office/drawing/2014/main" id="{2A5FB21D-9802-DAF1-8C38-14AA657F2053}"/>
              </a:ext>
            </a:extLst>
          </p:cNvPr>
          <p:cNvSpPr>
            <a:spLocks noGrp="1"/>
          </p:cNvSpPr>
          <p:nvPr>
            <p:ph type="title"/>
          </p:nvPr>
        </p:nvSpPr>
        <p:spPr>
          <a:xfrm>
            <a:off x="381001" y="138727"/>
            <a:ext cx="8229600" cy="1508126"/>
          </a:xfrm>
        </p:spPr>
        <p:txBody>
          <a:bodyPr/>
          <a:lstStyle/>
          <a:p>
            <a:r>
              <a:rPr lang="en-US" dirty="0"/>
              <a:t>Proposed Method</a:t>
            </a:r>
            <a:endParaRPr lang="en-IN" dirty="0"/>
          </a:p>
        </p:txBody>
      </p:sp>
      <p:sp>
        <p:nvSpPr>
          <p:cNvPr id="6" name="TextBox 5">
            <a:extLst>
              <a:ext uri="{FF2B5EF4-FFF2-40B4-BE49-F238E27FC236}">
                <a16:creationId xmlns:a16="http://schemas.microsoft.com/office/drawing/2014/main" id="{373B8439-49A8-55D9-1071-D3C1114B0447}"/>
              </a:ext>
            </a:extLst>
          </p:cNvPr>
          <p:cNvSpPr txBox="1"/>
          <p:nvPr/>
        </p:nvSpPr>
        <p:spPr>
          <a:xfrm>
            <a:off x="2911151" y="2059394"/>
            <a:ext cx="4609322" cy="27392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br>
              <a:rPr lang="en-IN" b="0" i="0" dirty="0">
                <a:solidFill>
                  <a:srgbClr val="E3E3E3"/>
                </a:solidFill>
                <a:effectLst/>
                <a:latin typeface="Google Sans"/>
              </a:rPr>
            </a:br>
            <a:endParaRPr lang="en-IN" b="0" i="0" dirty="0">
              <a:solidFill>
                <a:schemeClr val="tx1"/>
              </a:solidFill>
              <a:effectLst/>
              <a:latin typeface="Google Sans"/>
            </a:endParaRPr>
          </a:p>
          <a:p>
            <a:pPr algn="l"/>
            <a:r>
              <a:rPr lang="en-IN" sz="1800" b="0" i="0" dirty="0">
                <a:solidFill>
                  <a:schemeClr val="tx1"/>
                </a:solidFill>
                <a:effectLst/>
                <a:latin typeface="Times New Roman" panose="02020603050405020304" pitchFamily="18" charset="0"/>
                <a:cs typeface="Times New Roman" panose="02020603050405020304" pitchFamily="18" charset="0"/>
              </a:rPr>
              <a:t>I. RFM Analysis</a:t>
            </a:r>
          </a:p>
          <a:p>
            <a:pPr algn="l"/>
            <a:endParaRPr lang="en-IN" sz="1800" b="0" i="0" dirty="0">
              <a:solidFill>
                <a:schemeClr val="tx1"/>
              </a:solidFill>
              <a:effectLst/>
              <a:latin typeface="Times New Roman" panose="02020603050405020304" pitchFamily="18" charset="0"/>
              <a:cs typeface="Times New Roman" panose="02020603050405020304" pitchFamily="18" charset="0"/>
            </a:endParaRPr>
          </a:p>
          <a:p>
            <a:pPr algn="l"/>
            <a:r>
              <a:rPr lang="en-IN" sz="1800" b="0" i="0" dirty="0">
                <a:solidFill>
                  <a:schemeClr val="tx1"/>
                </a:solidFill>
                <a:effectLst/>
                <a:latin typeface="Times New Roman" panose="02020603050405020304" pitchFamily="18" charset="0"/>
                <a:cs typeface="Times New Roman" panose="02020603050405020304" pitchFamily="18" charset="0"/>
              </a:rPr>
              <a:t>II. K-Means Clustering</a:t>
            </a:r>
          </a:p>
          <a:p>
            <a:pPr algn="l"/>
            <a:endParaRPr lang="en-IN" sz="1800" b="0" i="0" dirty="0">
              <a:solidFill>
                <a:schemeClr val="tx1"/>
              </a:solidFill>
              <a:effectLst/>
              <a:latin typeface="Times New Roman" panose="02020603050405020304" pitchFamily="18" charset="0"/>
              <a:cs typeface="Times New Roman" panose="02020603050405020304" pitchFamily="18" charset="0"/>
            </a:endParaRPr>
          </a:p>
          <a:p>
            <a:pPr algn="l"/>
            <a:r>
              <a:rPr lang="en-IN" sz="1800" b="0" i="0" dirty="0">
                <a:solidFill>
                  <a:schemeClr val="tx1"/>
                </a:solidFill>
                <a:effectLst/>
                <a:latin typeface="Times New Roman" panose="02020603050405020304" pitchFamily="18" charset="0"/>
                <a:cs typeface="Times New Roman" panose="02020603050405020304" pitchFamily="18" charset="0"/>
              </a:rPr>
              <a:t>III. Metrics for Evaluating K-Means Clustering</a:t>
            </a:r>
          </a:p>
          <a:p>
            <a:pPr algn="l"/>
            <a:endParaRPr lang="en-IN" sz="1800" b="0" i="0" dirty="0">
              <a:solidFill>
                <a:schemeClr val="tx1"/>
              </a:solidFill>
              <a:effectLst/>
              <a:latin typeface="Times New Roman" panose="02020603050405020304" pitchFamily="18" charset="0"/>
              <a:cs typeface="Times New Roman" panose="02020603050405020304" pitchFamily="18" charset="0"/>
            </a:endParaRPr>
          </a:p>
          <a:p>
            <a:pPr marL="342900" indent="-342900" algn="l">
              <a:buAutoNum type="alphaUcPeriod"/>
            </a:pPr>
            <a:r>
              <a:rPr lang="en-IN" sz="1800" b="0" i="0" dirty="0">
                <a:solidFill>
                  <a:schemeClr val="tx1"/>
                </a:solidFill>
                <a:effectLst/>
                <a:latin typeface="Times New Roman" panose="02020603050405020304" pitchFamily="18" charset="0"/>
                <a:cs typeface="Times New Roman" panose="02020603050405020304" pitchFamily="18" charset="0"/>
              </a:rPr>
              <a:t>Elbow Method </a:t>
            </a:r>
            <a:endParaRPr lang="en-IN" sz="1800" dirty="0">
              <a:solidFill>
                <a:schemeClr val="tx1"/>
              </a:solidFill>
              <a:latin typeface="Times New Roman" panose="02020603050405020304" pitchFamily="18" charset="0"/>
              <a:cs typeface="Times New Roman" panose="02020603050405020304" pitchFamily="18" charset="0"/>
            </a:endParaRPr>
          </a:p>
          <a:p>
            <a:pPr algn="l"/>
            <a:r>
              <a:rPr lang="en-IN" sz="1800" b="0" i="0" dirty="0">
                <a:solidFill>
                  <a:schemeClr val="tx1"/>
                </a:solidFill>
                <a:effectLst/>
                <a:latin typeface="Times New Roman" panose="02020603050405020304" pitchFamily="18" charset="0"/>
                <a:cs typeface="Times New Roman" panose="02020603050405020304" pitchFamily="18" charset="0"/>
              </a:rPr>
              <a:t>B. Silhouette Score</a:t>
            </a:r>
          </a:p>
        </p:txBody>
      </p:sp>
    </p:spTree>
    <p:extLst>
      <p:ext uri="{BB962C8B-B14F-4D97-AF65-F5344CB8AC3E}">
        <p14:creationId xmlns:p14="http://schemas.microsoft.com/office/powerpoint/2010/main" val="59059666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0F5B95-43C2-1134-D9DB-6690A45CF380}"/>
              </a:ext>
            </a:extLst>
          </p:cNvPr>
          <p:cNvSpPr>
            <a:spLocks noGrp="1"/>
          </p:cNvSpPr>
          <p:nvPr>
            <p:ph type="sldNum" sz="quarter" idx="2"/>
          </p:nvPr>
        </p:nvSpPr>
        <p:spPr/>
        <p:txBody>
          <a:bodyPr/>
          <a:lstStyle/>
          <a:p>
            <a:fld id="{86CB4B4D-7CA3-9044-876B-883B54F8677D}" type="slidenum">
              <a:rPr lang="en-IN" smtClean="0"/>
              <a:t>11</a:t>
            </a:fld>
            <a:endParaRPr lang="en-IN"/>
          </a:p>
        </p:txBody>
      </p:sp>
      <p:sp>
        <p:nvSpPr>
          <p:cNvPr id="3" name="Title 2">
            <a:extLst>
              <a:ext uri="{FF2B5EF4-FFF2-40B4-BE49-F238E27FC236}">
                <a16:creationId xmlns:a16="http://schemas.microsoft.com/office/drawing/2014/main" id="{C0F47D20-BF82-33D2-BC3A-647BE0B288C4}"/>
              </a:ext>
            </a:extLst>
          </p:cNvPr>
          <p:cNvSpPr>
            <a:spLocks noGrp="1"/>
          </p:cNvSpPr>
          <p:nvPr>
            <p:ph type="title"/>
          </p:nvPr>
        </p:nvSpPr>
        <p:spPr>
          <a:xfrm>
            <a:off x="313199" y="381000"/>
            <a:ext cx="8229600" cy="1508126"/>
          </a:xfrm>
        </p:spPr>
        <p:txBody>
          <a:bodyPr/>
          <a:lstStyle/>
          <a:p>
            <a:r>
              <a:rPr lang="en-IN" sz="2800" dirty="0">
                <a:latin typeface="Times New Roman" panose="02020603050405020304" pitchFamily="18" charset="0"/>
                <a:cs typeface="Times New Roman" panose="02020603050405020304" pitchFamily="18" charset="0"/>
              </a:rPr>
              <a:t>Implementation</a:t>
            </a:r>
            <a:br>
              <a:rPr lang="en-IN" sz="2000" dirty="0">
                <a:solidFill>
                  <a:srgbClr val="FF0000"/>
                </a:solidFill>
                <a:latin typeface="Times New Roman" panose="02020603050405020304" pitchFamily="18" charset="0"/>
                <a:cs typeface="Times New Roman" panose="02020603050405020304" pitchFamily="18" charset="0"/>
              </a:rPr>
            </a:br>
            <a:endParaRPr lang="en-IN" dirty="0"/>
          </a:p>
        </p:txBody>
      </p:sp>
      <p:pic>
        <p:nvPicPr>
          <p:cNvPr id="7" name="Picture 6">
            <a:extLst>
              <a:ext uri="{FF2B5EF4-FFF2-40B4-BE49-F238E27FC236}">
                <a16:creationId xmlns:a16="http://schemas.microsoft.com/office/drawing/2014/main" id="{38AD7194-A52C-F0A2-E4E6-D6248CB76872}"/>
              </a:ext>
            </a:extLst>
          </p:cNvPr>
          <p:cNvPicPr>
            <a:picLocks noChangeAspect="1"/>
          </p:cNvPicPr>
          <p:nvPr/>
        </p:nvPicPr>
        <p:blipFill>
          <a:blip r:embed="rId2"/>
          <a:stretch>
            <a:fillRect/>
          </a:stretch>
        </p:blipFill>
        <p:spPr>
          <a:xfrm>
            <a:off x="601201" y="1735493"/>
            <a:ext cx="8009400" cy="4183891"/>
          </a:xfrm>
          <a:prstGeom prst="rect">
            <a:avLst/>
          </a:prstGeom>
        </p:spPr>
      </p:pic>
    </p:spTree>
    <p:extLst>
      <p:ext uri="{BB962C8B-B14F-4D97-AF65-F5344CB8AC3E}">
        <p14:creationId xmlns:p14="http://schemas.microsoft.com/office/powerpoint/2010/main" val="358940245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AAB77B-1BB9-81BA-5860-8499AA3308EA}"/>
              </a:ext>
            </a:extLst>
          </p:cNvPr>
          <p:cNvSpPr>
            <a:spLocks noGrp="1"/>
          </p:cNvSpPr>
          <p:nvPr>
            <p:ph type="sldNum" sz="quarter" idx="2"/>
          </p:nvPr>
        </p:nvSpPr>
        <p:spPr/>
        <p:txBody>
          <a:bodyPr/>
          <a:lstStyle/>
          <a:p>
            <a:fld id="{86CB4B4D-7CA3-9044-876B-883B54F8677D}" type="slidenum">
              <a:rPr lang="en-IN" smtClean="0"/>
              <a:t>12</a:t>
            </a:fld>
            <a:endParaRPr lang="en-IN"/>
          </a:p>
        </p:txBody>
      </p:sp>
      <p:pic>
        <p:nvPicPr>
          <p:cNvPr id="5" name="Picture 4">
            <a:extLst>
              <a:ext uri="{FF2B5EF4-FFF2-40B4-BE49-F238E27FC236}">
                <a16:creationId xmlns:a16="http://schemas.microsoft.com/office/drawing/2014/main" id="{F9A5F08E-12DB-EFE0-ABA1-16C96B15754D}"/>
              </a:ext>
            </a:extLst>
          </p:cNvPr>
          <p:cNvPicPr>
            <a:picLocks noChangeAspect="1"/>
          </p:cNvPicPr>
          <p:nvPr/>
        </p:nvPicPr>
        <p:blipFill>
          <a:blip r:embed="rId2"/>
          <a:stretch>
            <a:fillRect/>
          </a:stretch>
        </p:blipFill>
        <p:spPr>
          <a:xfrm>
            <a:off x="1067560" y="1234248"/>
            <a:ext cx="6602204" cy="4984101"/>
          </a:xfrm>
          <a:prstGeom prst="rect">
            <a:avLst/>
          </a:prstGeom>
        </p:spPr>
      </p:pic>
      <p:sp>
        <p:nvSpPr>
          <p:cNvPr id="7" name="Title 2">
            <a:extLst>
              <a:ext uri="{FF2B5EF4-FFF2-40B4-BE49-F238E27FC236}">
                <a16:creationId xmlns:a16="http://schemas.microsoft.com/office/drawing/2014/main" id="{D62DFC5F-7A35-C78E-1C64-04981C239D9D}"/>
              </a:ext>
            </a:extLst>
          </p:cNvPr>
          <p:cNvSpPr>
            <a:spLocks noGrp="1"/>
          </p:cNvSpPr>
          <p:nvPr>
            <p:ph type="title"/>
          </p:nvPr>
        </p:nvSpPr>
        <p:spPr>
          <a:xfrm>
            <a:off x="381001" y="250371"/>
            <a:ext cx="8229600" cy="1508126"/>
          </a:xfrm>
        </p:spPr>
        <p:txBody>
          <a:bodyPr/>
          <a:lstStyle/>
          <a:p>
            <a:r>
              <a:rPr lang="en-IN" sz="2800" dirty="0">
                <a:latin typeface="Times New Roman" panose="02020603050405020304" pitchFamily="18" charset="0"/>
                <a:cs typeface="Times New Roman" panose="02020603050405020304" pitchFamily="18" charset="0"/>
              </a:rPr>
              <a:t>Implementation</a:t>
            </a:r>
            <a:br>
              <a:rPr lang="en-IN" sz="2000" dirty="0">
                <a:solidFill>
                  <a:srgbClr val="FF0000"/>
                </a:solidFill>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89847859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50F2CE-0288-A15C-E794-5122504183DB}"/>
              </a:ext>
            </a:extLst>
          </p:cNvPr>
          <p:cNvSpPr>
            <a:spLocks noGrp="1"/>
          </p:cNvSpPr>
          <p:nvPr>
            <p:ph type="sldNum" sz="quarter" idx="2"/>
          </p:nvPr>
        </p:nvSpPr>
        <p:spPr/>
        <p:txBody>
          <a:bodyPr/>
          <a:lstStyle/>
          <a:p>
            <a:fld id="{86CB4B4D-7CA3-9044-876B-883B54F8677D}" type="slidenum">
              <a:rPr lang="en-IN" smtClean="0"/>
              <a:t>13</a:t>
            </a:fld>
            <a:endParaRPr lang="en-IN"/>
          </a:p>
        </p:txBody>
      </p:sp>
      <p:sp>
        <p:nvSpPr>
          <p:cNvPr id="3" name="Title 2">
            <a:extLst>
              <a:ext uri="{FF2B5EF4-FFF2-40B4-BE49-F238E27FC236}">
                <a16:creationId xmlns:a16="http://schemas.microsoft.com/office/drawing/2014/main" id="{D98DF57D-96C0-3642-D5AE-46F934EBD934}"/>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Implementation</a:t>
            </a:r>
            <a:endParaRPr lang="en-IN" dirty="0"/>
          </a:p>
        </p:txBody>
      </p:sp>
      <p:pic>
        <p:nvPicPr>
          <p:cNvPr id="5" name="Picture 4">
            <a:extLst>
              <a:ext uri="{FF2B5EF4-FFF2-40B4-BE49-F238E27FC236}">
                <a16:creationId xmlns:a16="http://schemas.microsoft.com/office/drawing/2014/main" id="{6C76C41B-EF14-5A3C-FAC4-B2663EEAE4C2}"/>
              </a:ext>
            </a:extLst>
          </p:cNvPr>
          <p:cNvPicPr>
            <a:picLocks noChangeAspect="1"/>
          </p:cNvPicPr>
          <p:nvPr/>
        </p:nvPicPr>
        <p:blipFill>
          <a:blip r:embed="rId2"/>
          <a:stretch>
            <a:fillRect/>
          </a:stretch>
        </p:blipFill>
        <p:spPr>
          <a:xfrm>
            <a:off x="923731" y="2802877"/>
            <a:ext cx="5520300" cy="1577229"/>
          </a:xfrm>
          <a:prstGeom prst="rect">
            <a:avLst/>
          </a:prstGeom>
        </p:spPr>
      </p:pic>
      <p:sp>
        <p:nvSpPr>
          <p:cNvPr id="7" name="TextBox 6">
            <a:extLst>
              <a:ext uri="{FF2B5EF4-FFF2-40B4-BE49-F238E27FC236}">
                <a16:creationId xmlns:a16="http://schemas.microsoft.com/office/drawing/2014/main" id="{7D8AA1F4-5B95-61F0-E46D-45F36C80C2D5}"/>
              </a:ext>
            </a:extLst>
          </p:cNvPr>
          <p:cNvSpPr txBox="1"/>
          <p:nvPr/>
        </p:nvSpPr>
        <p:spPr>
          <a:xfrm>
            <a:off x="923731" y="2108565"/>
            <a:ext cx="669937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Times New Roman"/>
                <a:ea typeface="Times New Roman"/>
                <a:cs typeface="Times New Roman"/>
                <a:sym typeface="Times New Roman"/>
              </a:rPr>
              <a:t>Silhouette analysis</a:t>
            </a:r>
            <a:r>
              <a:rPr lang="en-US" sz="1800" dirty="0"/>
              <a:t> :</a:t>
            </a:r>
            <a:endParaRPr kumimoji="0" lang="en-IN" sz="18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pic>
        <p:nvPicPr>
          <p:cNvPr id="8" name="Picture 7">
            <a:extLst>
              <a:ext uri="{FF2B5EF4-FFF2-40B4-BE49-F238E27FC236}">
                <a16:creationId xmlns:a16="http://schemas.microsoft.com/office/drawing/2014/main" id="{7DA10FDB-23DC-9DEC-468B-921C2AEEE20A}"/>
              </a:ext>
            </a:extLst>
          </p:cNvPr>
          <p:cNvPicPr>
            <a:picLocks noChangeAspect="1"/>
          </p:cNvPicPr>
          <p:nvPr/>
        </p:nvPicPr>
        <p:blipFill>
          <a:blip r:embed="rId3"/>
          <a:stretch>
            <a:fillRect/>
          </a:stretch>
        </p:blipFill>
        <p:spPr>
          <a:xfrm>
            <a:off x="4937072" y="5325464"/>
            <a:ext cx="3673529" cy="903712"/>
          </a:xfrm>
          <a:prstGeom prst="rect">
            <a:avLst/>
          </a:prstGeom>
        </p:spPr>
      </p:pic>
    </p:spTree>
    <p:extLst>
      <p:ext uri="{BB962C8B-B14F-4D97-AF65-F5344CB8AC3E}">
        <p14:creationId xmlns:p14="http://schemas.microsoft.com/office/powerpoint/2010/main" val="102025770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5091A5-6B4F-16DF-C48B-9F0A870080EA}"/>
              </a:ext>
            </a:extLst>
          </p:cNvPr>
          <p:cNvSpPr>
            <a:spLocks noGrp="1"/>
          </p:cNvSpPr>
          <p:nvPr>
            <p:ph type="sldNum" sz="quarter" idx="2"/>
          </p:nvPr>
        </p:nvSpPr>
        <p:spPr/>
        <p:txBody>
          <a:bodyPr/>
          <a:lstStyle/>
          <a:p>
            <a:fld id="{86CB4B4D-7CA3-9044-876B-883B54F8677D}" type="slidenum">
              <a:rPr lang="en-IN" smtClean="0"/>
              <a:t>14</a:t>
            </a:fld>
            <a:endParaRPr lang="en-IN"/>
          </a:p>
        </p:txBody>
      </p:sp>
      <p:sp>
        <p:nvSpPr>
          <p:cNvPr id="3" name="Title 2">
            <a:extLst>
              <a:ext uri="{FF2B5EF4-FFF2-40B4-BE49-F238E27FC236}">
                <a16:creationId xmlns:a16="http://schemas.microsoft.com/office/drawing/2014/main" id="{D0087B83-F302-9FEE-3488-2D6AE9227B67}"/>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Implementation</a:t>
            </a:r>
            <a:endParaRPr lang="en-IN" dirty="0"/>
          </a:p>
        </p:txBody>
      </p:sp>
      <p:pic>
        <p:nvPicPr>
          <p:cNvPr id="7" name="Picture 6">
            <a:extLst>
              <a:ext uri="{FF2B5EF4-FFF2-40B4-BE49-F238E27FC236}">
                <a16:creationId xmlns:a16="http://schemas.microsoft.com/office/drawing/2014/main" id="{BD010806-A115-A4F8-B032-35DCC388EB73}"/>
              </a:ext>
            </a:extLst>
          </p:cNvPr>
          <p:cNvPicPr>
            <a:picLocks noChangeAspect="1"/>
          </p:cNvPicPr>
          <p:nvPr/>
        </p:nvPicPr>
        <p:blipFill>
          <a:blip r:embed="rId2"/>
          <a:stretch>
            <a:fillRect/>
          </a:stretch>
        </p:blipFill>
        <p:spPr>
          <a:xfrm>
            <a:off x="756398" y="2690820"/>
            <a:ext cx="3257097" cy="3265447"/>
          </a:xfrm>
          <a:prstGeom prst="rect">
            <a:avLst/>
          </a:prstGeom>
        </p:spPr>
      </p:pic>
      <p:pic>
        <p:nvPicPr>
          <p:cNvPr id="11" name="Picture 10">
            <a:extLst>
              <a:ext uri="{FF2B5EF4-FFF2-40B4-BE49-F238E27FC236}">
                <a16:creationId xmlns:a16="http://schemas.microsoft.com/office/drawing/2014/main" id="{6382D831-BC1F-5316-C3B9-E66F52BC8567}"/>
              </a:ext>
            </a:extLst>
          </p:cNvPr>
          <p:cNvPicPr>
            <a:picLocks noChangeAspect="1"/>
          </p:cNvPicPr>
          <p:nvPr/>
        </p:nvPicPr>
        <p:blipFill>
          <a:blip r:embed="rId3"/>
          <a:stretch>
            <a:fillRect/>
          </a:stretch>
        </p:blipFill>
        <p:spPr>
          <a:xfrm>
            <a:off x="4842588" y="2690820"/>
            <a:ext cx="3257098" cy="3168803"/>
          </a:xfrm>
          <a:prstGeom prst="rect">
            <a:avLst/>
          </a:prstGeom>
        </p:spPr>
      </p:pic>
    </p:spTree>
    <p:extLst>
      <p:ext uri="{BB962C8B-B14F-4D97-AF65-F5344CB8AC3E}">
        <p14:creationId xmlns:p14="http://schemas.microsoft.com/office/powerpoint/2010/main" val="368008643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87FF0A3-9B09-4632-CC1F-9D1A7ADF9C71}"/>
              </a:ext>
            </a:extLst>
          </p:cNvPr>
          <p:cNvSpPr>
            <a:spLocks noGrp="1"/>
          </p:cNvSpPr>
          <p:nvPr>
            <p:ph type="sldNum" sz="quarter" idx="2"/>
          </p:nvPr>
        </p:nvSpPr>
        <p:spPr/>
        <p:txBody>
          <a:bodyPr/>
          <a:lstStyle/>
          <a:p>
            <a:fld id="{86CB4B4D-7CA3-9044-876B-883B54F8677D}" type="slidenum">
              <a:rPr lang="en-IN" smtClean="0"/>
              <a:t>15</a:t>
            </a:fld>
            <a:endParaRPr lang="en-IN"/>
          </a:p>
        </p:txBody>
      </p:sp>
      <p:sp>
        <p:nvSpPr>
          <p:cNvPr id="3" name="Title 2">
            <a:extLst>
              <a:ext uri="{FF2B5EF4-FFF2-40B4-BE49-F238E27FC236}">
                <a16:creationId xmlns:a16="http://schemas.microsoft.com/office/drawing/2014/main" id="{2100B6D6-28D3-73DC-F773-7B394733E6FA}"/>
              </a:ext>
            </a:extLst>
          </p:cNvPr>
          <p:cNvSpPr>
            <a:spLocks noGrp="1"/>
          </p:cNvSpPr>
          <p:nvPr>
            <p:ph type="title"/>
          </p:nvPr>
        </p:nvSpPr>
        <p:spPr>
          <a:xfrm>
            <a:off x="711418" y="1225248"/>
            <a:ext cx="8229600" cy="1508126"/>
          </a:xfrm>
        </p:spPr>
        <p:txBody>
          <a:bodyPr/>
          <a:lstStyle/>
          <a:p>
            <a:r>
              <a:rPr lang="en-US" sz="1600" i="0" dirty="0">
                <a:effectLst/>
                <a:latin typeface="Times New Roman" panose="02020603050405020304" pitchFamily="18" charset="0"/>
                <a:cs typeface="Times New Roman" panose="02020603050405020304" pitchFamily="18" charset="0"/>
              </a:rPr>
              <a:t>ANALYSING HIGH VALUE REGULAR CUSTOMERS</a:t>
            </a:r>
            <a:br>
              <a:rPr lang="en-US" b="1" i="0" dirty="0">
                <a:effectLst/>
                <a:latin typeface="system-ui"/>
              </a:rPr>
            </a:br>
            <a:endParaRPr lang="en-IN" dirty="0"/>
          </a:p>
        </p:txBody>
      </p:sp>
      <p:pic>
        <p:nvPicPr>
          <p:cNvPr id="5" name="Picture 4">
            <a:extLst>
              <a:ext uri="{FF2B5EF4-FFF2-40B4-BE49-F238E27FC236}">
                <a16:creationId xmlns:a16="http://schemas.microsoft.com/office/drawing/2014/main" id="{C3780C97-5888-25D8-F17F-0F103084BEB6}"/>
              </a:ext>
            </a:extLst>
          </p:cNvPr>
          <p:cNvPicPr>
            <a:picLocks noChangeAspect="1"/>
          </p:cNvPicPr>
          <p:nvPr/>
        </p:nvPicPr>
        <p:blipFill>
          <a:blip r:embed="rId2"/>
          <a:stretch>
            <a:fillRect/>
          </a:stretch>
        </p:blipFill>
        <p:spPr>
          <a:xfrm>
            <a:off x="457200" y="2021795"/>
            <a:ext cx="3860584" cy="2895438"/>
          </a:xfrm>
          <a:prstGeom prst="rect">
            <a:avLst/>
          </a:prstGeom>
        </p:spPr>
      </p:pic>
      <p:sp>
        <p:nvSpPr>
          <p:cNvPr id="8" name="Title 2">
            <a:extLst>
              <a:ext uri="{FF2B5EF4-FFF2-40B4-BE49-F238E27FC236}">
                <a16:creationId xmlns:a16="http://schemas.microsoft.com/office/drawing/2014/main" id="{0E20A9C1-49E9-01AD-235F-2B08A61E5482}"/>
              </a:ext>
            </a:extLst>
          </p:cNvPr>
          <p:cNvSpPr txBox="1">
            <a:spLocks/>
          </p:cNvSpPr>
          <p:nvPr/>
        </p:nvSpPr>
        <p:spPr>
          <a:xfrm>
            <a:off x="457200" y="92074"/>
            <a:ext cx="8229600" cy="1508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a:lstStyle>
          <a:p>
            <a:pPr hangingPunct="1"/>
            <a:r>
              <a:rPr lang="en-IN" dirty="0">
                <a:latin typeface="Times New Roman" panose="02020603050405020304" pitchFamily="18" charset="0"/>
                <a:cs typeface="Times New Roman" panose="02020603050405020304" pitchFamily="18" charset="0"/>
              </a:rPr>
              <a:t>Results and Analysis</a:t>
            </a:r>
            <a:endParaRPr lang="en-IN" dirty="0"/>
          </a:p>
        </p:txBody>
      </p:sp>
      <p:pic>
        <p:nvPicPr>
          <p:cNvPr id="6" name="Picture 5" descr="A bar chart with blue bars&#10;&#10;Description automatically generated">
            <a:extLst>
              <a:ext uri="{FF2B5EF4-FFF2-40B4-BE49-F238E27FC236}">
                <a16:creationId xmlns:a16="http://schemas.microsoft.com/office/drawing/2014/main" id="{519C5A16-9E25-0661-8C06-CF3C616FFC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6756" y="2155624"/>
            <a:ext cx="3901936" cy="3594035"/>
          </a:xfrm>
          <a:prstGeom prst="rect">
            <a:avLst/>
          </a:prstGeom>
        </p:spPr>
      </p:pic>
    </p:spTree>
    <p:extLst>
      <p:ext uri="{BB962C8B-B14F-4D97-AF65-F5344CB8AC3E}">
        <p14:creationId xmlns:p14="http://schemas.microsoft.com/office/powerpoint/2010/main" val="44133853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AA0C2EC-D94B-F563-FEB5-AB22AD5AC80C}"/>
              </a:ext>
            </a:extLst>
          </p:cNvPr>
          <p:cNvSpPr>
            <a:spLocks noGrp="1"/>
          </p:cNvSpPr>
          <p:nvPr>
            <p:ph type="sldNum" sz="quarter" idx="2"/>
          </p:nvPr>
        </p:nvSpPr>
        <p:spPr/>
        <p:txBody>
          <a:bodyPr/>
          <a:lstStyle/>
          <a:p>
            <a:fld id="{86CB4B4D-7CA3-9044-876B-883B54F8677D}" type="slidenum">
              <a:rPr lang="en-IN" smtClean="0"/>
              <a:t>16</a:t>
            </a:fld>
            <a:endParaRPr lang="en-IN"/>
          </a:p>
        </p:txBody>
      </p:sp>
      <p:pic>
        <p:nvPicPr>
          <p:cNvPr id="5" name="Picture 4">
            <a:extLst>
              <a:ext uri="{FF2B5EF4-FFF2-40B4-BE49-F238E27FC236}">
                <a16:creationId xmlns:a16="http://schemas.microsoft.com/office/drawing/2014/main" id="{508A725F-CAF5-3217-16D2-AC85A93E1BA9}"/>
              </a:ext>
            </a:extLst>
          </p:cNvPr>
          <p:cNvPicPr>
            <a:picLocks noChangeAspect="1"/>
          </p:cNvPicPr>
          <p:nvPr/>
        </p:nvPicPr>
        <p:blipFill>
          <a:blip r:embed="rId2"/>
          <a:stretch>
            <a:fillRect/>
          </a:stretch>
        </p:blipFill>
        <p:spPr>
          <a:xfrm>
            <a:off x="1123417" y="1506211"/>
            <a:ext cx="7185275" cy="4708587"/>
          </a:xfrm>
          <a:prstGeom prst="rect">
            <a:avLst/>
          </a:prstGeom>
        </p:spPr>
      </p:pic>
      <p:sp>
        <p:nvSpPr>
          <p:cNvPr id="6" name="Title 2">
            <a:extLst>
              <a:ext uri="{FF2B5EF4-FFF2-40B4-BE49-F238E27FC236}">
                <a16:creationId xmlns:a16="http://schemas.microsoft.com/office/drawing/2014/main" id="{8CFC0EC9-B314-5980-0461-498B224A6266}"/>
              </a:ext>
            </a:extLst>
          </p:cNvPr>
          <p:cNvSpPr txBox="1">
            <a:spLocks/>
          </p:cNvSpPr>
          <p:nvPr/>
        </p:nvSpPr>
        <p:spPr>
          <a:xfrm>
            <a:off x="457200" y="92074"/>
            <a:ext cx="8229600" cy="1508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a:lstStyle>
          <a:p>
            <a:pPr hangingPunct="1"/>
            <a:r>
              <a:rPr lang="en-IN" dirty="0">
                <a:latin typeface="Times New Roman" panose="02020603050405020304" pitchFamily="18" charset="0"/>
                <a:cs typeface="Times New Roman" panose="02020603050405020304" pitchFamily="18" charset="0"/>
              </a:rPr>
              <a:t>Results and Analysis</a:t>
            </a:r>
            <a:endParaRPr lang="en-IN" dirty="0"/>
          </a:p>
        </p:txBody>
      </p:sp>
    </p:spTree>
    <p:extLst>
      <p:ext uri="{BB962C8B-B14F-4D97-AF65-F5344CB8AC3E}">
        <p14:creationId xmlns:p14="http://schemas.microsoft.com/office/powerpoint/2010/main" val="256156715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5E4ADE-30F7-A281-8799-FBBABAEB8397}"/>
              </a:ext>
            </a:extLst>
          </p:cNvPr>
          <p:cNvSpPr>
            <a:spLocks noGrp="1"/>
          </p:cNvSpPr>
          <p:nvPr>
            <p:ph type="sldNum" sz="quarter" idx="2"/>
          </p:nvPr>
        </p:nvSpPr>
        <p:spPr/>
        <p:txBody>
          <a:bodyPr/>
          <a:lstStyle/>
          <a:p>
            <a:fld id="{86CB4B4D-7CA3-9044-876B-883B54F8677D}" type="slidenum">
              <a:rPr lang="en-IN" smtClean="0"/>
              <a:t>17</a:t>
            </a:fld>
            <a:endParaRPr lang="en-IN"/>
          </a:p>
        </p:txBody>
      </p:sp>
      <p:pic>
        <p:nvPicPr>
          <p:cNvPr id="5" name="Picture 4">
            <a:extLst>
              <a:ext uri="{FF2B5EF4-FFF2-40B4-BE49-F238E27FC236}">
                <a16:creationId xmlns:a16="http://schemas.microsoft.com/office/drawing/2014/main" id="{C55911A2-C338-1D5E-8DBB-890676A5FDBA}"/>
              </a:ext>
            </a:extLst>
          </p:cNvPr>
          <p:cNvPicPr>
            <a:picLocks noChangeAspect="1"/>
          </p:cNvPicPr>
          <p:nvPr/>
        </p:nvPicPr>
        <p:blipFill>
          <a:blip r:embed="rId2"/>
          <a:stretch>
            <a:fillRect/>
          </a:stretch>
        </p:blipFill>
        <p:spPr>
          <a:xfrm>
            <a:off x="789883" y="2407163"/>
            <a:ext cx="2291179" cy="3346666"/>
          </a:xfrm>
          <a:prstGeom prst="rect">
            <a:avLst/>
          </a:prstGeom>
        </p:spPr>
      </p:pic>
      <p:sp>
        <p:nvSpPr>
          <p:cNvPr id="8" name="TextBox 7">
            <a:extLst>
              <a:ext uri="{FF2B5EF4-FFF2-40B4-BE49-F238E27FC236}">
                <a16:creationId xmlns:a16="http://schemas.microsoft.com/office/drawing/2014/main" id="{4E60EAFA-9053-3B68-8E3C-234B9F7CB1DB}"/>
              </a:ext>
            </a:extLst>
          </p:cNvPr>
          <p:cNvSpPr txBox="1"/>
          <p:nvPr/>
        </p:nvSpPr>
        <p:spPr>
          <a:xfrm>
            <a:off x="746447" y="1803757"/>
            <a:ext cx="2378049"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Times New Roman"/>
                <a:ea typeface="Times New Roman"/>
                <a:cs typeface="Times New Roman"/>
                <a:sym typeface="Times New Roman"/>
              </a:rPr>
              <a:t>Monthly Sales :</a:t>
            </a:r>
            <a:endParaRPr kumimoji="0" lang="en-IN" sz="14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
        <p:nvSpPr>
          <p:cNvPr id="10" name="Title 2">
            <a:extLst>
              <a:ext uri="{FF2B5EF4-FFF2-40B4-BE49-F238E27FC236}">
                <a16:creationId xmlns:a16="http://schemas.microsoft.com/office/drawing/2014/main" id="{9850BF6E-D601-D825-D431-315383043E05}"/>
              </a:ext>
            </a:extLst>
          </p:cNvPr>
          <p:cNvSpPr txBox="1">
            <a:spLocks/>
          </p:cNvSpPr>
          <p:nvPr/>
        </p:nvSpPr>
        <p:spPr>
          <a:xfrm>
            <a:off x="381001" y="0"/>
            <a:ext cx="8229600" cy="1508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a:lstStyle>
          <a:p>
            <a:pPr hangingPunct="1"/>
            <a:r>
              <a:rPr lang="en-IN" dirty="0">
                <a:latin typeface="Times New Roman" panose="02020603050405020304" pitchFamily="18" charset="0"/>
                <a:cs typeface="Times New Roman" panose="02020603050405020304" pitchFamily="18" charset="0"/>
              </a:rPr>
              <a:t>Results and Analysis</a:t>
            </a:r>
            <a:endParaRPr lang="en-IN" dirty="0"/>
          </a:p>
        </p:txBody>
      </p:sp>
      <p:pic>
        <p:nvPicPr>
          <p:cNvPr id="4" name="Picture 3" descr="A graph showing the price of a company&#10;&#10;Description automatically generated with medium confidence">
            <a:extLst>
              <a:ext uri="{FF2B5EF4-FFF2-40B4-BE49-F238E27FC236}">
                <a16:creationId xmlns:a16="http://schemas.microsoft.com/office/drawing/2014/main" id="{31F9726C-A71C-BD95-2BDE-A70092E6F6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7758" y="2407163"/>
            <a:ext cx="5138645" cy="3069906"/>
          </a:xfrm>
          <a:prstGeom prst="rect">
            <a:avLst/>
          </a:prstGeom>
        </p:spPr>
      </p:pic>
    </p:spTree>
    <p:extLst>
      <p:ext uri="{BB962C8B-B14F-4D97-AF65-F5344CB8AC3E}">
        <p14:creationId xmlns:p14="http://schemas.microsoft.com/office/powerpoint/2010/main" val="212978462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2809149"/>
            <a:ext cx="8229600" cy="1508126"/>
          </a:xfrm>
        </p:spPr>
        <p:txBody>
          <a:bodyPr/>
          <a:lstStyle/>
          <a:p>
            <a:r>
              <a:rPr lang="en-US" sz="4400" dirty="0">
                <a:latin typeface="Times New Roman" panose="02020603050405020304" pitchFamily="18" charset="0"/>
                <a:cs typeface="Times New Roman" panose="02020603050405020304" pitchFamily="18" charset="0"/>
              </a:rPr>
              <a:t>THANK YOU</a:t>
            </a:r>
            <a:endParaRPr lang="en-IN" sz="44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721A96B-8B05-BD49-B6F0-8D4DA60AFD49}"/>
              </a:ext>
            </a:extLst>
          </p:cNvPr>
          <p:cNvSpPr>
            <a:spLocks noGrp="1"/>
          </p:cNvSpPr>
          <p:nvPr>
            <p:ph type="sldNum" sz="quarter" idx="2"/>
          </p:nvPr>
        </p:nvSpPr>
        <p:spPr/>
        <p:txBody>
          <a:bodyPr/>
          <a:lstStyle/>
          <a:p>
            <a:fld id="{86CB4B4D-7CA3-9044-876B-883B54F8677D}" type="slidenum">
              <a:rPr lang="en-IN" smtClean="0"/>
              <a:t>18</a:t>
            </a:fld>
            <a:endParaRPr lang="en-IN"/>
          </a:p>
        </p:txBody>
      </p:sp>
    </p:spTree>
    <p:extLst>
      <p:ext uri="{BB962C8B-B14F-4D97-AF65-F5344CB8AC3E}">
        <p14:creationId xmlns:p14="http://schemas.microsoft.com/office/powerpoint/2010/main" val="229017277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a:t>
            </a:fld>
            <a:endParaRPr/>
          </a:p>
        </p:txBody>
      </p:sp>
      <p:sp>
        <p:nvSpPr>
          <p:cNvPr id="141" name="Content"/>
          <p:cNvSpPr txBox="1">
            <a:spLocks noGrp="1"/>
          </p:cNvSpPr>
          <p:nvPr>
            <p:ph type="title"/>
          </p:nvPr>
        </p:nvSpPr>
        <p:spPr>
          <a:xfrm>
            <a:off x="609600" y="1371600"/>
            <a:ext cx="7772400" cy="685800"/>
          </a:xfrm>
          <a:prstGeom prst="rect">
            <a:avLst/>
          </a:prstGeom>
        </p:spPr>
        <p:txBody>
          <a:bodyPr>
            <a:normAutofit/>
          </a:bodyPr>
          <a:lstStyle>
            <a:lvl1pPr>
              <a:defRPr sz="3200">
                <a:latin typeface="Times New Roman"/>
                <a:ea typeface="Times New Roman"/>
                <a:cs typeface="Times New Roman"/>
                <a:sym typeface="Times New Roman"/>
              </a:defRPr>
            </a:lvl1pPr>
          </a:lstStyle>
          <a:p>
            <a:r>
              <a:rPr lang="en-IN" dirty="0">
                <a:latin typeface="Times New Roman" panose="02020603050405020304" pitchFamily="18" charset="0"/>
                <a:ea typeface="+mn-ea"/>
                <a:cs typeface="Times New Roman" panose="02020603050405020304" pitchFamily="18" charset="0"/>
                <a:sym typeface="Arial"/>
              </a:rPr>
              <a:t>Problem</a:t>
            </a:r>
            <a:r>
              <a:rPr lang="en-IN" dirty="0"/>
              <a:t> Definition</a:t>
            </a:r>
            <a:endParaRPr dirty="0"/>
          </a:p>
        </p:txBody>
      </p:sp>
      <p:sp>
        <p:nvSpPr>
          <p:cNvPr id="142" name="Rectangle"/>
          <p:cNvSpPr/>
          <p:nvPr/>
        </p:nvSpPr>
        <p:spPr>
          <a:xfrm>
            <a:off x="1295400" y="3048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a:defRPr>
            </a:pPr>
            <a:endParaRPr/>
          </a:p>
        </p:txBody>
      </p:sp>
      <p:sp>
        <p:nvSpPr>
          <p:cNvPr id="4" name="TextBox 3">
            <a:extLst>
              <a:ext uri="{FF2B5EF4-FFF2-40B4-BE49-F238E27FC236}">
                <a16:creationId xmlns:a16="http://schemas.microsoft.com/office/drawing/2014/main" id="{0467BDA9-1B08-3DC8-67A3-0977BD5BA6BC}"/>
              </a:ext>
            </a:extLst>
          </p:cNvPr>
          <p:cNvSpPr txBox="1"/>
          <p:nvPr/>
        </p:nvSpPr>
        <p:spPr>
          <a:xfrm>
            <a:off x="855518" y="2197893"/>
            <a:ext cx="7772400" cy="2308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endParaRPr lang="en-US" sz="1800" b="0" i="0" dirty="0">
              <a:solidFill>
                <a:schemeClr val="tx1"/>
              </a:solidFill>
              <a:effectLst/>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0" i="0" dirty="0">
                <a:solidFill>
                  <a:schemeClr val="tx1"/>
                </a:solidFill>
                <a:effectLst/>
                <a:latin typeface="Times New Roman" panose="02020603050405020304" pitchFamily="18" charset="0"/>
                <a:cs typeface="Times New Roman" panose="02020603050405020304" pitchFamily="18" charset="0"/>
              </a:rPr>
              <a:t>Internet retailers find it difficult to classify a wide range of customer profiles and behaviors. To comprehend a variety of demographics, adjust in real time to market changes, and utilize a vast amount of customer data for customized marketing, a sophisticated segmentation system is required. The industry's expansion necessitates a solution that guarantees real-time adaptability to shifting customer preferences in addition to analyzing purchasing patterns.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a:t>
            </a:fld>
            <a:endParaRPr/>
          </a:p>
        </p:txBody>
      </p:sp>
      <p:sp>
        <p:nvSpPr>
          <p:cNvPr id="141" name="Content"/>
          <p:cNvSpPr txBox="1">
            <a:spLocks noGrp="1"/>
          </p:cNvSpPr>
          <p:nvPr>
            <p:ph type="title"/>
          </p:nvPr>
        </p:nvSpPr>
        <p:spPr>
          <a:xfrm>
            <a:off x="609600" y="1371600"/>
            <a:ext cx="7772400" cy="685800"/>
          </a:xfrm>
          <a:prstGeom prst="rect">
            <a:avLst/>
          </a:prstGeom>
        </p:spPr>
        <p:txBody>
          <a:bodyPr>
            <a:normAutofit/>
          </a:bodyPr>
          <a:lstStyle>
            <a:lvl1pPr>
              <a:defRPr sz="3200">
                <a:latin typeface="Times New Roman"/>
                <a:ea typeface="Times New Roman"/>
                <a:cs typeface="Times New Roman"/>
                <a:sym typeface="Times New Roman"/>
              </a:defRPr>
            </a:lvl1pPr>
          </a:lstStyle>
          <a:p>
            <a:r>
              <a:rPr lang="en-IN" dirty="0">
                <a:latin typeface="Times New Roman" panose="02020603050405020304" pitchFamily="18" charset="0"/>
                <a:ea typeface="+mn-ea"/>
                <a:cs typeface="Times New Roman" panose="02020603050405020304" pitchFamily="18" charset="0"/>
                <a:sym typeface="Arial"/>
              </a:rPr>
              <a:t>Introduction</a:t>
            </a:r>
            <a:endParaRPr dirty="0"/>
          </a:p>
        </p:txBody>
      </p:sp>
      <p:sp>
        <p:nvSpPr>
          <p:cNvPr id="142" name="Rectangle"/>
          <p:cNvSpPr/>
          <p:nvPr/>
        </p:nvSpPr>
        <p:spPr>
          <a:xfrm>
            <a:off x="1295400" y="3048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a:defRPr>
            </a:pPr>
            <a:endParaRPr/>
          </a:p>
        </p:txBody>
      </p:sp>
      <p:sp>
        <p:nvSpPr>
          <p:cNvPr id="4" name="TextBox 3">
            <a:extLst>
              <a:ext uri="{FF2B5EF4-FFF2-40B4-BE49-F238E27FC236}">
                <a16:creationId xmlns:a16="http://schemas.microsoft.com/office/drawing/2014/main" id="{0467BDA9-1B08-3DC8-67A3-0977BD5BA6BC}"/>
              </a:ext>
            </a:extLst>
          </p:cNvPr>
          <p:cNvSpPr txBox="1"/>
          <p:nvPr/>
        </p:nvSpPr>
        <p:spPr>
          <a:xfrm>
            <a:off x="838200" y="2876766"/>
            <a:ext cx="7772400" cy="2031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sz="1800" b="0" i="0" dirty="0">
                <a:solidFill>
                  <a:schemeClr val="tx1"/>
                </a:solidFill>
                <a:effectLst/>
                <a:latin typeface="Times New Roman" panose="02020603050405020304" pitchFamily="18" charset="0"/>
                <a:cs typeface="Times New Roman" panose="02020603050405020304" pitchFamily="18" charset="0"/>
              </a:rPr>
              <a:t>Success in the dynamic world of online retail requires a thorough understanding of and ability to effectively serve the wide range of needs of consumers. Online retailers are finding that customer segmentation a strategic approach that divides a large customer base into discrete groups based on shared traits, actions, and preferences is an indispensable tool. Businesses can customize their marketing strategies, allocate resources more efficiently, and improve overall customer experiences through this segmentation process. </a:t>
            </a:r>
          </a:p>
        </p:txBody>
      </p:sp>
    </p:spTree>
    <p:extLst>
      <p:ext uri="{BB962C8B-B14F-4D97-AF65-F5344CB8AC3E}">
        <p14:creationId xmlns:p14="http://schemas.microsoft.com/office/powerpoint/2010/main" val="405282691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4</a:t>
            </a:fld>
            <a:endParaRPr/>
          </a:p>
        </p:txBody>
      </p:sp>
      <p:sp>
        <p:nvSpPr>
          <p:cNvPr id="141" name="Content"/>
          <p:cNvSpPr txBox="1">
            <a:spLocks noGrp="1"/>
          </p:cNvSpPr>
          <p:nvPr>
            <p:ph type="title"/>
          </p:nvPr>
        </p:nvSpPr>
        <p:spPr>
          <a:xfrm>
            <a:off x="609600" y="1371600"/>
            <a:ext cx="7772400" cy="685800"/>
          </a:xfrm>
          <a:prstGeom prst="rect">
            <a:avLst/>
          </a:prstGeom>
        </p:spPr>
        <p:txBody>
          <a:bodyPr>
            <a:normAutofit/>
          </a:bodyPr>
          <a:lstStyle>
            <a:lvl1pPr>
              <a:defRPr sz="3200">
                <a:latin typeface="Times New Roman"/>
                <a:ea typeface="Times New Roman"/>
                <a:cs typeface="Times New Roman"/>
                <a:sym typeface="Times New Roman"/>
              </a:defRPr>
            </a:lvl1pPr>
          </a:lstStyle>
          <a:p>
            <a:r>
              <a:rPr lang="en-IN" dirty="0">
                <a:latin typeface="Times New Roman" panose="02020603050405020304" pitchFamily="18" charset="0"/>
                <a:ea typeface="+mn-ea"/>
                <a:cs typeface="Times New Roman" panose="02020603050405020304" pitchFamily="18" charset="0"/>
                <a:sym typeface="Arial"/>
              </a:rPr>
              <a:t>Challenges</a:t>
            </a:r>
            <a:endParaRPr dirty="0"/>
          </a:p>
        </p:txBody>
      </p:sp>
      <p:sp>
        <p:nvSpPr>
          <p:cNvPr id="142" name="Rectangle"/>
          <p:cNvSpPr/>
          <p:nvPr/>
        </p:nvSpPr>
        <p:spPr>
          <a:xfrm>
            <a:off x="1295400" y="3048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a:defRPr>
            </a:pPr>
            <a:endParaRPr/>
          </a:p>
        </p:txBody>
      </p:sp>
      <p:sp>
        <p:nvSpPr>
          <p:cNvPr id="4" name="TextBox 3">
            <a:extLst>
              <a:ext uri="{FF2B5EF4-FFF2-40B4-BE49-F238E27FC236}">
                <a16:creationId xmlns:a16="http://schemas.microsoft.com/office/drawing/2014/main" id="{0467BDA9-1B08-3DC8-67A3-0977BD5BA6BC}"/>
              </a:ext>
            </a:extLst>
          </p:cNvPr>
          <p:cNvSpPr txBox="1"/>
          <p:nvPr/>
        </p:nvSpPr>
        <p:spPr>
          <a:xfrm>
            <a:off x="685800" y="2417618"/>
            <a:ext cx="7772400" cy="34163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342900" indent="-342900" algn="just">
              <a:buFont typeface="Arial" panose="020B0604020202020204" pitchFamily="34" charset="0"/>
              <a:buChar char="•"/>
            </a:pPr>
            <a:r>
              <a:rPr lang="en-IN" sz="2400" i="0" dirty="0">
                <a:effectLst/>
                <a:latin typeface="Times New Roman" panose="02020603050405020304" pitchFamily="18" charset="0"/>
                <a:cs typeface="Times New Roman" panose="02020603050405020304" pitchFamily="18" charset="0"/>
              </a:rPr>
              <a:t>Real-time Adaptability</a:t>
            </a:r>
          </a:p>
          <a:p>
            <a:pPr algn="just"/>
            <a:endParaRPr lang="en-IN" sz="2400"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i="0" dirty="0">
                <a:effectLst/>
                <a:latin typeface="Times New Roman" panose="02020603050405020304" pitchFamily="18" charset="0"/>
                <a:cs typeface="Times New Roman" panose="02020603050405020304" pitchFamily="18" charset="0"/>
              </a:rPr>
              <a:t>Data Integration and Analysis</a:t>
            </a:r>
          </a:p>
          <a:p>
            <a:pPr algn="just"/>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i="0" dirty="0">
                <a:effectLst/>
                <a:latin typeface="Times New Roman" panose="02020603050405020304" pitchFamily="18" charset="0"/>
                <a:cs typeface="Times New Roman" panose="02020603050405020304" pitchFamily="18" charset="0"/>
              </a:rPr>
              <a:t>Resource Optimization</a:t>
            </a:r>
          </a:p>
          <a:p>
            <a:pPr algn="just"/>
            <a:endParaRPr lang="en-IN" sz="2400"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i="0" dirty="0">
                <a:effectLst/>
                <a:latin typeface="Times New Roman" panose="02020603050405020304" pitchFamily="18" charset="0"/>
                <a:cs typeface="Times New Roman" panose="02020603050405020304" pitchFamily="18" charset="0"/>
              </a:rPr>
              <a:t>Customer Engagement and Retention</a:t>
            </a:r>
          </a:p>
          <a:p>
            <a:pPr algn="just"/>
            <a:endParaRPr lang="en-IN" sz="2400"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i="0" dirty="0">
                <a:effectLst/>
                <a:latin typeface="Times New Roman" panose="02020603050405020304" pitchFamily="18" charset="0"/>
                <a:cs typeface="Times New Roman" panose="02020603050405020304" pitchFamily="18" charset="0"/>
              </a:rPr>
              <a:t>Privacy and Ethical Concerns</a:t>
            </a:r>
            <a:endParaRPr lang="en-US" sz="180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813688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5</a:t>
            </a:fld>
            <a:endParaRPr/>
          </a:p>
        </p:txBody>
      </p:sp>
      <p:sp>
        <p:nvSpPr>
          <p:cNvPr id="157" name="Motivation"/>
          <p:cNvSpPr txBox="1">
            <a:spLocks noGrp="1"/>
          </p:cNvSpPr>
          <p:nvPr>
            <p:ph type="title"/>
          </p:nvPr>
        </p:nvSpPr>
        <p:spPr>
          <a:xfrm>
            <a:off x="1143000" y="367146"/>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IN" sz="3200" dirty="0"/>
              <a:t>Literature Survey</a:t>
            </a:r>
            <a:endParaRPr sz="3200" dirty="0"/>
          </a:p>
        </p:txBody>
      </p:sp>
      <p:graphicFrame>
        <p:nvGraphicFramePr>
          <p:cNvPr id="2" name="Table 2">
            <a:extLst>
              <a:ext uri="{FF2B5EF4-FFF2-40B4-BE49-F238E27FC236}">
                <a16:creationId xmlns:a16="http://schemas.microsoft.com/office/drawing/2014/main" id="{9E0555AD-2513-94DB-0D0F-115A8244F34F}"/>
              </a:ext>
            </a:extLst>
          </p:cNvPr>
          <p:cNvGraphicFramePr>
            <a:graphicFrameLocks noGrp="1"/>
          </p:cNvGraphicFramePr>
          <p:nvPr>
            <p:extLst>
              <p:ext uri="{D42A27DB-BD31-4B8C-83A1-F6EECF244321}">
                <p14:modId xmlns:p14="http://schemas.microsoft.com/office/powerpoint/2010/main" val="892226209"/>
              </p:ext>
            </p:extLst>
          </p:nvPr>
        </p:nvGraphicFramePr>
        <p:xfrm>
          <a:off x="547252" y="1477597"/>
          <a:ext cx="8113060" cy="5120640"/>
        </p:xfrm>
        <a:graphic>
          <a:graphicData uri="http://schemas.openxmlformats.org/drawingml/2006/table">
            <a:tbl>
              <a:tblPr firstRow="1" bandRow="1">
                <a:tableStyleId>{7DF18680-E054-41AD-8BC1-D1AEF772440D}</a:tableStyleId>
              </a:tblPr>
              <a:tblGrid>
                <a:gridCol w="640161">
                  <a:extLst>
                    <a:ext uri="{9D8B030D-6E8A-4147-A177-3AD203B41FA5}">
                      <a16:colId xmlns:a16="http://schemas.microsoft.com/office/drawing/2014/main" val="3359582560"/>
                    </a:ext>
                  </a:extLst>
                </a:gridCol>
                <a:gridCol w="1300697">
                  <a:extLst>
                    <a:ext uri="{9D8B030D-6E8A-4147-A177-3AD203B41FA5}">
                      <a16:colId xmlns:a16="http://schemas.microsoft.com/office/drawing/2014/main" val="246789036"/>
                    </a:ext>
                  </a:extLst>
                </a:gridCol>
                <a:gridCol w="1598981">
                  <a:extLst>
                    <a:ext uri="{9D8B030D-6E8A-4147-A177-3AD203B41FA5}">
                      <a16:colId xmlns:a16="http://schemas.microsoft.com/office/drawing/2014/main" val="2085544661"/>
                    </a:ext>
                  </a:extLst>
                </a:gridCol>
                <a:gridCol w="2453066">
                  <a:extLst>
                    <a:ext uri="{9D8B030D-6E8A-4147-A177-3AD203B41FA5}">
                      <a16:colId xmlns:a16="http://schemas.microsoft.com/office/drawing/2014/main" val="1277987297"/>
                    </a:ext>
                  </a:extLst>
                </a:gridCol>
                <a:gridCol w="2120155">
                  <a:extLst>
                    <a:ext uri="{9D8B030D-6E8A-4147-A177-3AD203B41FA5}">
                      <a16:colId xmlns:a16="http://schemas.microsoft.com/office/drawing/2014/main" val="3529693153"/>
                    </a:ext>
                  </a:extLst>
                </a:gridCol>
              </a:tblGrid>
              <a:tr h="401079">
                <a:tc>
                  <a:txBody>
                    <a:bodyPr/>
                    <a:lstStyle/>
                    <a:p>
                      <a:pPr algn="ctr"/>
                      <a:r>
                        <a:rPr lang="en-IN" sz="1400" dirty="0" err="1"/>
                        <a:t>S.No</a:t>
                      </a:r>
                      <a:r>
                        <a:rPr lang="en-IN" sz="1400" dirty="0"/>
                        <a:t>.</a:t>
                      </a:r>
                    </a:p>
                  </a:txBody>
                  <a:tcPr>
                    <a:solidFill>
                      <a:srgbClr val="4898CA"/>
                    </a:solidFill>
                  </a:tcPr>
                </a:tc>
                <a:tc>
                  <a:txBody>
                    <a:bodyPr/>
                    <a:lstStyle/>
                    <a:p>
                      <a:pPr algn="ctr"/>
                      <a:r>
                        <a:rPr lang="en-IN" sz="1500" dirty="0"/>
                        <a:t>Authors name(s)</a:t>
                      </a:r>
                    </a:p>
                  </a:txBody>
                  <a:tcPr>
                    <a:solidFill>
                      <a:srgbClr val="4898CA"/>
                    </a:solidFill>
                  </a:tcPr>
                </a:tc>
                <a:tc>
                  <a:txBody>
                    <a:bodyPr/>
                    <a:lstStyle/>
                    <a:p>
                      <a:pPr algn="ctr"/>
                      <a:r>
                        <a:rPr lang="en-IN" sz="1500" dirty="0"/>
                        <a:t>Full title of the paper with year</a:t>
                      </a:r>
                    </a:p>
                  </a:txBody>
                  <a:tcPr>
                    <a:solidFill>
                      <a:srgbClr val="4898CA"/>
                    </a:solidFill>
                  </a:tcPr>
                </a:tc>
                <a:tc>
                  <a:txBody>
                    <a:bodyPr/>
                    <a:lstStyle/>
                    <a:p>
                      <a:pPr algn="ctr"/>
                      <a:r>
                        <a:rPr lang="en-IN" sz="1500" dirty="0"/>
                        <a:t>Inference from the paper</a:t>
                      </a:r>
                    </a:p>
                  </a:txBody>
                  <a:tcPr>
                    <a:solidFill>
                      <a:srgbClr val="4898CA"/>
                    </a:solidFill>
                  </a:tcPr>
                </a:tc>
                <a:tc>
                  <a:txBody>
                    <a:bodyPr/>
                    <a:lstStyle/>
                    <a:p>
                      <a:pPr algn="ctr"/>
                      <a:r>
                        <a:rPr lang="en-IN" sz="1500" dirty="0"/>
                        <a:t>Open Problem (For proposed work)</a:t>
                      </a:r>
                    </a:p>
                  </a:txBody>
                  <a:tcPr>
                    <a:solidFill>
                      <a:srgbClr val="4898CA"/>
                    </a:solidFill>
                  </a:tcPr>
                </a:tc>
                <a:extLst>
                  <a:ext uri="{0D108BD9-81ED-4DB2-BD59-A6C34878D82A}">
                    <a16:rowId xmlns:a16="http://schemas.microsoft.com/office/drawing/2014/main" val="1015962150"/>
                  </a:ext>
                </a:extLst>
              </a:tr>
              <a:tr h="3938264">
                <a:tc>
                  <a:txBody>
                    <a:bodyPr/>
                    <a:lstStyle/>
                    <a:p>
                      <a:pPr algn="ctr"/>
                      <a:r>
                        <a:rPr lang="en-IN" dirty="0"/>
                        <a:t>1.</a:t>
                      </a:r>
                    </a:p>
                  </a:txBody>
                  <a:tcPr/>
                </a:tc>
                <a:tc>
                  <a:txBody>
                    <a:bodyPr/>
                    <a:lstStyle/>
                    <a:p>
                      <a:pPr algn="l"/>
                      <a:r>
                        <a:rPr lang="en-IN" dirty="0" err="1"/>
                        <a:t>Jinfeng</a:t>
                      </a:r>
                      <a:r>
                        <a:rPr lang="en-IN" dirty="0"/>
                        <a:t> Zhou, </a:t>
                      </a:r>
                      <a:r>
                        <a:rPr lang="en-IN" dirty="0" err="1"/>
                        <a:t>Jinliang</a:t>
                      </a:r>
                      <a:r>
                        <a:rPr lang="en-IN" dirty="0"/>
                        <a:t> Wei  , </a:t>
                      </a:r>
                      <a:r>
                        <a:rPr lang="en-IN" dirty="0" err="1"/>
                        <a:t>Bugao</a:t>
                      </a:r>
                      <a:r>
                        <a:rPr lang="en-IN" dirty="0"/>
                        <a:t> Xu</a:t>
                      </a:r>
                    </a:p>
                  </a:txBody>
                  <a:tcPr/>
                </a:tc>
                <a:tc>
                  <a:txBody>
                    <a:bodyPr/>
                    <a:lstStyle/>
                    <a:p>
                      <a:pPr algn="l"/>
                      <a:r>
                        <a:rPr lang="en-US" sz="1400" b="0" i="0" u="none" strike="noStrike" cap="none" spc="0" baseline="0" dirty="0">
                          <a:solidFill>
                            <a:schemeClr val="dk1"/>
                          </a:solidFill>
                          <a:effectLst/>
                          <a:uFillTx/>
                          <a:latin typeface="+mn-lt"/>
                          <a:ea typeface="+mn-ea"/>
                          <a:cs typeface="+mn-cs"/>
                          <a:sym typeface="Arial"/>
                        </a:rPr>
                        <a:t>Customer segmentation by web content mining</a:t>
                      </a:r>
                      <a:endParaRPr lang="en-IN" dirty="0"/>
                    </a:p>
                  </a:txBody>
                  <a:tcPr/>
                </a:tc>
                <a:tc>
                  <a:txBody>
                    <a:bodyPr/>
                    <a:lstStyle/>
                    <a:p>
                      <a:pPr marL="285750" indent="-285750" algn="just">
                        <a:buFont typeface="Arial" panose="020B0604020202020204" pitchFamily="34" charset="0"/>
                        <a:buChar char="•"/>
                      </a:pPr>
                      <a:r>
                        <a:rPr lang="en-US" sz="1400" b="0" i="0" u="none" strike="noStrike" cap="none" spc="0" baseline="0" dirty="0">
                          <a:solidFill>
                            <a:schemeClr val="dk1"/>
                          </a:solidFill>
                          <a:effectLst/>
                          <a:uFillTx/>
                          <a:latin typeface="+mn-lt"/>
                          <a:ea typeface="+mn-ea"/>
                          <a:cs typeface="+mn-cs"/>
                          <a:sym typeface="Arial"/>
                        </a:rPr>
                        <a:t>The study used an agglomerative clustering algorithm for hierarchical clustering analysis and determined that the optimal cluster number for customer segmentation was 7.</a:t>
                      </a:r>
                    </a:p>
                    <a:p>
                      <a:pPr marL="285750" indent="-285750" algn="just">
                        <a:buFont typeface="Arial" panose="020B0604020202020204" pitchFamily="34" charset="0"/>
                        <a:buChar char="•"/>
                      </a:pPr>
                      <a:endParaRPr lang="en-US" sz="1400" b="0" i="0" u="none" strike="noStrike" cap="none" spc="0" baseline="0" dirty="0">
                        <a:solidFill>
                          <a:schemeClr val="dk1"/>
                        </a:solidFill>
                        <a:effectLst/>
                        <a:uFillTx/>
                        <a:latin typeface="+mn-lt"/>
                        <a:ea typeface="+mn-ea"/>
                        <a:cs typeface="+mn-cs"/>
                        <a:sym typeface="Arial"/>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u="none" strike="noStrike" cap="none" spc="0" baseline="0" dirty="0">
                          <a:solidFill>
                            <a:schemeClr val="dk1"/>
                          </a:solidFill>
                          <a:effectLst/>
                          <a:uFillTx/>
                          <a:latin typeface="+mn-lt"/>
                          <a:ea typeface="+mn-ea"/>
                          <a:cs typeface="+mn-cs"/>
                          <a:sym typeface="Arial"/>
                        </a:rPr>
                        <a:t>The paper introduces a new dimension, Interpurchase Time (T), into the existing RFM model to form an expanded RFMT model for customer segmentation based on online purchase sequences.</a:t>
                      </a:r>
                      <a:br>
                        <a:rPr lang="en-US" sz="1400" b="1" i="0" u="none" strike="noStrike" cap="none" spc="0" baseline="0" dirty="0">
                          <a:solidFill>
                            <a:schemeClr val="dk1"/>
                          </a:solidFill>
                          <a:effectLst/>
                          <a:uFillTx/>
                          <a:latin typeface="+mn-lt"/>
                          <a:ea typeface="+mn-ea"/>
                          <a:cs typeface="+mn-cs"/>
                          <a:sym typeface="Arial"/>
                        </a:rPr>
                      </a:br>
                      <a:endParaRPr lang="en-US" sz="1400" b="0" i="0" u="none" strike="noStrike" cap="none" spc="0" baseline="0" dirty="0">
                        <a:solidFill>
                          <a:schemeClr val="dk1"/>
                        </a:solidFill>
                        <a:effectLst/>
                        <a:uFillTx/>
                        <a:latin typeface="+mn-lt"/>
                        <a:ea typeface="+mn-ea"/>
                        <a:cs typeface="+mn-cs"/>
                        <a:sym typeface="Arial"/>
                      </a:endParaRPr>
                    </a:p>
                    <a:p>
                      <a:pPr marL="285750" indent="-285750" algn="just">
                        <a:buFont typeface="Arial" panose="020B0604020202020204" pitchFamily="34" charset="0"/>
                        <a:buChar char="•"/>
                      </a:pPr>
                      <a:endParaRPr lang="en-IN" dirty="0"/>
                    </a:p>
                  </a:txBody>
                  <a:tcPr/>
                </a:tc>
                <a:tc>
                  <a:txBody>
                    <a:bodyPr/>
                    <a:lstStyle/>
                    <a:p>
                      <a:pPr marL="285750" indent="-285750" algn="just">
                        <a:buFont typeface="Arial" panose="020B0604020202020204" pitchFamily="34" charset="0"/>
                        <a:buChar char="•"/>
                      </a:pPr>
                      <a:r>
                        <a:rPr lang="en-US" sz="1400" b="0" i="0" u="none" strike="noStrike" cap="none" spc="0" baseline="0" dirty="0">
                          <a:solidFill>
                            <a:schemeClr val="dk1"/>
                          </a:solidFill>
                          <a:effectLst/>
                          <a:uFillTx/>
                          <a:latin typeface="+mn-lt"/>
                          <a:ea typeface="+mn-ea"/>
                          <a:cs typeface="+mn-cs"/>
                          <a:sym typeface="Arial"/>
                        </a:rPr>
                        <a:t>Exploring the use of advanced machine learning techniques or algorithms to improve the clustering process and identify more nuanced customer segments.</a:t>
                      </a:r>
                    </a:p>
                  </a:txBody>
                  <a:tcPr/>
                </a:tc>
                <a:extLst>
                  <a:ext uri="{0D108BD9-81ED-4DB2-BD59-A6C34878D82A}">
                    <a16:rowId xmlns:a16="http://schemas.microsoft.com/office/drawing/2014/main" val="3877509688"/>
                  </a:ext>
                </a:extLst>
              </a:tr>
            </a:tbl>
          </a:graphicData>
        </a:graphic>
      </p:graphicFrame>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FF81BE-2DD9-6421-6EFD-153625859305}"/>
              </a:ext>
            </a:extLst>
          </p:cNvPr>
          <p:cNvSpPr>
            <a:spLocks noGrp="1"/>
          </p:cNvSpPr>
          <p:nvPr>
            <p:ph type="sldNum" sz="quarter" idx="2"/>
          </p:nvPr>
        </p:nvSpPr>
        <p:spPr/>
        <p:txBody>
          <a:bodyPr/>
          <a:lstStyle/>
          <a:p>
            <a:fld id="{86CB4B4D-7CA3-9044-876B-883B54F8677D}" type="slidenum">
              <a:rPr lang="en-IN" smtClean="0"/>
              <a:t>6</a:t>
            </a:fld>
            <a:endParaRPr lang="en-IN"/>
          </a:p>
        </p:txBody>
      </p:sp>
      <p:sp>
        <p:nvSpPr>
          <p:cNvPr id="3" name="Title 2">
            <a:extLst>
              <a:ext uri="{FF2B5EF4-FFF2-40B4-BE49-F238E27FC236}">
                <a16:creationId xmlns:a16="http://schemas.microsoft.com/office/drawing/2014/main" id="{5A0C0BF5-5797-C4A0-37C9-5F1F5C9E827B}"/>
              </a:ext>
            </a:extLst>
          </p:cNvPr>
          <p:cNvSpPr>
            <a:spLocks noGrp="1"/>
          </p:cNvSpPr>
          <p:nvPr>
            <p:ph type="title"/>
          </p:nvPr>
        </p:nvSpPr>
        <p:spPr/>
        <p:txBody>
          <a:bodyPr/>
          <a:lstStyle/>
          <a:p>
            <a:endParaRPr lang="en-IN"/>
          </a:p>
        </p:txBody>
      </p:sp>
      <p:graphicFrame>
        <p:nvGraphicFramePr>
          <p:cNvPr id="6" name="Table 5">
            <a:extLst>
              <a:ext uri="{FF2B5EF4-FFF2-40B4-BE49-F238E27FC236}">
                <a16:creationId xmlns:a16="http://schemas.microsoft.com/office/drawing/2014/main" id="{2E9A7167-A7F9-4330-CD3D-5B6460386FD7}"/>
              </a:ext>
            </a:extLst>
          </p:cNvPr>
          <p:cNvGraphicFramePr>
            <a:graphicFrameLocks noGrp="1"/>
          </p:cNvGraphicFramePr>
          <p:nvPr>
            <p:extLst>
              <p:ext uri="{D42A27DB-BD31-4B8C-83A1-F6EECF244321}">
                <p14:modId xmlns:p14="http://schemas.microsoft.com/office/powerpoint/2010/main" val="1034772410"/>
              </p:ext>
            </p:extLst>
          </p:nvPr>
        </p:nvGraphicFramePr>
        <p:xfrm>
          <a:off x="96982" y="1311376"/>
          <a:ext cx="9047018" cy="4656724"/>
        </p:xfrm>
        <a:graphic>
          <a:graphicData uri="http://schemas.openxmlformats.org/drawingml/2006/table">
            <a:tbl>
              <a:tblPr firstRow="1" bandRow="1">
                <a:tableStyleId>{7DF18680-E054-41AD-8BC1-D1AEF772440D}</a:tableStyleId>
              </a:tblPr>
              <a:tblGrid>
                <a:gridCol w="602528">
                  <a:extLst>
                    <a:ext uri="{9D8B030D-6E8A-4147-A177-3AD203B41FA5}">
                      <a16:colId xmlns:a16="http://schemas.microsoft.com/office/drawing/2014/main" val="207145092"/>
                    </a:ext>
                  </a:extLst>
                </a:gridCol>
                <a:gridCol w="1198563">
                  <a:extLst>
                    <a:ext uri="{9D8B030D-6E8A-4147-A177-3AD203B41FA5}">
                      <a16:colId xmlns:a16="http://schemas.microsoft.com/office/drawing/2014/main" val="1592556556"/>
                    </a:ext>
                  </a:extLst>
                </a:gridCol>
                <a:gridCol w="1246909">
                  <a:extLst>
                    <a:ext uri="{9D8B030D-6E8A-4147-A177-3AD203B41FA5}">
                      <a16:colId xmlns:a16="http://schemas.microsoft.com/office/drawing/2014/main" val="2278064592"/>
                    </a:ext>
                  </a:extLst>
                </a:gridCol>
                <a:gridCol w="3255818">
                  <a:extLst>
                    <a:ext uri="{9D8B030D-6E8A-4147-A177-3AD203B41FA5}">
                      <a16:colId xmlns:a16="http://schemas.microsoft.com/office/drawing/2014/main" val="4232184954"/>
                    </a:ext>
                  </a:extLst>
                </a:gridCol>
                <a:gridCol w="2743200">
                  <a:extLst>
                    <a:ext uri="{9D8B030D-6E8A-4147-A177-3AD203B41FA5}">
                      <a16:colId xmlns:a16="http://schemas.microsoft.com/office/drawing/2014/main" val="3063185141"/>
                    </a:ext>
                  </a:extLst>
                </a:gridCol>
              </a:tblGrid>
              <a:tr h="644025">
                <a:tc>
                  <a:txBody>
                    <a:bodyPr/>
                    <a:lstStyle/>
                    <a:p>
                      <a:pPr algn="ctr"/>
                      <a:r>
                        <a:rPr lang="en-IN" sz="1400" dirty="0" err="1"/>
                        <a:t>S.No</a:t>
                      </a:r>
                      <a:endParaRPr lang="en-IN" sz="1400" dirty="0"/>
                    </a:p>
                  </a:txBody>
                  <a:tcPr>
                    <a:solidFill>
                      <a:srgbClr val="4898CA"/>
                    </a:solidFill>
                  </a:tcPr>
                </a:tc>
                <a:tc>
                  <a:txBody>
                    <a:bodyPr/>
                    <a:lstStyle/>
                    <a:p>
                      <a:pPr algn="ctr"/>
                      <a:r>
                        <a:rPr lang="en-IN" sz="1500"/>
                        <a:t>Authors name(s)</a:t>
                      </a:r>
                      <a:endParaRPr lang="en-IN" sz="1500" dirty="0"/>
                    </a:p>
                  </a:txBody>
                  <a:tcPr>
                    <a:solidFill>
                      <a:srgbClr val="4898CA"/>
                    </a:solidFill>
                  </a:tcPr>
                </a:tc>
                <a:tc>
                  <a:txBody>
                    <a:bodyPr/>
                    <a:lstStyle/>
                    <a:p>
                      <a:pPr algn="ctr"/>
                      <a:r>
                        <a:rPr lang="en-IN" sz="1500" dirty="0"/>
                        <a:t>Full title of the paper with year</a:t>
                      </a:r>
                    </a:p>
                  </a:txBody>
                  <a:tcPr>
                    <a:solidFill>
                      <a:srgbClr val="4898CA"/>
                    </a:solidFill>
                  </a:tcPr>
                </a:tc>
                <a:tc>
                  <a:txBody>
                    <a:bodyPr/>
                    <a:lstStyle/>
                    <a:p>
                      <a:pPr algn="ctr"/>
                      <a:r>
                        <a:rPr lang="en-IN" sz="1500" dirty="0"/>
                        <a:t>Inference from the paper</a:t>
                      </a:r>
                    </a:p>
                  </a:txBody>
                  <a:tcPr>
                    <a:solidFill>
                      <a:srgbClr val="4898CA"/>
                    </a:solidFill>
                  </a:tcPr>
                </a:tc>
                <a:tc>
                  <a:txBody>
                    <a:bodyPr/>
                    <a:lstStyle/>
                    <a:p>
                      <a:pPr algn="ctr"/>
                      <a:r>
                        <a:rPr lang="en-IN" sz="1500" dirty="0"/>
                        <a:t>Open Problem (For proposed work)</a:t>
                      </a:r>
                    </a:p>
                  </a:txBody>
                  <a:tcPr>
                    <a:solidFill>
                      <a:srgbClr val="4898CA"/>
                    </a:solidFill>
                  </a:tcPr>
                </a:tc>
                <a:extLst>
                  <a:ext uri="{0D108BD9-81ED-4DB2-BD59-A6C34878D82A}">
                    <a16:rowId xmlns:a16="http://schemas.microsoft.com/office/drawing/2014/main" val="3271456374"/>
                  </a:ext>
                </a:extLst>
              </a:tr>
              <a:tr h="3879484">
                <a:tc>
                  <a:txBody>
                    <a:bodyPr/>
                    <a:lstStyle/>
                    <a:p>
                      <a:pPr algn="ctr"/>
                      <a:r>
                        <a:rPr lang="en-IN" dirty="0"/>
                        <a:t>2.</a:t>
                      </a:r>
                    </a:p>
                    <a:p>
                      <a:pPr algn="ctr"/>
                      <a:endParaRPr lang="en-IN" dirty="0"/>
                    </a:p>
                  </a:txBody>
                  <a:tcPr/>
                </a:tc>
                <a:tc>
                  <a:txBody>
                    <a:bodyPr/>
                    <a:lstStyle/>
                    <a:p>
                      <a:pPr algn="l"/>
                      <a:r>
                        <a:rPr lang="en-IN" dirty="0"/>
                        <a:t>Asmat Ullah, </a:t>
                      </a:r>
                      <a:r>
                        <a:rPr lang="en-IN" dirty="0" err="1"/>
                        <a:t>MuhammadIsmail</a:t>
                      </a:r>
                      <a:r>
                        <a:rPr lang="en-IN" dirty="0"/>
                        <a:t> Mohmand, </a:t>
                      </a:r>
                      <a:r>
                        <a:rPr lang="en-IN" dirty="0" err="1"/>
                        <a:t>HameedHussain</a:t>
                      </a:r>
                      <a:r>
                        <a:rPr lang="en-IN" dirty="0"/>
                        <a:t> ,</a:t>
                      </a:r>
                      <a:r>
                        <a:rPr lang="en-IN" dirty="0" err="1"/>
                        <a:t>SumairaJohar</a:t>
                      </a:r>
                      <a:r>
                        <a:rPr lang="en-IN" dirty="0"/>
                        <a:t>  Shafiq Ahmad, , Haitham A. Mahmoud </a:t>
                      </a:r>
                      <a:r>
                        <a:rPr lang="en-IN" dirty="0" err="1"/>
                        <a:t>andShamsulHuda</a:t>
                      </a:r>
                      <a:endParaRPr lang="en-IN" dirty="0"/>
                    </a:p>
                  </a:txBody>
                  <a:tcPr/>
                </a:tc>
                <a:tc>
                  <a:txBody>
                    <a:bodyPr/>
                    <a:lstStyle/>
                    <a:p>
                      <a:pPr algn="l"/>
                      <a:r>
                        <a:rPr lang="en-US" dirty="0"/>
                        <a:t>Customer Analysis Using Machine Learning-Based Classification Algorithms for Effective Segmentation Using Recency, Frequency, Monetary, and Time</a:t>
                      </a:r>
                      <a:endParaRPr lang="en-IN" dirty="0"/>
                    </a:p>
                  </a:txBody>
                  <a:tcPr/>
                </a:tc>
                <a:tc>
                  <a:txBody>
                    <a:bodyPr/>
                    <a:lstStyle/>
                    <a:p>
                      <a:pPr marL="285750" indent="-285750" algn="just">
                        <a:buFont typeface="Arial" panose="020B0604020202020204" pitchFamily="34" charset="0"/>
                        <a:buChar char="•"/>
                      </a:pPr>
                      <a:r>
                        <a:rPr lang="en-US" sz="1400" b="0" i="0" u="none" strike="noStrike" cap="none" spc="0" baseline="0" dirty="0">
                          <a:solidFill>
                            <a:schemeClr val="dk1"/>
                          </a:solidFill>
                          <a:effectLst/>
                          <a:uFillTx/>
                          <a:latin typeface="+mn-lt"/>
                          <a:ea typeface="+mn-ea"/>
                          <a:cs typeface="+mn-cs"/>
                          <a:sym typeface="Arial"/>
                        </a:rPr>
                        <a:t>The paper highlights the importance of including time (T) in the RFMT model to better understand customer loyalty and behavior, as the RFM analysis alone does not consider this factor </a:t>
                      </a:r>
                    </a:p>
                    <a:p>
                      <a:pPr marL="0" indent="0" algn="just">
                        <a:buFont typeface="Arial" panose="020B0604020202020204" pitchFamily="34" charset="0"/>
                        <a:buNone/>
                      </a:pPr>
                      <a:endParaRPr lang="en-US" sz="1400" b="0" i="0" u="none" strike="noStrike" cap="none" spc="0" baseline="0" dirty="0">
                        <a:solidFill>
                          <a:schemeClr val="dk1"/>
                        </a:solidFill>
                        <a:effectLst/>
                        <a:uFillTx/>
                        <a:latin typeface="+mn-lt"/>
                        <a:ea typeface="+mn-ea"/>
                        <a:cs typeface="+mn-cs"/>
                        <a:sym typeface="Arial"/>
                      </a:endParaRPr>
                    </a:p>
                    <a:p>
                      <a:pPr marL="285750" indent="-285750" algn="just">
                        <a:buFont typeface="Arial" panose="020B0604020202020204" pitchFamily="34" charset="0"/>
                        <a:buChar char="•"/>
                      </a:pPr>
                      <a:r>
                        <a:rPr lang="en-IN" sz="1400" b="0" i="0" u="none" strike="noStrike" cap="none" spc="0" baseline="0" dirty="0">
                          <a:solidFill>
                            <a:schemeClr val="dk1"/>
                          </a:solidFill>
                          <a:effectLst/>
                          <a:uFillTx/>
                          <a:latin typeface="+mn-lt"/>
                          <a:ea typeface="+mn-ea"/>
                          <a:cs typeface="+mn-cs"/>
                          <a:sym typeface="Arial"/>
                        </a:rPr>
                        <a:t>The paper discusses the use of machine learning-based classification algorithms for customer analysis and segmentation using the RFMT model. It introduces k-means, Gaussian, and DBSCAN algorithms alongside agglomerative algorithms for segmentation .</a:t>
                      </a:r>
                    </a:p>
                  </a:txBody>
                  <a:tcPr/>
                </a:tc>
                <a:tc>
                  <a:txBody>
                    <a:bodyPr/>
                    <a:lstStyle/>
                    <a:p>
                      <a:pPr marL="285750" indent="-285750" algn="just">
                        <a:buFont typeface="Arial" panose="020B0604020202020204" pitchFamily="34" charset="0"/>
                        <a:buChar char="•"/>
                      </a:pPr>
                      <a:r>
                        <a:rPr lang="en-US" sz="1400" b="0" i="0" u="none" strike="noStrike" cap="none" spc="0" baseline="0" dirty="0">
                          <a:solidFill>
                            <a:schemeClr val="dk1"/>
                          </a:solidFill>
                          <a:effectLst/>
                          <a:uFillTx/>
                          <a:latin typeface="+mn-lt"/>
                          <a:ea typeface="+mn-ea"/>
                          <a:cs typeface="+mn-cs"/>
                          <a:sym typeface="Arial"/>
                        </a:rPr>
                        <a:t>Further research could also focus on evaluating the proposed approach on different datasets and industries to assess its generalizability and effectiveness in various contexts.</a:t>
                      </a:r>
                    </a:p>
                  </a:txBody>
                  <a:tcPr/>
                </a:tc>
                <a:extLst>
                  <a:ext uri="{0D108BD9-81ED-4DB2-BD59-A6C34878D82A}">
                    <a16:rowId xmlns:a16="http://schemas.microsoft.com/office/drawing/2014/main" val="83961667"/>
                  </a:ext>
                </a:extLst>
              </a:tr>
            </a:tbl>
          </a:graphicData>
        </a:graphic>
      </p:graphicFrame>
    </p:spTree>
    <p:extLst>
      <p:ext uri="{BB962C8B-B14F-4D97-AF65-F5344CB8AC3E}">
        <p14:creationId xmlns:p14="http://schemas.microsoft.com/office/powerpoint/2010/main" val="397426477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F8C87F3-5C8A-28F6-FF21-F343EB4B230E}"/>
              </a:ext>
            </a:extLst>
          </p:cNvPr>
          <p:cNvSpPr>
            <a:spLocks noGrp="1"/>
          </p:cNvSpPr>
          <p:nvPr>
            <p:ph type="sldNum" sz="quarter" idx="2"/>
          </p:nvPr>
        </p:nvSpPr>
        <p:spPr/>
        <p:txBody>
          <a:bodyPr/>
          <a:lstStyle/>
          <a:p>
            <a:fld id="{86CB4B4D-7CA3-9044-876B-883B54F8677D}" type="slidenum">
              <a:rPr lang="en-IN" smtClean="0"/>
              <a:t>7</a:t>
            </a:fld>
            <a:endParaRPr lang="en-IN"/>
          </a:p>
        </p:txBody>
      </p:sp>
      <p:graphicFrame>
        <p:nvGraphicFramePr>
          <p:cNvPr id="4" name="Table 3">
            <a:extLst>
              <a:ext uri="{FF2B5EF4-FFF2-40B4-BE49-F238E27FC236}">
                <a16:creationId xmlns:a16="http://schemas.microsoft.com/office/drawing/2014/main" id="{4A69DF31-7A29-343C-273E-DD44610442AC}"/>
              </a:ext>
            </a:extLst>
          </p:cNvPr>
          <p:cNvGraphicFramePr>
            <a:graphicFrameLocks noGrp="1"/>
          </p:cNvGraphicFramePr>
          <p:nvPr>
            <p:extLst>
              <p:ext uri="{D42A27DB-BD31-4B8C-83A1-F6EECF244321}">
                <p14:modId xmlns:p14="http://schemas.microsoft.com/office/powerpoint/2010/main" val="3356784630"/>
              </p:ext>
            </p:extLst>
          </p:nvPr>
        </p:nvGraphicFramePr>
        <p:xfrm>
          <a:off x="96982" y="935182"/>
          <a:ext cx="9047018" cy="4631645"/>
        </p:xfrm>
        <a:graphic>
          <a:graphicData uri="http://schemas.openxmlformats.org/drawingml/2006/table">
            <a:tbl>
              <a:tblPr firstRow="1" bandRow="1">
                <a:tableStyleId>{7DF18680-E054-41AD-8BC1-D1AEF772440D}</a:tableStyleId>
              </a:tblPr>
              <a:tblGrid>
                <a:gridCol w="602528">
                  <a:extLst>
                    <a:ext uri="{9D8B030D-6E8A-4147-A177-3AD203B41FA5}">
                      <a16:colId xmlns:a16="http://schemas.microsoft.com/office/drawing/2014/main" val="2213687740"/>
                    </a:ext>
                  </a:extLst>
                </a:gridCol>
                <a:gridCol w="1198563">
                  <a:extLst>
                    <a:ext uri="{9D8B030D-6E8A-4147-A177-3AD203B41FA5}">
                      <a16:colId xmlns:a16="http://schemas.microsoft.com/office/drawing/2014/main" val="1666475819"/>
                    </a:ext>
                  </a:extLst>
                </a:gridCol>
                <a:gridCol w="1260763">
                  <a:extLst>
                    <a:ext uri="{9D8B030D-6E8A-4147-A177-3AD203B41FA5}">
                      <a16:colId xmlns:a16="http://schemas.microsoft.com/office/drawing/2014/main" val="389467579"/>
                    </a:ext>
                  </a:extLst>
                </a:gridCol>
                <a:gridCol w="3241964">
                  <a:extLst>
                    <a:ext uri="{9D8B030D-6E8A-4147-A177-3AD203B41FA5}">
                      <a16:colId xmlns:a16="http://schemas.microsoft.com/office/drawing/2014/main" val="2099221610"/>
                    </a:ext>
                  </a:extLst>
                </a:gridCol>
                <a:gridCol w="2743200">
                  <a:extLst>
                    <a:ext uri="{9D8B030D-6E8A-4147-A177-3AD203B41FA5}">
                      <a16:colId xmlns:a16="http://schemas.microsoft.com/office/drawing/2014/main" val="1099311646"/>
                    </a:ext>
                  </a:extLst>
                </a:gridCol>
              </a:tblGrid>
              <a:tr h="655249">
                <a:tc>
                  <a:txBody>
                    <a:bodyPr/>
                    <a:lstStyle/>
                    <a:p>
                      <a:pPr algn="ctr"/>
                      <a:r>
                        <a:rPr lang="en-IN" sz="1400" dirty="0" err="1"/>
                        <a:t>S.No</a:t>
                      </a:r>
                      <a:endParaRPr lang="en-IN" sz="1400" dirty="0"/>
                    </a:p>
                  </a:txBody>
                  <a:tcPr>
                    <a:solidFill>
                      <a:srgbClr val="4898CA"/>
                    </a:solidFill>
                  </a:tcPr>
                </a:tc>
                <a:tc>
                  <a:txBody>
                    <a:bodyPr/>
                    <a:lstStyle/>
                    <a:p>
                      <a:pPr algn="ctr"/>
                      <a:r>
                        <a:rPr lang="en-IN" sz="1500"/>
                        <a:t>Authors name(s)</a:t>
                      </a:r>
                      <a:endParaRPr lang="en-IN" sz="1500" dirty="0"/>
                    </a:p>
                  </a:txBody>
                  <a:tcPr>
                    <a:solidFill>
                      <a:srgbClr val="4898CA"/>
                    </a:solidFill>
                  </a:tcPr>
                </a:tc>
                <a:tc>
                  <a:txBody>
                    <a:bodyPr/>
                    <a:lstStyle/>
                    <a:p>
                      <a:pPr algn="ctr"/>
                      <a:r>
                        <a:rPr lang="en-IN" sz="1500" dirty="0"/>
                        <a:t>Full title of the paper with year</a:t>
                      </a:r>
                    </a:p>
                  </a:txBody>
                  <a:tcPr>
                    <a:solidFill>
                      <a:srgbClr val="4898CA"/>
                    </a:solidFill>
                  </a:tcPr>
                </a:tc>
                <a:tc>
                  <a:txBody>
                    <a:bodyPr/>
                    <a:lstStyle/>
                    <a:p>
                      <a:pPr algn="ctr"/>
                      <a:r>
                        <a:rPr lang="en-IN" sz="1500" dirty="0"/>
                        <a:t>Inference from the paper</a:t>
                      </a:r>
                    </a:p>
                  </a:txBody>
                  <a:tcPr>
                    <a:solidFill>
                      <a:srgbClr val="4898CA"/>
                    </a:solidFill>
                  </a:tcPr>
                </a:tc>
                <a:tc>
                  <a:txBody>
                    <a:bodyPr/>
                    <a:lstStyle/>
                    <a:p>
                      <a:pPr algn="ctr"/>
                      <a:r>
                        <a:rPr lang="en-IN" sz="1500" dirty="0"/>
                        <a:t>Open Problem (For proposed work)</a:t>
                      </a:r>
                    </a:p>
                  </a:txBody>
                  <a:tcPr>
                    <a:solidFill>
                      <a:srgbClr val="4898CA"/>
                    </a:solidFill>
                  </a:tcPr>
                </a:tc>
                <a:extLst>
                  <a:ext uri="{0D108BD9-81ED-4DB2-BD59-A6C34878D82A}">
                    <a16:rowId xmlns:a16="http://schemas.microsoft.com/office/drawing/2014/main" val="3570951152"/>
                  </a:ext>
                </a:extLst>
              </a:tr>
              <a:tr h="3854405">
                <a:tc>
                  <a:txBody>
                    <a:bodyPr/>
                    <a:lstStyle/>
                    <a:p>
                      <a:pPr algn="ctr"/>
                      <a:r>
                        <a:rPr lang="en-IN" dirty="0"/>
                        <a:t>3.</a:t>
                      </a:r>
                    </a:p>
                    <a:p>
                      <a:pPr algn="ctr"/>
                      <a:endParaRPr lang="en-IN" dirty="0"/>
                    </a:p>
                  </a:txBody>
                  <a:tcPr/>
                </a:tc>
                <a:tc>
                  <a:txBody>
                    <a:bodyPr/>
                    <a:lstStyle/>
                    <a:p>
                      <a:pPr algn="l"/>
                      <a:r>
                        <a:rPr lang="en-IN" sz="1400" b="0" i="0" u="none" strike="noStrike" cap="none" spc="0" baseline="0" dirty="0" err="1">
                          <a:solidFill>
                            <a:schemeClr val="dk1"/>
                          </a:solidFill>
                          <a:effectLst/>
                          <a:uFillTx/>
                          <a:latin typeface="+mn-lt"/>
                          <a:ea typeface="+mn-ea"/>
                          <a:cs typeface="+mn-cs"/>
                          <a:sym typeface="Arial"/>
                        </a:rPr>
                        <a:t>Junegak</a:t>
                      </a:r>
                      <a:r>
                        <a:rPr lang="en-IN" sz="1400" b="0" i="0" u="none" strike="noStrike" cap="none" spc="0" baseline="0" dirty="0">
                          <a:solidFill>
                            <a:schemeClr val="dk1"/>
                          </a:solidFill>
                          <a:effectLst/>
                          <a:uFillTx/>
                          <a:latin typeface="+mn-lt"/>
                          <a:ea typeface="+mn-ea"/>
                          <a:cs typeface="+mn-cs"/>
                          <a:sym typeface="Arial"/>
                        </a:rPr>
                        <a:t> </a:t>
                      </a:r>
                      <a:r>
                        <a:rPr lang="en-IN" sz="1400" b="0" i="0" u="none" strike="noStrike" cap="none" spc="0" baseline="0" dirty="0" err="1">
                          <a:solidFill>
                            <a:schemeClr val="dk1"/>
                          </a:solidFill>
                          <a:effectLst/>
                          <a:uFillTx/>
                          <a:latin typeface="+mn-lt"/>
                          <a:ea typeface="+mn-ea"/>
                          <a:cs typeface="+mn-cs"/>
                          <a:sym typeface="Arial"/>
                        </a:rPr>
                        <a:t>Joung</a:t>
                      </a:r>
                      <a:r>
                        <a:rPr lang="en-IN" sz="1400" b="0" i="0" u="none" strike="noStrike" cap="none" spc="0" baseline="0" dirty="0">
                          <a:solidFill>
                            <a:schemeClr val="dk1"/>
                          </a:solidFill>
                          <a:effectLst/>
                          <a:uFillTx/>
                          <a:latin typeface="+mn-lt"/>
                          <a:ea typeface="+mn-ea"/>
                          <a:cs typeface="+mn-cs"/>
                          <a:sym typeface="Arial"/>
                        </a:rPr>
                        <a:t>,</a:t>
                      </a:r>
                    </a:p>
                    <a:p>
                      <a:pPr algn="l"/>
                      <a:r>
                        <a:rPr lang="en-IN" dirty="0"/>
                        <a:t>Harrison Kim b </a:t>
                      </a:r>
                      <a:br>
                        <a:rPr lang="en-IN" dirty="0"/>
                      </a:br>
                      <a:endParaRPr lang="en-IN" dirty="0"/>
                    </a:p>
                  </a:txBody>
                  <a:tcPr/>
                </a:tc>
                <a:tc>
                  <a:txBody>
                    <a:bodyPr/>
                    <a:lstStyle/>
                    <a:p>
                      <a:pPr algn="l"/>
                      <a:r>
                        <a:rPr lang="en-US" sz="1400" b="0" i="0" u="none" strike="noStrike" cap="none" spc="0" baseline="0" dirty="0">
                          <a:solidFill>
                            <a:schemeClr val="dk1"/>
                          </a:solidFill>
                          <a:effectLst/>
                          <a:uFillTx/>
                          <a:latin typeface="+mn-lt"/>
                          <a:ea typeface="+mn-ea"/>
                          <a:cs typeface="+mn-cs"/>
                          <a:sym typeface="Arial"/>
                        </a:rPr>
                        <a:t>Interpretable machine learning-based approach for customer segmentation</a:t>
                      </a:r>
                      <a:br>
                        <a:rPr lang="en-US" dirty="0"/>
                      </a:br>
                      <a:r>
                        <a:rPr lang="en-US" sz="1400" b="0" i="0" u="none" strike="noStrike" cap="none" spc="0" baseline="0" dirty="0">
                          <a:solidFill>
                            <a:schemeClr val="dk1"/>
                          </a:solidFill>
                          <a:effectLst/>
                          <a:uFillTx/>
                          <a:latin typeface="+mn-lt"/>
                          <a:ea typeface="+mn-ea"/>
                          <a:cs typeface="+mn-cs"/>
                          <a:sym typeface="Arial"/>
                        </a:rPr>
                        <a:t>for new product development from online product reviews</a:t>
                      </a:r>
                      <a:endParaRPr lang="en-IN" dirty="0"/>
                    </a:p>
                  </a:txBody>
                  <a:tcPr/>
                </a:tc>
                <a:tc>
                  <a:txBody>
                    <a:bodyPr/>
                    <a:lstStyle/>
                    <a:p>
                      <a:pPr marL="285750" indent="-285750" algn="just">
                        <a:buFont typeface="Arial" panose="020B0604020202020204" pitchFamily="34" charset="0"/>
                        <a:buChar char="•"/>
                      </a:pPr>
                      <a:r>
                        <a:rPr lang="en-US" sz="1400" b="0" i="0" u="none" strike="noStrike" cap="none" spc="0" baseline="0" dirty="0">
                          <a:solidFill>
                            <a:schemeClr val="dk1"/>
                          </a:solidFill>
                          <a:effectLst/>
                          <a:uFillTx/>
                          <a:latin typeface="+mn-lt"/>
                          <a:ea typeface="+mn-ea"/>
                          <a:cs typeface="+mn-cs"/>
                          <a:sym typeface="Arial"/>
                        </a:rPr>
                        <a:t>The paper addresses the technical challenges of determining the importance of product features in each review and interpreting the nonlinear relations between satisfaction with product features and overall customer satisfaction.</a:t>
                      </a:r>
                    </a:p>
                    <a:p>
                      <a:pPr marL="0" indent="0" algn="just">
                        <a:buFont typeface="Arial" panose="020B0604020202020204" pitchFamily="34" charset="0"/>
                        <a:buNone/>
                      </a:pPr>
                      <a:endParaRPr lang="en-US" sz="1400" b="0" i="0" u="none" strike="noStrike" cap="none" spc="0" baseline="0" dirty="0">
                        <a:solidFill>
                          <a:schemeClr val="dk1"/>
                        </a:solidFill>
                        <a:effectLst/>
                        <a:uFillTx/>
                        <a:latin typeface="+mn-lt"/>
                        <a:ea typeface="+mn-ea"/>
                        <a:cs typeface="+mn-cs"/>
                        <a:sym typeface="Arial"/>
                      </a:endParaRPr>
                    </a:p>
                    <a:p>
                      <a:pPr marL="285750" indent="-285750" algn="just">
                        <a:buFont typeface="Arial" panose="020B0604020202020204" pitchFamily="34" charset="0"/>
                        <a:buChar char="•"/>
                      </a:pPr>
                      <a:r>
                        <a:rPr lang="en-US" sz="1400" b="0" i="0" u="none" strike="noStrike" cap="none" spc="0" baseline="0" dirty="0">
                          <a:solidFill>
                            <a:schemeClr val="dk1"/>
                          </a:solidFill>
                          <a:effectLst/>
                          <a:uFillTx/>
                          <a:latin typeface="+mn-lt"/>
                          <a:ea typeface="+mn-ea"/>
                          <a:cs typeface="+mn-cs"/>
                          <a:sym typeface="Arial"/>
                        </a:rPr>
                        <a:t>The method includes a VADER sentiment analysis to estimate the sentiments of product features in each review, which scores sentiments from -1 (very negative) to 1 (very positive)</a:t>
                      </a:r>
                      <a:endParaRPr lang="en-IN" dirty="0"/>
                    </a:p>
                  </a:txBody>
                  <a:tcPr/>
                </a:tc>
                <a:tc>
                  <a:txBody>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u="none" strike="noStrike" cap="none" spc="0" baseline="0" dirty="0">
                          <a:solidFill>
                            <a:schemeClr val="dk1"/>
                          </a:solidFill>
                          <a:effectLst/>
                          <a:uFillTx/>
                          <a:latin typeface="+mn-lt"/>
                          <a:ea typeface="+mn-ea"/>
                          <a:cs typeface="+mn-cs"/>
                          <a:sym typeface="Arial"/>
                        </a:rPr>
                        <a:t>The proposed approach for customer segmentation based on online product reviews using interpretable machine learning (IML) addresses the challenge of determining the importance of product features in each review and interpreting the nonlinear relations between satisfaction with product features and overall customer satisfaction</a:t>
                      </a:r>
                      <a:endParaRPr lang="en-IN" dirty="0"/>
                    </a:p>
                  </a:txBody>
                  <a:tcPr/>
                </a:tc>
                <a:extLst>
                  <a:ext uri="{0D108BD9-81ED-4DB2-BD59-A6C34878D82A}">
                    <a16:rowId xmlns:a16="http://schemas.microsoft.com/office/drawing/2014/main" val="2161121493"/>
                  </a:ext>
                </a:extLst>
              </a:tr>
            </a:tbl>
          </a:graphicData>
        </a:graphic>
      </p:graphicFrame>
    </p:spTree>
    <p:extLst>
      <p:ext uri="{BB962C8B-B14F-4D97-AF65-F5344CB8AC3E}">
        <p14:creationId xmlns:p14="http://schemas.microsoft.com/office/powerpoint/2010/main" val="312715535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B42A24-6301-3976-1A7E-90536BC49C77}"/>
              </a:ext>
            </a:extLst>
          </p:cNvPr>
          <p:cNvSpPr>
            <a:spLocks noGrp="1"/>
          </p:cNvSpPr>
          <p:nvPr>
            <p:ph type="sldNum" sz="quarter" idx="2"/>
          </p:nvPr>
        </p:nvSpPr>
        <p:spPr/>
        <p:txBody>
          <a:bodyPr/>
          <a:lstStyle/>
          <a:p>
            <a:fld id="{86CB4B4D-7CA3-9044-876B-883B54F8677D}" type="slidenum">
              <a:rPr lang="en-IN" smtClean="0"/>
              <a:t>8</a:t>
            </a:fld>
            <a:endParaRPr lang="en-IN"/>
          </a:p>
        </p:txBody>
      </p:sp>
      <p:graphicFrame>
        <p:nvGraphicFramePr>
          <p:cNvPr id="4" name="Table 3">
            <a:extLst>
              <a:ext uri="{FF2B5EF4-FFF2-40B4-BE49-F238E27FC236}">
                <a16:creationId xmlns:a16="http://schemas.microsoft.com/office/drawing/2014/main" id="{9ED1EE0B-2FC3-1100-8D58-5F3FA3FDC248}"/>
              </a:ext>
            </a:extLst>
          </p:cNvPr>
          <p:cNvGraphicFramePr>
            <a:graphicFrameLocks noGrp="1"/>
          </p:cNvGraphicFramePr>
          <p:nvPr>
            <p:extLst>
              <p:ext uri="{D42A27DB-BD31-4B8C-83A1-F6EECF244321}">
                <p14:modId xmlns:p14="http://schemas.microsoft.com/office/powerpoint/2010/main" val="3221440109"/>
              </p:ext>
            </p:extLst>
          </p:nvPr>
        </p:nvGraphicFramePr>
        <p:xfrm>
          <a:off x="0" y="905408"/>
          <a:ext cx="9047018" cy="5571592"/>
        </p:xfrm>
        <a:graphic>
          <a:graphicData uri="http://schemas.openxmlformats.org/drawingml/2006/table">
            <a:tbl>
              <a:tblPr firstRow="1" bandRow="1">
                <a:tableStyleId>{7DF18680-E054-41AD-8BC1-D1AEF772440D}</a:tableStyleId>
              </a:tblPr>
              <a:tblGrid>
                <a:gridCol w="602528">
                  <a:extLst>
                    <a:ext uri="{9D8B030D-6E8A-4147-A177-3AD203B41FA5}">
                      <a16:colId xmlns:a16="http://schemas.microsoft.com/office/drawing/2014/main" val="1733823810"/>
                    </a:ext>
                  </a:extLst>
                </a:gridCol>
                <a:gridCol w="1198563">
                  <a:extLst>
                    <a:ext uri="{9D8B030D-6E8A-4147-A177-3AD203B41FA5}">
                      <a16:colId xmlns:a16="http://schemas.microsoft.com/office/drawing/2014/main" val="3891928140"/>
                    </a:ext>
                  </a:extLst>
                </a:gridCol>
                <a:gridCol w="1260763">
                  <a:extLst>
                    <a:ext uri="{9D8B030D-6E8A-4147-A177-3AD203B41FA5}">
                      <a16:colId xmlns:a16="http://schemas.microsoft.com/office/drawing/2014/main" val="1151914876"/>
                    </a:ext>
                  </a:extLst>
                </a:gridCol>
                <a:gridCol w="3241964">
                  <a:extLst>
                    <a:ext uri="{9D8B030D-6E8A-4147-A177-3AD203B41FA5}">
                      <a16:colId xmlns:a16="http://schemas.microsoft.com/office/drawing/2014/main" val="2099971015"/>
                    </a:ext>
                  </a:extLst>
                </a:gridCol>
                <a:gridCol w="2743200">
                  <a:extLst>
                    <a:ext uri="{9D8B030D-6E8A-4147-A177-3AD203B41FA5}">
                      <a16:colId xmlns:a16="http://schemas.microsoft.com/office/drawing/2014/main" val="227114938"/>
                    </a:ext>
                  </a:extLst>
                </a:gridCol>
              </a:tblGrid>
              <a:tr h="692740">
                <a:tc>
                  <a:txBody>
                    <a:bodyPr/>
                    <a:lstStyle/>
                    <a:p>
                      <a:pPr algn="ctr"/>
                      <a:r>
                        <a:rPr lang="en-IN" sz="1400" dirty="0" err="1"/>
                        <a:t>S.No</a:t>
                      </a:r>
                      <a:endParaRPr lang="en-IN" sz="1400" dirty="0"/>
                    </a:p>
                  </a:txBody>
                  <a:tcPr>
                    <a:solidFill>
                      <a:srgbClr val="4898CA"/>
                    </a:solidFill>
                  </a:tcPr>
                </a:tc>
                <a:tc>
                  <a:txBody>
                    <a:bodyPr/>
                    <a:lstStyle/>
                    <a:p>
                      <a:pPr algn="ctr"/>
                      <a:r>
                        <a:rPr lang="en-IN" sz="1500"/>
                        <a:t>Authors name(s)</a:t>
                      </a:r>
                      <a:endParaRPr lang="en-IN" sz="1500" dirty="0"/>
                    </a:p>
                  </a:txBody>
                  <a:tcPr>
                    <a:solidFill>
                      <a:srgbClr val="4898CA"/>
                    </a:solidFill>
                  </a:tcPr>
                </a:tc>
                <a:tc>
                  <a:txBody>
                    <a:bodyPr/>
                    <a:lstStyle/>
                    <a:p>
                      <a:pPr algn="ctr"/>
                      <a:r>
                        <a:rPr lang="en-IN" sz="1500" dirty="0"/>
                        <a:t>Full title of the paper with year</a:t>
                      </a:r>
                    </a:p>
                  </a:txBody>
                  <a:tcPr>
                    <a:solidFill>
                      <a:srgbClr val="4898CA"/>
                    </a:solidFill>
                  </a:tcPr>
                </a:tc>
                <a:tc>
                  <a:txBody>
                    <a:bodyPr/>
                    <a:lstStyle/>
                    <a:p>
                      <a:pPr algn="ctr"/>
                      <a:r>
                        <a:rPr lang="en-IN" sz="1500" dirty="0"/>
                        <a:t>Inference from the paper</a:t>
                      </a:r>
                    </a:p>
                  </a:txBody>
                  <a:tcPr>
                    <a:solidFill>
                      <a:srgbClr val="4898CA"/>
                    </a:solidFill>
                  </a:tcPr>
                </a:tc>
                <a:tc>
                  <a:txBody>
                    <a:bodyPr/>
                    <a:lstStyle/>
                    <a:p>
                      <a:pPr algn="ctr"/>
                      <a:r>
                        <a:rPr lang="en-IN" sz="1500" dirty="0"/>
                        <a:t>Open Problem (For proposed work)</a:t>
                      </a:r>
                    </a:p>
                  </a:txBody>
                  <a:tcPr>
                    <a:solidFill>
                      <a:srgbClr val="4898CA"/>
                    </a:solidFill>
                  </a:tcPr>
                </a:tc>
                <a:extLst>
                  <a:ext uri="{0D108BD9-81ED-4DB2-BD59-A6C34878D82A}">
                    <a16:rowId xmlns:a16="http://schemas.microsoft.com/office/drawing/2014/main" val="907949684"/>
                  </a:ext>
                </a:extLst>
              </a:tr>
              <a:tr h="4794352">
                <a:tc>
                  <a:txBody>
                    <a:bodyPr/>
                    <a:lstStyle/>
                    <a:p>
                      <a:pPr algn="ctr"/>
                      <a:r>
                        <a:rPr lang="en-IN" dirty="0"/>
                        <a:t>4.</a:t>
                      </a:r>
                    </a:p>
                    <a:p>
                      <a:pPr algn="ctr"/>
                      <a:endParaRPr lang="en-IN" dirty="0"/>
                    </a:p>
                  </a:txBody>
                  <a:tcPr/>
                </a:tc>
                <a:tc>
                  <a:txBody>
                    <a:bodyPr/>
                    <a:lstStyle/>
                    <a:p>
                      <a:pPr algn="l"/>
                      <a:r>
                        <a:rPr lang="en-IN" sz="1400" b="0" i="0" u="none" strike="noStrike" cap="none" spc="0" baseline="0" dirty="0" err="1">
                          <a:solidFill>
                            <a:schemeClr val="dk1"/>
                          </a:solidFill>
                          <a:effectLst/>
                          <a:uFillTx/>
                          <a:latin typeface="+mn-lt"/>
                          <a:ea typeface="+mn-ea"/>
                          <a:cs typeface="+mn-cs"/>
                          <a:sym typeface="Arial"/>
                        </a:rPr>
                        <a:t>Hafidh</a:t>
                      </a:r>
                      <a:r>
                        <a:rPr lang="en-IN" sz="1400" b="0" i="0" u="none" strike="noStrike" cap="none" spc="0" baseline="0" dirty="0">
                          <a:solidFill>
                            <a:schemeClr val="dk1"/>
                          </a:solidFill>
                          <a:effectLst/>
                          <a:uFillTx/>
                          <a:latin typeface="+mn-lt"/>
                          <a:ea typeface="+mn-ea"/>
                          <a:cs typeface="+mn-cs"/>
                          <a:sym typeface="Arial"/>
                        </a:rPr>
                        <a:t> </a:t>
                      </a:r>
                      <a:r>
                        <a:rPr lang="en-IN" sz="1400" b="0" i="0" u="none" strike="noStrike" cap="none" spc="0" baseline="0" dirty="0" err="1">
                          <a:solidFill>
                            <a:schemeClr val="dk1"/>
                          </a:solidFill>
                          <a:effectLst/>
                          <a:uFillTx/>
                          <a:latin typeface="+mn-lt"/>
                          <a:ea typeface="+mn-ea"/>
                          <a:cs typeface="+mn-cs"/>
                          <a:sym typeface="Arial"/>
                        </a:rPr>
                        <a:t>Rizkyanto</a:t>
                      </a:r>
                      <a:r>
                        <a:rPr lang="en-IN" sz="1400" b="0" i="0" u="none" strike="noStrike" cap="none" spc="0" baseline="0" dirty="0">
                          <a:solidFill>
                            <a:schemeClr val="dk1"/>
                          </a:solidFill>
                          <a:effectLst/>
                          <a:uFillTx/>
                          <a:latin typeface="+mn-lt"/>
                          <a:ea typeface="+mn-ea"/>
                          <a:cs typeface="+mn-cs"/>
                          <a:sym typeface="Arial"/>
                        </a:rPr>
                        <a:t>, Ford </a:t>
                      </a:r>
                      <a:r>
                        <a:rPr lang="en-IN" sz="1400" b="0" i="0" u="none" strike="noStrike" cap="none" spc="0" baseline="0" dirty="0" err="1">
                          <a:solidFill>
                            <a:schemeClr val="dk1"/>
                          </a:solidFill>
                          <a:effectLst/>
                          <a:uFillTx/>
                          <a:latin typeface="+mn-lt"/>
                          <a:ea typeface="+mn-ea"/>
                          <a:cs typeface="+mn-cs"/>
                          <a:sym typeface="Arial"/>
                        </a:rPr>
                        <a:t>Lumban</a:t>
                      </a:r>
                      <a:r>
                        <a:rPr lang="en-IN" sz="1400" b="0" i="0" u="none" strike="noStrike" cap="none" spc="0" baseline="0" dirty="0">
                          <a:solidFill>
                            <a:schemeClr val="dk1"/>
                          </a:solidFill>
                          <a:effectLst/>
                          <a:uFillTx/>
                          <a:latin typeface="+mn-lt"/>
                          <a:ea typeface="+mn-ea"/>
                          <a:cs typeface="+mn-cs"/>
                          <a:sym typeface="Arial"/>
                        </a:rPr>
                        <a:t> Gao</a:t>
                      </a:r>
                      <a:br>
                        <a:rPr lang="en-IN" dirty="0"/>
                      </a:br>
                      <a:endParaRPr lang="en-IN" dirty="0"/>
                    </a:p>
                  </a:txBody>
                  <a:tcPr/>
                </a:tc>
                <a:tc>
                  <a:txBody>
                    <a:bodyPr/>
                    <a:lstStyle/>
                    <a:p>
                      <a:pPr algn="l"/>
                      <a:r>
                        <a:rPr lang="en-US" dirty="0"/>
                        <a:t>Customer Segmentation of Personal Credit using Recency, Frequency, Monetary (RFM) and K-means on Financial Industry</a:t>
                      </a:r>
                      <a:endParaRPr lang="en-IN" dirty="0"/>
                    </a:p>
                  </a:txBody>
                  <a:tcPr/>
                </a:tc>
                <a:tc>
                  <a:txBody>
                    <a:bodyPr/>
                    <a:lstStyle/>
                    <a:p>
                      <a:pPr marL="285750" indent="-285750" algn="just">
                        <a:buFont typeface="Arial" panose="020B0604020202020204" pitchFamily="34" charset="0"/>
                        <a:buChar char="•"/>
                      </a:pPr>
                      <a:r>
                        <a:rPr lang="en-US" sz="1400" b="0" i="0" u="none" strike="noStrike" cap="none" spc="0" baseline="0" dirty="0">
                          <a:solidFill>
                            <a:schemeClr val="dk1"/>
                          </a:solidFill>
                          <a:effectLst/>
                          <a:uFillTx/>
                          <a:latin typeface="+mn-lt"/>
                          <a:ea typeface="+mn-ea"/>
                          <a:cs typeface="+mn-cs"/>
                          <a:sym typeface="Arial"/>
                        </a:rPr>
                        <a:t>The paper mentions a previous study that investigates customer value based on cross-selling probability, current value, and customer loyalty using a neural network approach with a Self Organization Map (SOM) to form clusters for banking.</a:t>
                      </a:r>
                    </a:p>
                    <a:p>
                      <a:pPr marL="0" indent="0" algn="just">
                        <a:buFont typeface="Arial" panose="020B0604020202020204" pitchFamily="34" charset="0"/>
                        <a:buNone/>
                      </a:pPr>
                      <a:r>
                        <a:rPr lang="en-US" sz="1400" b="0" i="0" u="none" strike="noStrike" cap="none" spc="0" baseline="0" dirty="0">
                          <a:solidFill>
                            <a:schemeClr val="dk1"/>
                          </a:solidFill>
                          <a:effectLst/>
                          <a:uFillTx/>
                          <a:latin typeface="+mn-lt"/>
                          <a:ea typeface="+mn-ea"/>
                          <a:cs typeface="+mn-cs"/>
                          <a:sym typeface="Arial"/>
                        </a:rPr>
                        <a:t> </a:t>
                      </a:r>
                    </a:p>
                    <a:p>
                      <a:pPr marL="285750" indent="-285750" algn="just">
                        <a:buFont typeface="Arial" panose="020B0604020202020204" pitchFamily="34" charset="0"/>
                        <a:buChar char="•"/>
                      </a:pPr>
                      <a:r>
                        <a:rPr lang="en-US" sz="1400" b="0" i="0" u="none" strike="noStrike" cap="none" spc="0" baseline="0" dirty="0">
                          <a:solidFill>
                            <a:schemeClr val="dk1"/>
                          </a:solidFill>
                          <a:effectLst/>
                          <a:uFillTx/>
                          <a:latin typeface="+mn-lt"/>
                          <a:ea typeface="+mn-ea"/>
                          <a:cs typeface="+mn-cs"/>
                          <a:sym typeface="Arial"/>
                        </a:rPr>
                        <a:t>The paper also refers to the </a:t>
                      </a:r>
                      <a:r>
                        <a:rPr lang="en-US" sz="1400" b="0" i="0" u="none" strike="noStrike" cap="none" spc="0" baseline="0" dirty="0" err="1">
                          <a:solidFill>
                            <a:schemeClr val="dk1"/>
                          </a:solidFill>
                          <a:effectLst/>
                          <a:uFillTx/>
                          <a:latin typeface="+mn-lt"/>
                          <a:ea typeface="+mn-ea"/>
                          <a:cs typeface="+mn-cs"/>
                          <a:sym typeface="Arial"/>
                        </a:rPr>
                        <a:t>Calinski-Harabasz</a:t>
                      </a:r>
                      <a:r>
                        <a:rPr lang="en-US" sz="1400" b="0" i="0" u="none" strike="noStrike" cap="none" spc="0" baseline="0" dirty="0">
                          <a:solidFill>
                            <a:schemeClr val="dk1"/>
                          </a:solidFill>
                          <a:effectLst/>
                          <a:uFillTx/>
                          <a:latin typeface="+mn-lt"/>
                          <a:ea typeface="+mn-ea"/>
                          <a:cs typeface="+mn-cs"/>
                          <a:sym typeface="Arial"/>
                        </a:rPr>
                        <a:t> index as a metric to measure the quality of the clusters formed by the K-means algorithm.</a:t>
                      </a:r>
                    </a:p>
                    <a:p>
                      <a:pPr marL="0" indent="0" algn="just">
                        <a:buFont typeface="Arial" panose="020B0604020202020204" pitchFamily="34" charset="0"/>
                        <a:buNone/>
                      </a:pPr>
                      <a:endParaRPr lang="en-US" sz="1400" b="0" i="0" u="none" strike="noStrike" cap="none" spc="0" baseline="0" dirty="0">
                        <a:solidFill>
                          <a:schemeClr val="dk1"/>
                        </a:solidFill>
                        <a:effectLst/>
                        <a:uFillTx/>
                        <a:latin typeface="+mn-lt"/>
                        <a:ea typeface="+mn-ea"/>
                        <a:cs typeface="+mn-cs"/>
                        <a:sym typeface="Arial"/>
                      </a:endParaRPr>
                    </a:p>
                    <a:p>
                      <a:pPr marL="285750" indent="-285750" algn="just">
                        <a:buFont typeface="Arial" panose="020B0604020202020204" pitchFamily="34" charset="0"/>
                        <a:buChar char="•"/>
                      </a:pPr>
                      <a:r>
                        <a:rPr lang="en-US" sz="1400" b="0" i="0" u="none" strike="noStrike" cap="none" spc="0" baseline="0" dirty="0">
                          <a:solidFill>
                            <a:schemeClr val="dk1"/>
                          </a:solidFill>
                          <a:effectLst/>
                          <a:uFillTx/>
                          <a:latin typeface="+mn-lt"/>
                          <a:ea typeface="+mn-ea"/>
                          <a:cs typeface="+mn-cs"/>
                          <a:sym typeface="Arial"/>
                        </a:rPr>
                        <a:t>Additionally, the paper presents a clustering analysis that ranks variables such as recency, monetary monthly credit, and current balance based on their association with different clusters</a:t>
                      </a:r>
                      <a:endParaRPr lang="en-IN" dirty="0"/>
                    </a:p>
                  </a:txBody>
                  <a:tcPr/>
                </a:tc>
                <a:tc>
                  <a:txBody>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u="none" strike="noStrike" cap="none" spc="0" baseline="0" dirty="0">
                          <a:solidFill>
                            <a:schemeClr val="dk1"/>
                          </a:solidFill>
                          <a:effectLst/>
                          <a:uFillTx/>
                          <a:latin typeface="+mn-lt"/>
                          <a:ea typeface="+mn-ea"/>
                          <a:cs typeface="+mn-cs"/>
                          <a:sym typeface="Arial"/>
                        </a:rPr>
                        <a:t>One potential open problem for the proposed work of customer segmentation using RFM and K-means in the context of credit customers and potential defaulting could be the identification and inclusion of additional relevant variables that can enhance the accuracy and effectiveness of the segmentation model</a:t>
                      </a:r>
                      <a:endParaRPr lang="en-IN" dirty="0"/>
                    </a:p>
                  </a:txBody>
                  <a:tcPr/>
                </a:tc>
                <a:extLst>
                  <a:ext uri="{0D108BD9-81ED-4DB2-BD59-A6C34878D82A}">
                    <a16:rowId xmlns:a16="http://schemas.microsoft.com/office/drawing/2014/main" val="424639473"/>
                  </a:ext>
                </a:extLst>
              </a:tr>
            </a:tbl>
          </a:graphicData>
        </a:graphic>
      </p:graphicFrame>
    </p:spTree>
    <p:extLst>
      <p:ext uri="{BB962C8B-B14F-4D97-AF65-F5344CB8AC3E}">
        <p14:creationId xmlns:p14="http://schemas.microsoft.com/office/powerpoint/2010/main" val="145811705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53589" y="1010911"/>
            <a:ext cx="7315200" cy="887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a:lstStyle>
          <a:p>
            <a:pPr hangingPunct="1"/>
            <a:r>
              <a:rPr lang="en-IN" sz="3200" dirty="0">
                <a:latin typeface="Times New Roman" panose="02020603050405020304" pitchFamily="18" charset="0"/>
                <a:cs typeface="Times New Roman" panose="02020603050405020304" pitchFamily="18" charset="0"/>
              </a:rPr>
              <a:t>Data Set </a:t>
            </a:r>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627017" y="1690289"/>
            <a:ext cx="7968343" cy="16312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sz="2400" dirty="0"/>
              <a:t>Source of data set: </a:t>
            </a:r>
          </a:p>
          <a:p>
            <a:r>
              <a:rPr lang="en-IN" sz="2000" dirty="0">
                <a:solidFill>
                  <a:schemeClr val="accent2">
                    <a:lumMod val="75000"/>
                  </a:schemeClr>
                </a:solidFill>
                <a:hlinkClick r:id="rId2"/>
              </a:rPr>
              <a:t>https://www.kaggle.com/datasets/yasserh/customer-segmentation-dataset/</a:t>
            </a:r>
            <a:endParaRPr lang="en-IN" sz="2000" dirty="0">
              <a:solidFill>
                <a:schemeClr val="accent2">
                  <a:lumMod val="75000"/>
                </a:schemeClr>
              </a:solidFill>
            </a:endParaRPr>
          </a:p>
          <a:p>
            <a:endParaRPr lang="en-IN" sz="2000" dirty="0">
              <a:solidFill>
                <a:schemeClr val="accent2">
                  <a:lumMod val="75000"/>
                </a:schemeClr>
              </a:solidFill>
            </a:endParaRPr>
          </a:p>
          <a:p>
            <a:r>
              <a:rPr lang="en-US" sz="1800" b="0" i="0" dirty="0">
                <a:solidFill>
                  <a:srgbClr val="3C4043"/>
                </a:solidFill>
                <a:effectLst/>
                <a:latin typeface="Times New Roman" panose="02020603050405020304" pitchFamily="18" charset="0"/>
                <a:cs typeface="Times New Roman" panose="02020603050405020304" pitchFamily="18" charset="0"/>
              </a:rPr>
              <a:t>A company that sells some of the product, where the dataset contains the </a:t>
            </a:r>
            <a:r>
              <a:rPr lang="en-US" sz="1800" b="0" i="0" dirty="0" err="1">
                <a:solidFill>
                  <a:srgbClr val="3C4043"/>
                </a:solidFill>
                <a:effectLst/>
                <a:latin typeface="Times New Roman" panose="02020603050405020304" pitchFamily="18" charset="0"/>
                <a:cs typeface="Times New Roman" panose="02020603050405020304" pitchFamily="18" charset="0"/>
              </a:rPr>
              <a:t>detailos</a:t>
            </a:r>
            <a:r>
              <a:rPr lang="en-US" sz="1800" b="0" i="0" dirty="0">
                <a:solidFill>
                  <a:srgbClr val="3C4043"/>
                </a:solidFill>
                <a:effectLst/>
                <a:latin typeface="Times New Roman" panose="02020603050405020304" pitchFamily="18" charset="0"/>
                <a:cs typeface="Times New Roman" panose="02020603050405020304" pitchFamily="18" charset="0"/>
              </a:rPr>
              <a:t> of the customers like Invoice No, </a:t>
            </a:r>
            <a:r>
              <a:rPr lang="en-US" sz="1800" b="0" i="0" dirty="0" err="1">
                <a:solidFill>
                  <a:srgbClr val="3C4043"/>
                </a:solidFill>
                <a:effectLst/>
                <a:latin typeface="Times New Roman" panose="02020603050405020304" pitchFamily="18" charset="0"/>
                <a:cs typeface="Times New Roman" panose="02020603050405020304" pitchFamily="18" charset="0"/>
              </a:rPr>
              <a:t>CustomerID,Country</a:t>
            </a:r>
            <a:r>
              <a:rPr lang="en-US" sz="1800" b="0" i="0">
                <a:solidFill>
                  <a:srgbClr val="3C4043"/>
                </a:solidFill>
                <a:effectLst/>
                <a:latin typeface="Times New Roman" panose="02020603050405020304" pitchFamily="18" charset="0"/>
                <a:cs typeface="Times New Roman" panose="02020603050405020304" pitchFamily="18" charset="0"/>
              </a:rPr>
              <a:t>, </a:t>
            </a: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5" name="Slide Number"/>
          <p:cNvSpPr txBox="1">
            <a:spLocks noGrp="1"/>
          </p:cNvSpPr>
          <p:nvPr>
            <p:ph type="sldNum" sz="quarter" idx="2"/>
          </p:nvPr>
        </p:nvSpPr>
        <p:spPr>
          <a:xfrm>
            <a:off x="8319496" y="381000"/>
            <a:ext cx="291104" cy="30777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dirty="0"/>
              <a:t>14</a:t>
            </a:r>
            <a:endParaRPr dirty="0"/>
          </a:p>
        </p:txBody>
      </p:sp>
    </p:spTree>
    <p:extLst>
      <p:ext uri="{BB962C8B-B14F-4D97-AF65-F5344CB8AC3E}">
        <p14:creationId xmlns:p14="http://schemas.microsoft.com/office/powerpoint/2010/main" val="848068069"/>
      </p:ext>
    </p:extLst>
  </p:cSld>
  <p:clrMapOvr>
    <a:masterClrMapping/>
  </p:clrMapOvr>
  <p:transition spd="med"/>
</p:sld>
</file>

<file path=ppt/theme/theme1.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8962</TotalTime>
  <Words>977</Words>
  <Application>Microsoft Office PowerPoint</Application>
  <PresentationFormat>On-screen Show (4:3)</PresentationFormat>
  <Paragraphs>129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Google Sans</vt:lpstr>
      <vt:lpstr>system-ui</vt:lpstr>
      <vt:lpstr>Times New Roman</vt:lpstr>
      <vt:lpstr>11_Default Design</vt:lpstr>
      <vt:lpstr>Customer Segmentation in Online Retail Industry  </vt:lpstr>
      <vt:lpstr>Problem Definition</vt:lpstr>
      <vt:lpstr>Introduction</vt:lpstr>
      <vt:lpstr>Challenges</vt:lpstr>
      <vt:lpstr>Literature Survey</vt:lpstr>
      <vt:lpstr>PowerPoint Presentation</vt:lpstr>
      <vt:lpstr>PowerPoint Presentation</vt:lpstr>
      <vt:lpstr>PowerPoint Presentation</vt:lpstr>
      <vt:lpstr>PowerPoint Presentation</vt:lpstr>
      <vt:lpstr>Proposed Method</vt:lpstr>
      <vt:lpstr>Implementation </vt:lpstr>
      <vt:lpstr>Implementation </vt:lpstr>
      <vt:lpstr>Implementation</vt:lpstr>
      <vt:lpstr>Implementation</vt:lpstr>
      <vt:lpstr>ANALYSING HIGH VALUE REGULAR CUSTOMERS </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Detection System</dc:title>
  <dc:creator>sundar rathinavel</dc:creator>
  <cp:lastModifiedBy>Majji Nitin Sai</cp:lastModifiedBy>
  <cp:revision>184</cp:revision>
  <dcterms:modified xsi:type="dcterms:W3CDTF">2023-12-12T18:47:48Z</dcterms:modified>
</cp:coreProperties>
</file>