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18" r:id="rId4"/>
    <p:sldId id="297" r:id="rId5"/>
    <p:sldId id="294" r:id="rId6"/>
    <p:sldId id="319" r:id="rId7"/>
    <p:sldId id="320" r:id="rId8"/>
    <p:sldId id="280" r:id="rId9"/>
    <p:sldId id="322" r:id="rId10"/>
    <p:sldId id="327" r:id="rId11"/>
    <p:sldId id="328" r:id="rId12"/>
    <p:sldId id="321" r:id="rId13"/>
    <p:sldId id="329" r:id="rId14"/>
    <p:sldId id="330" r:id="rId15"/>
    <p:sldId id="323" r:id="rId16"/>
    <p:sldId id="324" r:id="rId17"/>
    <p:sldId id="325" r:id="rId18"/>
    <p:sldId id="326" r:id="rId19"/>
    <p:sldId id="292" r:id="rId20"/>
    <p:sldId id="295" r:id="rId21"/>
    <p:sldId id="298" r:id="rId22"/>
    <p:sldId id="276" r:id="rId23"/>
    <p:sldId id="293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5952"/>
  </p:normalViewPr>
  <p:slideViewPr>
    <p:cSldViewPr snapToGrid="0" snapToObjects="1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A9A1-0550-284C-9524-D717BD3AE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E32AD-7C39-8F48-B864-DFE09889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2B52-1C67-D843-B22F-FC41EDF2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5823-FB07-FA4C-B202-756BF25C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7353-942D-AC4D-AC4A-5C233E1A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4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06EB-AA3B-364C-BEC9-2BC5121F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6C521-9523-6243-82B8-37A8D747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AC0D6-20DB-DB4E-B6F6-3850DA38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109A-0BA5-BD47-97E5-13A9A329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15E8-CA3F-C14A-8378-BCD37C41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7BBE8-08CC-8B49-8F5C-DA8E7F7B4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57596-C324-F74E-8C8A-B4A22754C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9E22-156D-1B41-9CB1-334AF1EE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9192-097F-5F44-A046-35AE2CB6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3D69-8960-1342-A78B-EE31E32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A600-AB37-0A41-945C-E1C34C68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799D-CCC7-7C44-BFD4-25B0123A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092E-4E1A-6549-A2F9-2F4CBDCE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C6CE-F426-7447-AD79-5A7FE488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EA14-76B0-B648-8F2B-02D54118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A386-0BB0-9A44-8B6D-C504BBAC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A28F-2BAE-5440-897F-F4831A8F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3981-FB87-CA4F-8956-3F2F629E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EE17B-B629-C14D-8428-D1EC6473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11D6-D167-F94F-BBA3-6287AD0E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8208-BD4F-424C-9D6F-B87D439E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3105-1B70-2240-905F-A6469AE72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26DB2-646F-D048-8562-37FC43B2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CF1F-D3BA-524E-9744-293424D6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1931-E9AD-1C4E-928C-2D33EE53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6538C-454A-E247-91B7-CE4E3F7E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0BCB-3AAB-1445-B47B-7C44AA1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59699-07DF-2742-A234-B6FA6EF3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A1D27-CE58-844D-BABA-24A094A9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C9A7E-4512-0B43-8CAD-5A905D3FA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C5F61-4A7A-C143-88B9-6BF1216D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B06C3-2AE7-BB45-AFCE-23E52ABC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DA506-0E61-CB46-9EA9-1B460F4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EA3E1-D50F-9F41-9085-52B2FBC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AA7C-F4F8-8844-9BBB-EAF41A13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C605B-76E8-1448-BC22-E5163D38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34EFE-81FF-4443-B252-8FAC180A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9E486-4419-1646-9A8D-F5E0E15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1F47D-7E25-7646-B77D-5C98B19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B28A3-4A4B-3448-8BA0-B0EA19BE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89D17-A4F6-9F4D-8B66-1B722D6E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0A49-FC1B-354C-B701-AE8CCE70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D442-2F7E-224A-9BBC-EFA48578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2CBE0-6781-E042-8CF2-D993CC509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01A1-8162-5547-BA12-99DE226D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3AB6-795F-7A46-8E13-62E243F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3A5D1-1C60-2E4F-B2F4-7F9232D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1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A627-9102-2144-ACC4-416E09D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9E9E3-40E4-484D-AE68-3A0362253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8E60C-F2D1-9347-9C76-3A52A616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09E9-89B3-3F4B-B46D-7B4A970E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41EF6-7697-9D46-8E61-33485520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83EC-BF81-9248-A30D-0096BC5E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F061A-0A92-CE44-9D60-A5F6B47C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BBE81-5253-D549-8A46-03CAED9F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88FF-1457-954B-AF40-7FD82F947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CAFA-DC6C-5944-B10B-A7337E6CC973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B911-8EDA-1242-9B83-354B634EE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BA70-48CF-4E4B-840B-C4EE54AC7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8EA8-15D1-D849-A049-19DB5358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18E9-BB82-B547-98BD-178B76258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19CSE212</a:t>
            </a:r>
            <a:br>
              <a:rPr lang="en-US" dirty="0"/>
            </a:br>
            <a:r>
              <a:rPr lang="en-US" dirty="0"/>
              <a:t> AVL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ADF12-210B-EF4B-9FFE-8543C7414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Ms.Jyotsna</a:t>
            </a:r>
            <a:r>
              <a:rPr lang="en-US" dirty="0"/>
              <a:t> , </a:t>
            </a:r>
            <a:r>
              <a:rPr lang="en-US" dirty="0" err="1"/>
              <a:t>Ms.Nalini</a:t>
            </a:r>
            <a:r>
              <a:rPr lang="en-US" dirty="0"/>
              <a:t> Sampath</a:t>
            </a:r>
          </a:p>
          <a:p>
            <a:r>
              <a:rPr lang="en-US" dirty="0"/>
              <a:t>Department of CSE</a:t>
            </a:r>
          </a:p>
          <a:p>
            <a:r>
              <a:rPr lang="en-US" dirty="0"/>
              <a:t>Amrita School of Engineering</a:t>
            </a:r>
          </a:p>
        </p:txBody>
      </p:sp>
      <p:pic>
        <p:nvPicPr>
          <p:cNvPr id="1026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01758A40-09E7-044C-954E-F190007B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5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LL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FED5-022E-B84F-9403-21715E71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LL Rotation in avl tree">
            <a:extLst>
              <a:ext uri="{FF2B5EF4-FFF2-40B4-BE49-F238E27FC236}">
                <a16:creationId xmlns:a16="http://schemas.microsoft.com/office/drawing/2014/main" id="{913C7FDE-54EC-4846-B240-F54B15997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2" y="1551708"/>
            <a:ext cx="11172618" cy="413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0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LL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LL Rotation in avl tree">
            <a:extLst>
              <a:ext uri="{FF2B5EF4-FFF2-40B4-BE49-F238E27FC236}">
                <a16:creationId xmlns:a16="http://schemas.microsoft.com/office/drawing/2014/main" id="{B7C3C915-0717-0E43-A806-20114E9011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56644"/>
            <a:ext cx="94488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0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RR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VL Rotations">
            <a:extLst>
              <a:ext uri="{FF2B5EF4-FFF2-40B4-BE49-F238E27FC236}">
                <a16:creationId xmlns:a16="http://schemas.microsoft.com/office/drawing/2014/main" id="{5E7FD359-43EF-1A42-8932-24563774E1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07" y="2172815"/>
            <a:ext cx="7415720" cy="27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9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RR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R Rotation in avl tree">
            <a:extLst>
              <a:ext uri="{FF2B5EF4-FFF2-40B4-BE49-F238E27FC236}">
                <a16:creationId xmlns:a16="http://schemas.microsoft.com/office/drawing/2014/main" id="{AF1FB691-6967-3B4A-BC6D-98AE2FFC6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185194"/>
            <a:ext cx="81915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5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RR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R Rotation in avl tree">
            <a:extLst>
              <a:ext uri="{FF2B5EF4-FFF2-40B4-BE49-F238E27FC236}">
                <a16:creationId xmlns:a16="http://schemas.microsoft.com/office/drawing/2014/main" id="{E3F1AAAA-B790-7049-A327-61A7E6BA4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356644"/>
            <a:ext cx="89408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9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LR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LR Rotation in avl tree">
            <a:extLst>
              <a:ext uri="{FF2B5EF4-FFF2-40B4-BE49-F238E27FC236}">
                <a16:creationId xmlns:a16="http://schemas.microsoft.com/office/drawing/2014/main" id="{AFD3A1B1-877D-CB4F-BB02-C1052F7439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39" y="1825625"/>
            <a:ext cx="87659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AVL Rotations">
            <a:extLst>
              <a:ext uri="{FF2B5EF4-FFF2-40B4-BE49-F238E27FC236}">
                <a16:creationId xmlns:a16="http://schemas.microsoft.com/office/drawing/2014/main" id="{8D6F79DC-9FBF-2C40-B690-BB5FA286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16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VL Rotations">
            <a:extLst>
              <a:ext uri="{FF2B5EF4-FFF2-40B4-BE49-F238E27FC236}">
                <a16:creationId xmlns:a16="http://schemas.microsoft.com/office/drawing/2014/main" id="{7A85EDEC-59CE-E446-A491-DC630E147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6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AVL Rotations">
            <a:extLst>
              <a:ext uri="{FF2B5EF4-FFF2-40B4-BE49-F238E27FC236}">
                <a16:creationId xmlns:a16="http://schemas.microsoft.com/office/drawing/2014/main" id="{E0DAE313-1F24-654B-A032-B0E41FF0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097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VL Rotations">
            <a:extLst>
              <a:ext uri="{FF2B5EF4-FFF2-40B4-BE49-F238E27FC236}">
                <a16:creationId xmlns:a16="http://schemas.microsoft.com/office/drawing/2014/main" id="{C0328A89-1ED0-574E-939D-E50F22BE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7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AVL Rotations">
            <a:extLst>
              <a:ext uri="{FF2B5EF4-FFF2-40B4-BE49-F238E27FC236}">
                <a16:creationId xmlns:a16="http://schemas.microsoft.com/office/drawing/2014/main" id="{15203C41-B50B-F84B-929A-D1FF401C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56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Rotation</a:t>
            </a:r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R Rotation in avl tree">
            <a:extLst>
              <a:ext uri="{FF2B5EF4-FFF2-40B4-BE49-F238E27FC236}">
                <a16:creationId xmlns:a16="http://schemas.microsoft.com/office/drawing/2014/main" id="{CA64BB0E-51DD-4F4E-8C85-375A8BBDD0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56644"/>
            <a:ext cx="96012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7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RL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L Rotation in avl tree">
            <a:extLst>
              <a:ext uri="{FF2B5EF4-FFF2-40B4-BE49-F238E27FC236}">
                <a16:creationId xmlns:a16="http://schemas.microsoft.com/office/drawing/2014/main" id="{1FB3B0F0-637B-F645-9CDB-C614EDCF1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994694"/>
            <a:ext cx="866140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8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RL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L Rotation in avl tree">
            <a:extLst>
              <a:ext uri="{FF2B5EF4-FFF2-40B4-BE49-F238E27FC236}">
                <a16:creationId xmlns:a16="http://schemas.microsoft.com/office/drawing/2014/main" id="{4A79BC03-94E4-D74E-9D38-64164B802A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153444"/>
            <a:ext cx="8864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87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AVL Tree Deletion </a:t>
            </a:r>
            <a:br>
              <a:rPr lang="en-IN" b="1" dirty="0"/>
            </a:br>
            <a:r>
              <a:rPr lang="en-IN" dirty="0"/>
              <a:t>R0 rotation (Node B has balance factor 0 )</a:t>
            </a:r>
            <a:br>
              <a:rPr lang="en-IN" dirty="0"/>
            </a:br>
            <a:br>
              <a:rPr lang="en-IN" b="1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letion in AVL Tree">
            <a:extLst>
              <a:ext uri="{FF2B5EF4-FFF2-40B4-BE49-F238E27FC236}">
                <a16:creationId xmlns:a16="http://schemas.microsoft.com/office/drawing/2014/main" id="{75C6A542-FF40-FA47-9D4E-ABB7D9160D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42394"/>
            <a:ext cx="70866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C1B39-C3A3-B64D-B2CA-6D5D66B20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Named after </a:t>
            </a: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delson-</a:t>
            </a:r>
            <a:r>
              <a:rPr lang="en-US" b="1" dirty="0" err="1">
                <a:solidFill>
                  <a:srgbClr val="002060"/>
                </a:solidFill>
              </a:rPr>
              <a:t>V</a:t>
            </a:r>
            <a:r>
              <a:rPr lang="en-US" dirty="0" err="1">
                <a:solidFill>
                  <a:srgbClr val="002060"/>
                </a:solidFill>
              </a:rPr>
              <a:t>elskii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b="1" dirty="0">
                <a:solidFill>
                  <a:srgbClr val="002060"/>
                </a:solidFill>
              </a:rPr>
              <a:t>L</a:t>
            </a:r>
            <a:r>
              <a:rPr lang="en-US" dirty="0">
                <a:solidFill>
                  <a:srgbClr val="002060"/>
                </a:solidFill>
              </a:rPr>
              <a:t>andis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AVL Tree is a height balanced binary search tree where the difference between heights of left and right subtrees cannot be more than one for all nodes.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This difference is called the Balance Factor.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Every sub tree is an AVL tree.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26CE4D-5A7F-BA4D-AF0D-B1FC3B5C4A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Balanced Tree – </a:t>
            </a:r>
          </a:p>
          <a:p>
            <a:r>
              <a:rPr lang="en-US" dirty="0">
                <a:solidFill>
                  <a:srgbClr val="002060"/>
                </a:solidFill>
              </a:rPr>
              <a:t>Depth = O(log N)</a:t>
            </a:r>
          </a:p>
          <a:p>
            <a:r>
              <a:rPr lang="en-US" dirty="0">
                <a:solidFill>
                  <a:srgbClr val="002060"/>
                </a:solidFill>
              </a:rPr>
              <a:t>Time for </a:t>
            </a:r>
            <a:r>
              <a:rPr lang="en-US" dirty="0" err="1">
                <a:solidFill>
                  <a:srgbClr val="002060"/>
                </a:solidFill>
              </a:rPr>
              <a:t>searching,insertion</a:t>
            </a:r>
            <a:r>
              <a:rPr lang="en-US" dirty="0">
                <a:solidFill>
                  <a:srgbClr val="002060"/>
                </a:solidFill>
              </a:rPr>
              <a:t> and deletion = O(log N)</a:t>
            </a:r>
          </a:p>
          <a:p>
            <a:r>
              <a:rPr lang="en-US" dirty="0">
                <a:solidFill>
                  <a:srgbClr val="002060"/>
                </a:solidFill>
              </a:rPr>
              <a:t>Every node must have left and right sub-trees of the same height.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node 30 ,which has a balance factor 0</a:t>
            </a:r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letion in AVL Tree">
            <a:extLst>
              <a:ext uri="{FF2B5EF4-FFF2-40B4-BE49-F238E27FC236}">
                <a16:creationId xmlns:a16="http://schemas.microsoft.com/office/drawing/2014/main" id="{09ACD6B0-76D2-8C43-81D0-525D275C1C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356644"/>
            <a:ext cx="83566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7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EDC9-3DD7-804E-A017-C8AB9E27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 Rotation (Node B has balance factor 1)</a:t>
            </a:r>
          </a:p>
        </p:txBody>
      </p:sp>
      <p:pic>
        <p:nvPicPr>
          <p:cNvPr id="4098" name="Picture 2" descr="Deletion in AVL Tree">
            <a:extLst>
              <a:ext uri="{FF2B5EF4-FFF2-40B4-BE49-F238E27FC236}">
                <a16:creationId xmlns:a16="http://schemas.microsoft.com/office/drawing/2014/main" id="{1BF591C2-CD71-CE4E-82AA-8A24E08088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2356644"/>
            <a:ext cx="70739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6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node 55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3FEF-61C5-B746-8ECC-BF9F973A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br>
              <a:rPr lang="en-IN" dirty="0"/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Deletion in AVL Tree">
            <a:extLst>
              <a:ext uri="{FF2B5EF4-FFF2-40B4-BE49-F238E27FC236}">
                <a16:creationId xmlns:a16="http://schemas.microsoft.com/office/drawing/2014/main" id="{7E56933C-0E1D-EC41-9E1E-53931F9C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12192000" cy="414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66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 -1 Rotation (Node B has Balance factor -1)</a:t>
            </a:r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letion in AVL Tree">
            <a:extLst>
              <a:ext uri="{FF2B5EF4-FFF2-40B4-BE49-F238E27FC236}">
                <a16:creationId xmlns:a16="http://schemas.microsoft.com/office/drawing/2014/main" id="{C9B365AB-E933-BB49-BC07-7B57769A9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002631"/>
            <a:ext cx="82677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13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node 60</a:t>
            </a:r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eletion in AVL Tree">
            <a:extLst>
              <a:ext uri="{FF2B5EF4-FFF2-40B4-BE49-F238E27FC236}">
                <a16:creationId xmlns:a16="http://schemas.microsoft.com/office/drawing/2014/main" id="{A71475DA-BEB1-1946-BC53-DB76F24A3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2356644"/>
            <a:ext cx="77851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6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D064-4CD6-CC49-8B6F-6C623883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BF7B-EBF8-0149-858F-FC63059714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 AVL Tree ,every node maintains an extra information known as balance factor.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balance factor of every node is either -1,0 or +1.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Every AVL Tree is a binary search tree but every Binary Search Tree need not be an AVL tree.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C2F2-D128-CC46-A29F-657509057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Balance Factor = height(left subtree) – height (right subtree)</a:t>
            </a:r>
          </a:p>
          <a:p>
            <a:pPr marL="0" indent="0">
              <a:buNone/>
            </a:pPr>
            <a:r>
              <a:rPr lang="en-IN" b="1" dirty="0"/>
              <a:t>If the difference in the height of left and right sub tree is more than 1, the tree is balanced using some rotation techniques.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9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8E01-F7A1-CB4E-97F9-A5319757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AVL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D8B7-F1D1-1940-8157-43C04C747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7459" y="2826547"/>
            <a:ext cx="2282892" cy="323368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BA15FD-7C54-D443-8986-E67EF6A23E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2502694"/>
            <a:ext cx="39370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2AF636-3B77-B04B-8D83-B0B68766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51" y="1984442"/>
            <a:ext cx="4785049" cy="405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9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3FEF-61C5-B746-8ECC-BF9F973A6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700" dirty="0"/>
              <a:t>Insertion</a:t>
            </a:r>
          </a:p>
          <a:p>
            <a:pPr marL="0" indent="0" algn="just">
              <a:buNone/>
            </a:pPr>
            <a:r>
              <a:rPr lang="en-IN" sz="1700" dirty="0"/>
              <a:t>Deletion</a:t>
            </a:r>
          </a:p>
          <a:p>
            <a:pPr marL="0" indent="0" algn="just">
              <a:buNone/>
            </a:pPr>
            <a:r>
              <a:rPr lang="en-IN" sz="1700" dirty="0"/>
              <a:t>Rotation</a:t>
            </a:r>
          </a:p>
          <a:p>
            <a:pPr marL="0" indent="0" algn="just">
              <a:buNone/>
            </a:pPr>
            <a:r>
              <a:rPr lang="en-IN" sz="1700" dirty="0"/>
              <a:t>Search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VL Tree Rotations">
            <a:extLst>
              <a:ext uri="{FF2B5EF4-FFF2-40B4-BE49-F238E27FC236}">
                <a16:creationId xmlns:a16="http://schemas.microsoft.com/office/drawing/2014/main" id="{154B6A84-9D95-424E-9B47-B917FB0338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488558"/>
            <a:ext cx="3733800" cy="324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7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826F-F87C-A642-A475-CBF52E9F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Operation in 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B2AD-950F-4049-BA44-1FDD87A0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 an AVL tree, the insertion operation is performed with </a:t>
            </a:r>
            <a:r>
              <a:rPr lang="en-IN" b="1" dirty="0"/>
              <a:t>O(log n)</a:t>
            </a:r>
            <a:r>
              <a:rPr lang="en-IN" dirty="0"/>
              <a:t> time complexity. In AVL Tree, a new node is always inserted as a leaf node. The insertion operation is performed as follows...</a:t>
            </a:r>
          </a:p>
          <a:p>
            <a:r>
              <a:rPr lang="en-IN" b="1" dirty="0"/>
              <a:t>Step 1 - </a:t>
            </a:r>
            <a:r>
              <a:rPr lang="en-IN" dirty="0"/>
              <a:t>Insert the new element into the tree using Binary Search Tree insertion logic.</a:t>
            </a:r>
          </a:p>
          <a:p>
            <a:r>
              <a:rPr lang="en-IN" b="1" dirty="0"/>
              <a:t>Step 2 - </a:t>
            </a:r>
            <a:r>
              <a:rPr lang="en-IN" dirty="0"/>
              <a:t>After insertion, check the </a:t>
            </a:r>
            <a:r>
              <a:rPr lang="en-IN" b="1" dirty="0"/>
              <a:t>Balance Factor</a:t>
            </a:r>
            <a:r>
              <a:rPr lang="en-IN" dirty="0"/>
              <a:t> of every node.</a:t>
            </a:r>
          </a:p>
          <a:p>
            <a:r>
              <a:rPr lang="en-IN" b="1" dirty="0"/>
              <a:t>Step 3 - </a:t>
            </a:r>
            <a:r>
              <a:rPr lang="en-IN" dirty="0"/>
              <a:t>If the </a:t>
            </a:r>
            <a:r>
              <a:rPr lang="en-IN" b="1" dirty="0"/>
              <a:t>Balance Factor</a:t>
            </a:r>
            <a:r>
              <a:rPr lang="en-IN" dirty="0"/>
              <a:t> of every node is </a:t>
            </a:r>
            <a:r>
              <a:rPr lang="en-IN" b="1" dirty="0"/>
              <a:t>0 or 1 or -1</a:t>
            </a:r>
            <a:r>
              <a:rPr lang="en-IN" dirty="0"/>
              <a:t> then go for next operation.</a:t>
            </a:r>
          </a:p>
          <a:p>
            <a:r>
              <a:rPr lang="en-IN" b="1" dirty="0"/>
              <a:t>Step 4 - </a:t>
            </a:r>
            <a:r>
              <a:rPr lang="en-IN" dirty="0"/>
              <a:t>If the </a:t>
            </a:r>
            <a:r>
              <a:rPr lang="en-IN" b="1" dirty="0"/>
              <a:t>Balance Factor</a:t>
            </a:r>
            <a:r>
              <a:rPr lang="en-IN" dirty="0"/>
              <a:t> of any node is other than </a:t>
            </a:r>
            <a:r>
              <a:rPr lang="en-IN" b="1" dirty="0"/>
              <a:t>0 or 1 or -1</a:t>
            </a:r>
            <a:r>
              <a:rPr lang="en-IN" dirty="0"/>
              <a:t> then that tree is said to be imbalanced. In this case, perform suitable </a:t>
            </a:r>
            <a:r>
              <a:rPr lang="en-IN" b="1" dirty="0"/>
              <a:t>Rotation</a:t>
            </a:r>
            <a:r>
              <a:rPr lang="en-IN" dirty="0"/>
              <a:t> to make it balanced and go for next operation.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7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2347-F03F-C648-83DC-940AB59C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Operation in 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05B1-88A5-AD43-BCAC-1DCA6CA5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Deleting a node from an AVL tree is similar to that in a binary search tree. Deletion may disturb the balance factor of an AVL tree and therefore the tree needs to be rebalanced in order to maintain the </a:t>
            </a:r>
            <a:r>
              <a:rPr lang="en-IN" dirty="0" err="1"/>
              <a:t>AVLness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If the node which is to be deleted is present in the left sub-tree of the critical node, then L rotation needs to be applied else if, the node which is to be deleted is present in the right sub-tree of the critical node, the R rotation will be applied.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8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AVL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3FEF-61C5-B746-8ECC-BF9F973A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perform rotation in AVL tree only in case if Balance Factor is other than </a:t>
            </a:r>
            <a:r>
              <a:rPr lang="en-IN" b="1" dirty="0"/>
              <a:t>-1, 0, and 1</a:t>
            </a:r>
            <a:r>
              <a:rPr lang="en-IN" dirty="0"/>
              <a:t>. There are basically four types of rotations which are as follows:</a:t>
            </a:r>
          </a:p>
          <a:p>
            <a:r>
              <a:rPr lang="en-IN" dirty="0"/>
              <a:t>L L rotation: Inserted node is in the left subtree of left subtree of A</a:t>
            </a:r>
          </a:p>
          <a:p>
            <a:r>
              <a:rPr lang="en-IN" dirty="0"/>
              <a:t>R R rotation : Inserted node is in the right subtree of right subtree of A</a:t>
            </a:r>
          </a:p>
          <a:p>
            <a:r>
              <a:rPr lang="en-IN" dirty="0"/>
              <a:t>L R rotation : Inserted node is in the right subtree of left subtree of A</a:t>
            </a:r>
          </a:p>
          <a:p>
            <a:r>
              <a:rPr lang="en-IN" dirty="0"/>
              <a:t>R L rotation : Inserted node is in the left subtree of right subtree of A</a:t>
            </a:r>
          </a:p>
          <a:p>
            <a:r>
              <a:rPr lang="en-IN" dirty="0"/>
              <a:t>Where node A is the node whose balance Factor is other than -1, 0, 1.</a:t>
            </a:r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5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566-5E66-ED49-8AA8-51AC22D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LL Rotation</a:t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2" descr="Amrita Vishwa Vidyapeetham: Tuition &amp; Application | Edukasyon.ph">
            <a:extLst>
              <a:ext uri="{FF2B5EF4-FFF2-40B4-BE49-F238E27FC236}">
                <a16:creationId xmlns:a16="http://schemas.microsoft.com/office/drawing/2014/main" id="{E4C83256-B66F-4244-A7AC-E845EC5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348"/>
            <a:ext cx="853596" cy="8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VL Rotations">
            <a:extLst>
              <a:ext uri="{FF2B5EF4-FFF2-40B4-BE49-F238E27FC236}">
                <a16:creationId xmlns:a16="http://schemas.microsoft.com/office/drawing/2014/main" id="{58F968A5-8E35-AB46-AA4E-BD27F623CF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8" y="2094161"/>
            <a:ext cx="6885092" cy="24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8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C882BC1AF27458C48522E59C2BE60" ma:contentTypeVersion="6" ma:contentTypeDescription="Create a new document." ma:contentTypeScope="" ma:versionID="d43434f100da66f5a8815e407fa7b9ed">
  <xsd:schema xmlns:xsd="http://www.w3.org/2001/XMLSchema" xmlns:xs="http://www.w3.org/2001/XMLSchema" xmlns:p="http://schemas.microsoft.com/office/2006/metadata/properties" xmlns:ns2="949473f7-3eb6-4481-8962-db30d95a1d3a" targetNamespace="http://schemas.microsoft.com/office/2006/metadata/properties" ma:root="true" ma:fieldsID="bf71269aeb0fd66a1fdf824d532b1b1f" ns2:_="">
    <xsd:import namespace="949473f7-3eb6-4481-8962-db30d95a1d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9473f7-3eb6-4481-8962-db30d95a1d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51711D-47CC-402C-9210-410D71C704C6}"/>
</file>

<file path=customXml/itemProps2.xml><?xml version="1.0" encoding="utf-8"?>
<ds:datastoreItem xmlns:ds="http://schemas.openxmlformats.org/officeDocument/2006/customXml" ds:itemID="{F9DAC164-DD63-4185-A4E2-E06B4512C44B}"/>
</file>

<file path=customXml/itemProps3.xml><?xml version="1.0" encoding="utf-8"?>
<ds:datastoreItem xmlns:ds="http://schemas.openxmlformats.org/officeDocument/2006/customXml" ds:itemID="{E8E359F9-EFEB-49F2-BAD8-69AC1ACFF0F6}"/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669</Words>
  <Application>Microsoft Macintosh PowerPoint</Application>
  <PresentationFormat>Widescreen</PresentationFormat>
  <Paragraphs>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19CSE212  AVL Trees</vt:lpstr>
      <vt:lpstr>AVL TREE</vt:lpstr>
      <vt:lpstr>AVL Tree features</vt:lpstr>
      <vt:lpstr> AVL Tree?</vt:lpstr>
      <vt:lpstr>Operations on AVL Tree</vt:lpstr>
      <vt:lpstr>Insertion Operation in AVL Tree</vt:lpstr>
      <vt:lpstr>Deletion Operation in AVL Tree</vt:lpstr>
      <vt:lpstr>AVL Rotations</vt:lpstr>
      <vt:lpstr> LL Rotation </vt:lpstr>
      <vt:lpstr> LL Rotation </vt:lpstr>
      <vt:lpstr> LL Rotation </vt:lpstr>
      <vt:lpstr>RR Rotation </vt:lpstr>
      <vt:lpstr>RR Rotation </vt:lpstr>
      <vt:lpstr>RR Rotation </vt:lpstr>
      <vt:lpstr>LR Rotation </vt:lpstr>
      <vt:lpstr>LR Rotation</vt:lpstr>
      <vt:lpstr>RL Rotation </vt:lpstr>
      <vt:lpstr>RL Rotation </vt:lpstr>
      <vt:lpstr>AVL Tree Deletion  R0 rotation (Node B has balance factor 0 )  </vt:lpstr>
      <vt:lpstr>Delete  node 30 ,which has a balance factor 0</vt:lpstr>
      <vt:lpstr>R1 Rotation (Node B has balance factor 1)</vt:lpstr>
      <vt:lpstr>Delete node 55</vt:lpstr>
      <vt:lpstr>R -1 Rotation (Node B has Balance factor -1)</vt:lpstr>
      <vt:lpstr>Delete node 60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Nalini S</dc:creator>
  <cp:lastModifiedBy>Nalini S</cp:lastModifiedBy>
  <cp:revision>97</cp:revision>
  <dcterms:created xsi:type="dcterms:W3CDTF">2021-01-06T14:17:55Z</dcterms:created>
  <dcterms:modified xsi:type="dcterms:W3CDTF">2021-03-09T05:17:56Z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0x0101008AFC882BC1AF27458C48522E59C2BE60</vt:lpwstr>
  </property>
</Properties>
</file>