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95" r:id="rId1"/>
    <p:sldMasterId id="2147483707" r:id="rId2"/>
  </p:sldMasterIdLst>
  <p:notesMasterIdLst>
    <p:notesMasterId r:id="rId36"/>
  </p:notesMasterIdLst>
  <p:sldIdLst>
    <p:sldId id="256" r:id="rId3"/>
    <p:sldId id="323" r:id="rId4"/>
    <p:sldId id="296" r:id="rId5"/>
    <p:sldId id="260" r:id="rId6"/>
    <p:sldId id="306" r:id="rId7"/>
    <p:sldId id="303" r:id="rId8"/>
    <p:sldId id="299" r:id="rId9"/>
    <p:sldId id="297" r:id="rId10"/>
    <p:sldId id="258" r:id="rId11"/>
    <p:sldId id="304" r:id="rId12"/>
    <p:sldId id="305" r:id="rId13"/>
    <p:sldId id="334" r:id="rId14"/>
    <p:sldId id="307" r:id="rId15"/>
    <p:sldId id="324" r:id="rId16"/>
    <p:sldId id="326" r:id="rId17"/>
    <p:sldId id="327" r:id="rId18"/>
    <p:sldId id="346" r:id="rId19"/>
    <p:sldId id="340" r:id="rId20"/>
    <p:sldId id="351" r:id="rId21"/>
    <p:sldId id="345" r:id="rId22"/>
    <p:sldId id="341" r:id="rId23"/>
    <p:sldId id="339" r:id="rId24"/>
    <p:sldId id="337" r:id="rId25"/>
    <p:sldId id="338" r:id="rId26"/>
    <p:sldId id="344" r:id="rId27"/>
    <p:sldId id="352" r:id="rId28"/>
    <p:sldId id="343" r:id="rId29"/>
    <p:sldId id="330" r:id="rId30"/>
    <p:sldId id="349" r:id="rId31"/>
    <p:sldId id="342" r:id="rId32"/>
    <p:sldId id="264" r:id="rId33"/>
    <p:sldId id="308" r:id="rId34"/>
    <p:sldId id="293" r:id="rId35"/>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1pPr>
    <a:lvl2pPr marL="0" marR="0" indent="4572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2pPr>
    <a:lvl3pPr marL="0" marR="0" indent="9144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3pPr>
    <a:lvl4pPr marL="0" marR="0" indent="13716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4pPr>
    <a:lvl5pPr marL="0" marR="0" indent="18288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898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7F3F4"/>
          </a:solidFill>
        </a:fill>
      </a:tcStyle>
    </a:wholeTbl>
    <a:band2H>
      <a:tcTxStyle/>
      <a:tcStyle>
        <a:tcBdr/>
        <a:fill>
          <a:solidFill>
            <a:srgbClr val="F3F9FA"/>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86" autoAdjust="0"/>
    <p:restoredTop sz="78170" autoAdjust="0"/>
  </p:normalViewPr>
  <p:slideViewPr>
    <p:cSldViewPr snapToGrid="0">
      <p:cViewPr varScale="1">
        <p:scale>
          <a:sx n="64" d="100"/>
          <a:sy n="64" d="100"/>
        </p:scale>
        <p:origin x="2064"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6" name="Shape 126"/>
          <p:cNvSpPr>
            <a:spLocks noGrp="1" noRot="1" noChangeAspect="1"/>
          </p:cNvSpPr>
          <p:nvPr>
            <p:ph type="sldImg"/>
          </p:nvPr>
        </p:nvSpPr>
        <p:spPr>
          <a:xfrm>
            <a:off x="1143000" y="685800"/>
            <a:ext cx="4572000" cy="3429000"/>
          </a:xfrm>
          <a:prstGeom prst="rect">
            <a:avLst/>
          </a:prstGeom>
        </p:spPr>
        <p:txBody>
          <a:bodyPr/>
          <a:lstStyle/>
          <a:p>
            <a:endParaRPr/>
          </a:p>
        </p:txBody>
      </p:sp>
      <p:sp>
        <p:nvSpPr>
          <p:cNvPr id="127" name="Shape 12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477739982"/>
      </p:ext>
    </p:extLst>
  </p:cSld>
  <p:clrMap bg1="lt1" tx1="dk1" bg2="lt2" tx2="dk2" accent1="accent1" accent2="accent2" accent3="accent3" accent4="accent4" accent5="accent5" accent6="accent6" hlink="hlink" folHlink="folHlink"/>
  <p:notesStyle>
    <a:lvl1pPr latinLnBrk="0">
      <a:spcBef>
        <a:spcPts val="400"/>
      </a:spcBef>
      <a:defRPr sz="1200">
        <a:latin typeface="+mn-lt"/>
        <a:ea typeface="+mn-ea"/>
        <a:cs typeface="+mn-cs"/>
        <a:sym typeface="Arial"/>
      </a:defRPr>
    </a:lvl1pPr>
    <a:lvl2pPr indent="228600" latinLnBrk="0">
      <a:spcBef>
        <a:spcPts val="400"/>
      </a:spcBef>
      <a:defRPr sz="1200">
        <a:latin typeface="+mn-lt"/>
        <a:ea typeface="+mn-ea"/>
        <a:cs typeface="+mn-cs"/>
        <a:sym typeface="Arial"/>
      </a:defRPr>
    </a:lvl2pPr>
    <a:lvl3pPr indent="457200" latinLnBrk="0">
      <a:spcBef>
        <a:spcPts val="400"/>
      </a:spcBef>
      <a:defRPr sz="1200">
        <a:latin typeface="+mn-lt"/>
        <a:ea typeface="+mn-ea"/>
        <a:cs typeface="+mn-cs"/>
        <a:sym typeface="Arial"/>
      </a:defRPr>
    </a:lvl3pPr>
    <a:lvl4pPr indent="685800" latinLnBrk="0">
      <a:spcBef>
        <a:spcPts val="400"/>
      </a:spcBef>
      <a:defRPr sz="1200">
        <a:latin typeface="+mn-lt"/>
        <a:ea typeface="+mn-ea"/>
        <a:cs typeface="+mn-cs"/>
        <a:sym typeface="Arial"/>
      </a:defRPr>
    </a:lvl4pPr>
    <a:lvl5pPr indent="914400" latinLnBrk="0">
      <a:spcBef>
        <a:spcPts val="400"/>
      </a:spcBef>
      <a:defRPr sz="1200">
        <a:latin typeface="+mn-lt"/>
        <a:ea typeface="+mn-ea"/>
        <a:cs typeface="+mn-cs"/>
        <a:sym typeface="Arial"/>
      </a:defRPr>
    </a:lvl5pPr>
    <a:lvl6pPr indent="1143000" latinLnBrk="0">
      <a:spcBef>
        <a:spcPts val="400"/>
      </a:spcBef>
      <a:defRPr sz="1200">
        <a:latin typeface="+mn-lt"/>
        <a:ea typeface="+mn-ea"/>
        <a:cs typeface="+mn-cs"/>
        <a:sym typeface="Arial"/>
      </a:defRPr>
    </a:lvl6pPr>
    <a:lvl7pPr indent="1371600" latinLnBrk="0">
      <a:spcBef>
        <a:spcPts val="400"/>
      </a:spcBef>
      <a:defRPr sz="1200">
        <a:latin typeface="+mn-lt"/>
        <a:ea typeface="+mn-ea"/>
        <a:cs typeface="+mn-cs"/>
        <a:sym typeface="Arial"/>
      </a:defRPr>
    </a:lvl7pPr>
    <a:lvl8pPr indent="1600200" latinLnBrk="0">
      <a:spcBef>
        <a:spcPts val="400"/>
      </a:spcBef>
      <a:defRPr sz="1200">
        <a:latin typeface="+mn-lt"/>
        <a:ea typeface="+mn-ea"/>
        <a:cs typeface="+mn-cs"/>
        <a:sym typeface="Arial"/>
      </a:defRPr>
    </a:lvl8pPr>
    <a:lvl9pPr indent="1828800" latinLnBrk="0">
      <a:spcBef>
        <a:spcPts val="400"/>
      </a:spcBef>
      <a:defRPr sz="1200">
        <a:latin typeface="+mn-lt"/>
        <a:ea typeface="+mn-ea"/>
        <a:cs typeface="+mn-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IN" dirty="0"/>
            </a:br>
            <a:br>
              <a:rPr lang="en-IN" dirty="0"/>
            </a:br>
            <a:r>
              <a:rPr lang="en-IN" dirty="0"/>
              <a:t>So basically our model filterers unwanted messages,  so it works like a moderator </a:t>
            </a:r>
            <a:br>
              <a:rPr lang="en-IN" dirty="0"/>
            </a:br>
            <a:br>
              <a:rPr lang="en-IN" dirty="0"/>
            </a:br>
            <a:endParaRPr lang="en-IN" dirty="0"/>
          </a:p>
        </p:txBody>
      </p:sp>
    </p:spTree>
    <p:extLst>
      <p:ext uri="{BB962C8B-B14F-4D97-AF65-F5344CB8AC3E}">
        <p14:creationId xmlns:p14="http://schemas.microsoft.com/office/powerpoint/2010/main" val="1537696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We cant use traditional ml methods </a:t>
            </a:r>
            <a:r>
              <a:rPr lang="en-IN" dirty="0" err="1"/>
              <a:t>becoz</a:t>
            </a:r>
            <a:r>
              <a:rPr lang="en-IN" dirty="0"/>
              <a:t> they struggle with complexities of </a:t>
            </a:r>
            <a:r>
              <a:rPr lang="en-IN" dirty="0" err="1"/>
              <a:t>nlp</a:t>
            </a:r>
            <a:r>
              <a:rPr lang="en-IN" dirty="0"/>
              <a:t>. </a:t>
            </a:r>
          </a:p>
        </p:txBody>
      </p:sp>
    </p:spTree>
    <p:extLst>
      <p:ext uri="{BB962C8B-B14F-4D97-AF65-F5344CB8AC3E}">
        <p14:creationId xmlns:p14="http://schemas.microsoft.com/office/powerpoint/2010/main" val="295542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7091918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9611332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1254944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Think of DNN as a multi-layered brain-inspired network that can understand complex patterns in data by breaking them down into simpler pieces through layers.</a:t>
            </a:r>
            <a:br>
              <a:rPr lang="en-US" dirty="0"/>
            </a:br>
            <a:r>
              <a:rPr lang="en-US" dirty="0"/>
              <a:t>LSTM is like a smart memory unit in a network, helping it remember important information from the past for a long time, which is crucial for understanding sequences like text or speech.</a:t>
            </a:r>
            <a:br>
              <a:rPr lang="en-US" dirty="0"/>
            </a:br>
            <a:r>
              <a:rPr lang="en-US" dirty="0"/>
              <a:t>, allowing the network to look both forward and backward in a sequence, which helps it understand context better for tasks like language translation or sentiment analysis.</a:t>
            </a:r>
            <a:br>
              <a:rPr lang="en-US" dirty="0"/>
            </a:br>
            <a:r>
              <a:rPr lang="en-US" dirty="0"/>
              <a:t>expert trained on tons of books, learning to predict missing words in sentences. It can understand context from both directions, setting new standards for understanding human language in various tasks like question answering or text classification.</a:t>
            </a:r>
            <a:endParaRPr lang="en-IN" dirty="0"/>
          </a:p>
        </p:txBody>
      </p:sp>
    </p:spTree>
    <p:extLst>
      <p:ext uri="{BB962C8B-B14F-4D97-AF65-F5344CB8AC3E}">
        <p14:creationId xmlns:p14="http://schemas.microsoft.com/office/powerpoint/2010/main" val="28347997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D0D0D"/>
                </a:solidFill>
                <a:effectLst/>
                <a:highlight>
                  <a:srgbClr val="FFFFFF"/>
                </a:highlight>
                <a:latin typeface="Söhne"/>
              </a:rPr>
              <a:t>Hyperparameters are predefined parameters governing the learning process </a:t>
            </a:r>
            <a:br>
              <a:rPr lang="en-US" b="0" i="0" dirty="0">
                <a:solidFill>
                  <a:srgbClr val="0D0D0D"/>
                </a:solidFill>
                <a:effectLst/>
                <a:highlight>
                  <a:srgbClr val="FFFFFF"/>
                </a:highlight>
                <a:latin typeface="Söhne"/>
              </a:rPr>
            </a:br>
            <a:endParaRPr lang="en-US" b="0" i="0" dirty="0">
              <a:solidFill>
                <a:srgbClr val="0D0D0D"/>
              </a:solidFill>
              <a:effectLst/>
              <a:highlight>
                <a:srgbClr val="FFFFFF"/>
              </a:highlight>
              <a:latin typeface="Söhne"/>
            </a:endParaRPr>
          </a:p>
          <a:p>
            <a:r>
              <a:rPr lang="en-US" b="0" i="0" dirty="0">
                <a:solidFill>
                  <a:srgbClr val="0D0D0D"/>
                </a:solidFill>
                <a:effectLst/>
                <a:highlight>
                  <a:srgbClr val="FFFFFF"/>
                </a:highlight>
                <a:latin typeface="Söhne"/>
              </a:rPr>
              <a:t>The model will run efficiently </a:t>
            </a:r>
            <a:br>
              <a:rPr lang="en-US" b="0" i="0" dirty="0">
                <a:solidFill>
                  <a:srgbClr val="0D0D0D"/>
                </a:solidFill>
                <a:effectLst/>
                <a:highlight>
                  <a:srgbClr val="FFFFFF"/>
                </a:highlight>
                <a:latin typeface="Söhne"/>
              </a:rPr>
            </a:br>
            <a:endParaRPr lang="en-IN" dirty="0"/>
          </a:p>
        </p:txBody>
      </p:sp>
    </p:spTree>
    <p:extLst>
      <p:ext uri="{BB962C8B-B14F-4D97-AF65-F5344CB8AC3E}">
        <p14:creationId xmlns:p14="http://schemas.microsoft.com/office/powerpoint/2010/main" val="38021598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6617825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8752033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1_Default">
    <p:spTree>
      <p:nvGrpSpPr>
        <p:cNvPr id="1" name=""/>
        <p:cNvGrpSpPr/>
        <p:nvPr/>
      </p:nvGrpSpPr>
      <p:grpSpPr>
        <a:xfrm>
          <a:off x="0" y="0"/>
          <a:ext cx="0" cy="0"/>
          <a:chOff x="0" y="0"/>
          <a:chExt cx="0" cy="0"/>
        </a:xfrm>
      </p:grpSpPr>
      <p:sp>
        <p:nvSpPr>
          <p:cNvPr id="23"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24"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25" name="Text"/>
          <p:cNvSpPr txBox="1"/>
          <p:nvPr/>
        </p:nvSpPr>
        <p:spPr>
          <a:xfrm>
            <a:off x="1264919" y="304800"/>
            <a:ext cx="6918961" cy="3506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800" b="1">
                <a:latin typeface="+mn-lt"/>
                <a:ea typeface="+mn-ea"/>
                <a:cs typeface="+mn-cs"/>
                <a:sym typeface="Arial"/>
              </a:defRPr>
            </a:lvl1pPr>
          </a:lstStyle>
          <a:p>
            <a:r>
              <a:t>                       </a:t>
            </a:r>
          </a:p>
        </p:txBody>
      </p:sp>
      <p:sp>
        <p:nvSpPr>
          <p:cNvPr id="26" name="Title Text"/>
          <p:cNvSpPr txBox="1">
            <a:spLocks noGrp="1"/>
          </p:cNvSpPr>
          <p:nvPr>
            <p:ph type="title"/>
          </p:nvPr>
        </p:nvSpPr>
        <p:spPr>
          <a:xfrm>
            <a:off x="990600" y="1371600"/>
            <a:ext cx="6858000" cy="808038"/>
          </a:xfrm>
          <a:prstGeom prst="rect">
            <a:avLst/>
          </a:prstGeom>
        </p:spPr>
        <p:txBody>
          <a:bodyPr>
            <a:normAutofit/>
          </a:bodyPr>
          <a:lstStyle/>
          <a:p>
            <a:r>
              <a:rPr lang="en-US"/>
              <a:t>Click to edit Master title style</a:t>
            </a:r>
            <a:endParaRPr/>
          </a:p>
        </p:txBody>
      </p:sp>
      <p:sp>
        <p:nvSpPr>
          <p:cNvPr id="27" name="Body Level One…"/>
          <p:cNvSpPr txBox="1">
            <a:spLocks noGrp="1"/>
          </p:cNvSpPr>
          <p:nvPr>
            <p:ph type="body" idx="1"/>
          </p:nvPr>
        </p:nvSpPr>
        <p:spPr>
          <a:xfrm>
            <a:off x="914400" y="2362200"/>
            <a:ext cx="7315200" cy="3763963"/>
          </a:xfrm>
          <a:prstGeom prst="rect">
            <a:avLst/>
          </a:prstGeo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8" name="Slide Number"/>
          <p:cNvSpPr txBox="1">
            <a:spLocks noGrp="1"/>
          </p:cNvSpPr>
          <p:nvPr>
            <p:ph type="sldNum" sz="quarter" idx="2"/>
          </p:nvPr>
        </p:nvSpPr>
        <p:spPr>
          <a:prstGeom prst="rect">
            <a:avLst/>
          </a:prstGeom>
        </p:spPr>
        <p:txBody>
          <a:bodyPr/>
          <a:lstStyle/>
          <a:p>
            <a:fld id="{4CA7CB7E-51E6-4391-AD19-BE8698CA050D}" type="slidenum">
              <a:rPr lang="en-IN" smtClean="0"/>
              <a:pPr/>
              <a:t>‹#›</a:t>
            </a:fld>
            <a:endParaRPr lang="en-IN"/>
          </a:p>
        </p:txBody>
      </p:sp>
    </p:spTree>
    <p:extLst>
      <p:ext uri="{BB962C8B-B14F-4D97-AF65-F5344CB8AC3E}">
        <p14:creationId xmlns:p14="http://schemas.microsoft.com/office/powerpoint/2010/main" val="2205654342"/>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3"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3"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6000" spc="-38"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5/4/2024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pPr/>
              <a:t>‹#›</a:t>
            </a:fld>
            <a:endParaRPr lang="en-IN"/>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4533558"/>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E28D29-1ECB-41DF-951B-2A23F95AD026}" type="datetimeFigureOut">
              <a:rPr lang="en-US" smtClean="0"/>
              <a:t>5/4/2024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pPr/>
              <a:t>‹#›</a:t>
            </a:fld>
            <a:endParaRPr lang="en-IN"/>
          </a:p>
        </p:txBody>
      </p:sp>
    </p:spTree>
    <p:extLst>
      <p:ext uri="{BB962C8B-B14F-4D97-AF65-F5344CB8AC3E}">
        <p14:creationId xmlns:p14="http://schemas.microsoft.com/office/powerpoint/2010/main" val="953433081"/>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3"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3"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6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t>5/4/2024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pPr/>
              <a:t>‹#›</a:t>
            </a:fld>
            <a:endParaRPr lang="en-IN"/>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9609067"/>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6"/>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7"/>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5/4/2024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IN" smtClean="0"/>
              <a:pPr/>
              <a:t>‹#›</a:t>
            </a:fld>
            <a:endParaRPr lang="en-IN"/>
          </a:p>
        </p:txBody>
      </p:sp>
    </p:spTree>
    <p:extLst>
      <p:ext uri="{BB962C8B-B14F-4D97-AF65-F5344CB8AC3E}">
        <p14:creationId xmlns:p14="http://schemas.microsoft.com/office/powerpoint/2010/main" val="2950868207"/>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6"/>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2960" y="2582335"/>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5/4/2024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6CB4B4D-7CA3-9044-876B-883B54F8677D}" type="slidenum">
              <a:rPr lang="en-IN" smtClean="0"/>
              <a:pPr/>
              <a:t>‹#›</a:t>
            </a:fld>
            <a:endParaRPr lang="en-IN"/>
          </a:p>
        </p:txBody>
      </p:sp>
    </p:spTree>
    <p:extLst>
      <p:ext uri="{BB962C8B-B14F-4D97-AF65-F5344CB8AC3E}">
        <p14:creationId xmlns:p14="http://schemas.microsoft.com/office/powerpoint/2010/main" val="2356061822"/>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5/4/2024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6CB4B4D-7CA3-9044-876B-883B54F8677D}" type="slidenum">
              <a:rPr lang="en-IN" smtClean="0"/>
              <a:pPr/>
              <a:t>‹#›</a:t>
            </a:fld>
            <a:endParaRPr lang="en-IN"/>
          </a:p>
        </p:txBody>
      </p:sp>
    </p:spTree>
    <p:extLst>
      <p:ext uri="{BB962C8B-B14F-4D97-AF65-F5344CB8AC3E}">
        <p14:creationId xmlns:p14="http://schemas.microsoft.com/office/powerpoint/2010/main" val="4001902181"/>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3"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3"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BC75FFD-2ACE-4C3C-9821-E81597443AFC}" type="datetimeFigureOut">
              <a:rPr lang="en-IN" smtClean="0"/>
              <a:t>04-05-2024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BA4015DB-4AAA-46AC-93A0-E7A53EE1DA07}" type="slidenum">
              <a:rPr lang="en-IN" smtClean="0"/>
              <a:t>‹#›</a:t>
            </a:fld>
            <a:endParaRPr lang="en-IN"/>
          </a:p>
        </p:txBody>
      </p:sp>
    </p:spTree>
    <p:extLst>
      <p:ext uri="{BB962C8B-B14F-4D97-AF65-F5344CB8AC3E}">
        <p14:creationId xmlns:p14="http://schemas.microsoft.com/office/powerpoint/2010/main" val="42325715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4"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27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349135" y="6459788"/>
            <a:ext cx="1963883" cy="365125"/>
          </a:xfrm>
        </p:spPr>
        <p:txBody>
          <a:bodyPr/>
          <a:lstStyle>
            <a:lvl1pPr algn="l">
              <a:defRPr/>
            </a:lvl1pPr>
          </a:lstStyle>
          <a:p>
            <a:fld id="{96DFF08F-DC6B-4601-B491-B0F83F6DD2DA}" type="datetimeFigureOut">
              <a:rPr lang="en-US" smtClean="0"/>
              <a:pPr/>
              <a:t>5/4/2024</a:t>
            </a:fld>
            <a:endParaRPr lang="en-US" dirty="0"/>
          </a:p>
        </p:txBody>
      </p:sp>
      <p:sp>
        <p:nvSpPr>
          <p:cNvPr id="6" name="Footer Placeholder 5"/>
          <p:cNvSpPr>
            <a:spLocks noGrp="1"/>
          </p:cNvSpPr>
          <p:nvPr>
            <p:ph type="ftr" sz="quarter" idx="11"/>
          </p:nvPr>
        </p:nvSpPr>
        <p:spPr>
          <a:xfrm>
            <a:off x="3600450" y="6459788"/>
            <a:ext cx="348615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6CB4B4D-7CA3-9044-876B-883B54F8677D}" type="slidenum">
              <a:rPr lang="en-IN" smtClean="0"/>
              <a:pPr/>
              <a:t>‹#›</a:t>
            </a:fld>
            <a:endParaRPr lang="en-IN"/>
          </a:p>
        </p:txBody>
      </p:sp>
    </p:spTree>
    <p:extLst>
      <p:ext uri="{BB962C8B-B14F-4D97-AF65-F5344CB8AC3E}">
        <p14:creationId xmlns:p14="http://schemas.microsoft.com/office/powerpoint/2010/main" val="2934707924"/>
      </p:ext>
    </p:extLst>
  </p:cSld>
  <p:clrMapOvr>
    <a:masterClrMapping/>
  </p:clrMapOvr>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1"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3"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27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3" y="0"/>
            <a:ext cx="9143989" cy="4915076"/>
          </a:xfrm>
          <a:solidFill>
            <a:schemeClr val="bg2">
              <a:lumMod val="90000"/>
            </a:schemeClr>
          </a:solidFill>
        </p:spPr>
        <p:txBody>
          <a:bodyPr lIns="457200" tIns="45720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5/4/2024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IN" smtClean="0"/>
              <a:pPr/>
              <a:t>‹#›</a:t>
            </a:fld>
            <a:endParaRPr lang="en-IN"/>
          </a:p>
        </p:txBody>
      </p:sp>
    </p:spTree>
    <p:extLst>
      <p:ext uri="{BB962C8B-B14F-4D97-AF65-F5344CB8AC3E}">
        <p14:creationId xmlns:p14="http://schemas.microsoft.com/office/powerpoint/2010/main" val="3698503506"/>
      </p:ext>
    </p:extLst>
  </p:cSld>
  <p:clrMapOvr>
    <a:masterClrMapping/>
  </p:clrMapOvr>
  <p:hf hd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5/4/2024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pPr/>
              <a:t>‹#›</a:t>
            </a:fld>
            <a:endParaRPr lang="en-IN"/>
          </a:p>
        </p:txBody>
      </p:sp>
    </p:spTree>
    <p:extLst>
      <p:ext uri="{BB962C8B-B14F-4D97-AF65-F5344CB8AC3E}">
        <p14:creationId xmlns:p14="http://schemas.microsoft.com/office/powerpoint/2010/main" val="547361797"/>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2_Default">
    <p:spTree>
      <p:nvGrpSpPr>
        <p:cNvPr id="1" name=""/>
        <p:cNvGrpSpPr/>
        <p:nvPr/>
      </p:nvGrpSpPr>
      <p:grpSpPr>
        <a:xfrm>
          <a:off x="0" y="0"/>
          <a:ext cx="0" cy="0"/>
          <a:chOff x="0" y="0"/>
          <a:chExt cx="0" cy="0"/>
        </a:xfrm>
      </p:grpSpPr>
      <p:sp>
        <p:nvSpPr>
          <p:cNvPr id="35"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36"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37" name="Text"/>
          <p:cNvSpPr txBox="1"/>
          <p:nvPr/>
        </p:nvSpPr>
        <p:spPr>
          <a:xfrm>
            <a:off x="1264919" y="304800"/>
            <a:ext cx="6918961" cy="3506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800" b="1">
                <a:latin typeface="+mn-lt"/>
                <a:ea typeface="+mn-ea"/>
                <a:cs typeface="+mn-cs"/>
                <a:sym typeface="Arial"/>
              </a:defRPr>
            </a:lvl1pPr>
          </a:lstStyle>
          <a:p>
            <a:r>
              <a:t>                       </a:t>
            </a:r>
          </a:p>
        </p:txBody>
      </p:sp>
      <p:sp>
        <p:nvSpPr>
          <p:cNvPr id="38" name="Title Text"/>
          <p:cNvSpPr txBox="1">
            <a:spLocks noGrp="1"/>
          </p:cNvSpPr>
          <p:nvPr>
            <p:ph type="title"/>
          </p:nvPr>
        </p:nvSpPr>
        <p:spPr>
          <a:xfrm>
            <a:off x="990600" y="1371600"/>
            <a:ext cx="6858000" cy="808038"/>
          </a:xfrm>
          <a:prstGeom prst="rect">
            <a:avLst/>
          </a:prstGeom>
        </p:spPr>
        <p:txBody>
          <a:bodyPr>
            <a:normAutofit/>
          </a:bodyPr>
          <a:lstStyle/>
          <a:p>
            <a:r>
              <a:rPr lang="en-US"/>
              <a:t>Click to edit Master title style</a:t>
            </a:r>
            <a:endParaRPr/>
          </a:p>
        </p:txBody>
      </p:sp>
      <p:sp>
        <p:nvSpPr>
          <p:cNvPr id="39" name="Body Level One…"/>
          <p:cNvSpPr txBox="1">
            <a:spLocks noGrp="1"/>
          </p:cNvSpPr>
          <p:nvPr>
            <p:ph type="body" idx="1"/>
          </p:nvPr>
        </p:nvSpPr>
        <p:spPr>
          <a:xfrm>
            <a:off x="914400" y="2362200"/>
            <a:ext cx="7315200" cy="3763963"/>
          </a:xfrm>
          <a:prstGeom prst="rect">
            <a:avLst/>
          </a:prstGeo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0" name="Slide Number"/>
          <p:cNvSpPr txBox="1">
            <a:spLocks noGrp="1"/>
          </p:cNvSpPr>
          <p:nvPr>
            <p:ph type="sldNum" sz="quarter" idx="2"/>
          </p:nvPr>
        </p:nvSpPr>
        <p:spPr>
          <a:prstGeom prst="rect">
            <a:avLst/>
          </a:prstGeom>
        </p:spPr>
        <p:txBody>
          <a:bodyPr/>
          <a:lstStyle/>
          <a:p>
            <a:fld id="{4CA7CB7E-51E6-4391-AD19-BE8698CA050D}" type="slidenum">
              <a:rPr lang="en-IN" smtClean="0"/>
              <a:pPr/>
              <a:t>‹#›</a:t>
            </a:fld>
            <a:endParaRPr lang="en-IN"/>
          </a:p>
        </p:txBody>
      </p:sp>
    </p:spTree>
    <p:extLst>
      <p:ext uri="{BB962C8B-B14F-4D97-AF65-F5344CB8AC3E}">
        <p14:creationId xmlns:p14="http://schemas.microsoft.com/office/powerpoint/2010/main" val="1353370424"/>
      </p:ext>
    </p:extLst>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3"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3"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6" y="412302"/>
            <a:ext cx="1971675"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1" y="412302"/>
            <a:ext cx="5800725"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5/4/2024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pPr/>
              <a:t>‹#›</a:t>
            </a:fld>
            <a:endParaRPr lang="en-IN"/>
          </a:p>
        </p:txBody>
      </p:sp>
    </p:spTree>
    <p:extLst>
      <p:ext uri="{BB962C8B-B14F-4D97-AF65-F5344CB8AC3E}">
        <p14:creationId xmlns:p14="http://schemas.microsoft.com/office/powerpoint/2010/main" val="557318045"/>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3_Default">
    <p:spTree>
      <p:nvGrpSpPr>
        <p:cNvPr id="1" name=""/>
        <p:cNvGrpSpPr/>
        <p:nvPr/>
      </p:nvGrpSpPr>
      <p:grpSpPr>
        <a:xfrm>
          <a:off x="0" y="0"/>
          <a:ext cx="0" cy="0"/>
          <a:chOff x="0" y="0"/>
          <a:chExt cx="0" cy="0"/>
        </a:xfrm>
      </p:grpSpPr>
      <p:sp>
        <p:nvSpPr>
          <p:cNvPr id="47"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48"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49" name="Text"/>
          <p:cNvSpPr txBox="1"/>
          <p:nvPr/>
        </p:nvSpPr>
        <p:spPr>
          <a:xfrm>
            <a:off x="1264919" y="304800"/>
            <a:ext cx="6918961" cy="3506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800" b="1">
                <a:latin typeface="+mn-lt"/>
                <a:ea typeface="+mn-ea"/>
                <a:cs typeface="+mn-cs"/>
                <a:sym typeface="Arial"/>
              </a:defRPr>
            </a:lvl1pPr>
          </a:lstStyle>
          <a:p>
            <a:r>
              <a:t>                       </a:t>
            </a:r>
          </a:p>
        </p:txBody>
      </p:sp>
      <p:sp>
        <p:nvSpPr>
          <p:cNvPr id="50" name="Title Text"/>
          <p:cNvSpPr txBox="1">
            <a:spLocks noGrp="1"/>
          </p:cNvSpPr>
          <p:nvPr>
            <p:ph type="title"/>
          </p:nvPr>
        </p:nvSpPr>
        <p:spPr>
          <a:xfrm>
            <a:off x="990600" y="1371600"/>
            <a:ext cx="6858000" cy="808038"/>
          </a:xfrm>
          <a:prstGeom prst="rect">
            <a:avLst/>
          </a:prstGeom>
        </p:spPr>
        <p:txBody>
          <a:bodyPr>
            <a:normAutofit/>
          </a:bodyPr>
          <a:lstStyle/>
          <a:p>
            <a:r>
              <a:rPr lang="en-US"/>
              <a:t>Click to edit Master title style</a:t>
            </a:r>
            <a:endParaRPr/>
          </a:p>
        </p:txBody>
      </p:sp>
      <p:sp>
        <p:nvSpPr>
          <p:cNvPr id="51" name="Body Level One…"/>
          <p:cNvSpPr txBox="1">
            <a:spLocks noGrp="1"/>
          </p:cNvSpPr>
          <p:nvPr>
            <p:ph type="body" idx="1"/>
          </p:nvPr>
        </p:nvSpPr>
        <p:spPr>
          <a:xfrm>
            <a:off x="914400" y="2362200"/>
            <a:ext cx="7315200" cy="3763963"/>
          </a:xfrm>
          <a:prstGeom prst="rect">
            <a:avLst/>
          </a:prstGeo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2" name="Slide Number"/>
          <p:cNvSpPr txBox="1">
            <a:spLocks noGrp="1"/>
          </p:cNvSpPr>
          <p:nvPr>
            <p:ph type="sldNum" sz="quarter" idx="2"/>
          </p:nvPr>
        </p:nvSpPr>
        <p:spPr>
          <a:prstGeom prst="rect">
            <a:avLst/>
          </a:prstGeom>
        </p:spPr>
        <p:txBody>
          <a:bodyPr/>
          <a:lstStyle/>
          <a:p>
            <a:fld id="{4CA7CB7E-51E6-4391-AD19-BE8698CA050D}" type="slidenum">
              <a:rPr lang="en-IN" smtClean="0"/>
              <a:pPr/>
              <a:t>‹#›</a:t>
            </a:fld>
            <a:endParaRPr lang="en-IN"/>
          </a:p>
        </p:txBody>
      </p:sp>
    </p:spTree>
    <p:extLst>
      <p:ext uri="{BB962C8B-B14F-4D97-AF65-F5344CB8AC3E}">
        <p14:creationId xmlns:p14="http://schemas.microsoft.com/office/powerpoint/2010/main" val="408985916"/>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4_Default">
    <p:spTree>
      <p:nvGrpSpPr>
        <p:cNvPr id="1" name=""/>
        <p:cNvGrpSpPr/>
        <p:nvPr/>
      </p:nvGrpSpPr>
      <p:grpSpPr>
        <a:xfrm>
          <a:off x="0" y="0"/>
          <a:ext cx="0" cy="0"/>
          <a:chOff x="0" y="0"/>
          <a:chExt cx="0" cy="0"/>
        </a:xfrm>
      </p:grpSpPr>
      <p:sp>
        <p:nvSpPr>
          <p:cNvPr id="59"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60"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61" name="Text"/>
          <p:cNvSpPr txBox="1"/>
          <p:nvPr/>
        </p:nvSpPr>
        <p:spPr>
          <a:xfrm>
            <a:off x="1264919" y="304800"/>
            <a:ext cx="6918961" cy="3506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800" b="1">
                <a:latin typeface="+mn-lt"/>
                <a:ea typeface="+mn-ea"/>
                <a:cs typeface="+mn-cs"/>
                <a:sym typeface="Arial"/>
              </a:defRPr>
            </a:lvl1pPr>
          </a:lstStyle>
          <a:p>
            <a:r>
              <a:t>                       </a:t>
            </a:r>
          </a:p>
        </p:txBody>
      </p:sp>
      <p:sp>
        <p:nvSpPr>
          <p:cNvPr id="62" name="Title Text"/>
          <p:cNvSpPr txBox="1">
            <a:spLocks noGrp="1"/>
          </p:cNvSpPr>
          <p:nvPr>
            <p:ph type="title"/>
          </p:nvPr>
        </p:nvSpPr>
        <p:spPr>
          <a:xfrm>
            <a:off x="990600" y="1371600"/>
            <a:ext cx="6858000" cy="808038"/>
          </a:xfrm>
          <a:prstGeom prst="rect">
            <a:avLst/>
          </a:prstGeom>
        </p:spPr>
        <p:txBody>
          <a:bodyPr>
            <a:normAutofit/>
          </a:bodyPr>
          <a:lstStyle/>
          <a:p>
            <a:r>
              <a:rPr lang="en-US"/>
              <a:t>Click to edit Master title style</a:t>
            </a:r>
            <a:endParaRPr/>
          </a:p>
        </p:txBody>
      </p:sp>
      <p:sp>
        <p:nvSpPr>
          <p:cNvPr id="63" name="Body Level One…"/>
          <p:cNvSpPr txBox="1">
            <a:spLocks noGrp="1"/>
          </p:cNvSpPr>
          <p:nvPr>
            <p:ph type="body" idx="1"/>
          </p:nvPr>
        </p:nvSpPr>
        <p:spPr>
          <a:xfrm>
            <a:off x="914400" y="2362200"/>
            <a:ext cx="7315200" cy="3763963"/>
          </a:xfrm>
          <a:prstGeom prst="rect">
            <a:avLst/>
          </a:prstGeo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4" name="Slide Number"/>
          <p:cNvSpPr txBox="1">
            <a:spLocks noGrp="1"/>
          </p:cNvSpPr>
          <p:nvPr>
            <p:ph type="sldNum" sz="quarter" idx="2"/>
          </p:nvPr>
        </p:nvSpPr>
        <p:spPr>
          <a:prstGeom prst="rect">
            <a:avLst/>
          </a:prstGeom>
        </p:spPr>
        <p:txBody>
          <a:bodyPr/>
          <a:lstStyle/>
          <a:p>
            <a:fld id="{4CA7CB7E-51E6-4391-AD19-BE8698CA050D}" type="slidenum">
              <a:rPr lang="en-IN" smtClean="0"/>
              <a:pPr/>
              <a:t>‹#›</a:t>
            </a:fld>
            <a:endParaRPr lang="en-IN"/>
          </a:p>
        </p:txBody>
      </p:sp>
    </p:spTree>
    <p:extLst>
      <p:ext uri="{BB962C8B-B14F-4D97-AF65-F5344CB8AC3E}">
        <p14:creationId xmlns:p14="http://schemas.microsoft.com/office/powerpoint/2010/main" val="3826093272"/>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6_Default">
    <p:spTree>
      <p:nvGrpSpPr>
        <p:cNvPr id="1" name=""/>
        <p:cNvGrpSpPr/>
        <p:nvPr/>
      </p:nvGrpSpPr>
      <p:grpSpPr>
        <a:xfrm>
          <a:off x="0" y="0"/>
          <a:ext cx="0" cy="0"/>
          <a:chOff x="0" y="0"/>
          <a:chExt cx="0" cy="0"/>
        </a:xfrm>
      </p:grpSpPr>
      <p:sp>
        <p:nvSpPr>
          <p:cNvPr id="83"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84"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85" name="Text"/>
          <p:cNvSpPr txBox="1"/>
          <p:nvPr/>
        </p:nvSpPr>
        <p:spPr>
          <a:xfrm>
            <a:off x="1264919" y="304800"/>
            <a:ext cx="6918961" cy="3506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800" b="1">
                <a:latin typeface="+mn-lt"/>
                <a:ea typeface="+mn-ea"/>
                <a:cs typeface="+mn-cs"/>
                <a:sym typeface="Arial"/>
              </a:defRPr>
            </a:lvl1pPr>
          </a:lstStyle>
          <a:p>
            <a:r>
              <a:t>                       </a:t>
            </a:r>
          </a:p>
        </p:txBody>
      </p:sp>
      <p:sp>
        <p:nvSpPr>
          <p:cNvPr id="86" name="Title Text"/>
          <p:cNvSpPr txBox="1">
            <a:spLocks noGrp="1"/>
          </p:cNvSpPr>
          <p:nvPr>
            <p:ph type="title"/>
          </p:nvPr>
        </p:nvSpPr>
        <p:spPr>
          <a:xfrm>
            <a:off x="990600" y="1371600"/>
            <a:ext cx="6858000" cy="808038"/>
          </a:xfrm>
          <a:prstGeom prst="rect">
            <a:avLst/>
          </a:prstGeom>
        </p:spPr>
        <p:txBody>
          <a:bodyPr>
            <a:normAutofit/>
          </a:bodyPr>
          <a:lstStyle/>
          <a:p>
            <a:r>
              <a:rPr lang="en-US"/>
              <a:t>Click to edit Master title style</a:t>
            </a:r>
            <a:endParaRPr/>
          </a:p>
        </p:txBody>
      </p:sp>
      <p:sp>
        <p:nvSpPr>
          <p:cNvPr id="87" name="Body Level One…"/>
          <p:cNvSpPr txBox="1">
            <a:spLocks noGrp="1"/>
          </p:cNvSpPr>
          <p:nvPr>
            <p:ph type="body" idx="1"/>
          </p:nvPr>
        </p:nvSpPr>
        <p:spPr>
          <a:xfrm>
            <a:off x="914400" y="2362200"/>
            <a:ext cx="7315200" cy="3763963"/>
          </a:xfrm>
          <a:prstGeom prst="rect">
            <a:avLst/>
          </a:prstGeo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8" name="Slide Number"/>
          <p:cNvSpPr txBox="1">
            <a:spLocks noGrp="1"/>
          </p:cNvSpPr>
          <p:nvPr>
            <p:ph type="sldNum" sz="quarter" idx="2"/>
          </p:nvPr>
        </p:nvSpPr>
        <p:spPr>
          <a:prstGeom prst="rect">
            <a:avLst/>
          </a:prstGeom>
        </p:spPr>
        <p:txBody>
          <a:bodyPr/>
          <a:lstStyle/>
          <a:p>
            <a:fld id="{4CA7CB7E-51E6-4391-AD19-BE8698CA050D}" type="slidenum">
              <a:rPr lang="en-IN" smtClean="0"/>
              <a:pPr/>
              <a:t>‹#›</a:t>
            </a:fld>
            <a:endParaRPr lang="en-IN"/>
          </a:p>
        </p:txBody>
      </p:sp>
    </p:spTree>
    <p:extLst>
      <p:ext uri="{BB962C8B-B14F-4D97-AF65-F5344CB8AC3E}">
        <p14:creationId xmlns:p14="http://schemas.microsoft.com/office/powerpoint/2010/main" val="3419318013"/>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7_Default">
    <p:spTree>
      <p:nvGrpSpPr>
        <p:cNvPr id="1" name=""/>
        <p:cNvGrpSpPr/>
        <p:nvPr/>
      </p:nvGrpSpPr>
      <p:grpSpPr>
        <a:xfrm>
          <a:off x="0" y="0"/>
          <a:ext cx="0" cy="0"/>
          <a:chOff x="0" y="0"/>
          <a:chExt cx="0" cy="0"/>
        </a:xfrm>
      </p:grpSpPr>
      <p:sp>
        <p:nvSpPr>
          <p:cNvPr id="95"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96"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97" name="Text"/>
          <p:cNvSpPr txBox="1"/>
          <p:nvPr/>
        </p:nvSpPr>
        <p:spPr>
          <a:xfrm>
            <a:off x="1264919" y="304800"/>
            <a:ext cx="6918961" cy="3506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800" b="1">
                <a:latin typeface="+mn-lt"/>
                <a:ea typeface="+mn-ea"/>
                <a:cs typeface="+mn-cs"/>
                <a:sym typeface="Arial"/>
              </a:defRPr>
            </a:lvl1pPr>
          </a:lstStyle>
          <a:p>
            <a:r>
              <a:t>                       </a:t>
            </a:r>
          </a:p>
        </p:txBody>
      </p:sp>
      <p:sp>
        <p:nvSpPr>
          <p:cNvPr id="98" name="Title Text"/>
          <p:cNvSpPr txBox="1">
            <a:spLocks noGrp="1"/>
          </p:cNvSpPr>
          <p:nvPr>
            <p:ph type="title"/>
          </p:nvPr>
        </p:nvSpPr>
        <p:spPr>
          <a:xfrm>
            <a:off x="990600" y="1371600"/>
            <a:ext cx="6858000" cy="808038"/>
          </a:xfrm>
          <a:prstGeom prst="rect">
            <a:avLst/>
          </a:prstGeom>
        </p:spPr>
        <p:txBody>
          <a:bodyPr>
            <a:normAutofit/>
          </a:bodyPr>
          <a:lstStyle/>
          <a:p>
            <a:r>
              <a:rPr lang="en-US"/>
              <a:t>Click to edit Master title style</a:t>
            </a:r>
            <a:endParaRPr/>
          </a:p>
        </p:txBody>
      </p:sp>
      <p:sp>
        <p:nvSpPr>
          <p:cNvPr id="99" name="Body Level One…"/>
          <p:cNvSpPr txBox="1">
            <a:spLocks noGrp="1"/>
          </p:cNvSpPr>
          <p:nvPr>
            <p:ph type="body" idx="1"/>
          </p:nvPr>
        </p:nvSpPr>
        <p:spPr>
          <a:xfrm>
            <a:off x="914400" y="2362200"/>
            <a:ext cx="7315200" cy="3763963"/>
          </a:xfrm>
          <a:prstGeom prst="rect">
            <a:avLst/>
          </a:prstGeo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00" name="Slide Number"/>
          <p:cNvSpPr txBox="1">
            <a:spLocks noGrp="1"/>
          </p:cNvSpPr>
          <p:nvPr>
            <p:ph type="sldNum" sz="quarter" idx="2"/>
          </p:nvPr>
        </p:nvSpPr>
        <p:spPr>
          <a:prstGeom prst="rect">
            <a:avLst/>
          </a:prstGeom>
        </p:spPr>
        <p:txBody>
          <a:bodyPr/>
          <a:lstStyle/>
          <a:p>
            <a:fld id="{4CA7CB7E-51E6-4391-AD19-BE8698CA050D}" type="slidenum">
              <a:rPr lang="en-IN" smtClean="0"/>
              <a:pPr/>
              <a:t>‹#›</a:t>
            </a:fld>
            <a:endParaRPr lang="en-IN"/>
          </a:p>
        </p:txBody>
      </p:sp>
    </p:spTree>
    <p:extLst>
      <p:ext uri="{BB962C8B-B14F-4D97-AF65-F5344CB8AC3E}">
        <p14:creationId xmlns:p14="http://schemas.microsoft.com/office/powerpoint/2010/main" val="732321798"/>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8_Default">
    <p:spTree>
      <p:nvGrpSpPr>
        <p:cNvPr id="1" name=""/>
        <p:cNvGrpSpPr/>
        <p:nvPr/>
      </p:nvGrpSpPr>
      <p:grpSpPr>
        <a:xfrm>
          <a:off x="0" y="0"/>
          <a:ext cx="0" cy="0"/>
          <a:chOff x="0" y="0"/>
          <a:chExt cx="0" cy="0"/>
        </a:xfrm>
      </p:grpSpPr>
      <p:sp>
        <p:nvSpPr>
          <p:cNvPr id="107"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108"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109" name="Text"/>
          <p:cNvSpPr txBox="1"/>
          <p:nvPr/>
        </p:nvSpPr>
        <p:spPr>
          <a:xfrm>
            <a:off x="1264919" y="304800"/>
            <a:ext cx="6918961" cy="3506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800" b="1">
                <a:latin typeface="+mn-lt"/>
                <a:ea typeface="+mn-ea"/>
                <a:cs typeface="+mn-cs"/>
                <a:sym typeface="Arial"/>
              </a:defRPr>
            </a:lvl1pPr>
          </a:lstStyle>
          <a:p>
            <a:r>
              <a:t>                       </a:t>
            </a:r>
          </a:p>
        </p:txBody>
      </p:sp>
      <p:sp>
        <p:nvSpPr>
          <p:cNvPr id="110" name="Title Text"/>
          <p:cNvSpPr txBox="1">
            <a:spLocks noGrp="1"/>
          </p:cNvSpPr>
          <p:nvPr>
            <p:ph type="title"/>
          </p:nvPr>
        </p:nvSpPr>
        <p:spPr>
          <a:xfrm>
            <a:off x="990600" y="1371600"/>
            <a:ext cx="6858000" cy="808038"/>
          </a:xfrm>
          <a:prstGeom prst="rect">
            <a:avLst/>
          </a:prstGeom>
        </p:spPr>
        <p:txBody>
          <a:bodyPr>
            <a:normAutofit/>
          </a:bodyPr>
          <a:lstStyle/>
          <a:p>
            <a:r>
              <a:rPr lang="en-US"/>
              <a:t>Click to edit Master title style</a:t>
            </a:r>
            <a:endParaRPr/>
          </a:p>
        </p:txBody>
      </p:sp>
      <p:sp>
        <p:nvSpPr>
          <p:cNvPr id="111" name="Body Level One…"/>
          <p:cNvSpPr txBox="1">
            <a:spLocks noGrp="1"/>
          </p:cNvSpPr>
          <p:nvPr>
            <p:ph type="body" idx="1"/>
          </p:nvPr>
        </p:nvSpPr>
        <p:spPr>
          <a:xfrm>
            <a:off x="914400" y="2362200"/>
            <a:ext cx="7315200" cy="3763963"/>
          </a:xfrm>
          <a:prstGeom prst="rect">
            <a:avLst/>
          </a:prstGeo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12" name="Slide Number"/>
          <p:cNvSpPr txBox="1">
            <a:spLocks noGrp="1"/>
          </p:cNvSpPr>
          <p:nvPr>
            <p:ph type="sldNum" sz="quarter" idx="2"/>
          </p:nvPr>
        </p:nvSpPr>
        <p:spPr>
          <a:prstGeom prst="rect">
            <a:avLst/>
          </a:prstGeom>
        </p:spPr>
        <p:txBody>
          <a:bodyPr/>
          <a:lstStyle/>
          <a:p>
            <a:fld id="{4CA7CB7E-51E6-4391-AD19-BE8698CA050D}" type="slidenum">
              <a:rPr lang="en-IN" smtClean="0"/>
              <a:pPr/>
              <a:t>‹#›</a:t>
            </a:fld>
            <a:endParaRPr lang="en-IN"/>
          </a:p>
        </p:txBody>
      </p:sp>
    </p:spTree>
    <p:extLst>
      <p:ext uri="{BB962C8B-B14F-4D97-AF65-F5344CB8AC3E}">
        <p14:creationId xmlns:p14="http://schemas.microsoft.com/office/powerpoint/2010/main" val="1250405550"/>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9_Default">
    <p:spTree>
      <p:nvGrpSpPr>
        <p:cNvPr id="1" name=""/>
        <p:cNvGrpSpPr/>
        <p:nvPr/>
      </p:nvGrpSpPr>
      <p:grpSpPr>
        <a:xfrm>
          <a:off x="0" y="0"/>
          <a:ext cx="0" cy="0"/>
          <a:chOff x="0" y="0"/>
          <a:chExt cx="0" cy="0"/>
        </a:xfrm>
      </p:grpSpPr>
      <p:sp>
        <p:nvSpPr>
          <p:cNvPr id="119" name="Slide Number"/>
          <p:cNvSpPr txBox="1">
            <a:spLocks noGrp="1"/>
          </p:cNvSpPr>
          <p:nvPr>
            <p:ph type="sldNum" sz="quarter" idx="2"/>
          </p:nvPr>
        </p:nvSpPr>
        <p:spPr>
          <a:prstGeom prst="rect">
            <a:avLst/>
          </a:prstGeom>
        </p:spPr>
        <p:txBody>
          <a:bodyPr/>
          <a:lstStyle/>
          <a:p>
            <a:fld id="{4CA7CB7E-51E6-4391-AD19-BE8698CA050D}" type="slidenum">
              <a:rPr lang="en-IN" smtClean="0"/>
              <a:pPr/>
              <a:t>‹#›</a:t>
            </a:fld>
            <a:endParaRPr lang="en-IN"/>
          </a:p>
        </p:txBody>
      </p:sp>
      <p:sp>
        <p:nvSpPr>
          <p:cNvPr id="120" name="Title Text"/>
          <p:cNvSpPr txBox="1">
            <a:spLocks noGrp="1"/>
          </p:cNvSpPr>
          <p:nvPr>
            <p:ph type="title"/>
          </p:nvPr>
        </p:nvSpPr>
        <p:spPr>
          <a:prstGeom prst="rect">
            <a:avLst/>
          </a:prstGeom>
        </p:spPr>
        <p:txBody>
          <a:bodyPr/>
          <a:lstStyle/>
          <a:p>
            <a:r>
              <a:rPr lang="en-US"/>
              <a:t>Click to edit Master title style</a:t>
            </a:r>
            <a:endParaRPr/>
          </a:p>
        </p:txBody>
      </p:sp>
    </p:spTree>
    <p:extLst>
      <p:ext uri="{BB962C8B-B14F-4D97-AF65-F5344CB8AC3E}">
        <p14:creationId xmlns:p14="http://schemas.microsoft.com/office/powerpoint/2010/main" val="885776059"/>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F4FE94-D046-4F21-ACE4-2D836AFF0390}" type="datetimeFigureOut">
              <a:rPr lang="en-IN" smtClean="0"/>
              <a:pPr/>
              <a:t>04-05-2024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A7CB7E-51E6-4391-AD19-BE8698CA050D}" type="slidenum">
              <a:rPr lang="en-IN" smtClean="0"/>
              <a:pPr/>
              <a:t>‹#›</a:t>
            </a:fld>
            <a:endParaRPr lang="en-IN"/>
          </a:p>
        </p:txBody>
      </p:sp>
    </p:spTree>
    <p:extLst>
      <p:ext uri="{BB962C8B-B14F-4D97-AF65-F5344CB8AC3E}">
        <p14:creationId xmlns:p14="http://schemas.microsoft.com/office/powerpoint/2010/main" val="1915204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sp>
        <p:nvSpPr>
          <p:cNvPr id="3" name="Text"/>
          <p:cNvSpPr txBox="1"/>
          <p:nvPr/>
        </p:nvSpPr>
        <p:spPr>
          <a:xfrm>
            <a:off x="1264919" y="304800"/>
            <a:ext cx="6918961" cy="3506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800" b="1">
                <a:latin typeface="+mn-lt"/>
                <a:ea typeface="+mn-ea"/>
                <a:cs typeface="+mn-cs"/>
                <a:sym typeface="Arial"/>
              </a:defRPr>
            </a:lvl1pPr>
          </a:lstStyle>
          <a:p>
            <a:r>
              <a:t>                       </a:t>
            </a:r>
          </a:p>
        </p:txBody>
      </p:sp>
      <p:pic>
        <p:nvPicPr>
          <p:cNvPr id="4" name="image.png" descr="image.png"/>
          <p:cNvPicPr>
            <a:picLocks noChangeAspect="1"/>
          </p:cNvPicPr>
          <p:nvPr/>
        </p:nvPicPr>
        <p:blipFill>
          <a:blip r:embed="rId11"/>
          <a:stretch>
            <a:fillRect/>
          </a:stretch>
        </p:blipFill>
        <p:spPr>
          <a:xfrm>
            <a:off x="0" y="38100"/>
            <a:ext cx="1104900" cy="1104900"/>
          </a:xfrm>
          <a:prstGeom prst="rect">
            <a:avLst/>
          </a:prstGeom>
          <a:ln w="12700">
            <a:miter lim="400000"/>
          </a:ln>
        </p:spPr>
      </p:pic>
      <p:sp>
        <p:nvSpPr>
          <p:cNvPr id="5" name="Slide Number"/>
          <p:cNvSpPr txBox="1">
            <a:spLocks noGrp="1"/>
          </p:cNvSpPr>
          <p:nvPr>
            <p:ph type="sldNum" sz="quarter" idx="2"/>
          </p:nvPr>
        </p:nvSpPr>
        <p:spPr>
          <a:xfrm>
            <a:off x="8308692" y="381000"/>
            <a:ext cx="301909" cy="288824"/>
          </a:xfrm>
          <a:prstGeom prst="rect">
            <a:avLst/>
          </a:prstGeom>
          <a:ln w="12700">
            <a:miter lim="400000"/>
          </a:ln>
        </p:spPr>
        <p:txBody>
          <a:bodyPr wrap="none" lIns="45719" rIns="45719">
            <a:spAutoFit/>
          </a:bodyPr>
          <a:lstStyle>
            <a:lvl1pPr algn="r">
              <a:defRPr>
                <a:latin typeface="+mn-lt"/>
                <a:ea typeface="+mn-ea"/>
                <a:cs typeface="+mn-cs"/>
                <a:sym typeface="Arial"/>
              </a:defRPr>
            </a:lvl1pPr>
          </a:lstStyle>
          <a:p>
            <a:fld id="{4CA7CB7E-51E6-4391-AD19-BE8698CA050D}" type="slidenum">
              <a:rPr lang="en-IN" smtClean="0"/>
              <a:pPr/>
              <a:t>‹#›</a:t>
            </a:fld>
            <a:endParaRPr lang="en-IN"/>
          </a:p>
        </p:txBody>
      </p:sp>
      <p:sp>
        <p:nvSpPr>
          <p:cNvPr id="6" name="Title Text"/>
          <p:cNvSpPr txBox="1">
            <a:spLocks noGrp="1"/>
          </p:cNvSpPr>
          <p:nvPr>
            <p:ph type="title"/>
          </p:nvPr>
        </p:nvSpPr>
        <p:spPr>
          <a:xfrm>
            <a:off x="457200" y="92074"/>
            <a:ext cx="8229600" cy="15081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p>
            <a:r>
              <a:t>Title Text</a:t>
            </a:r>
          </a:p>
        </p:txBody>
      </p:sp>
      <p:sp>
        <p:nvSpPr>
          <p:cNvPr id="7" name="Body Level One…"/>
          <p:cNvSpPr txBox="1">
            <a:spLocks noGrp="1"/>
          </p:cNvSpPr>
          <p:nvPr>
            <p:ph type="body" idx="1"/>
          </p:nvPr>
        </p:nvSpPr>
        <p:spPr>
          <a:xfrm>
            <a:off x="457200" y="1600200"/>
            <a:ext cx="8229600" cy="4525963"/>
          </a:xfrm>
          <a:prstGeom prst="rect">
            <a:avLst/>
          </a:prstGeom>
          <a:solidFill>
            <a:srgbClr val="FFFF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Tree>
    <p:extLst>
      <p:ext uri="{BB962C8B-B14F-4D97-AF65-F5344CB8AC3E}">
        <p14:creationId xmlns:p14="http://schemas.microsoft.com/office/powerpoint/2010/main" val="351931709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2" r:id="rId5"/>
    <p:sldLayoutId id="2147483703" r:id="rId6"/>
    <p:sldLayoutId id="2147483704" r:id="rId7"/>
    <p:sldLayoutId id="2147483705" r:id="rId8"/>
    <p:sldLayoutId id="2147483706" r:id="rId9"/>
  </p:sldLayoutIdLst>
  <p:transition spd="med"/>
  <p:txStyles>
    <p:titleStyle>
      <a:lvl1pPr marL="0" marR="0" indent="0" algn="ctr" defTabSz="914400" rtl="0" eaLnBrk="1" latinLnBrk="0" hangingPunct="1">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1pPr>
      <a:lvl2pPr marL="0" marR="0" indent="0" algn="ctr" defTabSz="914400" rtl="0" eaLnBrk="1" latinLnBrk="0" hangingPunct="1">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2pPr>
      <a:lvl3pPr marL="0" marR="0" indent="0" algn="ctr" defTabSz="914400" rtl="0" eaLnBrk="1" latinLnBrk="0" hangingPunct="1">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3pPr>
      <a:lvl4pPr marL="0" marR="0" indent="0" algn="ctr" defTabSz="914400" rtl="0" eaLnBrk="1" latinLnBrk="0" hangingPunct="1">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4pPr>
      <a:lvl5pPr marL="0" marR="0" indent="0" algn="ctr" defTabSz="914400" rtl="0" eaLnBrk="1" latinLnBrk="0" hangingPunct="1">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5pPr>
      <a:lvl6pPr marL="0" marR="0" indent="457200" algn="ctr" defTabSz="914400" rtl="0" eaLnBrk="1" latinLnBrk="0" hangingPunct="1">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6pPr>
      <a:lvl7pPr marL="0" marR="0" indent="914400" algn="ctr" defTabSz="914400" rtl="0" eaLnBrk="1" latinLnBrk="0" hangingPunct="1">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7pPr>
      <a:lvl8pPr marL="0" marR="0" indent="1371600" algn="ctr" defTabSz="914400" rtl="0" eaLnBrk="1" latinLnBrk="0" hangingPunct="1">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8pPr>
      <a:lvl9pPr marL="0" marR="0" indent="1828800" algn="ctr" defTabSz="914400" rtl="0" eaLnBrk="1" latinLnBrk="0" hangingPunct="1">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9pPr>
    </p:titleStyle>
    <p:bodyStyle>
      <a:lvl1pPr marL="342900" marR="0" indent="-342900" algn="l" defTabSz="914400" rtl="0" eaLnBrk="1" latinLnBrk="0" hangingPunct="1">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1pPr>
      <a:lvl2pPr marL="661307" marR="0" indent="-204107" algn="l" defTabSz="914400" rtl="0" eaLnBrk="1" latinLnBrk="0" hangingPunct="1">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2pPr>
      <a:lvl3pPr marL="1200150" marR="0" indent="-285750" algn="l" defTabSz="914400" rtl="0" eaLnBrk="1" latinLnBrk="0" hangingPunct="1">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3pPr>
      <a:lvl4pPr marL="1600200" marR="0" indent="-228600" algn="l" defTabSz="914400" rtl="0" eaLnBrk="1" latinLnBrk="0" hangingPunct="1">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4pPr>
      <a:lvl5pPr marL="2082800" marR="0" indent="-254000" algn="l" defTabSz="914400" rtl="0" eaLnBrk="1" latinLnBrk="0" hangingPunct="1">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5pPr>
      <a:lvl6pPr marL="2540000" marR="0" indent="-254000" algn="l" defTabSz="914400" rtl="0" eaLnBrk="1" latinLnBrk="0" hangingPunct="1">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6pPr>
      <a:lvl7pPr marL="2997200" marR="0" indent="-254000" algn="l" defTabSz="914400" rtl="0" eaLnBrk="1" latinLnBrk="0" hangingPunct="1">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7pPr>
      <a:lvl8pPr marL="3454400" marR="0" indent="-254000" algn="l" defTabSz="914400" rtl="0" eaLnBrk="1" latinLnBrk="0" hangingPunct="1">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8pPr>
      <a:lvl9pPr marL="3911600" marR="0" indent="-254000" algn="l" defTabSz="914400" rtl="0" eaLnBrk="1" latinLnBrk="0" hangingPunct="1">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9pPr>
    </p:bodyStyle>
    <p:otherStyle>
      <a:lvl1pPr marL="0" marR="0" indent="0" algn="r" defTabSz="914400" rtl="0" eaLnBrk="1" latinLnBrk="0" hangingPunct="1">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1pPr>
      <a:lvl2pPr marL="0" marR="0" indent="457200" algn="r" defTabSz="914400" rtl="0" eaLnBrk="1" latinLnBrk="0" hangingPunct="1">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2pPr>
      <a:lvl3pPr marL="0" marR="0" indent="914400" algn="r" defTabSz="914400" rtl="0" eaLnBrk="1" latinLnBrk="0" hangingPunct="1">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3pPr>
      <a:lvl4pPr marL="0" marR="0" indent="1371600" algn="r" defTabSz="914400" rtl="0" eaLnBrk="1" latinLnBrk="0" hangingPunct="1">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4pPr>
      <a:lvl5pPr marL="0" marR="0" indent="1828800" algn="r" defTabSz="914400" rtl="0" eaLnBrk="1" latinLnBrk="0" hangingPunct="1">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5pPr>
      <a:lvl6pPr marL="0" marR="0" indent="0" algn="r" defTabSz="914400" rtl="0" eaLnBrk="1" latinLnBrk="0" hangingPunct="1">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6pPr>
      <a:lvl7pPr marL="0" marR="0" indent="0" algn="r" defTabSz="914400" rtl="0" eaLnBrk="1" latinLnBrk="0" hangingPunct="1">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7pPr>
      <a:lvl8pPr marL="0" marR="0" indent="0" algn="r" defTabSz="914400" rtl="0" eaLnBrk="1" latinLnBrk="0" hangingPunct="1">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8pPr>
      <a:lvl9pPr marL="0" marR="0" indent="0" algn="r" defTabSz="914400" rtl="0" eaLnBrk="1" latinLnBrk="0" hangingPunct="1">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6"/>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2" y="6459788"/>
            <a:ext cx="1854203" cy="365125"/>
          </a:xfrm>
          <a:prstGeom prst="rect">
            <a:avLst/>
          </a:prstGeom>
        </p:spPr>
        <p:txBody>
          <a:bodyPr vert="horz" lIns="91440" tIns="45720" rIns="91440" bIns="45720" rtlCol="0" anchor="ctr"/>
          <a:lstStyle>
            <a:lvl1pPr algn="l">
              <a:defRPr sz="675">
                <a:solidFill>
                  <a:srgbClr val="FFFFFF"/>
                </a:solidFill>
              </a:defRPr>
            </a:lvl1pPr>
          </a:lstStyle>
          <a:p>
            <a:fld id="{96DFF08F-DC6B-4601-B491-B0F83F6DD2DA}" type="datetimeFigureOut">
              <a:rPr lang="en-US" smtClean="0"/>
              <a:pPr/>
              <a:t>5/4/2024</a:t>
            </a:fld>
            <a:endParaRPr lang="en-US" dirty="0"/>
          </a:p>
        </p:txBody>
      </p:sp>
      <p:sp>
        <p:nvSpPr>
          <p:cNvPr id="5" name="Footer Placeholder 4"/>
          <p:cNvSpPr>
            <a:spLocks noGrp="1"/>
          </p:cNvSpPr>
          <p:nvPr>
            <p:ph type="ftr" sz="quarter" idx="3"/>
          </p:nvPr>
        </p:nvSpPr>
        <p:spPr>
          <a:xfrm>
            <a:off x="2764640" y="6459788"/>
            <a:ext cx="3617103" cy="365125"/>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5" y="6459788"/>
            <a:ext cx="984019" cy="365125"/>
          </a:xfrm>
          <a:prstGeom prst="rect">
            <a:avLst/>
          </a:prstGeom>
        </p:spPr>
        <p:txBody>
          <a:bodyPr vert="horz" lIns="91440" tIns="45720" rIns="91440" bIns="45720" rtlCol="0" anchor="ctr"/>
          <a:lstStyle>
            <a:lvl1pPr algn="r">
              <a:defRPr sz="788">
                <a:solidFill>
                  <a:srgbClr val="FFFFFF"/>
                </a:solidFill>
              </a:defRPr>
            </a:lvl1pPr>
          </a:lstStyle>
          <a:p>
            <a:fld id="{4CA7CB7E-51E6-4391-AD19-BE8698CA050D}" type="slidenum">
              <a:rPr lang="en-IN" smtClean="0"/>
              <a:pPr/>
              <a:t>‹#›</a:t>
            </a:fld>
            <a:endParaRPr lang="en-IN"/>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3291991"/>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hyperlink" Target="https://doi.org/10.1145/3334480.3382929" TargetMode="Externa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hyperlink" Target="https://doi.org/10.1145/3328833.3328869" TargetMode="Externa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6.xml"/><Relationship Id="rId5" Type="http://schemas.openxmlformats.org/officeDocument/2006/relationships/image" Target="../media/image12.png"/><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hyperlink" Target="https://doi.org/10.1145/3538491" TargetMode="Externa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Z-SPA"/>
          <p:cNvSpPr txBox="1">
            <a:spLocks noGrp="1"/>
          </p:cNvSpPr>
          <p:nvPr>
            <p:ph type="title"/>
          </p:nvPr>
        </p:nvSpPr>
        <p:spPr>
          <a:xfrm>
            <a:off x="869826" y="1575891"/>
            <a:ext cx="7696200" cy="829687"/>
          </a:xfrm>
          <a:prstGeom prst="rect">
            <a:avLst/>
          </a:prstGeom>
        </p:spPr>
        <p:txBody>
          <a:bodyPr>
            <a:noAutofit/>
          </a:bodyPr>
          <a:lstStyle/>
          <a:p>
            <a:pPr>
              <a:defRPr sz="4000" b="1">
                <a:latin typeface="Times New Roman"/>
                <a:ea typeface="Times New Roman"/>
                <a:cs typeface="Times New Roman"/>
                <a:sym typeface="Times New Roman"/>
              </a:defRPr>
            </a:pPr>
            <a:r>
              <a:rPr lang="en-US" sz="2000" dirty="0"/>
              <a:t>Shielding against SMS spam and Cyberbullying </a:t>
            </a:r>
            <a:br>
              <a:rPr lang="en-GB" sz="4400" dirty="0">
                <a:solidFill>
                  <a:schemeClr val="tx1"/>
                </a:solidFill>
              </a:rPr>
            </a:br>
            <a:br>
              <a:rPr lang="en-GB" sz="2600" dirty="0">
                <a:solidFill>
                  <a:schemeClr val="tx1"/>
                </a:solidFill>
              </a:rPr>
            </a:br>
            <a:r>
              <a:rPr lang="en-GB" sz="1800" dirty="0">
                <a:solidFill>
                  <a:schemeClr val="tx1"/>
                </a:solidFill>
              </a:rPr>
              <a:t>Final Team ID: P-122		Panel No.: </a:t>
            </a:r>
            <a:endParaRPr sz="2600" b="0" dirty="0">
              <a:solidFill>
                <a:schemeClr val="tx1"/>
              </a:solidFill>
            </a:endParaRPr>
          </a:p>
        </p:txBody>
      </p:sp>
      <p:sp>
        <p:nvSpPr>
          <p:cNvPr id="132" name="Rectangle"/>
          <p:cNvSpPr/>
          <p:nvPr/>
        </p:nvSpPr>
        <p:spPr>
          <a:xfrm>
            <a:off x="1025858" y="110568"/>
            <a:ext cx="6858000" cy="829687"/>
          </a:xfrm>
          <a:prstGeom prst="rect">
            <a:avLst/>
          </a:prstGeom>
          <a:solidFill>
            <a:srgbClr val="FFFFFF"/>
          </a:solidFill>
          <a:ln>
            <a:solidFill>
              <a:srgbClr val="FFFFFF"/>
            </a:solidFill>
          </a:ln>
        </p:spPr>
        <p:txBody>
          <a:bodyPr lIns="45719" rIns="45719" anchor="ctr"/>
          <a:lstStyle/>
          <a:p>
            <a:pPr algn="ctr"/>
            <a:r>
              <a:rPr lang="en-US" sz="2000" b="1" dirty="0">
                <a:latin typeface="Aptos" panose="020B0004020202020204" pitchFamily="34" charset="0"/>
                <a:cs typeface="Times New Roman" panose="02020603050405020304" pitchFamily="18" charset="0"/>
              </a:rPr>
              <a:t>Amrita School of Computing, Bangalore Campus</a:t>
            </a:r>
            <a:endParaRPr lang="en-IN" sz="2000" b="1" dirty="0">
              <a:latin typeface="Aptos" panose="020B0004020202020204" pitchFamily="34" charset="0"/>
              <a:cs typeface="Times New Roman" panose="02020603050405020304" pitchFamily="18" charset="0"/>
            </a:endParaRPr>
          </a:p>
          <a:p>
            <a:pPr algn="ctr"/>
            <a:r>
              <a:rPr lang="en-US" sz="2000" b="1" dirty="0">
                <a:latin typeface="Aptos" panose="020B0004020202020204" pitchFamily="34" charset="0"/>
                <a:cs typeface="Times New Roman" panose="02020603050405020304" pitchFamily="18" charset="0"/>
              </a:rPr>
              <a:t>Department of Computer Science and Engineering</a:t>
            </a:r>
          </a:p>
          <a:p>
            <a:pPr>
              <a:defRPr sz="2800">
                <a:latin typeface="+mn-lt"/>
                <a:ea typeface="+mn-ea"/>
                <a:cs typeface="+mn-cs"/>
                <a:sym typeface="Arial"/>
              </a:defRPr>
            </a:pPr>
            <a:endParaRPr sz="2000" dirty="0">
              <a:latin typeface="Aptos" panose="020B0004020202020204" pitchFamily="34" charset="0"/>
            </a:endParaRPr>
          </a:p>
        </p:txBody>
      </p:sp>
      <p:graphicFrame>
        <p:nvGraphicFramePr>
          <p:cNvPr id="137" name="Table"/>
          <p:cNvGraphicFramePr/>
          <p:nvPr>
            <p:extLst>
              <p:ext uri="{D42A27DB-BD31-4B8C-83A1-F6EECF244321}">
                <p14:modId xmlns:p14="http://schemas.microsoft.com/office/powerpoint/2010/main" val="566465005"/>
              </p:ext>
            </p:extLst>
          </p:nvPr>
        </p:nvGraphicFramePr>
        <p:xfrm>
          <a:off x="582654" y="3311645"/>
          <a:ext cx="7983372" cy="1991060"/>
        </p:xfrm>
        <a:graphic>
          <a:graphicData uri="http://schemas.openxmlformats.org/drawingml/2006/table">
            <a:tbl>
              <a:tblPr>
                <a:tableStyleId>{4C3C2611-4C71-4FC5-86AE-919BDF0F9419}</a:tableStyleId>
              </a:tblPr>
              <a:tblGrid>
                <a:gridCol w="769825">
                  <a:extLst>
                    <a:ext uri="{9D8B030D-6E8A-4147-A177-3AD203B41FA5}">
                      <a16:colId xmlns:a16="http://schemas.microsoft.com/office/drawing/2014/main" val="20000"/>
                    </a:ext>
                  </a:extLst>
                </a:gridCol>
                <a:gridCol w="2263539">
                  <a:extLst>
                    <a:ext uri="{9D8B030D-6E8A-4147-A177-3AD203B41FA5}">
                      <a16:colId xmlns:a16="http://schemas.microsoft.com/office/drawing/2014/main" val="20001"/>
                    </a:ext>
                  </a:extLst>
                </a:gridCol>
                <a:gridCol w="3752502">
                  <a:extLst>
                    <a:ext uri="{9D8B030D-6E8A-4147-A177-3AD203B41FA5}">
                      <a16:colId xmlns:a16="http://schemas.microsoft.com/office/drawing/2014/main" val="20002"/>
                    </a:ext>
                  </a:extLst>
                </a:gridCol>
                <a:gridCol w="1197506">
                  <a:extLst>
                    <a:ext uri="{9D8B030D-6E8A-4147-A177-3AD203B41FA5}">
                      <a16:colId xmlns:a16="http://schemas.microsoft.com/office/drawing/2014/main" val="20003"/>
                    </a:ext>
                  </a:extLst>
                </a:gridCol>
              </a:tblGrid>
              <a:tr h="430658">
                <a:tc>
                  <a:txBody>
                    <a:bodyPr/>
                    <a:lstStyle/>
                    <a:p>
                      <a:pPr algn="ctr">
                        <a:defRPr sz="1800"/>
                      </a:pPr>
                      <a:r>
                        <a:rPr sz="1800" b="1" dirty="0" err="1">
                          <a:latin typeface="Times New Roman"/>
                          <a:ea typeface="Times New Roman"/>
                          <a:cs typeface="Times New Roman"/>
                          <a:sym typeface="Times New Roman"/>
                        </a:rPr>
                        <a:t>S.No</a:t>
                      </a:r>
                      <a:endParaRPr sz="1800" b="1" dirty="0">
                        <a:latin typeface="Times New Roman"/>
                        <a:ea typeface="Times New Roman"/>
                        <a:cs typeface="Times New Roman"/>
                        <a:sym typeface="Times New Roman"/>
                      </a:endParaRPr>
                    </a:p>
                  </a:txBody>
                  <a:tcPr marL="0" marR="0" marT="0" marB="0"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defRPr sz="1800"/>
                      </a:pPr>
                      <a:r>
                        <a:rPr sz="1800" b="1" dirty="0" err="1">
                          <a:latin typeface="Times New Roman"/>
                          <a:ea typeface="Times New Roman"/>
                          <a:cs typeface="Times New Roman"/>
                          <a:sym typeface="Times New Roman"/>
                        </a:rPr>
                        <a:t>Reg.No</a:t>
                      </a:r>
                      <a:endParaRPr sz="1800" b="1" dirty="0">
                        <a:latin typeface="Times New Roman"/>
                        <a:ea typeface="Times New Roman"/>
                        <a:cs typeface="Times New Roman"/>
                        <a:sym typeface="Times New Roman"/>
                      </a:endParaRPr>
                    </a:p>
                  </a:txBody>
                  <a:tcPr marL="0" marR="0" marT="0" marB="0" anchor="ctr" horzOverflow="overflow">
                    <a:lnL w="12700">
                      <a:solidFill>
                        <a:srgbClr val="000000"/>
                      </a:solidFill>
                    </a:lnL>
                    <a:lnR w="12700">
                      <a:solidFill>
                        <a:srgbClr val="000000"/>
                      </a:solidFill>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algn="ctr">
                        <a:defRPr sz="1800"/>
                      </a:pPr>
                      <a:r>
                        <a:rPr sz="1800" b="1" dirty="0">
                          <a:latin typeface="Times New Roman"/>
                          <a:ea typeface="Times New Roman"/>
                          <a:cs typeface="Times New Roman"/>
                          <a:sym typeface="Times New Roman"/>
                        </a:rPr>
                        <a:t>Name of the Student</a:t>
                      </a:r>
                    </a:p>
                  </a:txBody>
                  <a:tcPr marL="0" marR="0" marT="0" marB="0"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defRPr sz="1800"/>
                      </a:pPr>
                      <a:r>
                        <a:rPr lang="en-US" sz="1800" b="1" dirty="0">
                          <a:latin typeface="Times New Roman"/>
                          <a:ea typeface="Times New Roman"/>
                          <a:cs typeface="Times New Roman"/>
                          <a:sym typeface="Times New Roman"/>
                        </a:rPr>
                        <a:t>Branch &amp; </a:t>
                      </a:r>
                      <a:r>
                        <a:rPr sz="1800" b="1" dirty="0">
                          <a:latin typeface="Times New Roman"/>
                          <a:ea typeface="Times New Roman"/>
                          <a:cs typeface="Times New Roman"/>
                          <a:sym typeface="Times New Roman"/>
                        </a:rPr>
                        <a:t>Section</a:t>
                      </a:r>
                    </a:p>
                  </a:txBody>
                  <a:tcPr marL="0" marR="0" marT="0" marB="0"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0"/>
                  </a:ext>
                </a:extLst>
              </a:tr>
              <a:tr h="360605">
                <a:tc>
                  <a:txBody>
                    <a:bodyPr/>
                    <a:lstStyle/>
                    <a:p>
                      <a:pPr algn="ctr">
                        <a:defRPr sz="1800"/>
                      </a:pPr>
                      <a:r>
                        <a:rPr sz="1600" dirty="0">
                          <a:latin typeface="Times New Roman"/>
                          <a:ea typeface="Times New Roman"/>
                          <a:cs typeface="Times New Roman"/>
                          <a:sym typeface="Times New Roman"/>
                        </a:rPr>
                        <a:t>1</a:t>
                      </a:r>
                    </a:p>
                  </a:txBody>
                  <a:tcPr marL="0" marR="0" marT="0" marB="0" horzOverflow="overflow">
                    <a:lnL w="12700">
                      <a:solidFill>
                        <a:srgbClr val="000000"/>
                      </a:solidFill>
                    </a:lnL>
                    <a:lnR w="12700" cap="flat" cmpd="sng" algn="ctr">
                      <a:solidFill>
                        <a:srgbClr val="000000"/>
                      </a:solidFill>
                      <a:prstDash val="solid"/>
                      <a:round/>
                      <a:headEnd type="none" w="med" len="med"/>
                      <a:tailEnd type="none" w="med" len="med"/>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algn="ctr">
                        <a:defRPr sz="1800"/>
                      </a:pPr>
                      <a:r>
                        <a:rPr lang="en-US" sz="1600" dirty="0">
                          <a:latin typeface="Times New Roman"/>
                          <a:ea typeface="Times New Roman"/>
                          <a:cs typeface="Times New Roman"/>
                          <a:sym typeface="Times New Roman"/>
                        </a:rPr>
                        <a:t>BL.EN.U4CSE20092</a:t>
                      </a:r>
                      <a:endParaRPr sz="1600" dirty="0">
                        <a:latin typeface="Times New Roman"/>
                        <a:ea typeface="Times New Roman"/>
                        <a:cs typeface="Times New Roman"/>
                        <a:sym typeface="Times New Roman"/>
                      </a:endParaRPr>
                    </a:p>
                  </a:txBody>
                  <a:tcPr marL="0" marR="0" marT="0" marB="0" horzOverflow="overflow">
                    <a:lnL w="12700">
                      <a:solidFill>
                        <a:srgbClr val="000000"/>
                      </a:solidFill>
                    </a:lnL>
                    <a:lnR w="12700">
                      <a:solidFill>
                        <a:srgbClr val="000000"/>
                      </a:solidFill>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algn="ctr">
                        <a:defRPr sz="1800"/>
                      </a:pPr>
                      <a:r>
                        <a:rPr lang="en-IN" sz="1600" dirty="0"/>
                        <a:t>M. Nitin Sai </a:t>
                      </a:r>
                      <a:endParaRPr sz="1600" dirty="0">
                        <a:latin typeface="Times New Roman"/>
                        <a:ea typeface="Times New Roman"/>
                        <a:cs typeface="Times New Roman"/>
                        <a:sym typeface="Times New Roman"/>
                      </a:endParaRPr>
                    </a:p>
                  </a:txBody>
                  <a:tcPr marL="0" marR="0" marT="0" marB="0" horzOverflow="overflow">
                    <a:lnL w="12700" cap="flat" cmpd="sng" algn="ctr">
                      <a:solidFill>
                        <a:srgbClr val="000000"/>
                      </a:solidFill>
                      <a:prstDash val="solid"/>
                      <a:round/>
                      <a:headEnd type="none" w="med" len="med"/>
                      <a:tailEnd type="none" w="med" len="med"/>
                    </a:lnL>
                    <a:lnR w="12700">
                      <a:solidFill>
                        <a:srgbClr val="000000"/>
                      </a:solidFill>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algn="ctr">
                        <a:defRPr sz="1800"/>
                      </a:pPr>
                      <a:r>
                        <a:rPr lang="en-IN" sz="1600" dirty="0">
                          <a:latin typeface="Times New Roman"/>
                          <a:ea typeface="Times New Roman"/>
                          <a:cs typeface="Times New Roman"/>
                          <a:sym typeface="Times New Roman"/>
                        </a:rPr>
                        <a:t>CSE-B</a:t>
                      </a:r>
                      <a:endParaRPr sz="1600" dirty="0">
                        <a:latin typeface="Times New Roman"/>
                        <a:ea typeface="Times New Roman"/>
                        <a:cs typeface="Times New Roman"/>
                        <a:sym typeface="Times New Roman"/>
                      </a:endParaRPr>
                    </a:p>
                  </a:txBody>
                  <a:tcPr marL="0" marR="0" marT="0" marB="0" horzOverflow="overflow">
                    <a:lnL w="12700">
                      <a:solidFill>
                        <a:srgbClr val="000000"/>
                      </a:solidFill>
                    </a:lnL>
                    <a:lnR w="12700">
                      <a:solidFill>
                        <a:srgbClr val="000000"/>
                      </a:solidFill>
                    </a:lnR>
                    <a:lnT w="12700">
                      <a:solidFill>
                        <a:srgbClr val="000000"/>
                      </a:solid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1"/>
                  </a:ext>
                </a:extLst>
              </a:tr>
              <a:tr h="360605">
                <a:tc>
                  <a:txBody>
                    <a:bodyPr/>
                    <a:lstStyle/>
                    <a:p>
                      <a:pPr algn="ctr">
                        <a:defRPr sz="1800"/>
                      </a:pPr>
                      <a:r>
                        <a:rPr lang="en-US" sz="1600" dirty="0">
                          <a:latin typeface="Times New Roman"/>
                          <a:ea typeface="Times New Roman"/>
                          <a:cs typeface="Times New Roman"/>
                          <a:sym typeface="Times New Roman"/>
                        </a:rPr>
                        <a:t>2</a:t>
                      </a:r>
                      <a:endParaRPr sz="1600" dirty="0">
                        <a:latin typeface="Times New Roman"/>
                        <a:ea typeface="Times New Roman"/>
                        <a:cs typeface="Times New Roman"/>
                        <a:sym typeface="Times New Roman"/>
                      </a:endParaRPr>
                    </a:p>
                  </a:txBody>
                  <a:tcPr marL="0" marR="0" marT="0" marB="0" horzOverflow="overflow">
                    <a:lnL w="12700">
                      <a:solidFill>
                        <a:srgbClr val="000000"/>
                      </a:solidFill>
                    </a:lnL>
                    <a:lnR w="12700" cap="flat" cmpd="sng" algn="ctr">
                      <a:solidFill>
                        <a:srgbClr val="000000"/>
                      </a:solidFill>
                      <a:prstDash val="solid"/>
                      <a:round/>
                      <a:headEnd type="none" w="med" len="med"/>
                      <a:tailEnd type="none" w="med" len="med"/>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sz="1800"/>
                      </a:pPr>
                      <a:r>
                        <a:rPr lang="en-US" sz="1600" dirty="0">
                          <a:latin typeface="Times New Roman"/>
                          <a:ea typeface="Times New Roman"/>
                          <a:cs typeface="Times New Roman"/>
                          <a:sym typeface="Times New Roman"/>
                        </a:rPr>
                        <a:t>BL.EN.U4CSE20109</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algn="ctr">
                        <a:defRPr sz="1800"/>
                      </a:pPr>
                      <a:r>
                        <a:rPr lang="en-IN" sz="1600" dirty="0"/>
                        <a:t>N </a:t>
                      </a:r>
                      <a:r>
                        <a:rPr lang="en-IN" sz="1600" dirty="0" err="1"/>
                        <a:t>N</a:t>
                      </a:r>
                      <a:r>
                        <a:rPr lang="en-IN" sz="1600" dirty="0"/>
                        <a:t> V Siva Sai Raghu </a:t>
                      </a:r>
                      <a:endParaRPr sz="1600" dirty="0">
                        <a:latin typeface="Times New Roman"/>
                        <a:ea typeface="Times New Roman"/>
                        <a:cs typeface="Times New Roman"/>
                        <a:sym typeface="Times New Roman"/>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algn="ctr">
                        <a:defRPr sz="1800"/>
                      </a:pPr>
                      <a:r>
                        <a:rPr lang="en-IN" sz="1600" dirty="0">
                          <a:latin typeface="Times New Roman"/>
                          <a:ea typeface="Times New Roman"/>
                          <a:cs typeface="Times New Roman"/>
                          <a:sym typeface="Times New Roman"/>
                        </a:rPr>
                        <a:t>CSE-B</a:t>
                      </a:r>
                      <a:endParaRPr sz="1600" dirty="0">
                        <a:latin typeface="Times New Roman"/>
                        <a:ea typeface="Times New Roman"/>
                        <a:cs typeface="Times New Roman"/>
                        <a:sym typeface="Times New Roman"/>
                      </a:endParaRPr>
                    </a:p>
                  </a:txBody>
                  <a:tcPr marL="0" marR="0" marT="0" marB="0" horzOverflow="overflow">
                    <a:lnL w="12700" cap="flat" cmpd="sng" algn="ctr">
                      <a:solidFill>
                        <a:srgbClr val="000000"/>
                      </a:solidFill>
                      <a:prstDash val="solid"/>
                      <a:round/>
                      <a:headEnd type="none" w="med" len="med"/>
                      <a:tailEnd type="none" w="med" len="med"/>
                    </a:lnL>
                    <a:lnR w="12700">
                      <a:solidFill>
                        <a:srgbClr val="000000"/>
                      </a:solidFill>
                    </a:lnR>
                    <a:lnT w="12700">
                      <a:solidFill>
                        <a:srgbClr val="000000"/>
                      </a:solid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8421071"/>
                  </a:ext>
                </a:extLst>
              </a:tr>
              <a:tr h="360605">
                <a:tc>
                  <a:txBody>
                    <a:bodyPr/>
                    <a:lstStyle/>
                    <a:p>
                      <a:pPr algn="ctr">
                        <a:defRPr sz="1800"/>
                      </a:pPr>
                      <a:r>
                        <a:rPr lang="en-US" sz="1600" dirty="0">
                          <a:latin typeface="Times New Roman"/>
                          <a:ea typeface="Times New Roman"/>
                          <a:cs typeface="Times New Roman"/>
                          <a:sym typeface="Times New Roman"/>
                        </a:rPr>
                        <a:t>3</a:t>
                      </a:r>
                      <a:endParaRPr sz="1600" dirty="0">
                        <a:latin typeface="Times New Roman"/>
                        <a:ea typeface="Times New Roman"/>
                        <a:cs typeface="Times New Roman"/>
                        <a:sym typeface="Times New Roman"/>
                      </a:endParaRPr>
                    </a:p>
                  </a:txBody>
                  <a:tcPr marL="0" marR="0" marT="0" marB="0" horzOverflow="overflow">
                    <a:lnL w="12700">
                      <a:solidFill>
                        <a:srgbClr val="000000"/>
                      </a:solidFill>
                    </a:lnL>
                    <a:lnR w="12700" cap="flat" cmpd="sng" algn="ctr">
                      <a:solidFill>
                        <a:srgbClr val="000000"/>
                      </a:solidFill>
                      <a:prstDash val="solid"/>
                      <a:round/>
                      <a:headEnd type="none" w="med" len="med"/>
                      <a:tailEnd type="none" w="med" len="med"/>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sz="1800"/>
                      </a:pPr>
                      <a:r>
                        <a:rPr lang="en-US" sz="1600" dirty="0">
                          <a:latin typeface="Times New Roman"/>
                          <a:ea typeface="Times New Roman"/>
                          <a:cs typeface="Times New Roman"/>
                          <a:sym typeface="Times New Roman"/>
                        </a:rPr>
                        <a:t>BL.EN.U4CSE20113</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algn="ctr">
                        <a:defRPr sz="1800"/>
                      </a:pPr>
                      <a:r>
                        <a:rPr lang="en-IN" sz="1600" dirty="0" err="1">
                          <a:latin typeface="+mj-lt"/>
                          <a:ea typeface="Times New Roman"/>
                          <a:cs typeface="Times New Roman"/>
                          <a:sym typeface="Times New Roman"/>
                        </a:rPr>
                        <a:t>N.Chakravarthi</a:t>
                      </a:r>
                      <a:endParaRPr sz="1600" dirty="0">
                        <a:latin typeface="+mj-lt"/>
                        <a:ea typeface="Times New Roman"/>
                        <a:cs typeface="Times New Roman"/>
                        <a:sym typeface="Times New Roman"/>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algn="ctr">
                        <a:defRPr sz="1800"/>
                      </a:pPr>
                      <a:r>
                        <a:rPr lang="en-IN" sz="1600" dirty="0">
                          <a:latin typeface="Times New Roman"/>
                          <a:ea typeface="Times New Roman"/>
                          <a:cs typeface="Times New Roman"/>
                          <a:sym typeface="Times New Roman"/>
                        </a:rPr>
                        <a:t>CSE-B</a:t>
                      </a:r>
                      <a:endParaRPr sz="1600" dirty="0">
                        <a:latin typeface="Times New Roman"/>
                        <a:ea typeface="Times New Roman"/>
                        <a:cs typeface="Times New Roman"/>
                        <a:sym typeface="Times New Roman"/>
                      </a:endParaRPr>
                    </a:p>
                  </a:txBody>
                  <a:tcPr marL="0" marR="0" marT="0" marB="0" horzOverflow="overflow">
                    <a:lnL w="12700" cap="flat" cmpd="sng" algn="ctr">
                      <a:solidFill>
                        <a:srgbClr val="000000"/>
                      </a:solidFill>
                      <a:prstDash val="solid"/>
                      <a:round/>
                      <a:headEnd type="none" w="med" len="med"/>
                      <a:tailEnd type="none" w="med" len="med"/>
                    </a:lnL>
                    <a:lnR w="12700">
                      <a:solidFill>
                        <a:srgbClr val="000000"/>
                      </a:solidFill>
                    </a:lnR>
                    <a:lnT w="12700">
                      <a:solidFill>
                        <a:srgbClr val="000000"/>
                      </a:solid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09946137"/>
                  </a:ext>
                </a:extLst>
              </a:tr>
              <a:tr h="360605">
                <a:tc>
                  <a:txBody>
                    <a:bodyPr/>
                    <a:lstStyle/>
                    <a:p>
                      <a:pPr algn="ctr">
                        <a:defRPr sz="1800"/>
                      </a:pPr>
                      <a:r>
                        <a:rPr lang="en-US" sz="1600" dirty="0">
                          <a:latin typeface="Times New Roman"/>
                          <a:ea typeface="Times New Roman"/>
                          <a:cs typeface="Times New Roman"/>
                          <a:sym typeface="Times New Roman"/>
                        </a:rPr>
                        <a:t>4</a:t>
                      </a:r>
                      <a:endParaRPr sz="1600" dirty="0">
                        <a:latin typeface="Times New Roman"/>
                        <a:ea typeface="Times New Roman"/>
                        <a:cs typeface="Times New Roman"/>
                        <a:sym typeface="Times New Roman"/>
                      </a:endParaRPr>
                    </a:p>
                  </a:txBody>
                  <a:tcPr marL="0" marR="0" marT="0" marB="0" horzOverflow="overflow">
                    <a:lnL w="12700">
                      <a:solidFill>
                        <a:srgbClr val="000000"/>
                      </a:solidFill>
                    </a:lnL>
                    <a:lnR w="12700" cap="flat" cmpd="sng" algn="ctr">
                      <a:solidFill>
                        <a:srgbClr val="000000"/>
                      </a:solidFill>
                      <a:prstDash val="solid"/>
                      <a:round/>
                      <a:headEnd type="none" w="med" len="med"/>
                      <a:tailEnd type="none" w="med" len="med"/>
                    </a:lnR>
                    <a:lnT w="12700">
                      <a:solidFill>
                        <a:srgbClr val="000000"/>
                      </a:solidFill>
                    </a:lnT>
                    <a:lnB w="12700">
                      <a:solidFill>
                        <a:srgbClr val="000000"/>
                      </a:solidFill>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sz="1800"/>
                      </a:pPr>
                      <a:r>
                        <a:rPr lang="en-US" sz="1600" dirty="0">
                          <a:latin typeface="Times New Roman"/>
                          <a:ea typeface="Times New Roman"/>
                          <a:cs typeface="Times New Roman"/>
                          <a:sym typeface="Times New Roman"/>
                        </a:rPr>
                        <a:t>BL.EN.U4CSE20114</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a:solidFill>
                        <a:srgbClr val="000000"/>
                      </a:solidFill>
                    </a:lnT>
                    <a:lnB w="12700">
                      <a:solidFill>
                        <a:srgbClr val="000000"/>
                      </a:solidFill>
                    </a:lnB>
                    <a:noFill/>
                  </a:tcPr>
                </a:tc>
                <a:tc>
                  <a:txBody>
                    <a:bodyPr/>
                    <a:lstStyle/>
                    <a:p>
                      <a:pPr algn="ctr">
                        <a:defRPr sz="1800"/>
                      </a:pPr>
                      <a:r>
                        <a:rPr lang="en-IN" sz="1600" dirty="0" err="1"/>
                        <a:t>N.Leeladhar</a:t>
                      </a:r>
                      <a:r>
                        <a:rPr lang="en-IN" sz="1600" dirty="0"/>
                        <a:t> Royal</a:t>
                      </a:r>
                      <a:endParaRPr sz="1600" dirty="0">
                        <a:latin typeface="Times New Roman"/>
                        <a:ea typeface="Times New Roman"/>
                        <a:cs typeface="Times New Roman"/>
                        <a:sym typeface="Times New Roman"/>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a:solidFill>
                        <a:srgbClr val="000000"/>
                      </a:solidFill>
                    </a:lnT>
                    <a:lnB w="12700">
                      <a:solidFill>
                        <a:srgbClr val="000000"/>
                      </a:solidFill>
                    </a:lnB>
                    <a:noFill/>
                  </a:tcPr>
                </a:tc>
                <a:tc>
                  <a:txBody>
                    <a:bodyPr/>
                    <a:lstStyle/>
                    <a:p>
                      <a:pPr algn="ctr">
                        <a:defRPr sz="1800"/>
                      </a:pPr>
                      <a:r>
                        <a:rPr lang="en-IN" sz="1600" dirty="0">
                          <a:latin typeface="Times New Roman"/>
                          <a:ea typeface="Times New Roman"/>
                          <a:cs typeface="Times New Roman"/>
                          <a:sym typeface="Times New Roman"/>
                        </a:rPr>
                        <a:t>CSE-B</a:t>
                      </a:r>
                      <a:endParaRPr sz="1600" dirty="0">
                        <a:latin typeface="Times New Roman"/>
                        <a:ea typeface="Times New Roman"/>
                        <a:cs typeface="Times New Roman"/>
                        <a:sym typeface="Times New Roman"/>
                      </a:endParaRPr>
                    </a:p>
                  </a:txBody>
                  <a:tcPr marL="0" marR="0" marT="0" marB="0" horzOverflow="overflow">
                    <a:lnL w="12700" cap="flat" cmpd="sng" algn="ctr">
                      <a:solidFill>
                        <a:srgbClr val="000000"/>
                      </a:solidFill>
                      <a:prstDash val="solid"/>
                      <a:round/>
                      <a:headEnd type="none" w="med" len="med"/>
                      <a:tailEnd type="none" w="med" len="med"/>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80733238"/>
                  </a:ext>
                </a:extLst>
              </a:tr>
            </a:tbl>
          </a:graphicData>
        </a:graphic>
      </p:graphicFrame>
      <p:sp>
        <p:nvSpPr>
          <p:cNvPr id="2" name="TextBox 1"/>
          <p:cNvSpPr txBox="1"/>
          <p:nvPr/>
        </p:nvSpPr>
        <p:spPr>
          <a:xfrm>
            <a:off x="830638" y="5779566"/>
            <a:ext cx="92396"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1400" b="0" i="0" u="none" strike="noStrike" cap="none" spc="0" normalizeH="0" baseline="0" dirty="0">
              <a:ln>
                <a:noFill/>
              </a:ln>
              <a:solidFill>
                <a:srgbClr val="000000"/>
              </a:solidFill>
              <a:effectLst/>
              <a:uFillTx/>
              <a:latin typeface="Times New Roman"/>
              <a:ea typeface="Times New Roman"/>
              <a:cs typeface="Times New Roman"/>
              <a:sym typeface="Times New Roman"/>
            </a:endParaRPr>
          </a:p>
        </p:txBody>
      </p:sp>
      <p:sp>
        <p:nvSpPr>
          <p:cNvPr id="3" name="TextBox 2"/>
          <p:cNvSpPr txBox="1"/>
          <p:nvPr/>
        </p:nvSpPr>
        <p:spPr>
          <a:xfrm>
            <a:off x="830637" y="5591102"/>
            <a:ext cx="7589463" cy="5847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1800" b="1" dirty="0">
                <a:latin typeface="Aptos" panose="020B0004020202020204" pitchFamily="34" charset="0"/>
              </a:rPr>
              <a:t>Project Guide: </a:t>
            </a:r>
            <a:r>
              <a:rPr lang="en-US" b="1" dirty="0" err="1">
                <a:latin typeface="Aptos" panose="020B0004020202020204" pitchFamily="34" charset="0"/>
              </a:rPr>
              <a:t>Dr.Deepa</a:t>
            </a:r>
            <a:r>
              <a:rPr lang="en-US" b="1" dirty="0">
                <a:latin typeface="Aptos" panose="020B0004020202020204" pitchFamily="34" charset="0"/>
              </a:rPr>
              <a:t> Gupta, Professor </a:t>
            </a:r>
            <a:endParaRPr lang="en-US" sz="1800" b="1" dirty="0">
              <a:latin typeface="Aptos" panose="020B0004020202020204" pitchFamily="34" charset="0"/>
            </a:endParaRPr>
          </a:p>
          <a:p>
            <a:pPr marL="0" marR="0" indent="0" algn="l" defTabSz="914400" rtl="0" fontAlgn="auto" latinLnBrk="0" hangingPunct="0">
              <a:lnSpc>
                <a:spcPct val="100000"/>
              </a:lnSpc>
              <a:spcBef>
                <a:spcPts val="0"/>
              </a:spcBef>
              <a:spcAft>
                <a:spcPts val="0"/>
              </a:spcAft>
              <a:buClrTx/>
              <a:buSzTx/>
              <a:buFontTx/>
              <a:buNone/>
              <a:tabLst/>
            </a:pPr>
            <a:r>
              <a:rPr lang="en-US" b="1" i="0" dirty="0">
                <a:solidFill>
                  <a:srgbClr val="656565"/>
                </a:solidFill>
                <a:effectLst/>
                <a:latin typeface="Aptos" panose="020B0004020202020204" pitchFamily="34" charset="0"/>
              </a:rPr>
              <a:t>Amrita School of Computing, Bengaluru</a:t>
            </a:r>
            <a:endParaRPr lang="en-IN" sz="1800" b="1" dirty="0">
              <a:latin typeface="Aptos" panose="020B0004020202020204" pitchFamily="34" charset="0"/>
            </a:endParaRPr>
          </a:p>
        </p:txBody>
      </p:sp>
      <p:sp>
        <p:nvSpPr>
          <p:cNvPr id="4" name="TextBox 3">
            <a:extLst>
              <a:ext uri="{FF2B5EF4-FFF2-40B4-BE49-F238E27FC236}">
                <a16:creationId xmlns:a16="http://schemas.microsoft.com/office/drawing/2014/main" id="{3B7C937C-C517-72ED-EBB3-E3ABBF046FB3}"/>
              </a:ext>
            </a:extLst>
          </p:cNvPr>
          <p:cNvSpPr txBox="1"/>
          <p:nvPr/>
        </p:nvSpPr>
        <p:spPr>
          <a:xfrm>
            <a:off x="2952790" y="761288"/>
            <a:ext cx="3238419" cy="584775"/>
          </a:xfrm>
          <a:prstGeom prst="rect">
            <a:avLst/>
          </a:prstGeom>
          <a:noFill/>
        </p:spPr>
        <p:txBody>
          <a:bodyPr wrap="square" rtlCol="0">
            <a:spAutoFit/>
          </a:bodyPr>
          <a:lstStyle/>
          <a:p>
            <a:r>
              <a:rPr lang="en-US" sz="1800" b="1" dirty="0">
                <a:latin typeface="Aptos" panose="020B0004020202020204" pitchFamily="34" charset="0"/>
                <a:cs typeface="Times New Roman" panose="02020603050405020304" pitchFamily="18" charset="0"/>
              </a:rPr>
              <a:t>19CSE499 – Project Phase – 2 </a:t>
            </a:r>
            <a:endParaRPr lang="en-IN" sz="1800" b="1" dirty="0">
              <a:latin typeface="Aptos" panose="020B0004020202020204" pitchFamily="34" charset="0"/>
              <a:cs typeface="Times New Roman" panose="02020603050405020304" pitchFamily="18" charset="0"/>
            </a:endParaRPr>
          </a:p>
          <a:p>
            <a:endParaRPr lang="en-IN" dirty="0">
              <a:latin typeface="Aptos" panose="020B0004020202020204" pitchFamily="34" charset="0"/>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96340-C3DA-966A-E3BF-F036CE7079E7}"/>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9E6208F3-1CDD-B3E2-AF57-59A794C6EAA0}"/>
              </a:ext>
            </a:extLst>
          </p:cNvPr>
          <p:cNvSpPr>
            <a:spLocks noGrp="1"/>
          </p:cNvSpPr>
          <p:nvPr>
            <p:ph type="subTitle" idx="1"/>
          </p:nvPr>
        </p:nvSpPr>
        <p:spPr/>
        <p:txBody>
          <a:bodyPr/>
          <a:lstStyle/>
          <a:p>
            <a:endParaRPr lang="en-IN" dirty="0"/>
          </a:p>
        </p:txBody>
      </p:sp>
      <p:graphicFrame>
        <p:nvGraphicFramePr>
          <p:cNvPr id="6" name="Table 6">
            <a:extLst>
              <a:ext uri="{FF2B5EF4-FFF2-40B4-BE49-F238E27FC236}">
                <a16:creationId xmlns:a16="http://schemas.microsoft.com/office/drawing/2014/main" id="{0EA0208A-6CA7-87AD-24C8-A65F1DCFCBC4}"/>
              </a:ext>
            </a:extLst>
          </p:cNvPr>
          <p:cNvGraphicFramePr>
            <a:graphicFrameLocks noGrp="1"/>
          </p:cNvGraphicFramePr>
          <p:nvPr>
            <p:extLst>
              <p:ext uri="{D42A27DB-BD31-4B8C-83A1-F6EECF244321}">
                <p14:modId xmlns:p14="http://schemas.microsoft.com/office/powerpoint/2010/main" val="1940398592"/>
              </p:ext>
            </p:extLst>
          </p:nvPr>
        </p:nvGraphicFramePr>
        <p:xfrm>
          <a:off x="230933" y="1508060"/>
          <a:ext cx="8455867" cy="5133960"/>
        </p:xfrm>
        <a:graphic>
          <a:graphicData uri="http://schemas.openxmlformats.org/drawingml/2006/table">
            <a:tbl>
              <a:tblPr firstRow="1" bandRow="1">
                <a:tableStyleId>{5C22544A-7EE6-4342-B048-85BDC9FD1C3A}</a:tableStyleId>
              </a:tblPr>
              <a:tblGrid>
                <a:gridCol w="1841798">
                  <a:extLst>
                    <a:ext uri="{9D8B030D-6E8A-4147-A177-3AD203B41FA5}">
                      <a16:colId xmlns:a16="http://schemas.microsoft.com/office/drawing/2014/main" val="3250023459"/>
                    </a:ext>
                  </a:extLst>
                </a:gridCol>
                <a:gridCol w="1633012">
                  <a:extLst>
                    <a:ext uri="{9D8B030D-6E8A-4147-A177-3AD203B41FA5}">
                      <a16:colId xmlns:a16="http://schemas.microsoft.com/office/drawing/2014/main" val="367054855"/>
                    </a:ext>
                  </a:extLst>
                </a:gridCol>
                <a:gridCol w="2647118">
                  <a:extLst>
                    <a:ext uri="{9D8B030D-6E8A-4147-A177-3AD203B41FA5}">
                      <a16:colId xmlns:a16="http://schemas.microsoft.com/office/drawing/2014/main" val="3934595310"/>
                    </a:ext>
                  </a:extLst>
                </a:gridCol>
                <a:gridCol w="2333939">
                  <a:extLst>
                    <a:ext uri="{9D8B030D-6E8A-4147-A177-3AD203B41FA5}">
                      <a16:colId xmlns:a16="http://schemas.microsoft.com/office/drawing/2014/main" val="117886275"/>
                    </a:ext>
                  </a:extLst>
                </a:gridCol>
              </a:tblGrid>
              <a:tr h="584820">
                <a:tc>
                  <a:txBody>
                    <a:bodyPr/>
                    <a:lstStyle/>
                    <a:p>
                      <a:pPr algn="ctr"/>
                      <a:r>
                        <a:rPr lang="en-IN" sz="1200" dirty="0">
                          <a:solidFill>
                            <a:schemeClr val="tx1"/>
                          </a:solidFill>
                        </a:rPr>
                        <a:t>Paper Title and year</a:t>
                      </a:r>
                    </a:p>
                  </a:txBody>
                  <a:tcPr marL="68580" marR="68580" marT="34290" marB="34290"/>
                </a:tc>
                <a:tc>
                  <a:txBody>
                    <a:bodyPr/>
                    <a:lstStyle/>
                    <a:p>
                      <a:pPr algn="ctr"/>
                      <a:r>
                        <a:rPr lang="en-IN" sz="1200" dirty="0">
                          <a:solidFill>
                            <a:schemeClr val="tx1"/>
                          </a:solidFill>
                        </a:rPr>
                        <a:t>Authors and paper details</a:t>
                      </a:r>
                    </a:p>
                  </a:txBody>
                  <a:tcPr marL="68580" marR="68580" marT="34290" marB="34290"/>
                </a:tc>
                <a:tc>
                  <a:txBody>
                    <a:bodyPr/>
                    <a:lstStyle/>
                    <a:p>
                      <a:pPr algn="ctr"/>
                      <a:r>
                        <a:rPr lang="en-IN" sz="1200" dirty="0">
                          <a:solidFill>
                            <a:schemeClr val="tx1"/>
                          </a:solidFill>
                        </a:rPr>
                        <a:t>Description</a:t>
                      </a:r>
                    </a:p>
                  </a:txBody>
                  <a:tcPr marL="68580" marR="68580" marT="34290" marB="34290"/>
                </a:tc>
                <a:tc>
                  <a:txBody>
                    <a:bodyPr/>
                    <a:lstStyle/>
                    <a:p>
                      <a:pPr algn="ctr"/>
                      <a:r>
                        <a:rPr lang="en-IN" sz="1200" dirty="0">
                          <a:solidFill>
                            <a:schemeClr val="tx1"/>
                          </a:solidFill>
                        </a:rPr>
                        <a:t>Gaps</a:t>
                      </a:r>
                    </a:p>
                  </a:txBody>
                  <a:tcPr marL="68580" marR="68580" marT="34290" marB="34290"/>
                </a:tc>
                <a:extLst>
                  <a:ext uri="{0D108BD9-81ED-4DB2-BD59-A6C34878D82A}">
                    <a16:rowId xmlns:a16="http://schemas.microsoft.com/office/drawing/2014/main" val="2696047699"/>
                  </a:ext>
                </a:extLst>
              </a:tr>
              <a:tr h="4018311">
                <a:tc>
                  <a:txBody>
                    <a:bodyPr/>
                    <a:lstStyle/>
                    <a:p>
                      <a:pPr algn="l"/>
                      <a:r>
                        <a:rPr lang="en-US" dirty="0"/>
                        <a:t>Can Bullying Detection Systems Help in School Violence Scenarios?: A Teachers' Perspective</a:t>
                      </a:r>
                    </a:p>
                    <a:p>
                      <a:pPr algn="l"/>
                      <a:endParaRPr lang="en-US" sz="1400" dirty="0"/>
                    </a:p>
                    <a:p>
                      <a:pPr algn="l"/>
                      <a:r>
                        <a:rPr lang="en-US" sz="1400" dirty="0"/>
                        <a:t>Published Year- 2020</a:t>
                      </a:r>
                      <a:endParaRPr lang="en-IN" sz="1400" dirty="0"/>
                    </a:p>
                  </a:txBody>
                  <a:tcPr marL="68580" marR="68580" marT="34290" marB="34290"/>
                </a:tc>
                <a:tc>
                  <a:txBody>
                    <a:bodyPr/>
                    <a:lstStyle/>
                    <a:p>
                      <a:pPr algn="l"/>
                      <a:r>
                        <a:rPr lang="en-IN" dirty="0" err="1"/>
                        <a:t>Jaeyoung</a:t>
                      </a:r>
                      <a:r>
                        <a:rPr lang="en-IN" dirty="0"/>
                        <a:t> Kim, Thanh Dung Ho, </a:t>
                      </a:r>
                      <a:r>
                        <a:rPr lang="en-IN" dirty="0" err="1"/>
                        <a:t>Jihwan</a:t>
                      </a:r>
                      <a:r>
                        <a:rPr lang="en-IN" dirty="0"/>
                        <a:t> Kim, </a:t>
                      </a:r>
                      <a:r>
                        <a:rPr lang="en-IN" dirty="0" err="1"/>
                        <a:t>Youngki</a:t>
                      </a:r>
                      <a:r>
                        <a:rPr lang="en-IN" dirty="0"/>
                        <a:t> Lee, and </a:t>
                      </a:r>
                      <a:r>
                        <a:rPr lang="en-IN" dirty="0" err="1"/>
                        <a:t>Jinwook</a:t>
                      </a:r>
                      <a:r>
                        <a:rPr lang="en-IN" dirty="0"/>
                        <a:t> Seo. In Extended Abstracts of the 2020 CHI Conference on Human Factors in Computing Systems (CHI EA '20). ACM, New York, NY, USA, 1–7. </a:t>
                      </a:r>
                      <a:r>
                        <a:rPr lang="en-IN" dirty="0">
                          <a:hlinkClick r:id="rId2"/>
                        </a:rPr>
                        <a:t>DOI: 10.1145/3334480.3382929</a:t>
                      </a:r>
                      <a:endParaRPr lang="en-IN" sz="1400" dirty="0"/>
                    </a:p>
                  </a:txBody>
                  <a:tcPr marL="68580" marR="68580" marT="34290" marB="34290"/>
                </a:tc>
                <a:tc>
                  <a:txBody>
                    <a:bodyPr/>
                    <a:lstStyle/>
                    <a:p>
                      <a:pPr algn="l"/>
                      <a:r>
                        <a:rPr lang="en-US" dirty="0"/>
                        <a:t>The paper investigates the potential of technology-driven school violence detection and intervention systems from the teachers’ perspective. It discusses teachers' concerns and design implications derived from interviews with 35 teachers.</a:t>
                      </a:r>
                    </a:p>
                    <a:p>
                      <a:pPr algn="l"/>
                      <a:r>
                        <a:rPr lang="en-US" sz="1400" dirty="0"/>
                        <a:t>I</a:t>
                      </a:r>
                      <a:r>
                        <a:rPr lang="en-US" dirty="0"/>
                        <a:t>dentifies the gap between existing research on school violence detection systems and the perspectives and needs of teachers, highlighting concerns such as privacy, algorithm accuracy, and the burden on teachers. Provides design implications to address these concerns and better align technology with teachers' needs.</a:t>
                      </a:r>
                      <a:endParaRPr lang="en-IN" sz="1400" dirty="0"/>
                    </a:p>
                  </a:txBody>
                  <a:tcPr marL="68580" marR="68580" marT="34290" marB="34290"/>
                </a:tc>
                <a:tc>
                  <a:txBody>
                    <a:bodyPr/>
                    <a:lstStyle/>
                    <a:p>
                      <a:pPr algn="l"/>
                      <a:r>
                        <a:rPr lang="en-US" sz="1400" dirty="0"/>
                        <a:t>The paper lacks consideration for the viewpoints of students, who are directly affected by these systems. Incorporating student perspectives would provide a more comprehensive understanding of the benefits and drawbacks of technology-driven interventions in addressing school violence.</a:t>
                      </a:r>
                      <a:endParaRPr lang="en-IN" sz="1400" dirty="0"/>
                    </a:p>
                  </a:txBody>
                  <a:tcPr marL="68580" marR="68580" marT="34290" marB="34290"/>
                </a:tc>
                <a:extLst>
                  <a:ext uri="{0D108BD9-81ED-4DB2-BD59-A6C34878D82A}">
                    <a16:rowId xmlns:a16="http://schemas.microsoft.com/office/drawing/2014/main" val="3324888257"/>
                  </a:ext>
                </a:extLst>
              </a:tr>
            </a:tbl>
          </a:graphicData>
        </a:graphic>
      </p:graphicFrame>
      <p:sp>
        <p:nvSpPr>
          <p:cNvPr id="4" name="TextBox 3">
            <a:extLst>
              <a:ext uri="{FF2B5EF4-FFF2-40B4-BE49-F238E27FC236}">
                <a16:creationId xmlns:a16="http://schemas.microsoft.com/office/drawing/2014/main" id="{2316F312-9C43-4B4B-C7BB-8F2C15823F0F}"/>
              </a:ext>
            </a:extLst>
          </p:cNvPr>
          <p:cNvSpPr txBox="1"/>
          <p:nvPr/>
        </p:nvSpPr>
        <p:spPr>
          <a:xfrm>
            <a:off x="230933" y="722862"/>
            <a:ext cx="4394719" cy="400110"/>
          </a:xfrm>
          <a:prstGeom prst="rect">
            <a:avLst/>
          </a:prstGeom>
          <a:noFill/>
        </p:spPr>
        <p:txBody>
          <a:bodyPr wrap="square" rtlCol="0">
            <a:spAutoFit/>
          </a:bodyPr>
          <a:lstStyle/>
          <a:p>
            <a:pPr defTabSz="342900" hangingPunct="1"/>
            <a:r>
              <a:rPr lang="en-IN" sz="2000" b="1" kern="1200" dirty="0">
                <a:solidFill>
                  <a:prstClr val="black"/>
                </a:solidFill>
                <a:latin typeface="Times New Roman" panose="02020603050405020304" pitchFamily="18" charset="0"/>
                <a:ea typeface="+mn-ea"/>
                <a:cs typeface="Times New Roman" panose="02020603050405020304" pitchFamily="18" charset="0"/>
              </a:rPr>
              <a:t>Literature</a:t>
            </a:r>
            <a:r>
              <a:rPr lang="en-IN" sz="2000" kern="1200" dirty="0">
                <a:solidFill>
                  <a:prstClr val="black"/>
                </a:solidFill>
                <a:latin typeface="Times New Roman" panose="02020603050405020304" pitchFamily="18" charset="0"/>
                <a:ea typeface="+mn-ea"/>
                <a:cs typeface="Times New Roman" panose="02020603050405020304" pitchFamily="18" charset="0"/>
              </a:rPr>
              <a:t> </a:t>
            </a:r>
            <a:r>
              <a:rPr lang="en-IN" sz="2000" b="1" kern="1200" dirty="0">
                <a:solidFill>
                  <a:prstClr val="black"/>
                </a:solidFill>
                <a:latin typeface="Times New Roman" panose="02020603050405020304" pitchFamily="18" charset="0"/>
                <a:ea typeface="+mn-ea"/>
                <a:cs typeface="Times New Roman" panose="02020603050405020304" pitchFamily="18" charset="0"/>
              </a:rPr>
              <a:t>Survey</a:t>
            </a:r>
          </a:p>
        </p:txBody>
      </p:sp>
    </p:spTree>
    <p:extLst>
      <p:ext uri="{BB962C8B-B14F-4D97-AF65-F5344CB8AC3E}">
        <p14:creationId xmlns:p14="http://schemas.microsoft.com/office/powerpoint/2010/main" val="23671814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96340-C3DA-966A-E3BF-F036CE7079E7}"/>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9E6208F3-1CDD-B3E2-AF57-59A794C6EAA0}"/>
              </a:ext>
            </a:extLst>
          </p:cNvPr>
          <p:cNvSpPr>
            <a:spLocks noGrp="1"/>
          </p:cNvSpPr>
          <p:nvPr>
            <p:ph type="subTitle" idx="1"/>
          </p:nvPr>
        </p:nvSpPr>
        <p:spPr/>
        <p:txBody>
          <a:bodyPr/>
          <a:lstStyle/>
          <a:p>
            <a:endParaRPr lang="en-IN" dirty="0"/>
          </a:p>
        </p:txBody>
      </p:sp>
      <p:graphicFrame>
        <p:nvGraphicFramePr>
          <p:cNvPr id="6" name="Table 6">
            <a:extLst>
              <a:ext uri="{FF2B5EF4-FFF2-40B4-BE49-F238E27FC236}">
                <a16:creationId xmlns:a16="http://schemas.microsoft.com/office/drawing/2014/main" id="{0EA0208A-6CA7-87AD-24C8-A65F1DCFCBC4}"/>
              </a:ext>
            </a:extLst>
          </p:cNvPr>
          <p:cNvGraphicFramePr>
            <a:graphicFrameLocks noGrp="1"/>
          </p:cNvGraphicFramePr>
          <p:nvPr>
            <p:extLst>
              <p:ext uri="{D42A27DB-BD31-4B8C-83A1-F6EECF244321}">
                <p14:modId xmlns:p14="http://schemas.microsoft.com/office/powerpoint/2010/main" val="2964708797"/>
              </p:ext>
            </p:extLst>
          </p:nvPr>
        </p:nvGraphicFramePr>
        <p:xfrm>
          <a:off x="230933" y="1548882"/>
          <a:ext cx="8455867" cy="4562309"/>
        </p:xfrm>
        <a:graphic>
          <a:graphicData uri="http://schemas.openxmlformats.org/drawingml/2006/table">
            <a:tbl>
              <a:tblPr firstRow="1" bandRow="1">
                <a:tableStyleId>{5C22544A-7EE6-4342-B048-85BDC9FD1C3A}</a:tableStyleId>
              </a:tblPr>
              <a:tblGrid>
                <a:gridCol w="1841798">
                  <a:extLst>
                    <a:ext uri="{9D8B030D-6E8A-4147-A177-3AD203B41FA5}">
                      <a16:colId xmlns:a16="http://schemas.microsoft.com/office/drawing/2014/main" val="3250023459"/>
                    </a:ext>
                  </a:extLst>
                </a:gridCol>
                <a:gridCol w="1633012">
                  <a:extLst>
                    <a:ext uri="{9D8B030D-6E8A-4147-A177-3AD203B41FA5}">
                      <a16:colId xmlns:a16="http://schemas.microsoft.com/office/drawing/2014/main" val="367054855"/>
                    </a:ext>
                  </a:extLst>
                </a:gridCol>
                <a:gridCol w="2647118">
                  <a:extLst>
                    <a:ext uri="{9D8B030D-6E8A-4147-A177-3AD203B41FA5}">
                      <a16:colId xmlns:a16="http://schemas.microsoft.com/office/drawing/2014/main" val="3934595310"/>
                    </a:ext>
                  </a:extLst>
                </a:gridCol>
                <a:gridCol w="2333939">
                  <a:extLst>
                    <a:ext uri="{9D8B030D-6E8A-4147-A177-3AD203B41FA5}">
                      <a16:colId xmlns:a16="http://schemas.microsoft.com/office/drawing/2014/main" val="117886275"/>
                    </a:ext>
                  </a:extLst>
                </a:gridCol>
              </a:tblGrid>
              <a:tr h="543998">
                <a:tc>
                  <a:txBody>
                    <a:bodyPr/>
                    <a:lstStyle/>
                    <a:p>
                      <a:pPr algn="ctr"/>
                      <a:r>
                        <a:rPr lang="en-IN" sz="1200" dirty="0">
                          <a:solidFill>
                            <a:schemeClr val="tx1"/>
                          </a:solidFill>
                        </a:rPr>
                        <a:t>Paper Title and year</a:t>
                      </a:r>
                    </a:p>
                  </a:txBody>
                  <a:tcPr marL="68580" marR="68580" marT="34290" marB="34290"/>
                </a:tc>
                <a:tc>
                  <a:txBody>
                    <a:bodyPr/>
                    <a:lstStyle/>
                    <a:p>
                      <a:pPr algn="ctr"/>
                      <a:r>
                        <a:rPr lang="en-IN" sz="1200" dirty="0">
                          <a:solidFill>
                            <a:schemeClr val="tx1"/>
                          </a:solidFill>
                        </a:rPr>
                        <a:t>Authors and paper details</a:t>
                      </a:r>
                    </a:p>
                  </a:txBody>
                  <a:tcPr marL="68580" marR="68580" marT="34290" marB="34290"/>
                </a:tc>
                <a:tc>
                  <a:txBody>
                    <a:bodyPr/>
                    <a:lstStyle/>
                    <a:p>
                      <a:pPr algn="ctr"/>
                      <a:r>
                        <a:rPr lang="en-IN" sz="1200" dirty="0">
                          <a:solidFill>
                            <a:schemeClr val="tx1"/>
                          </a:solidFill>
                        </a:rPr>
                        <a:t>Description</a:t>
                      </a:r>
                    </a:p>
                  </a:txBody>
                  <a:tcPr marL="68580" marR="68580" marT="34290" marB="34290"/>
                </a:tc>
                <a:tc>
                  <a:txBody>
                    <a:bodyPr/>
                    <a:lstStyle/>
                    <a:p>
                      <a:pPr algn="ctr"/>
                      <a:r>
                        <a:rPr lang="en-IN" sz="1200" dirty="0">
                          <a:solidFill>
                            <a:schemeClr val="tx1"/>
                          </a:solidFill>
                        </a:rPr>
                        <a:t>Gaps</a:t>
                      </a:r>
                    </a:p>
                  </a:txBody>
                  <a:tcPr marL="68580" marR="68580" marT="34290" marB="34290"/>
                </a:tc>
                <a:extLst>
                  <a:ext uri="{0D108BD9-81ED-4DB2-BD59-A6C34878D82A}">
                    <a16:rowId xmlns:a16="http://schemas.microsoft.com/office/drawing/2014/main" val="2696047699"/>
                  </a:ext>
                </a:extLst>
              </a:tr>
              <a:tr h="4018311">
                <a:tc>
                  <a:txBody>
                    <a:bodyPr/>
                    <a:lstStyle/>
                    <a:p>
                      <a:pPr algn="l"/>
                      <a:r>
                        <a:rPr lang="en-US" dirty="0"/>
                        <a:t>Bullying Hurts: A Survey on Non-Supervised Techniques for Cyber-bullying Detection</a:t>
                      </a:r>
                      <a:endParaRPr lang="en-US" sz="1400" dirty="0"/>
                    </a:p>
                    <a:p>
                      <a:pPr algn="l"/>
                      <a:endParaRPr lang="en-US" sz="1400" dirty="0"/>
                    </a:p>
                    <a:p>
                      <a:pPr algn="l"/>
                      <a:r>
                        <a:rPr lang="en-US" sz="1400" dirty="0"/>
                        <a:t>Published Year- 2019</a:t>
                      </a:r>
                      <a:endParaRPr lang="en-IN" sz="1400" dirty="0"/>
                    </a:p>
                  </a:txBody>
                  <a:tcPr marL="68580" marR="68580" marT="34290" marB="34290"/>
                </a:tc>
                <a:tc>
                  <a:txBody>
                    <a:bodyPr/>
                    <a:lstStyle/>
                    <a:p>
                      <a:pPr algn="l"/>
                      <a:r>
                        <a:rPr lang="en-IN" dirty="0"/>
                        <a:t>Nadine Farag, Samir Abou El-</a:t>
                      </a:r>
                      <a:r>
                        <a:rPr lang="en-IN" dirty="0" err="1"/>
                        <a:t>Seoud</a:t>
                      </a:r>
                      <a:r>
                        <a:rPr lang="en-IN" dirty="0"/>
                        <a:t>, Gerard McKee, and </a:t>
                      </a:r>
                      <a:r>
                        <a:rPr lang="en-IN" dirty="0" err="1"/>
                        <a:t>Ghada</a:t>
                      </a:r>
                      <a:r>
                        <a:rPr lang="en-IN" dirty="0"/>
                        <a:t> Hassan. In Proceedings of the 8th International Conference on Software and Information Engineering (ICSIE '19). ACM, New York, NY, USA, 85–90. </a:t>
                      </a:r>
                      <a:r>
                        <a:rPr lang="en-IN" dirty="0">
                          <a:hlinkClick r:id="rId2"/>
                        </a:rPr>
                        <a:t>DOI: 10.1145/3328833.3328869</a:t>
                      </a:r>
                      <a:endParaRPr lang="en-IN" sz="1400" dirty="0"/>
                    </a:p>
                  </a:txBody>
                  <a:tcPr marL="68580" marR="68580" marT="34290" marB="34290"/>
                </a:tc>
                <a:tc>
                  <a:txBody>
                    <a:bodyPr/>
                    <a:lstStyle/>
                    <a:p>
                      <a:pPr algn="l"/>
                      <a:r>
                        <a:rPr lang="en-US" dirty="0"/>
                        <a:t>The paper discusses the prevalence of cyber-bullying and the need for effective detection methods. It surveys recent research on non-supervised techniques for cyber-bullying detection and suggests future research directions, including detecting roles, emotional states, automated annotation, and stylometric methods.</a:t>
                      </a:r>
                      <a:endParaRPr lang="en-IN" sz="1400" dirty="0"/>
                    </a:p>
                  </a:txBody>
                  <a:tcPr marL="68580" marR="68580" marT="34290" marB="34290"/>
                </a:tc>
                <a:tc>
                  <a:txBody>
                    <a:bodyPr/>
                    <a:lstStyle/>
                    <a:p>
                      <a:pPr algn="l"/>
                      <a:r>
                        <a:rPr lang="en-US" sz="1400" dirty="0"/>
                        <a:t>The paper lacks comprehensive coverage of non-supervised techniques, potentially overlooking innovative approaches. It also falls short in evaluating and comparing the effectiveness of different techniques, neglecting practical implementation challenges such as scalability and integration, and overlooking user perspectives crucial for system adoption.</a:t>
                      </a:r>
                      <a:endParaRPr lang="en-IN" sz="1400" dirty="0"/>
                    </a:p>
                  </a:txBody>
                  <a:tcPr marL="68580" marR="68580" marT="34290" marB="34290"/>
                </a:tc>
                <a:extLst>
                  <a:ext uri="{0D108BD9-81ED-4DB2-BD59-A6C34878D82A}">
                    <a16:rowId xmlns:a16="http://schemas.microsoft.com/office/drawing/2014/main" val="3324888257"/>
                  </a:ext>
                </a:extLst>
              </a:tr>
            </a:tbl>
          </a:graphicData>
        </a:graphic>
      </p:graphicFrame>
      <p:sp>
        <p:nvSpPr>
          <p:cNvPr id="4" name="TextBox 3">
            <a:extLst>
              <a:ext uri="{FF2B5EF4-FFF2-40B4-BE49-F238E27FC236}">
                <a16:creationId xmlns:a16="http://schemas.microsoft.com/office/drawing/2014/main" id="{504EE7BD-3A19-ED06-BDFE-DE00ED48B79F}"/>
              </a:ext>
            </a:extLst>
          </p:cNvPr>
          <p:cNvSpPr txBox="1"/>
          <p:nvPr/>
        </p:nvSpPr>
        <p:spPr>
          <a:xfrm>
            <a:off x="230933" y="722862"/>
            <a:ext cx="4394719" cy="400110"/>
          </a:xfrm>
          <a:prstGeom prst="rect">
            <a:avLst/>
          </a:prstGeom>
          <a:noFill/>
        </p:spPr>
        <p:txBody>
          <a:bodyPr wrap="square" rtlCol="0">
            <a:spAutoFit/>
          </a:bodyPr>
          <a:lstStyle/>
          <a:p>
            <a:pPr defTabSz="342900" hangingPunct="1"/>
            <a:r>
              <a:rPr lang="en-IN" sz="2000" b="1" kern="1200" dirty="0">
                <a:solidFill>
                  <a:prstClr val="black"/>
                </a:solidFill>
                <a:latin typeface="Times New Roman" panose="02020603050405020304" pitchFamily="18" charset="0"/>
                <a:ea typeface="+mn-ea"/>
                <a:cs typeface="Times New Roman" panose="02020603050405020304" pitchFamily="18" charset="0"/>
              </a:rPr>
              <a:t>Literature</a:t>
            </a:r>
            <a:r>
              <a:rPr lang="en-IN" sz="2000" kern="1200" dirty="0">
                <a:solidFill>
                  <a:prstClr val="black"/>
                </a:solidFill>
                <a:latin typeface="Times New Roman" panose="02020603050405020304" pitchFamily="18" charset="0"/>
                <a:ea typeface="+mn-ea"/>
                <a:cs typeface="Times New Roman" panose="02020603050405020304" pitchFamily="18" charset="0"/>
              </a:rPr>
              <a:t> </a:t>
            </a:r>
            <a:r>
              <a:rPr lang="en-IN" sz="2000" b="1" kern="1200" dirty="0">
                <a:solidFill>
                  <a:prstClr val="black"/>
                </a:solidFill>
                <a:latin typeface="Times New Roman" panose="02020603050405020304" pitchFamily="18" charset="0"/>
                <a:ea typeface="+mn-ea"/>
                <a:cs typeface="Times New Roman" panose="02020603050405020304" pitchFamily="18" charset="0"/>
              </a:rPr>
              <a:t>Survey</a:t>
            </a:r>
          </a:p>
        </p:txBody>
      </p:sp>
    </p:spTree>
    <p:extLst>
      <p:ext uri="{BB962C8B-B14F-4D97-AF65-F5344CB8AC3E}">
        <p14:creationId xmlns:p14="http://schemas.microsoft.com/office/powerpoint/2010/main" val="3856931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96340-C3DA-966A-E3BF-F036CE7079E7}"/>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9E6208F3-1CDD-B3E2-AF57-59A794C6EAA0}"/>
              </a:ext>
            </a:extLst>
          </p:cNvPr>
          <p:cNvSpPr>
            <a:spLocks noGrp="1"/>
          </p:cNvSpPr>
          <p:nvPr>
            <p:ph type="subTitle" idx="1"/>
          </p:nvPr>
        </p:nvSpPr>
        <p:spPr/>
        <p:txBody>
          <a:bodyPr/>
          <a:lstStyle/>
          <a:p>
            <a:endParaRPr lang="en-IN" dirty="0"/>
          </a:p>
        </p:txBody>
      </p:sp>
      <p:graphicFrame>
        <p:nvGraphicFramePr>
          <p:cNvPr id="6" name="Table 6">
            <a:extLst>
              <a:ext uri="{FF2B5EF4-FFF2-40B4-BE49-F238E27FC236}">
                <a16:creationId xmlns:a16="http://schemas.microsoft.com/office/drawing/2014/main" id="{0EA0208A-6CA7-87AD-24C8-A65F1DCFCBC4}"/>
              </a:ext>
            </a:extLst>
          </p:cNvPr>
          <p:cNvGraphicFramePr>
            <a:graphicFrameLocks noGrp="1"/>
          </p:cNvGraphicFramePr>
          <p:nvPr>
            <p:extLst>
              <p:ext uri="{D42A27DB-BD31-4B8C-83A1-F6EECF244321}">
                <p14:modId xmlns:p14="http://schemas.microsoft.com/office/powerpoint/2010/main" val="4011540469"/>
              </p:ext>
            </p:extLst>
          </p:nvPr>
        </p:nvGraphicFramePr>
        <p:xfrm>
          <a:off x="195943" y="1508060"/>
          <a:ext cx="8490857" cy="4603131"/>
        </p:xfrm>
        <a:graphic>
          <a:graphicData uri="http://schemas.openxmlformats.org/drawingml/2006/table">
            <a:tbl>
              <a:tblPr firstRow="1" bandRow="1">
                <a:tableStyleId>{5C22544A-7EE6-4342-B048-85BDC9FD1C3A}</a:tableStyleId>
              </a:tblPr>
              <a:tblGrid>
                <a:gridCol w="1876788">
                  <a:extLst>
                    <a:ext uri="{9D8B030D-6E8A-4147-A177-3AD203B41FA5}">
                      <a16:colId xmlns:a16="http://schemas.microsoft.com/office/drawing/2014/main" val="3250023459"/>
                    </a:ext>
                  </a:extLst>
                </a:gridCol>
                <a:gridCol w="1633012">
                  <a:extLst>
                    <a:ext uri="{9D8B030D-6E8A-4147-A177-3AD203B41FA5}">
                      <a16:colId xmlns:a16="http://schemas.microsoft.com/office/drawing/2014/main" val="367054855"/>
                    </a:ext>
                  </a:extLst>
                </a:gridCol>
                <a:gridCol w="2647118">
                  <a:extLst>
                    <a:ext uri="{9D8B030D-6E8A-4147-A177-3AD203B41FA5}">
                      <a16:colId xmlns:a16="http://schemas.microsoft.com/office/drawing/2014/main" val="3934595310"/>
                    </a:ext>
                  </a:extLst>
                </a:gridCol>
                <a:gridCol w="2333939">
                  <a:extLst>
                    <a:ext uri="{9D8B030D-6E8A-4147-A177-3AD203B41FA5}">
                      <a16:colId xmlns:a16="http://schemas.microsoft.com/office/drawing/2014/main" val="117886275"/>
                    </a:ext>
                  </a:extLst>
                </a:gridCol>
              </a:tblGrid>
              <a:tr h="584820">
                <a:tc>
                  <a:txBody>
                    <a:bodyPr/>
                    <a:lstStyle/>
                    <a:p>
                      <a:pPr algn="ctr"/>
                      <a:r>
                        <a:rPr lang="en-IN" sz="1200" dirty="0">
                          <a:solidFill>
                            <a:schemeClr val="tx1"/>
                          </a:solidFill>
                        </a:rPr>
                        <a:t>Paper Title and year</a:t>
                      </a:r>
                    </a:p>
                  </a:txBody>
                  <a:tcPr marL="68580" marR="68580" marT="34290" marB="34290"/>
                </a:tc>
                <a:tc>
                  <a:txBody>
                    <a:bodyPr/>
                    <a:lstStyle/>
                    <a:p>
                      <a:pPr algn="ctr"/>
                      <a:r>
                        <a:rPr lang="en-IN" sz="1200" dirty="0">
                          <a:solidFill>
                            <a:schemeClr val="tx1"/>
                          </a:solidFill>
                        </a:rPr>
                        <a:t>Authors and paper details</a:t>
                      </a:r>
                    </a:p>
                  </a:txBody>
                  <a:tcPr marL="68580" marR="68580" marT="34290" marB="34290"/>
                </a:tc>
                <a:tc>
                  <a:txBody>
                    <a:bodyPr/>
                    <a:lstStyle/>
                    <a:p>
                      <a:pPr algn="ctr"/>
                      <a:r>
                        <a:rPr lang="en-IN" sz="1200" dirty="0">
                          <a:solidFill>
                            <a:schemeClr val="tx1"/>
                          </a:solidFill>
                        </a:rPr>
                        <a:t>Description</a:t>
                      </a:r>
                    </a:p>
                  </a:txBody>
                  <a:tcPr marL="68580" marR="68580" marT="34290" marB="34290"/>
                </a:tc>
                <a:tc>
                  <a:txBody>
                    <a:bodyPr/>
                    <a:lstStyle/>
                    <a:p>
                      <a:pPr algn="ctr"/>
                      <a:r>
                        <a:rPr lang="en-IN" sz="1200" dirty="0">
                          <a:solidFill>
                            <a:schemeClr val="tx1"/>
                          </a:solidFill>
                        </a:rPr>
                        <a:t>Gaps</a:t>
                      </a:r>
                    </a:p>
                  </a:txBody>
                  <a:tcPr marL="68580" marR="68580" marT="34290" marB="34290"/>
                </a:tc>
                <a:extLst>
                  <a:ext uri="{0D108BD9-81ED-4DB2-BD59-A6C34878D82A}">
                    <a16:rowId xmlns:a16="http://schemas.microsoft.com/office/drawing/2014/main" val="2696047699"/>
                  </a:ext>
                </a:extLst>
              </a:tr>
              <a:tr h="4018311">
                <a:tc>
                  <a:txBody>
                    <a:bodyPr/>
                    <a:lstStyle/>
                    <a:p>
                      <a:pPr algn="l"/>
                      <a:r>
                        <a:rPr lang="en-US" dirty="0"/>
                        <a:t>Optimized Twitter Cyberbullying Detection based on Deep Learning</a:t>
                      </a:r>
                    </a:p>
                    <a:p>
                      <a:pPr algn="l"/>
                      <a:endParaRPr lang="en-IN" sz="1400" dirty="0"/>
                    </a:p>
                    <a:p>
                      <a:pPr algn="l"/>
                      <a:r>
                        <a:rPr lang="en-IN" sz="1400" dirty="0"/>
                        <a:t>Published year- 2018 </a:t>
                      </a:r>
                    </a:p>
                  </a:txBody>
                  <a:tcPr marL="68580" marR="68580" marT="34290" marB="34290"/>
                </a:tc>
                <a:tc>
                  <a:txBody>
                    <a:bodyPr/>
                    <a:lstStyle/>
                    <a:p>
                      <a:pPr algn="l"/>
                      <a:r>
                        <a:rPr lang="en-IN" dirty="0"/>
                        <a:t>M. A. Al-</a:t>
                      </a:r>
                      <a:r>
                        <a:rPr lang="en-IN" dirty="0" err="1"/>
                        <a:t>Ajlan</a:t>
                      </a:r>
                      <a:r>
                        <a:rPr lang="en-IN" dirty="0"/>
                        <a:t> and M. </a:t>
                      </a:r>
                      <a:r>
                        <a:rPr lang="en-IN" dirty="0" err="1"/>
                        <a:t>Ykhlef</a:t>
                      </a:r>
                      <a:r>
                        <a:rPr lang="en-IN" dirty="0"/>
                        <a:t>, "Optimized Twitter Cyberbullying Detection based on Deep Learning," 2018 21st Saudi Computer Society National Computer Conference (NCC), Riyadh, Saudi Arabia,</a:t>
                      </a:r>
                      <a:endParaRPr lang="en-IN" sz="1400" dirty="0"/>
                    </a:p>
                  </a:txBody>
                  <a:tcPr marL="68580" marR="68580" marT="34290" marB="34290"/>
                </a:tc>
                <a:tc>
                  <a:txBody>
                    <a:bodyPr/>
                    <a:lstStyle/>
                    <a:p>
                      <a:pPr algn="l"/>
                      <a:r>
                        <a:rPr lang="en-US" dirty="0"/>
                        <a:t>The paper addresses the challenge of cyberbullying detection on Twitter, highlighting the limitations of existing approaches based on textual and user features. It proposes an optimized approach, OCDD, which represents tweets as word vectors to preserve semantics and eliminates the need for feature extraction and selection. Deep learning techniques are employed for classification, along with a metaheuristic optimization algorithm for parameter tuning.</a:t>
                      </a:r>
                      <a:endParaRPr lang="en-IN" sz="1400" dirty="0"/>
                    </a:p>
                  </a:txBody>
                  <a:tcPr marL="68580" marR="68580" marT="34290" marB="34290"/>
                </a:tc>
                <a:tc>
                  <a:txBody>
                    <a:bodyPr/>
                    <a:lstStyle/>
                    <a:p>
                      <a:pPr algn="l"/>
                      <a:r>
                        <a:rPr lang="en-US" sz="1400" dirty="0"/>
                        <a:t>The paper </a:t>
                      </a:r>
                      <a:r>
                        <a:rPr lang="en-US" dirty="0"/>
                        <a:t>could provide more comprehensive validation of its effectiveness by conducting rigorous experiments and benchmarking against state-of-the-art cyberbullying detection techniques. This would enhance confidence in the proposed method and its potential applicability in real-world scenarios</a:t>
                      </a:r>
                      <a:endParaRPr lang="en-IN" sz="1400" dirty="0"/>
                    </a:p>
                  </a:txBody>
                  <a:tcPr marL="68580" marR="68580" marT="34290" marB="34290"/>
                </a:tc>
                <a:extLst>
                  <a:ext uri="{0D108BD9-81ED-4DB2-BD59-A6C34878D82A}">
                    <a16:rowId xmlns:a16="http://schemas.microsoft.com/office/drawing/2014/main" val="3324888257"/>
                  </a:ext>
                </a:extLst>
              </a:tr>
            </a:tbl>
          </a:graphicData>
        </a:graphic>
      </p:graphicFrame>
      <p:sp>
        <p:nvSpPr>
          <p:cNvPr id="4" name="TextBox 3">
            <a:extLst>
              <a:ext uri="{FF2B5EF4-FFF2-40B4-BE49-F238E27FC236}">
                <a16:creationId xmlns:a16="http://schemas.microsoft.com/office/drawing/2014/main" id="{545B951B-075A-68A4-6280-FF3AC1B09E6B}"/>
              </a:ext>
            </a:extLst>
          </p:cNvPr>
          <p:cNvSpPr txBox="1"/>
          <p:nvPr/>
        </p:nvSpPr>
        <p:spPr>
          <a:xfrm>
            <a:off x="230933" y="722862"/>
            <a:ext cx="4394719" cy="400110"/>
          </a:xfrm>
          <a:prstGeom prst="rect">
            <a:avLst/>
          </a:prstGeom>
          <a:noFill/>
        </p:spPr>
        <p:txBody>
          <a:bodyPr wrap="square" rtlCol="0">
            <a:spAutoFit/>
          </a:bodyPr>
          <a:lstStyle/>
          <a:p>
            <a:pPr defTabSz="342900" hangingPunct="1"/>
            <a:r>
              <a:rPr lang="en-IN" sz="2000" b="1" kern="1200" dirty="0">
                <a:solidFill>
                  <a:prstClr val="black"/>
                </a:solidFill>
                <a:latin typeface="Times New Roman" panose="02020603050405020304" pitchFamily="18" charset="0"/>
                <a:ea typeface="+mn-ea"/>
                <a:cs typeface="Times New Roman" panose="02020603050405020304" pitchFamily="18" charset="0"/>
              </a:rPr>
              <a:t>Literature</a:t>
            </a:r>
            <a:r>
              <a:rPr lang="en-IN" sz="2000" kern="1200" dirty="0">
                <a:solidFill>
                  <a:prstClr val="black"/>
                </a:solidFill>
                <a:latin typeface="Times New Roman" panose="02020603050405020304" pitchFamily="18" charset="0"/>
                <a:ea typeface="+mn-ea"/>
                <a:cs typeface="Times New Roman" panose="02020603050405020304" pitchFamily="18" charset="0"/>
              </a:rPr>
              <a:t> </a:t>
            </a:r>
            <a:r>
              <a:rPr lang="en-IN" sz="2000" b="1" kern="1200" dirty="0">
                <a:solidFill>
                  <a:prstClr val="black"/>
                </a:solidFill>
                <a:latin typeface="Times New Roman" panose="02020603050405020304" pitchFamily="18" charset="0"/>
                <a:ea typeface="+mn-ea"/>
                <a:cs typeface="Times New Roman" panose="02020603050405020304" pitchFamily="18" charset="0"/>
              </a:rPr>
              <a:t>Survey</a:t>
            </a:r>
          </a:p>
        </p:txBody>
      </p:sp>
    </p:spTree>
    <p:extLst>
      <p:ext uri="{BB962C8B-B14F-4D97-AF65-F5344CB8AC3E}">
        <p14:creationId xmlns:p14="http://schemas.microsoft.com/office/powerpoint/2010/main" val="3013184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96340-C3DA-966A-E3BF-F036CE7079E7}"/>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9E6208F3-1CDD-B3E2-AF57-59A794C6EAA0}"/>
              </a:ext>
            </a:extLst>
          </p:cNvPr>
          <p:cNvSpPr>
            <a:spLocks noGrp="1"/>
          </p:cNvSpPr>
          <p:nvPr>
            <p:ph type="subTitle" idx="1"/>
          </p:nvPr>
        </p:nvSpPr>
        <p:spPr/>
        <p:txBody>
          <a:bodyPr/>
          <a:lstStyle/>
          <a:p>
            <a:endParaRPr lang="en-IN" dirty="0"/>
          </a:p>
        </p:txBody>
      </p:sp>
      <p:graphicFrame>
        <p:nvGraphicFramePr>
          <p:cNvPr id="6" name="Table 6">
            <a:extLst>
              <a:ext uri="{FF2B5EF4-FFF2-40B4-BE49-F238E27FC236}">
                <a16:creationId xmlns:a16="http://schemas.microsoft.com/office/drawing/2014/main" id="{0EA0208A-6CA7-87AD-24C8-A65F1DCFCBC4}"/>
              </a:ext>
            </a:extLst>
          </p:cNvPr>
          <p:cNvGraphicFramePr>
            <a:graphicFrameLocks noGrp="1"/>
          </p:cNvGraphicFramePr>
          <p:nvPr>
            <p:extLst>
              <p:ext uri="{D42A27DB-BD31-4B8C-83A1-F6EECF244321}">
                <p14:modId xmlns:p14="http://schemas.microsoft.com/office/powerpoint/2010/main" val="1176037766"/>
              </p:ext>
            </p:extLst>
          </p:nvPr>
        </p:nvGraphicFramePr>
        <p:xfrm>
          <a:off x="230933" y="1508060"/>
          <a:ext cx="8455867" cy="4603131"/>
        </p:xfrm>
        <a:graphic>
          <a:graphicData uri="http://schemas.openxmlformats.org/drawingml/2006/table">
            <a:tbl>
              <a:tblPr firstRow="1" bandRow="1">
                <a:tableStyleId>{5C22544A-7EE6-4342-B048-85BDC9FD1C3A}</a:tableStyleId>
              </a:tblPr>
              <a:tblGrid>
                <a:gridCol w="1841798">
                  <a:extLst>
                    <a:ext uri="{9D8B030D-6E8A-4147-A177-3AD203B41FA5}">
                      <a16:colId xmlns:a16="http://schemas.microsoft.com/office/drawing/2014/main" val="3250023459"/>
                    </a:ext>
                  </a:extLst>
                </a:gridCol>
                <a:gridCol w="1548774">
                  <a:extLst>
                    <a:ext uri="{9D8B030D-6E8A-4147-A177-3AD203B41FA5}">
                      <a16:colId xmlns:a16="http://schemas.microsoft.com/office/drawing/2014/main" val="367054855"/>
                    </a:ext>
                  </a:extLst>
                </a:gridCol>
                <a:gridCol w="2731356">
                  <a:extLst>
                    <a:ext uri="{9D8B030D-6E8A-4147-A177-3AD203B41FA5}">
                      <a16:colId xmlns:a16="http://schemas.microsoft.com/office/drawing/2014/main" val="3934595310"/>
                    </a:ext>
                  </a:extLst>
                </a:gridCol>
                <a:gridCol w="2333939">
                  <a:extLst>
                    <a:ext uri="{9D8B030D-6E8A-4147-A177-3AD203B41FA5}">
                      <a16:colId xmlns:a16="http://schemas.microsoft.com/office/drawing/2014/main" val="117886275"/>
                    </a:ext>
                  </a:extLst>
                </a:gridCol>
              </a:tblGrid>
              <a:tr h="584820">
                <a:tc>
                  <a:txBody>
                    <a:bodyPr/>
                    <a:lstStyle/>
                    <a:p>
                      <a:pPr algn="ctr"/>
                      <a:r>
                        <a:rPr lang="en-IN" sz="1200" dirty="0">
                          <a:solidFill>
                            <a:schemeClr val="tx1"/>
                          </a:solidFill>
                        </a:rPr>
                        <a:t>Paper Title and year</a:t>
                      </a:r>
                    </a:p>
                  </a:txBody>
                  <a:tcPr marL="68580" marR="68580" marT="34290" marB="34290"/>
                </a:tc>
                <a:tc>
                  <a:txBody>
                    <a:bodyPr/>
                    <a:lstStyle/>
                    <a:p>
                      <a:pPr algn="ctr"/>
                      <a:r>
                        <a:rPr lang="en-IN" sz="1200" dirty="0">
                          <a:solidFill>
                            <a:schemeClr val="tx1"/>
                          </a:solidFill>
                        </a:rPr>
                        <a:t>Authors and paper details</a:t>
                      </a:r>
                    </a:p>
                  </a:txBody>
                  <a:tcPr marL="68580" marR="68580" marT="34290" marB="34290"/>
                </a:tc>
                <a:tc>
                  <a:txBody>
                    <a:bodyPr/>
                    <a:lstStyle/>
                    <a:p>
                      <a:pPr algn="ctr"/>
                      <a:r>
                        <a:rPr lang="en-IN" sz="1200" dirty="0">
                          <a:solidFill>
                            <a:schemeClr val="tx1"/>
                          </a:solidFill>
                        </a:rPr>
                        <a:t>Description</a:t>
                      </a:r>
                    </a:p>
                  </a:txBody>
                  <a:tcPr marL="68580" marR="68580" marT="34290" marB="34290"/>
                </a:tc>
                <a:tc>
                  <a:txBody>
                    <a:bodyPr/>
                    <a:lstStyle/>
                    <a:p>
                      <a:pPr algn="ctr"/>
                      <a:r>
                        <a:rPr lang="en-IN" sz="1200" dirty="0">
                          <a:solidFill>
                            <a:schemeClr val="tx1"/>
                          </a:solidFill>
                        </a:rPr>
                        <a:t>Gaps</a:t>
                      </a:r>
                    </a:p>
                  </a:txBody>
                  <a:tcPr marL="68580" marR="68580" marT="34290" marB="34290"/>
                </a:tc>
                <a:extLst>
                  <a:ext uri="{0D108BD9-81ED-4DB2-BD59-A6C34878D82A}">
                    <a16:rowId xmlns:a16="http://schemas.microsoft.com/office/drawing/2014/main" val="2696047699"/>
                  </a:ext>
                </a:extLst>
              </a:tr>
              <a:tr h="4018311">
                <a:tc>
                  <a:txBody>
                    <a:bodyPr/>
                    <a:lstStyle/>
                    <a:p>
                      <a:pPr algn="l"/>
                      <a:r>
                        <a:rPr lang="en-US" dirty="0"/>
                        <a:t>Detection of Cyberbullying Using Deep Neural Network</a:t>
                      </a:r>
                      <a:br>
                        <a:rPr lang="en-US" sz="1400" dirty="0"/>
                      </a:br>
                      <a:endParaRPr lang="en-US" sz="1400" dirty="0"/>
                    </a:p>
                    <a:p>
                      <a:pPr algn="l"/>
                      <a:r>
                        <a:rPr lang="en-US" sz="1400" dirty="0"/>
                        <a:t>Published Year- 2019</a:t>
                      </a:r>
                      <a:endParaRPr lang="en-IN" sz="1400" dirty="0"/>
                    </a:p>
                  </a:txBody>
                  <a:tcPr marL="68580" marR="68580" marT="34290" marB="34290"/>
                </a:tc>
                <a:tc>
                  <a:txBody>
                    <a:bodyPr/>
                    <a:lstStyle/>
                    <a:p>
                      <a:pPr algn="l"/>
                      <a:r>
                        <a:rPr lang="en-IN" dirty="0"/>
                        <a:t>V. Banerjee, J. </a:t>
                      </a:r>
                      <a:r>
                        <a:rPr lang="en-IN" dirty="0" err="1"/>
                        <a:t>Telavane</a:t>
                      </a:r>
                      <a:r>
                        <a:rPr lang="en-IN" dirty="0"/>
                        <a:t>, P. Gaikwad and P. </a:t>
                      </a:r>
                      <a:r>
                        <a:rPr lang="en-IN" dirty="0" err="1"/>
                        <a:t>Vartak</a:t>
                      </a:r>
                      <a:r>
                        <a:rPr lang="en-IN" dirty="0"/>
                        <a:t>, "Detection of Cyberbullying Using Deep Neural Network," 2019 5th International Conference on Advanced Computing &amp; Communication Systems (ICACCS), Coimbatore, India. </a:t>
                      </a:r>
                      <a:endParaRPr lang="en-IN" sz="1400" dirty="0"/>
                    </a:p>
                  </a:txBody>
                  <a:tcPr marL="68580" marR="68580" marT="34290" marB="34290"/>
                </a:tc>
                <a:tc>
                  <a:txBody>
                    <a:bodyPr/>
                    <a:lstStyle/>
                    <a:p>
                      <a:pPr algn="l"/>
                      <a:r>
                        <a:rPr lang="en-US" dirty="0"/>
                        <a:t>The paper proposes a novel cyberbullying detection method based on deep neural networks, specifically Convolutional Neural Networks (CNNs). It addresses the growing concern of cyberbullying, highlighting its adverse effects on individuals, and suggests using CNNs for improved detection compared to existing methods.</a:t>
                      </a:r>
                      <a:endParaRPr lang="en-IN" sz="1400" dirty="0"/>
                    </a:p>
                  </a:txBody>
                  <a:tcPr marL="68580" marR="68580" marT="34290" marB="34290"/>
                </a:tc>
                <a:tc>
                  <a:txBody>
                    <a:bodyPr/>
                    <a:lstStyle/>
                    <a:p>
                      <a:pPr algn="l"/>
                      <a:r>
                        <a:rPr lang="en-US" dirty="0"/>
                        <a:t>While the paper introduces a novel approach for cyberbullying detection using deep neural networks, it lacks detailed discussion on the specific architecture and training methodology of the CNN model, as well as comprehensive evaluation against existing techniques to demonstrate its superiority. Further exploration of these aspects would enhance the paper's contribution to the field.</a:t>
                      </a:r>
                      <a:endParaRPr lang="en-IN" sz="1400" dirty="0"/>
                    </a:p>
                  </a:txBody>
                  <a:tcPr marL="68580" marR="68580" marT="34290" marB="34290"/>
                </a:tc>
                <a:extLst>
                  <a:ext uri="{0D108BD9-81ED-4DB2-BD59-A6C34878D82A}">
                    <a16:rowId xmlns:a16="http://schemas.microsoft.com/office/drawing/2014/main" val="3324888257"/>
                  </a:ext>
                </a:extLst>
              </a:tr>
            </a:tbl>
          </a:graphicData>
        </a:graphic>
      </p:graphicFrame>
      <p:sp>
        <p:nvSpPr>
          <p:cNvPr id="4" name="TextBox 3">
            <a:extLst>
              <a:ext uri="{FF2B5EF4-FFF2-40B4-BE49-F238E27FC236}">
                <a16:creationId xmlns:a16="http://schemas.microsoft.com/office/drawing/2014/main" id="{C3B44CB0-8278-BE96-ACEF-A3C408625674}"/>
              </a:ext>
            </a:extLst>
          </p:cNvPr>
          <p:cNvSpPr txBox="1"/>
          <p:nvPr/>
        </p:nvSpPr>
        <p:spPr>
          <a:xfrm>
            <a:off x="230933" y="722862"/>
            <a:ext cx="4394719" cy="400110"/>
          </a:xfrm>
          <a:prstGeom prst="rect">
            <a:avLst/>
          </a:prstGeom>
          <a:noFill/>
        </p:spPr>
        <p:txBody>
          <a:bodyPr wrap="square" rtlCol="0">
            <a:spAutoFit/>
          </a:bodyPr>
          <a:lstStyle/>
          <a:p>
            <a:pPr defTabSz="342900" hangingPunct="1"/>
            <a:r>
              <a:rPr lang="en-IN" sz="2000" b="1" kern="1200" dirty="0">
                <a:solidFill>
                  <a:prstClr val="black"/>
                </a:solidFill>
                <a:latin typeface="Times New Roman" panose="02020603050405020304" pitchFamily="18" charset="0"/>
                <a:ea typeface="+mn-ea"/>
                <a:cs typeface="Times New Roman" panose="02020603050405020304" pitchFamily="18" charset="0"/>
              </a:rPr>
              <a:t>Literature</a:t>
            </a:r>
            <a:r>
              <a:rPr lang="en-IN" sz="2000" kern="1200" dirty="0">
                <a:solidFill>
                  <a:prstClr val="black"/>
                </a:solidFill>
                <a:latin typeface="Times New Roman" panose="02020603050405020304" pitchFamily="18" charset="0"/>
                <a:ea typeface="+mn-ea"/>
                <a:cs typeface="Times New Roman" panose="02020603050405020304" pitchFamily="18" charset="0"/>
              </a:rPr>
              <a:t> </a:t>
            </a:r>
            <a:r>
              <a:rPr lang="en-IN" sz="2000" b="1" kern="1200" dirty="0">
                <a:solidFill>
                  <a:prstClr val="black"/>
                </a:solidFill>
                <a:latin typeface="Times New Roman" panose="02020603050405020304" pitchFamily="18" charset="0"/>
                <a:ea typeface="+mn-ea"/>
                <a:cs typeface="Times New Roman" panose="02020603050405020304" pitchFamily="18" charset="0"/>
              </a:rPr>
              <a:t>Survey</a:t>
            </a:r>
          </a:p>
        </p:txBody>
      </p:sp>
    </p:spTree>
    <p:extLst>
      <p:ext uri="{BB962C8B-B14F-4D97-AF65-F5344CB8AC3E}">
        <p14:creationId xmlns:p14="http://schemas.microsoft.com/office/powerpoint/2010/main" val="25136671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otivation"/>
          <p:cNvSpPr txBox="1">
            <a:spLocks noGrp="1"/>
          </p:cNvSpPr>
          <p:nvPr>
            <p:ph type="title"/>
          </p:nvPr>
        </p:nvSpPr>
        <p:spPr>
          <a:xfrm>
            <a:off x="1143000" y="442265"/>
            <a:ext cx="6858000" cy="808038"/>
          </a:xfrm>
          <a:prstGeom prst="rect">
            <a:avLst/>
          </a:prstGeom>
        </p:spPr>
        <p:txBody>
          <a:bodyPr>
            <a:normAutofit/>
          </a:bodyPr>
          <a:lstStyle>
            <a:lvl1pPr>
              <a:defRPr>
                <a:latin typeface="Times New Roman"/>
                <a:ea typeface="Times New Roman"/>
                <a:cs typeface="Times New Roman"/>
                <a:sym typeface="Times New Roman"/>
              </a:defRPr>
            </a:lvl1pPr>
          </a:lstStyle>
          <a:p>
            <a:r>
              <a:rPr lang="en-IN" sz="2000" b="1" dirty="0"/>
              <a:t>Justification for the Proposed Problem</a:t>
            </a:r>
            <a:endParaRPr sz="2000" b="1" dirty="0"/>
          </a:p>
        </p:txBody>
      </p:sp>
      <p:sp>
        <p:nvSpPr>
          <p:cNvPr id="4" name="Group"/>
          <p:cNvSpPr/>
          <p:nvPr/>
        </p:nvSpPr>
        <p:spPr>
          <a:xfrm>
            <a:off x="656810" y="2179637"/>
            <a:ext cx="7857931" cy="3512035"/>
          </a:xfrm>
          <a:prstGeom prst="rect">
            <a:avLst/>
          </a:prstGeom>
          <a:solidFill>
            <a:srgbClr val="FFFFFF"/>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lstStyle/>
          <a:p>
            <a:pPr marL="285750" indent="-285750" algn="just">
              <a:lnSpc>
                <a:spcPct val="125000"/>
              </a:lnSpc>
              <a:buFont typeface="Arial" panose="020B0604020202020204" pitchFamily="34" charset="0"/>
              <a:buChar char="•"/>
            </a:pPr>
            <a:r>
              <a:rPr lang="en-US" sz="1600" b="1" dirty="0" err="1"/>
              <a:t>Justification:</a:t>
            </a:r>
            <a:r>
              <a:rPr lang="en-US" sz="1600" dirty="0" err="1"/>
              <a:t>To</a:t>
            </a:r>
            <a:r>
              <a:rPr lang="en-US" sz="1600" dirty="0"/>
              <a:t> address this challenge, we propose a model that can effectively find and detect cyberbullying and spam messages. This project will involve a comparative study of different Deep Learning (DL) models, including Deep Neural Networks (DNNs), Long Short-Term Memory (LSTM) networks, Bidirectional LSTMs (</a:t>
            </a:r>
            <a:r>
              <a:rPr lang="en-US" sz="1600" dirty="0" err="1"/>
              <a:t>BiLSTMs</a:t>
            </a:r>
            <a:r>
              <a:rPr lang="en-US" sz="1600" dirty="0"/>
              <a:t>), and pre-trained transformer models like BERT.</a:t>
            </a:r>
          </a:p>
          <a:p>
            <a:pPr algn="just">
              <a:lnSpc>
                <a:spcPct val="125000"/>
              </a:lnSpc>
            </a:pPr>
            <a:endParaRPr lang="en-US" sz="1600" dirty="0"/>
          </a:p>
          <a:p>
            <a:pPr marL="285750" indent="-285750" algn="just">
              <a:lnSpc>
                <a:spcPct val="125000"/>
              </a:lnSpc>
              <a:buFont typeface="Arial" panose="020B0604020202020204" pitchFamily="34" charset="0"/>
              <a:buChar char="•"/>
            </a:pPr>
            <a:r>
              <a:rPr lang="en-US" sz="1600" b="1" dirty="0"/>
              <a:t>Overall Goal: </a:t>
            </a:r>
            <a:r>
              <a:rPr lang="en-US" sz="1600" dirty="0"/>
              <a:t>This approach ultimately aims to safeguard users in the digital landscape by effectively combating online threats.</a:t>
            </a:r>
          </a:p>
        </p:txBody>
      </p:sp>
    </p:spTree>
    <p:extLst>
      <p:ext uri="{BB962C8B-B14F-4D97-AF65-F5344CB8AC3E}">
        <p14:creationId xmlns:p14="http://schemas.microsoft.com/office/powerpoint/2010/main" val="930521274"/>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720324" y="534888"/>
            <a:ext cx="7315200" cy="8876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lvl1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1pPr>
            <a:lvl2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2pPr>
            <a:lvl3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3pPr>
            <a:lvl4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4pPr>
            <a:lvl5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5pPr>
            <a:lvl6pPr marL="0" marR="0" indent="4572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6pPr>
            <a:lvl7pPr marL="0" marR="0" indent="9144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7pPr>
            <a:lvl8pPr marL="0" marR="0" indent="13716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8pPr>
            <a:lvl9pPr marL="0" marR="0" indent="18288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9pPr>
          </a:lstStyle>
          <a:p>
            <a:pPr hangingPunct="1"/>
            <a:r>
              <a:rPr lang="en-IN" sz="2000" b="1" dirty="0">
                <a:latin typeface="Times New Roman" panose="02020603050405020304" pitchFamily="18" charset="0"/>
                <a:cs typeface="Times New Roman" panose="02020603050405020304" pitchFamily="18" charset="0"/>
              </a:rPr>
              <a:t>Data Set</a:t>
            </a:r>
            <a:endParaRPr lang="en-IN" sz="2000" b="1" dirty="0">
              <a:solidFill>
                <a:srgbClr val="FF000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720324" y="1422529"/>
            <a:ext cx="7968343" cy="27084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1500" b="1" dirty="0"/>
              <a:t>Source of Dataset</a:t>
            </a:r>
            <a:r>
              <a:rPr lang="en-US" sz="1500" dirty="0"/>
              <a:t>: The datasets utilized for this project were obtained from Hugging Face (2023) .</a:t>
            </a:r>
          </a:p>
          <a:p>
            <a:endParaRPr lang="en-US" sz="1500" dirty="0"/>
          </a:p>
          <a:p>
            <a:r>
              <a:rPr lang="en-US" sz="1600" b="1" u="sng" dirty="0"/>
              <a:t>SMS Spam Filtering Dataset</a:t>
            </a:r>
            <a:endParaRPr lang="en-US" sz="1600" u="sng" dirty="0"/>
          </a:p>
          <a:p>
            <a:endParaRPr lang="en-US" sz="1500" dirty="0"/>
          </a:p>
          <a:p>
            <a:pPr marL="285750" indent="-285750" algn="just">
              <a:buFont typeface="Wingdings" panose="05000000000000000000" pitchFamily="2" charset="2"/>
              <a:buChar char="§"/>
            </a:pPr>
            <a:r>
              <a:rPr lang="en-US" sz="1500" b="1" i="1" dirty="0"/>
              <a:t>Training Data:</a:t>
            </a:r>
            <a:r>
              <a:rPr lang="en-US" sz="1500" dirty="0"/>
              <a:t> The SMS spam filtering model will be trained on a dataset consisting of 8194 rows. Each row contains two columns - "text," containing the SMS message, and "label," indicating whether the message is classified as spam or not-spam.</a:t>
            </a:r>
          </a:p>
          <a:p>
            <a:pPr marL="285750" indent="-285750" algn="just">
              <a:buFont typeface="Wingdings" panose="05000000000000000000" pitchFamily="2" charset="2"/>
              <a:buChar char="§"/>
            </a:pPr>
            <a:endParaRPr lang="en-US" sz="1500" dirty="0"/>
          </a:p>
          <a:p>
            <a:pPr marL="285750" indent="-285750" algn="just">
              <a:buFont typeface="Wingdings" panose="05000000000000000000" pitchFamily="2" charset="2"/>
              <a:buChar char="§"/>
            </a:pPr>
            <a:r>
              <a:rPr lang="en-US" sz="1500" b="1" i="1" dirty="0"/>
              <a:t>Testing Data</a:t>
            </a:r>
            <a:r>
              <a:rPr lang="en-US" sz="1500" b="1" dirty="0"/>
              <a:t>: </a:t>
            </a:r>
            <a:r>
              <a:rPr lang="en-US" sz="1500" dirty="0"/>
              <a:t>The model's performance will be evaluated on a separate dataset with 2725 rows, maintaining the same structure of columns as the training set.</a:t>
            </a:r>
          </a:p>
          <a:p>
            <a:endParaRPr lang="en-US" sz="1500" dirty="0"/>
          </a:p>
        </p:txBody>
      </p:sp>
      <p:pic>
        <p:nvPicPr>
          <p:cNvPr id="8" name="Picture 7">
            <a:extLst>
              <a:ext uri="{FF2B5EF4-FFF2-40B4-BE49-F238E27FC236}">
                <a16:creationId xmlns:a16="http://schemas.microsoft.com/office/drawing/2014/main" id="{94428202-F6CE-7C8E-F72C-69662DD74C71}"/>
              </a:ext>
            </a:extLst>
          </p:cNvPr>
          <p:cNvPicPr>
            <a:picLocks noChangeAspect="1"/>
          </p:cNvPicPr>
          <p:nvPr/>
        </p:nvPicPr>
        <p:blipFill>
          <a:blip r:embed="rId3"/>
          <a:stretch>
            <a:fillRect/>
          </a:stretch>
        </p:blipFill>
        <p:spPr>
          <a:xfrm>
            <a:off x="2752469" y="4023877"/>
            <a:ext cx="3639061" cy="1629204"/>
          </a:xfrm>
          <a:prstGeom prst="rect">
            <a:avLst/>
          </a:prstGeom>
        </p:spPr>
      </p:pic>
    </p:spTree>
    <p:extLst>
      <p:ext uri="{BB962C8B-B14F-4D97-AF65-F5344CB8AC3E}">
        <p14:creationId xmlns:p14="http://schemas.microsoft.com/office/powerpoint/2010/main" val="2932892102"/>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B86FC1-3014-0EAF-CEC0-7AA2BDC02089}"/>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E5111E4F-8580-A60E-E11D-BF5D4B2C870F}"/>
              </a:ext>
            </a:extLst>
          </p:cNvPr>
          <p:cNvSpPr txBox="1">
            <a:spLocks/>
          </p:cNvSpPr>
          <p:nvPr/>
        </p:nvSpPr>
        <p:spPr>
          <a:xfrm>
            <a:off x="914400" y="460405"/>
            <a:ext cx="7315200" cy="8876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1pPr>
            <a:lvl2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2pPr>
            <a:lvl3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3pPr>
            <a:lvl4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4pPr>
            <a:lvl5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5pPr>
            <a:lvl6pPr marL="0" marR="0" indent="4572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6pPr>
            <a:lvl7pPr marL="0" marR="0" indent="9144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7pPr>
            <a:lvl8pPr marL="0" marR="0" indent="13716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8pPr>
            <a:lvl9pPr marL="0" marR="0" indent="18288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9pPr>
          </a:lstStyle>
          <a:p>
            <a:pPr hangingPunct="1"/>
            <a:r>
              <a:rPr lang="en-IN" sz="2000" b="1" dirty="0">
                <a:latin typeface="Times New Roman" panose="02020603050405020304" pitchFamily="18" charset="0"/>
                <a:cs typeface="Times New Roman" panose="02020603050405020304" pitchFamily="18" charset="0"/>
              </a:rPr>
              <a:t>Data Set</a:t>
            </a:r>
            <a:endParaRPr lang="en-IN" sz="2000" b="1" dirty="0">
              <a:solidFill>
                <a:srgbClr val="FF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EF55876-82A4-6013-B5BB-A7224598A567}"/>
              </a:ext>
            </a:extLst>
          </p:cNvPr>
          <p:cNvSpPr txBox="1"/>
          <p:nvPr/>
        </p:nvSpPr>
        <p:spPr>
          <a:xfrm>
            <a:off x="748316" y="1348046"/>
            <a:ext cx="7968343" cy="240065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1500" b="1" dirty="0"/>
              <a:t>Source of Dataset</a:t>
            </a:r>
            <a:r>
              <a:rPr lang="en-US" sz="1500" dirty="0"/>
              <a:t>: The datasets utilized for this project were obtained from Hugging Face (2024) .</a:t>
            </a:r>
          </a:p>
          <a:p>
            <a:endParaRPr lang="en-US" sz="1500" dirty="0"/>
          </a:p>
          <a:p>
            <a:r>
              <a:rPr lang="en-US" sz="1600" b="1" u="sng" dirty="0"/>
              <a:t>Cyberbullying Detection Dataset</a:t>
            </a:r>
            <a:endParaRPr lang="en-US" sz="1600" u="sng" dirty="0"/>
          </a:p>
          <a:p>
            <a:endParaRPr lang="en-US" sz="1500" dirty="0"/>
          </a:p>
          <a:p>
            <a:pPr marL="285750" indent="-285750" algn="just">
              <a:buFont typeface="Wingdings" panose="05000000000000000000" pitchFamily="2" charset="2"/>
              <a:buChar char="§"/>
            </a:pPr>
            <a:r>
              <a:rPr lang="en-US" sz="1500" b="1" i="1" dirty="0"/>
              <a:t>Training Data: </a:t>
            </a:r>
            <a:r>
              <a:rPr lang="en-US" sz="1500" dirty="0"/>
              <a:t>The cyberbullying detection model will be trained on a dataset comprising 902 rows. Like the SMS spam filtering dataset, it contains two columns - "text" for the message and "label" to denote whether the content is classified as cyberbullying (bully) or not (not-bully).</a:t>
            </a:r>
          </a:p>
          <a:p>
            <a:pPr marL="285750" indent="-285750" algn="just">
              <a:buFont typeface="Wingdings" panose="05000000000000000000" pitchFamily="2" charset="2"/>
              <a:buChar char="§"/>
            </a:pPr>
            <a:endParaRPr lang="en-US" sz="1500" dirty="0"/>
          </a:p>
          <a:p>
            <a:pPr marL="285750" indent="-285750" algn="just">
              <a:buFont typeface="Wingdings" panose="05000000000000000000" pitchFamily="2" charset="2"/>
              <a:buChar char="§"/>
            </a:pPr>
            <a:r>
              <a:rPr lang="en-US" sz="1500" b="1" i="1" dirty="0"/>
              <a:t>Testing Data: </a:t>
            </a:r>
            <a:r>
              <a:rPr lang="en-US" sz="1500" dirty="0"/>
              <a:t>To assess the effectiveness of the cyberbullying detection model, it will be tested on another dataset containing 202 rows, structured with the same "text" and "label" columns.</a:t>
            </a:r>
            <a:endParaRPr lang="en-IN" sz="1500" dirty="0">
              <a:solidFill>
                <a:srgbClr val="FF0000"/>
              </a:solidFill>
            </a:endParaRPr>
          </a:p>
        </p:txBody>
      </p:sp>
      <p:pic>
        <p:nvPicPr>
          <p:cNvPr id="8" name="Picture 7">
            <a:extLst>
              <a:ext uri="{FF2B5EF4-FFF2-40B4-BE49-F238E27FC236}">
                <a16:creationId xmlns:a16="http://schemas.microsoft.com/office/drawing/2014/main" id="{7B924DA9-2614-4FDB-49FA-724277845F85}"/>
              </a:ext>
            </a:extLst>
          </p:cNvPr>
          <p:cNvPicPr>
            <a:picLocks noChangeAspect="1"/>
          </p:cNvPicPr>
          <p:nvPr/>
        </p:nvPicPr>
        <p:blipFill>
          <a:blip r:embed="rId2"/>
          <a:stretch>
            <a:fillRect/>
          </a:stretch>
        </p:blipFill>
        <p:spPr>
          <a:xfrm>
            <a:off x="2649894" y="3888662"/>
            <a:ext cx="3685592" cy="1792770"/>
          </a:xfrm>
          <a:prstGeom prst="rect">
            <a:avLst/>
          </a:prstGeom>
        </p:spPr>
      </p:pic>
    </p:spTree>
    <p:extLst>
      <p:ext uri="{BB962C8B-B14F-4D97-AF65-F5344CB8AC3E}">
        <p14:creationId xmlns:p14="http://schemas.microsoft.com/office/powerpoint/2010/main" val="3244051188"/>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09B1D-85A7-3AAE-3396-AEE659C73C8E}"/>
              </a:ext>
            </a:extLst>
          </p:cNvPr>
          <p:cNvSpPr>
            <a:spLocks noGrp="1"/>
          </p:cNvSpPr>
          <p:nvPr>
            <p:ph type="title"/>
          </p:nvPr>
        </p:nvSpPr>
        <p:spPr/>
        <p:txBody>
          <a:bodyPr/>
          <a:lstStyle/>
          <a:p>
            <a:r>
              <a:rPr lang="en-US" sz="2000" b="1" dirty="0">
                <a:latin typeface="Times New Roman" panose="02020603050405020304" pitchFamily="18" charset="0"/>
                <a:cs typeface="Times New Roman" panose="02020603050405020304" pitchFamily="18" charset="0"/>
              </a:rPr>
              <a:t>Software/Tools Requirements</a:t>
            </a:r>
            <a:endParaRPr lang="en-IN" sz="2000" b="1" dirty="0"/>
          </a:p>
        </p:txBody>
      </p:sp>
      <p:sp>
        <p:nvSpPr>
          <p:cNvPr id="4" name="TextBox 3">
            <a:extLst>
              <a:ext uri="{FF2B5EF4-FFF2-40B4-BE49-F238E27FC236}">
                <a16:creationId xmlns:a16="http://schemas.microsoft.com/office/drawing/2014/main" id="{D2129E82-5A4F-B4A0-CE6D-613A0F11B632}"/>
              </a:ext>
            </a:extLst>
          </p:cNvPr>
          <p:cNvSpPr txBox="1"/>
          <p:nvPr/>
        </p:nvSpPr>
        <p:spPr>
          <a:xfrm>
            <a:off x="854765" y="1344450"/>
            <a:ext cx="7832035" cy="461664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defTabSz="342900" hangingPunct="1"/>
            <a:r>
              <a:rPr lang="en-US" b="1" kern="1200" dirty="0">
                <a:solidFill>
                  <a:prstClr val="black"/>
                </a:solidFill>
                <a:latin typeface="Google Sans"/>
                <a:ea typeface="+mn-ea"/>
                <a:cs typeface="+mn-cs"/>
              </a:rPr>
              <a:t>N</a:t>
            </a:r>
            <a:r>
              <a:rPr lang="en-US" b="1" kern="1200" dirty="0">
                <a:solidFill>
                  <a:prstClr val="black"/>
                </a:solidFill>
                <a:latin typeface="Times New Roman" panose="02020603050405020304" pitchFamily="18" charset="0"/>
                <a:ea typeface="+mn-ea"/>
                <a:cs typeface="Times New Roman" panose="02020603050405020304" pitchFamily="18" charset="0"/>
              </a:rPr>
              <a:t>atural Language Processing (NLP) Libraries:</a:t>
            </a:r>
            <a:endParaRPr lang="en-US" kern="1200" dirty="0">
              <a:solidFill>
                <a:prstClr val="black"/>
              </a:solidFill>
              <a:latin typeface="Times New Roman" panose="02020603050405020304" pitchFamily="18" charset="0"/>
              <a:ea typeface="+mn-ea"/>
              <a:cs typeface="Times New Roman" panose="02020603050405020304" pitchFamily="18" charset="0"/>
            </a:endParaRPr>
          </a:p>
          <a:p>
            <a:pPr algn="just" defTabSz="342900" hangingPunct="1"/>
            <a:endParaRPr lang="en-US" kern="1200" dirty="0">
              <a:solidFill>
                <a:prstClr val="black"/>
              </a:solidFill>
              <a:latin typeface="Times New Roman" panose="02020603050405020304" pitchFamily="18" charset="0"/>
              <a:ea typeface="+mn-ea"/>
              <a:cs typeface="Times New Roman" panose="02020603050405020304" pitchFamily="18" charset="0"/>
            </a:endParaRPr>
          </a:p>
          <a:p>
            <a:pPr marL="285750" indent="-285750" algn="just" defTabSz="342900" hangingPunct="1">
              <a:buFont typeface="Wingdings" panose="05000000000000000000" pitchFamily="2" charset="2"/>
              <a:buChar char="§"/>
            </a:pPr>
            <a:r>
              <a:rPr lang="en-US" kern="1200" dirty="0">
                <a:solidFill>
                  <a:prstClr val="black"/>
                </a:solidFill>
                <a:latin typeface="Times New Roman" panose="02020603050405020304" pitchFamily="18" charset="0"/>
                <a:ea typeface="+mn-ea"/>
                <a:cs typeface="Times New Roman" panose="02020603050405020304" pitchFamily="18" charset="0"/>
              </a:rPr>
              <a:t>Sklearn: A machine learning library</a:t>
            </a:r>
          </a:p>
          <a:p>
            <a:pPr marL="285750" indent="-285750" algn="just" defTabSz="342900" hangingPunct="1">
              <a:buFont typeface="Wingdings" panose="05000000000000000000" pitchFamily="2" charset="2"/>
              <a:buChar char="§"/>
            </a:pPr>
            <a:endParaRPr lang="en-US" kern="1200" dirty="0">
              <a:solidFill>
                <a:prstClr val="black"/>
              </a:solidFill>
              <a:latin typeface="Times New Roman" panose="02020603050405020304" pitchFamily="18" charset="0"/>
              <a:ea typeface="+mn-ea"/>
              <a:cs typeface="Times New Roman" panose="02020603050405020304" pitchFamily="18" charset="0"/>
            </a:endParaRPr>
          </a:p>
          <a:p>
            <a:pPr marL="285750" indent="-285750" algn="just" defTabSz="342900" hangingPunct="1">
              <a:buFont typeface="Wingdings" panose="05000000000000000000" pitchFamily="2" charset="2"/>
              <a:buChar char="§"/>
            </a:pPr>
            <a:r>
              <a:rPr lang="en-US" kern="1200" dirty="0">
                <a:solidFill>
                  <a:prstClr val="black"/>
                </a:solidFill>
                <a:latin typeface="Times New Roman" panose="02020603050405020304" pitchFamily="18" charset="0"/>
                <a:ea typeface="+mn-ea"/>
                <a:cs typeface="Times New Roman" panose="02020603050405020304" pitchFamily="18" charset="0"/>
              </a:rPr>
              <a:t>NLTK : It's a popular open-source library for Python that provides tools for working with human language data. This includes tasks like tokenization, stemming, lemmatization, and various tasks in natural language processing (NLP)</a:t>
            </a:r>
          </a:p>
          <a:p>
            <a:pPr algn="just" defTabSz="342900" hangingPunct="1"/>
            <a:endParaRPr lang="en-US" kern="1200" dirty="0">
              <a:solidFill>
                <a:prstClr val="black"/>
              </a:solidFill>
              <a:latin typeface="Times New Roman" panose="02020603050405020304" pitchFamily="18" charset="0"/>
              <a:ea typeface="+mn-ea"/>
              <a:cs typeface="Times New Roman" panose="02020603050405020304" pitchFamily="18" charset="0"/>
            </a:endParaRPr>
          </a:p>
          <a:p>
            <a:pPr algn="just" defTabSz="342900" hangingPunct="1"/>
            <a:endParaRPr lang="en-US" kern="1200" dirty="0">
              <a:solidFill>
                <a:prstClr val="black"/>
              </a:solidFill>
              <a:latin typeface="Times New Roman" panose="02020603050405020304" pitchFamily="18" charset="0"/>
              <a:ea typeface="+mn-ea"/>
              <a:cs typeface="Times New Roman" panose="02020603050405020304" pitchFamily="18" charset="0"/>
            </a:endParaRPr>
          </a:p>
          <a:p>
            <a:pPr algn="just" defTabSz="342900" hangingPunct="1"/>
            <a:r>
              <a:rPr lang="en-US" b="1" kern="1200" dirty="0">
                <a:solidFill>
                  <a:prstClr val="black"/>
                </a:solidFill>
                <a:latin typeface="Times New Roman" panose="02020603050405020304" pitchFamily="18" charset="0"/>
                <a:ea typeface="+mn-ea"/>
                <a:cs typeface="Times New Roman" panose="02020603050405020304" pitchFamily="18" charset="0"/>
              </a:rPr>
              <a:t>Deep Learning Libraries:</a:t>
            </a:r>
            <a:endParaRPr lang="en-US" kern="1200" dirty="0">
              <a:solidFill>
                <a:prstClr val="black"/>
              </a:solidFill>
              <a:latin typeface="Times New Roman" panose="02020603050405020304" pitchFamily="18" charset="0"/>
              <a:ea typeface="+mn-ea"/>
              <a:cs typeface="Times New Roman" panose="02020603050405020304" pitchFamily="18" charset="0"/>
            </a:endParaRPr>
          </a:p>
          <a:p>
            <a:pPr marL="285750" indent="-285750" algn="just" defTabSz="342900" hangingPunct="1">
              <a:buFont typeface="Wingdings" panose="05000000000000000000" pitchFamily="2" charset="2"/>
              <a:buChar char="§"/>
            </a:pPr>
            <a:r>
              <a:rPr lang="en-US" kern="1200" dirty="0">
                <a:solidFill>
                  <a:prstClr val="black"/>
                </a:solidFill>
                <a:latin typeface="Times New Roman" panose="02020603050405020304" pitchFamily="18" charset="0"/>
                <a:ea typeface="+mn-ea"/>
                <a:cs typeface="Times New Roman" panose="02020603050405020304" pitchFamily="18" charset="0"/>
              </a:rPr>
              <a:t>TensorFlow ,  spellchecker ,  transformers , </a:t>
            </a:r>
            <a:r>
              <a:rPr lang="en-US" kern="1200" dirty="0" err="1">
                <a:solidFill>
                  <a:prstClr val="black"/>
                </a:solidFill>
                <a:latin typeface="Times New Roman" panose="02020603050405020304" pitchFamily="18" charset="0"/>
                <a:ea typeface="+mn-ea"/>
                <a:cs typeface="Times New Roman" panose="02020603050405020304" pitchFamily="18" charset="0"/>
              </a:rPr>
              <a:t>scikeras</a:t>
            </a:r>
            <a:r>
              <a:rPr lang="en-US" kern="1200" dirty="0">
                <a:solidFill>
                  <a:prstClr val="black"/>
                </a:solidFill>
                <a:latin typeface="Times New Roman" panose="02020603050405020304" pitchFamily="18" charset="0"/>
                <a:ea typeface="+mn-ea"/>
                <a:cs typeface="Times New Roman" panose="02020603050405020304" pitchFamily="18" charset="0"/>
              </a:rPr>
              <a:t> , </a:t>
            </a:r>
            <a:r>
              <a:rPr lang="en-US" kern="1200" dirty="0" err="1">
                <a:solidFill>
                  <a:prstClr val="black"/>
                </a:solidFill>
                <a:latin typeface="Times New Roman" panose="02020603050405020304" pitchFamily="18" charset="0"/>
                <a:ea typeface="+mn-ea"/>
                <a:cs typeface="Times New Roman" panose="02020603050405020304" pitchFamily="18" charset="0"/>
              </a:rPr>
              <a:t>sklearn</a:t>
            </a:r>
            <a:endParaRPr lang="en-US" kern="1200" dirty="0">
              <a:solidFill>
                <a:prstClr val="black"/>
              </a:solidFill>
              <a:latin typeface="Times New Roman" panose="02020603050405020304" pitchFamily="18" charset="0"/>
              <a:ea typeface="+mn-ea"/>
              <a:cs typeface="Times New Roman" panose="02020603050405020304" pitchFamily="18" charset="0"/>
            </a:endParaRPr>
          </a:p>
          <a:p>
            <a:pPr algn="just" defTabSz="342900" hangingPunct="1"/>
            <a:endParaRPr lang="en-US" kern="1200" dirty="0">
              <a:solidFill>
                <a:prstClr val="black"/>
              </a:solidFill>
              <a:latin typeface="Times New Roman" panose="02020603050405020304" pitchFamily="18" charset="0"/>
              <a:ea typeface="+mn-ea"/>
              <a:cs typeface="Times New Roman" panose="02020603050405020304" pitchFamily="18" charset="0"/>
            </a:endParaRPr>
          </a:p>
          <a:p>
            <a:pPr algn="just" defTabSz="342900" hangingPunct="1"/>
            <a:endParaRPr lang="en-US" kern="1200" dirty="0">
              <a:solidFill>
                <a:prstClr val="black"/>
              </a:solidFill>
              <a:latin typeface="Times New Roman" panose="02020603050405020304" pitchFamily="18" charset="0"/>
              <a:ea typeface="+mn-ea"/>
              <a:cs typeface="Times New Roman" panose="02020603050405020304" pitchFamily="18" charset="0"/>
            </a:endParaRPr>
          </a:p>
          <a:p>
            <a:pPr algn="just" defTabSz="342900" hangingPunct="1"/>
            <a:r>
              <a:rPr lang="en-US" b="1" kern="1200" dirty="0">
                <a:solidFill>
                  <a:prstClr val="black"/>
                </a:solidFill>
                <a:latin typeface="Times New Roman" panose="02020603050405020304" pitchFamily="18" charset="0"/>
                <a:ea typeface="+mn-ea"/>
                <a:cs typeface="Times New Roman" panose="02020603050405020304" pitchFamily="18" charset="0"/>
              </a:rPr>
              <a:t>Data Visualization Library:</a:t>
            </a:r>
          </a:p>
          <a:p>
            <a:pPr marL="285750" indent="-285750" algn="just" defTabSz="342900" hangingPunct="1">
              <a:buFont typeface="Wingdings" panose="05000000000000000000" pitchFamily="2" charset="2"/>
              <a:buChar char="§"/>
            </a:pPr>
            <a:r>
              <a:rPr lang="en-US" kern="1200" dirty="0">
                <a:solidFill>
                  <a:prstClr val="black"/>
                </a:solidFill>
                <a:latin typeface="Times New Roman" panose="02020603050405020304" pitchFamily="18" charset="0"/>
                <a:ea typeface="+mn-ea"/>
                <a:cs typeface="Times New Roman" panose="02020603050405020304" pitchFamily="18" charset="0"/>
              </a:rPr>
              <a:t>Matplotlib: A library for creating plots and charts.</a:t>
            </a:r>
          </a:p>
          <a:p>
            <a:pPr algn="just" defTabSz="342900" hangingPunct="1"/>
            <a:endParaRPr lang="en-US" b="1" kern="1200" dirty="0">
              <a:solidFill>
                <a:prstClr val="black"/>
              </a:solidFill>
              <a:latin typeface="Times New Roman" panose="02020603050405020304" pitchFamily="18" charset="0"/>
              <a:ea typeface="+mn-ea"/>
              <a:cs typeface="Times New Roman" panose="02020603050405020304" pitchFamily="18" charset="0"/>
            </a:endParaRPr>
          </a:p>
          <a:p>
            <a:pPr algn="just" defTabSz="342900" hangingPunct="1"/>
            <a:endParaRPr lang="en-US" b="1" kern="1200" dirty="0">
              <a:solidFill>
                <a:prstClr val="black"/>
              </a:solidFill>
              <a:latin typeface="Times New Roman" panose="02020603050405020304" pitchFamily="18" charset="0"/>
              <a:ea typeface="+mn-ea"/>
              <a:cs typeface="Times New Roman" panose="02020603050405020304" pitchFamily="18" charset="0"/>
            </a:endParaRPr>
          </a:p>
          <a:p>
            <a:pPr algn="just" defTabSz="342900" hangingPunct="1"/>
            <a:r>
              <a:rPr lang="en-US" b="1" kern="1200" dirty="0">
                <a:solidFill>
                  <a:prstClr val="black"/>
                </a:solidFill>
                <a:latin typeface="Times New Roman" panose="02020603050405020304" pitchFamily="18" charset="0"/>
                <a:ea typeface="+mn-ea"/>
                <a:cs typeface="Times New Roman" panose="02020603050405020304" pitchFamily="18" charset="0"/>
              </a:rPr>
              <a:t>Other Libraries:</a:t>
            </a:r>
          </a:p>
          <a:p>
            <a:pPr marL="285750" indent="-285750" algn="just" defTabSz="342900" hangingPunct="1">
              <a:buFont typeface="Wingdings" panose="05000000000000000000" pitchFamily="2" charset="2"/>
              <a:buChar char="§"/>
            </a:pPr>
            <a:r>
              <a:rPr lang="en-US" kern="1200" dirty="0">
                <a:solidFill>
                  <a:prstClr val="black"/>
                </a:solidFill>
                <a:latin typeface="Times New Roman" panose="02020603050405020304" pitchFamily="18" charset="0"/>
                <a:ea typeface="+mn-ea"/>
                <a:cs typeface="Times New Roman" panose="02020603050405020304" pitchFamily="18" charset="0"/>
              </a:rPr>
              <a:t>Torch: A library for tensor computation and deep learning.</a:t>
            </a:r>
          </a:p>
          <a:p>
            <a:pPr marL="285750" indent="-285750" algn="just" defTabSz="342900" hangingPunct="1">
              <a:buFont typeface="Wingdings" panose="05000000000000000000" pitchFamily="2" charset="2"/>
              <a:buChar char="§"/>
            </a:pPr>
            <a:r>
              <a:rPr lang="en-US" kern="1200" dirty="0">
                <a:solidFill>
                  <a:prstClr val="black"/>
                </a:solidFill>
                <a:latin typeface="Times New Roman" panose="02020603050405020304" pitchFamily="18" charset="0"/>
                <a:ea typeface="+mn-ea"/>
                <a:cs typeface="Times New Roman" panose="02020603050405020304" pitchFamily="18" charset="0"/>
              </a:rPr>
              <a:t>NumPy: A library for numerical computation and data manipulation.</a:t>
            </a:r>
          </a:p>
          <a:p>
            <a:pPr algn="just" defTabSz="342900" hangingPunct="1"/>
            <a:endParaRPr lang="en-IN" kern="1200" dirty="0">
              <a:solidFill>
                <a:prstClr val="black"/>
              </a:solidFill>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534530994"/>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2617A4-738C-6215-39CD-437A8B2FC837}"/>
              </a:ext>
            </a:extLst>
          </p:cNvPr>
          <p:cNvSpPr txBox="1"/>
          <p:nvPr/>
        </p:nvSpPr>
        <p:spPr>
          <a:xfrm>
            <a:off x="59634" y="69575"/>
            <a:ext cx="2282350" cy="384721"/>
          </a:xfrm>
          <a:prstGeom prst="rect">
            <a:avLst/>
          </a:prstGeom>
          <a:noFill/>
        </p:spPr>
        <p:txBody>
          <a:bodyPr wrap="square" rtlCol="0">
            <a:spAutoFit/>
          </a:bodyPr>
          <a:lstStyle/>
          <a:p>
            <a:pPr algn="just"/>
            <a:r>
              <a:rPr lang="en-US" sz="1900" b="1" dirty="0"/>
              <a:t>Architecture</a:t>
            </a:r>
            <a:endParaRPr lang="en-IN" sz="1900" b="1" dirty="0"/>
          </a:p>
        </p:txBody>
      </p:sp>
      <p:pic>
        <p:nvPicPr>
          <p:cNvPr id="5" name="Picture 4">
            <a:extLst>
              <a:ext uri="{FF2B5EF4-FFF2-40B4-BE49-F238E27FC236}">
                <a16:creationId xmlns:a16="http://schemas.microsoft.com/office/drawing/2014/main" id="{394AC7FD-DCDC-8D2B-E4CE-39A72903F224}"/>
              </a:ext>
            </a:extLst>
          </p:cNvPr>
          <p:cNvPicPr>
            <a:picLocks noChangeAspect="1"/>
          </p:cNvPicPr>
          <p:nvPr/>
        </p:nvPicPr>
        <p:blipFill>
          <a:blip r:embed="rId3"/>
          <a:stretch>
            <a:fillRect/>
          </a:stretch>
        </p:blipFill>
        <p:spPr>
          <a:xfrm>
            <a:off x="1551483" y="69575"/>
            <a:ext cx="5661080" cy="6011492"/>
          </a:xfrm>
          <a:prstGeom prst="rect">
            <a:avLst/>
          </a:prstGeom>
        </p:spPr>
      </p:pic>
    </p:spTree>
    <p:extLst>
      <p:ext uri="{BB962C8B-B14F-4D97-AF65-F5344CB8AC3E}">
        <p14:creationId xmlns:p14="http://schemas.microsoft.com/office/powerpoint/2010/main" val="29961532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2617A4-738C-6215-39CD-437A8B2FC837}"/>
              </a:ext>
            </a:extLst>
          </p:cNvPr>
          <p:cNvSpPr txBox="1"/>
          <p:nvPr/>
        </p:nvSpPr>
        <p:spPr>
          <a:xfrm>
            <a:off x="59634" y="69575"/>
            <a:ext cx="2282350" cy="384721"/>
          </a:xfrm>
          <a:prstGeom prst="rect">
            <a:avLst/>
          </a:prstGeom>
          <a:noFill/>
        </p:spPr>
        <p:txBody>
          <a:bodyPr wrap="square" rtlCol="0">
            <a:spAutoFit/>
          </a:bodyPr>
          <a:lstStyle/>
          <a:p>
            <a:pPr algn="just"/>
            <a:r>
              <a:rPr lang="en-US" sz="1900" b="1" dirty="0"/>
              <a:t>Architecture(Cont)</a:t>
            </a:r>
            <a:endParaRPr lang="en-IN" sz="1900" b="1" dirty="0"/>
          </a:p>
        </p:txBody>
      </p:sp>
      <p:pic>
        <p:nvPicPr>
          <p:cNvPr id="3" name="Content Placeholder 6">
            <a:extLst>
              <a:ext uri="{FF2B5EF4-FFF2-40B4-BE49-F238E27FC236}">
                <a16:creationId xmlns:a16="http://schemas.microsoft.com/office/drawing/2014/main" id="{5B424143-D3E0-A69D-3AC2-265EC8064992}"/>
              </a:ext>
            </a:extLst>
          </p:cNvPr>
          <p:cNvPicPr>
            <a:picLocks noChangeAspect="1"/>
          </p:cNvPicPr>
          <p:nvPr/>
        </p:nvPicPr>
        <p:blipFill>
          <a:blip r:embed="rId3"/>
          <a:stretch>
            <a:fillRect/>
          </a:stretch>
        </p:blipFill>
        <p:spPr>
          <a:xfrm>
            <a:off x="489389" y="628796"/>
            <a:ext cx="7692450" cy="5352126"/>
          </a:xfrm>
          <a:prstGeom prst="rect">
            <a:avLst/>
          </a:prstGeom>
        </p:spPr>
      </p:pic>
    </p:spTree>
    <p:extLst>
      <p:ext uri="{BB962C8B-B14F-4D97-AF65-F5344CB8AC3E}">
        <p14:creationId xmlns:p14="http://schemas.microsoft.com/office/powerpoint/2010/main" val="1068844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Content"/>
          <p:cNvSpPr txBox="1">
            <a:spLocks noGrp="1"/>
          </p:cNvSpPr>
          <p:nvPr>
            <p:ph type="title"/>
          </p:nvPr>
        </p:nvSpPr>
        <p:spPr>
          <a:xfrm>
            <a:off x="635176" y="525412"/>
            <a:ext cx="7638661" cy="685800"/>
          </a:xfrm>
          <a:prstGeom prst="rect">
            <a:avLst/>
          </a:prstGeom>
        </p:spPr>
        <p:txBody>
          <a:bodyPr>
            <a:normAutofit/>
          </a:bodyPr>
          <a:lstStyle>
            <a:lvl1pPr>
              <a:defRPr sz="3200">
                <a:latin typeface="Times New Roman"/>
                <a:ea typeface="Times New Roman"/>
                <a:cs typeface="Times New Roman"/>
                <a:sym typeface="Times New Roman"/>
              </a:defRPr>
            </a:lvl1pPr>
          </a:lstStyle>
          <a:p>
            <a:r>
              <a:rPr lang="en-IN" sz="2000" b="1" dirty="0">
                <a:latin typeface="Times New Roman" panose="02020603050405020304" pitchFamily="18" charset="0"/>
                <a:ea typeface="+mn-ea"/>
                <a:cs typeface="Times New Roman" panose="02020603050405020304" pitchFamily="18" charset="0"/>
                <a:sym typeface="Arial"/>
              </a:rPr>
              <a:t>Problem</a:t>
            </a:r>
            <a:r>
              <a:rPr lang="en-IN" sz="2000" b="1" dirty="0"/>
              <a:t> Definition</a:t>
            </a:r>
            <a:endParaRPr sz="2000" b="1" dirty="0"/>
          </a:p>
        </p:txBody>
      </p:sp>
      <p:sp>
        <p:nvSpPr>
          <p:cNvPr id="4" name="TextBox 3">
            <a:extLst>
              <a:ext uri="{FF2B5EF4-FFF2-40B4-BE49-F238E27FC236}">
                <a16:creationId xmlns:a16="http://schemas.microsoft.com/office/drawing/2014/main" id="{47452102-1F95-B608-DF5F-D20C18A29DBB}"/>
              </a:ext>
            </a:extLst>
          </p:cNvPr>
          <p:cNvSpPr txBox="1"/>
          <p:nvPr/>
        </p:nvSpPr>
        <p:spPr>
          <a:xfrm>
            <a:off x="719151" y="2174033"/>
            <a:ext cx="7975424" cy="2031325"/>
          </a:xfrm>
          <a:prstGeom prst="rect">
            <a:avLst/>
          </a:prstGeom>
          <a:noFill/>
        </p:spPr>
        <p:txBody>
          <a:bodyPr wrap="square" rtlCol="0">
            <a:spAutoFit/>
          </a:bodyPr>
          <a:lstStyle/>
          <a:p>
            <a:pPr algn="just"/>
            <a:r>
              <a:rPr lang="en-US" sz="1800" dirty="0"/>
              <a:t>“ The extensive use of online messaging platforms like WhatsApp has brought immense convenience, but it has also opened doors to malicious activities like cyberbullying and spam messages. These issues disrupt communication and can have severe psychological consequences for individuals.</a:t>
            </a:r>
          </a:p>
          <a:p>
            <a:pPr algn="just"/>
            <a:endParaRPr lang="en-US" sz="1800" dirty="0"/>
          </a:p>
          <a:p>
            <a:pPr algn="just"/>
            <a:r>
              <a:rPr lang="en-US" sz="1800" dirty="0"/>
              <a:t>This project aims to address these challenges using deep learning and natural language processing (NLP) techniques.”</a:t>
            </a:r>
            <a:endParaRPr lang="en-IN" sz="1800" dirty="0"/>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B86FC1-3014-0EAF-CEC0-7AA2BDC02089}"/>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E5111E4F-8580-A60E-E11D-BF5D4B2C870F}"/>
              </a:ext>
            </a:extLst>
          </p:cNvPr>
          <p:cNvSpPr txBox="1">
            <a:spLocks/>
          </p:cNvSpPr>
          <p:nvPr/>
        </p:nvSpPr>
        <p:spPr>
          <a:xfrm>
            <a:off x="1051317" y="688777"/>
            <a:ext cx="6778487" cy="52356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lvl1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1pPr>
            <a:lvl2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2pPr>
            <a:lvl3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3pPr>
            <a:lvl4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4pPr>
            <a:lvl5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5pPr>
            <a:lvl6pPr marL="0" marR="0" indent="4572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6pPr>
            <a:lvl7pPr marL="0" marR="0" indent="9144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7pPr>
            <a:lvl8pPr marL="0" marR="0" indent="13716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8pPr>
            <a:lvl9pPr marL="0" marR="0" indent="18288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9pPr>
          </a:lstStyle>
          <a:p>
            <a:pPr hangingPunct="1"/>
            <a:r>
              <a:rPr lang="en-IN" sz="2000" b="1" dirty="0">
                <a:latin typeface="Times New Roman" panose="02020603050405020304" pitchFamily="18" charset="0"/>
                <a:cs typeface="Times New Roman" panose="02020603050405020304" pitchFamily="18" charset="0"/>
              </a:rPr>
              <a:t>Models Used</a:t>
            </a:r>
            <a:endParaRPr lang="en-IN" sz="2000" b="1" dirty="0">
              <a:solidFill>
                <a:srgbClr val="FF0000"/>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5008D33-35AC-CE93-3CF8-9E8A8D140BB9}"/>
              </a:ext>
            </a:extLst>
          </p:cNvPr>
          <p:cNvSpPr txBox="1"/>
          <p:nvPr/>
        </p:nvSpPr>
        <p:spPr>
          <a:xfrm>
            <a:off x="864705" y="1377457"/>
            <a:ext cx="7696199" cy="47705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en-IN" sz="1600" b="1" dirty="0"/>
              <a:t>1. DNN (Deep Neural Network): </a:t>
            </a:r>
            <a:r>
              <a:rPr lang="en-IN" sz="1600" dirty="0"/>
              <a:t>A class of artificial neural networks with multiple layers between the input and output layers, allowing them to learn complex representations of data through hierarchical abstraction.</a:t>
            </a:r>
          </a:p>
          <a:p>
            <a:pPr algn="just"/>
            <a:endParaRPr lang="en-IN" sz="1600" dirty="0"/>
          </a:p>
          <a:p>
            <a:pPr algn="just"/>
            <a:endParaRPr lang="en-IN" sz="1600" dirty="0"/>
          </a:p>
          <a:p>
            <a:pPr algn="just"/>
            <a:r>
              <a:rPr lang="en-IN" sz="1600" b="1" dirty="0"/>
              <a:t>2. LSTM (Long Short-Term Memory): </a:t>
            </a:r>
            <a:r>
              <a:rPr lang="en-IN" sz="1600" dirty="0"/>
              <a:t>A type of recurrent neural network (RNN) architecture designed to capture long-term dependencies in sequential data by maintaining a memory cell that can store information for long periods.</a:t>
            </a:r>
          </a:p>
          <a:p>
            <a:pPr algn="just"/>
            <a:endParaRPr lang="en-IN" sz="1600" dirty="0"/>
          </a:p>
          <a:p>
            <a:pPr algn="just"/>
            <a:endParaRPr lang="en-IN" sz="1600" dirty="0"/>
          </a:p>
          <a:p>
            <a:pPr algn="just"/>
            <a:r>
              <a:rPr lang="en-IN" sz="1600" b="1" dirty="0"/>
              <a:t>3. Bi-LSTM (Bidirectional Long Short-Term Memory): </a:t>
            </a:r>
            <a:r>
              <a:rPr lang="en-IN" sz="1600" dirty="0"/>
              <a:t>An extension of LSTM that processes input data in both forward and backward directions, enabling the model to capture dependencies from both past and future contexts.</a:t>
            </a:r>
          </a:p>
          <a:p>
            <a:pPr algn="just"/>
            <a:endParaRPr lang="en-IN" sz="1600" dirty="0"/>
          </a:p>
          <a:p>
            <a:pPr algn="just"/>
            <a:endParaRPr lang="en-IN" sz="1600" dirty="0"/>
          </a:p>
          <a:p>
            <a:pPr algn="just"/>
            <a:r>
              <a:rPr lang="en-IN" sz="1600" b="1" dirty="0"/>
              <a:t>4. BERT (Bidirectional Encoder Representations from Transformers): </a:t>
            </a:r>
            <a:r>
              <a:rPr lang="en-IN" sz="1600" dirty="0"/>
              <a:t>A transformer-based model designed for natural language understanding tasks, trained on large amounts of text data using a masked language modelling objective. BERT can capture bidirectional context and has set benchmarks in various NLP tasks.</a:t>
            </a:r>
          </a:p>
        </p:txBody>
      </p:sp>
    </p:spTree>
    <p:extLst>
      <p:ext uri="{BB962C8B-B14F-4D97-AF65-F5344CB8AC3E}">
        <p14:creationId xmlns:p14="http://schemas.microsoft.com/office/powerpoint/2010/main" val="2297618118"/>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5CC24-F2A9-7A15-A896-CDD1092E4A87}"/>
              </a:ext>
            </a:extLst>
          </p:cNvPr>
          <p:cNvSpPr>
            <a:spLocks noGrp="1"/>
          </p:cNvSpPr>
          <p:nvPr>
            <p:ph type="title"/>
          </p:nvPr>
        </p:nvSpPr>
        <p:spPr/>
        <p:txBody>
          <a:bodyPr/>
          <a:lstStyle/>
          <a:p>
            <a:r>
              <a:rPr lang="en-US" sz="2000" b="1" dirty="0">
                <a:latin typeface="Times New Roman" panose="02020603050405020304" pitchFamily="18" charset="0"/>
                <a:cs typeface="Times New Roman" panose="02020603050405020304" pitchFamily="18" charset="0"/>
              </a:rPr>
              <a:t>Hyper Parameters used</a:t>
            </a:r>
            <a:endParaRPr lang="en-IN" sz="2000" b="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81C51F9F-341E-E2CB-D5C2-514925F1DBF4}"/>
              </a:ext>
            </a:extLst>
          </p:cNvPr>
          <p:cNvPicPr>
            <a:picLocks noChangeAspect="1"/>
          </p:cNvPicPr>
          <p:nvPr/>
        </p:nvPicPr>
        <p:blipFill>
          <a:blip r:embed="rId3"/>
          <a:stretch>
            <a:fillRect/>
          </a:stretch>
        </p:blipFill>
        <p:spPr>
          <a:xfrm>
            <a:off x="694815" y="2824186"/>
            <a:ext cx="3337955" cy="1625327"/>
          </a:xfrm>
          <a:prstGeom prst="rect">
            <a:avLst/>
          </a:prstGeom>
        </p:spPr>
      </p:pic>
      <p:pic>
        <p:nvPicPr>
          <p:cNvPr id="9" name="Picture 8">
            <a:extLst>
              <a:ext uri="{FF2B5EF4-FFF2-40B4-BE49-F238E27FC236}">
                <a16:creationId xmlns:a16="http://schemas.microsoft.com/office/drawing/2014/main" id="{68DD1063-42CB-5302-5908-90D24955F844}"/>
              </a:ext>
            </a:extLst>
          </p:cNvPr>
          <p:cNvPicPr>
            <a:picLocks noChangeAspect="1"/>
          </p:cNvPicPr>
          <p:nvPr/>
        </p:nvPicPr>
        <p:blipFill>
          <a:blip r:embed="rId4"/>
          <a:stretch>
            <a:fillRect/>
          </a:stretch>
        </p:blipFill>
        <p:spPr>
          <a:xfrm>
            <a:off x="5234418" y="2824186"/>
            <a:ext cx="3214768" cy="1625327"/>
          </a:xfrm>
          <a:prstGeom prst="rect">
            <a:avLst/>
          </a:prstGeom>
        </p:spPr>
      </p:pic>
      <p:sp>
        <p:nvSpPr>
          <p:cNvPr id="10" name="TextBox 9">
            <a:extLst>
              <a:ext uri="{FF2B5EF4-FFF2-40B4-BE49-F238E27FC236}">
                <a16:creationId xmlns:a16="http://schemas.microsoft.com/office/drawing/2014/main" id="{1261896F-C8BF-B9AE-7BED-7418E45352EA}"/>
              </a:ext>
            </a:extLst>
          </p:cNvPr>
          <p:cNvSpPr txBox="1"/>
          <p:nvPr/>
        </p:nvSpPr>
        <p:spPr>
          <a:xfrm>
            <a:off x="751724" y="2164701"/>
            <a:ext cx="3820276"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1" i="0" u="sng" strike="noStrike" cap="none" spc="0" normalizeH="0" baseline="0" dirty="0">
                <a:ln>
                  <a:noFill/>
                </a:ln>
                <a:solidFill>
                  <a:srgbClr val="000000"/>
                </a:solidFill>
                <a:effectLst/>
                <a:uFillTx/>
                <a:latin typeface="Times New Roman"/>
                <a:ea typeface="Times New Roman"/>
                <a:cs typeface="Times New Roman"/>
                <a:sym typeface="Times New Roman"/>
              </a:rPr>
              <a:t>Hyper Parameters used for </a:t>
            </a:r>
            <a:r>
              <a:rPr kumimoji="0" lang="en-US" sz="1400" b="1" i="0" u="sng" strike="noStrike" cap="none" spc="0" normalizeH="0" baseline="0" dirty="0" err="1">
                <a:ln>
                  <a:noFill/>
                </a:ln>
                <a:solidFill>
                  <a:srgbClr val="000000"/>
                </a:solidFill>
                <a:effectLst/>
                <a:uFillTx/>
                <a:latin typeface="Times New Roman"/>
                <a:ea typeface="Times New Roman"/>
                <a:cs typeface="Times New Roman"/>
                <a:sym typeface="Times New Roman"/>
              </a:rPr>
              <a:t>bert</a:t>
            </a:r>
            <a:r>
              <a:rPr kumimoji="0" lang="en-US" sz="1400" b="1" i="0" u="sng" strike="noStrike" cap="none" spc="0" normalizeH="0" baseline="0" dirty="0">
                <a:ln>
                  <a:noFill/>
                </a:ln>
                <a:solidFill>
                  <a:srgbClr val="000000"/>
                </a:solidFill>
                <a:effectLst/>
                <a:uFillTx/>
                <a:latin typeface="Times New Roman"/>
                <a:ea typeface="Times New Roman"/>
                <a:cs typeface="Times New Roman"/>
                <a:sym typeface="Times New Roman"/>
              </a:rPr>
              <a:t> models</a:t>
            </a:r>
            <a:endParaRPr kumimoji="0" lang="en-IN" sz="1400" b="1" i="0" u="sng" strike="noStrike" cap="none" spc="0" normalizeH="0" baseline="0" dirty="0">
              <a:ln>
                <a:noFill/>
              </a:ln>
              <a:solidFill>
                <a:srgbClr val="000000"/>
              </a:solidFill>
              <a:effectLst/>
              <a:uFillTx/>
              <a:latin typeface="Times New Roman"/>
              <a:ea typeface="Times New Roman"/>
              <a:cs typeface="Times New Roman"/>
              <a:sym typeface="Times New Roman"/>
            </a:endParaRPr>
          </a:p>
        </p:txBody>
      </p:sp>
      <p:sp>
        <p:nvSpPr>
          <p:cNvPr id="11" name="TextBox 10">
            <a:extLst>
              <a:ext uri="{FF2B5EF4-FFF2-40B4-BE49-F238E27FC236}">
                <a16:creationId xmlns:a16="http://schemas.microsoft.com/office/drawing/2014/main" id="{4D83C51A-178D-6F4D-DF61-B58A0FDDA965}"/>
              </a:ext>
            </a:extLst>
          </p:cNvPr>
          <p:cNvSpPr txBox="1"/>
          <p:nvPr/>
        </p:nvSpPr>
        <p:spPr>
          <a:xfrm>
            <a:off x="5234418" y="2248677"/>
            <a:ext cx="3091580"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1" i="0" u="sng" strike="noStrike" cap="none" spc="0" normalizeH="0" baseline="0" dirty="0">
                <a:ln>
                  <a:noFill/>
                </a:ln>
                <a:solidFill>
                  <a:srgbClr val="000000"/>
                </a:solidFill>
                <a:effectLst/>
                <a:uFillTx/>
                <a:latin typeface="Times New Roman"/>
                <a:ea typeface="Times New Roman"/>
                <a:cs typeface="Times New Roman"/>
                <a:sym typeface="Times New Roman"/>
              </a:rPr>
              <a:t>Hyper Parameters used for DL models</a:t>
            </a:r>
            <a:endParaRPr kumimoji="0" lang="en-IN" sz="1400" b="1" i="0" u="sng" strike="noStrike" cap="none" spc="0" normalizeH="0" baseline="0" dirty="0">
              <a:ln>
                <a:noFill/>
              </a:ln>
              <a:solidFill>
                <a:srgbClr val="000000"/>
              </a:solidFill>
              <a:effectLst/>
              <a:uFillTx/>
              <a:latin typeface="Times New Roman"/>
              <a:ea typeface="Times New Roman"/>
              <a:cs typeface="Times New Roman"/>
              <a:sym typeface="Times New Roman"/>
            </a:endParaRPr>
          </a:p>
        </p:txBody>
      </p:sp>
    </p:spTree>
    <p:extLst>
      <p:ext uri="{BB962C8B-B14F-4D97-AF65-F5344CB8AC3E}">
        <p14:creationId xmlns:p14="http://schemas.microsoft.com/office/powerpoint/2010/main" val="1442354352"/>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yellow lines with black text&#10;&#10;Description automatically generated">
            <a:extLst>
              <a:ext uri="{FF2B5EF4-FFF2-40B4-BE49-F238E27FC236}">
                <a16:creationId xmlns:a16="http://schemas.microsoft.com/office/drawing/2014/main" id="{112DCE0F-B6A8-47C7-EEE7-61A17C24B86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8488" y="609375"/>
            <a:ext cx="7376232" cy="5508621"/>
          </a:xfrm>
          <a:prstGeom prst="rect">
            <a:avLst/>
          </a:prstGeom>
        </p:spPr>
      </p:pic>
      <p:sp>
        <p:nvSpPr>
          <p:cNvPr id="4" name="TextBox 3">
            <a:extLst>
              <a:ext uri="{FF2B5EF4-FFF2-40B4-BE49-F238E27FC236}">
                <a16:creationId xmlns:a16="http://schemas.microsoft.com/office/drawing/2014/main" id="{9682D8E9-15CF-5DFE-F05E-C73FC470E27B}"/>
              </a:ext>
            </a:extLst>
          </p:cNvPr>
          <p:cNvSpPr txBox="1"/>
          <p:nvPr/>
        </p:nvSpPr>
        <p:spPr>
          <a:xfrm>
            <a:off x="3422002" y="181353"/>
            <a:ext cx="2299996" cy="338554"/>
          </a:xfrm>
          <a:prstGeom prst="rect">
            <a:avLst/>
          </a:prstGeom>
          <a:noFill/>
        </p:spPr>
        <p:txBody>
          <a:bodyPr wrap="square">
            <a:spAutoFit/>
          </a:bodyPr>
          <a:lstStyle/>
          <a:p>
            <a:r>
              <a:rPr lang="en-US" sz="1600" b="1" u="sng" dirty="0"/>
              <a:t>Cyber bullying Results </a:t>
            </a:r>
            <a:endParaRPr lang="en-IN" sz="1600" b="1" u="sng" dirty="0"/>
          </a:p>
        </p:txBody>
      </p:sp>
    </p:spTree>
    <p:extLst>
      <p:ext uri="{BB962C8B-B14F-4D97-AF65-F5344CB8AC3E}">
        <p14:creationId xmlns:p14="http://schemas.microsoft.com/office/powerpoint/2010/main" val="23123020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64F7527-7AEB-99F6-DE6C-6144D9832587}"/>
              </a:ext>
            </a:extLst>
          </p:cNvPr>
          <p:cNvPicPr>
            <a:picLocks noChangeAspect="1"/>
          </p:cNvPicPr>
          <p:nvPr/>
        </p:nvPicPr>
        <p:blipFill>
          <a:blip r:embed="rId3"/>
          <a:stretch>
            <a:fillRect/>
          </a:stretch>
        </p:blipFill>
        <p:spPr>
          <a:xfrm>
            <a:off x="457200" y="3281533"/>
            <a:ext cx="3582955" cy="2799365"/>
          </a:xfrm>
          <a:prstGeom prst="rect">
            <a:avLst/>
          </a:prstGeom>
        </p:spPr>
      </p:pic>
      <p:pic>
        <p:nvPicPr>
          <p:cNvPr id="3" name="Picture 2">
            <a:extLst>
              <a:ext uri="{FF2B5EF4-FFF2-40B4-BE49-F238E27FC236}">
                <a16:creationId xmlns:a16="http://schemas.microsoft.com/office/drawing/2014/main" id="{6654028D-9622-944A-0F5D-1209A3E7D946}"/>
              </a:ext>
            </a:extLst>
          </p:cNvPr>
          <p:cNvPicPr>
            <a:picLocks noChangeAspect="1"/>
          </p:cNvPicPr>
          <p:nvPr/>
        </p:nvPicPr>
        <p:blipFill>
          <a:blip r:embed="rId4"/>
          <a:stretch>
            <a:fillRect/>
          </a:stretch>
        </p:blipFill>
        <p:spPr>
          <a:xfrm>
            <a:off x="4991878" y="3281533"/>
            <a:ext cx="3788229" cy="2959746"/>
          </a:xfrm>
          <a:prstGeom prst="rect">
            <a:avLst/>
          </a:prstGeom>
        </p:spPr>
      </p:pic>
      <p:pic>
        <p:nvPicPr>
          <p:cNvPr id="4" name="Picture 3">
            <a:extLst>
              <a:ext uri="{FF2B5EF4-FFF2-40B4-BE49-F238E27FC236}">
                <a16:creationId xmlns:a16="http://schemas.microsoft.com/office/drawing/2014/main" id="{A6BC06A7-561A-23F4-6F6D-27AC60EC3F74}"/>
              </a:ext>
            </a:extLst>
          </p:cNvPr>
          <p:cNvPicPr>
            <a:picLocks noChangeAspect="1"/>
          </p:cNvPicPr>
          <p:nvPr/>
        </p:nvPicPr>
        <p:blipFill>
          <a:blip r:embed="rId5"/>
          <a:stretch>
            <a:fillRect/>
          </a:stretch>
        </p:blipFill>
        <p:spPr>
          <a:xfrm>
            <a:off x="289247" y="966830"/>
            <a:ext cx="4562671" cy="2003932"/>
          </a:xfrm>
          <a:prstGeom prst="rect">
            <a:avLst/>
          </a:prstGeom>
        </p:spPr>
      </p:pic>
      <p:sp>
        <p:nvSpPr>
          <p:cNvPr id="5" name="TextBox 4">
            <a:extLst>
              <a:ext uri="{FF2B5EF4-FFF2-40B4-BE49-F238E27FC236}">
                <a16:creationId xmlns:a16="http://schemas.microsoft.com/office/drawing/2014/main" id="{85A8E9CD-548C-CCC0-700A-462F742BCE2E}"/>
              </a:ext>
            </a:extLst>
          </p:cNvPr>
          <p:cNvSpPr txBox="1"/>
          <p:nvPr/>
        </p:nvSpPr>
        <p:spPr>
          <a:xfrm>
            <a:off x="1824134" y="106708"/>
            <a:ext cx="5775649" cy="338554"/>
          </a:xfrm>
          <a:prstGeom prst="rect">
            <a:avLst/>
          </a:prstGeom>
          <a:noFill/>
        </p:spPr>
        <p:txBody>
          <a:bodyPr wrap="square">
            <a:spAutoFit/>
          </a:bodyPr>
          <a:lstStyle/>
          <a:p>
            <a:r>
              <a:rPr lang="en-US" sz="1600" b="1" u="sng" dirty="0"/>
              <a:t>Class Wise result for Bert-base-uncased + </a:t>
            </a:r>
            <a:r>
              <a:rPr lang="en-US" sz="1600" b="1" u="sng" dirty="0" err="1"/>
              <a:t>lstm</a:t>
            </a:r>
            <a:r>
              <a:rPr lang="en-US" sz="1600" b="1" u="sng" dirty="0"/>
              <a:t> model is : </a:t>
            </a:r>
            <a:endParaRPr lang="en-IN" sz="1600" b="1" u="sng" dirty="0"/>
          </a:p>
        </p:txBody>
      </p:sp>
      <p:sp>
        <p:nvSpPr>
          <p:cNvPr id="6" name="TextBox 5">
            <a:extLst>
              <a:ext uri="{FF2B5EF4-FFF2-40B4-BE49-F238E27FC236}">
                <a16:creationId xmlns:a16="http://schemas.microsoft.com/office/drawing/2014/main" id="{B1B77F20-9E57-F7D9-F8B3-AF0398749A10}"/>
              </a:ext>
            </a:extLst>
          </p:cNvPr>
          <p:cNvSpPr txBox="1"/>
          <p:nvPr/>
        </p:nvSpPr>
        <p:spPr>
          <a:xfrm>
            <a:off x="4991878" y="1001903"/>
            <a:ext cx="3489649" cy="984885"/>
          </a:xfrm>
          <a:prstGeom prst="rect">
            <a:avLst/>
          </a:prstGeom>
          <a:noFill/>
        </p:spPr>
        <p:txBody>
          <a:bodyPr wrap="square">
            <a:spAutoFit/>
          </a:bodyPr>
          <a:lstStyle/>
          <a:p>
            <a:r>
              <a:rPr lang="en-US" dirty="0"/>
              <a:t>Bert-base-uncased + </a:t>
            </a:r>
            <a:r>
              <a:rPr lang="en-US" dirty="0" err="1"/>
              <a:t>lstm</a:t>
            </a:r>
            <a:r>
              <a:rPr lang="en-US" dirty="0"/>
              <a:t> is giving the </a:t>
            </a:r>
          </a:p>
          <a:p>
            <a:r>
              <a:rPr lang="en-US" dirty="0"/>
              <a:t>best testing accuracy.</a:t>
            </a:r>
          </a:p>
          <a:p>
            <a:endParaRPr lang="en-US" dirty="0"/>
          </a:p>
          <a:p>
            <a:endParaRPr lang="en-IN" sz="1600" dirty="0"/>
          </a:p>
        </p:txBody>
      </p:sp>
      <p:sp>
        <p:nvSpPr>
          <p:cNvPr id="9" name="TextBox 8">
            <a:extLst>
              <a:ext uri="{FF2B5EF4-FFF2-40B4-BE49-F238E27FC236}">
                <a16:creationId xmlns:a16="http://schemas.microsoft.com/office/drawing/2014/main" id="{12CC3666-7644-9B1D-252A-3847873689A1}"/>
              </a:ext>
            </a:extLst>
          </p:cNvPr>
          <p:cNvSpPr txBox="1"/>
          <p:nvPr/>
        </p:nvSpPr>
        <p:spPr>
          <a:xfrm>
            <a:off x="4991878" y="1895497"/>
            <a:ext cx="4142792" cy="523220"/>
          </a:xfrm>
          <a:prstGeom prst="rect">
            <a:avLst/>
          </a:prstGeom>
          <a:noFill/>
        </p:spPr>
        <p:txBody>
          <a:bodyPr wrap="square">
            <a:spAutoFit/>
          </a:bodyPr>
          <a:lstStyle/>
          <a:p>
            <a:r>
              <a:rPr lang="en-US" sz="1400" dirty="0"/>
              <a:t>Hence corresponding classification report ,  Accuracy loss curves are shown :</a:t>
            </a:r>
          </a:p>
        </p:txBody>
      </p:sp>
      <p:sp>
        <p:nvSpPr>
          <p:cNvPr id="13" name="TextBox 12">
            <a:extLst>
              <a:ext uri="{FF2B5EF4-FFF2-40B4-BE49-F238E27FC236}">
                <a16:creationId xmlns:a16="http://schemas.microsoft.com/office/drawing/2014/main" id="{A4F3158E-149D-3334-186D-5336167436B3}"/>
              </a:ext>
            </a:extLst>
          </p:cNvPr>
          <p:cNvSpPr txBox="1"/>
          <p:nvPr/>
        </p:nvSpPr>
        <p:spPr>
          <a:xfrm>
            <a:off x="5001209" y="1562389"/>
            <a:ext cx="4572000" cy="307777"/>
          </a:xfrm>
          <a:prstGeom prst="rect">
            <a:avLst/>
          </a:prstGeom>
          <a:noFill/>
        </p:spPr>
        <p:txBody>
          <a:bodyPr wrap="square">
            <a:spAutoFit/>
          </a:bodyPr>
          <a:lstStyle/>
          <a:p>
            <a:r>
              <a:rPr lang="en-US" sz="1400" dirty="0"/>
              <a:t>Where 0 is bully and 1 is </a:t>
            </a:r>
            <a:r>
              <a:rPr lang="en-US" sz="1400" dirty="0" err="1"/>
              <a:t>not_bully</a:t>
            </a:r>
            <a:endParaRPr lang="en-IN" sz="1400" dirty="0"/>
          </a:p>
        </p:txBody>
      </p:sp>
    </p:spTree>
    <p:extLst>
      <p:ext uri="{BB962C8B-B14F-4D97-AF65-F5344CB8AC3E}">
        <p14:creationId xmlns:p14="http://schemas.microsoft.com/office/powerpoint/2010/main" val="3979231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DAFD5754-444E-5AA0-47A1-F1018342A873}"/>
              </a:ext>
            </a:extLst>
          </p:cNvPr>
          <p:cNvGraphicFramePr>
            <a:graphicFrameLocks noGrp="1"/>
          </p:cNvGraphicFramePr>
          <p:nvPr>
            <p:extLst>
              <p:ext uri="{D42A27DB-BD31-4B8C-83A1-F6EECF244321}">
                <p14:modId xmlns:p14="http://schemas.microsoft.com/office/powerpoint/2010/main" val="239107811"/>
              </p:ext>
            </p:extLst>
          </p:nvPr>
        </p:nvGraphicFramePr>
        <p:xfrm>
          <a:off x="1043203" y="2009980"/>
          <a:ext cx="7196337" cy="2296382"/>
        </p:xfrm>
        <a:graphic>
          <a:graphicData uri="http://schemas.openxmlformats.org/drawingml/2006/table">
            <a:tbl>
              <a:tblPr firstRow="1" bandRow="1">
                <a:tableStyleId>{5940675A-B579-460E-94D1-54222C63F5DA}</a:tableStyleId>
              </a:tblPr>
              <a:tblGrid>
                <a:gridCol w="546665">
                  <a:extLst>
                    <a:ext uri="{9D8B030D-6E8A-4147-A177-3AD203B41FA5}">
                      <a16:colId xmlns:a16="http://schemas.microsoft.com/office/drawing/2014/main" val="3384587104"/>
                    </a:ext>
                  </a:extLst>
                </a:gridCol>
                <a:gridCol w="1420887">
                  <a:extLst>
                    <a:ext uri="{9D8B030D-6E8A-4147-A177-3AD203B41FA5}">
                      <a16:colId xmlns:a16="http://schemas.microsoft.com/office/drawing/2014/main" val="553506073"/>
                    </a:ext>
                  </a:extLst>
                </a:gridCol>
                <a:gridCol w="1607898">
                  <a:extLst>
                    <a:ext uri="{9D8B030D-6E8A-4147-A177-3AD203B41FA5}">
                      <a16:colId xmlns:a16="http://schemas.microsoft.com/office/drawing/2014/main" val="2989519972"/>
                    </a:ext>
                  </a:extLst>
                </a:gridCol>
                <a:gridCol w="1018043">
                  <a:extLst>
                    <a:ext uri="{9D8B030D-6E8A-4147-A177-3AD203B41FA5}">
                      <a16:colId xmlns:a16="http://schemas.microsoft.com/office/drawing/2014/main" val="885779261"/>
                    </a:ext>
                  </a:extLst>
                </a:gridCol>
                <a:gridCol w="1301422">
                  <a:extLst>
                    <a:ext uri="{9D8B030D-6E8A-4147-A177-3AD203B41FA5}">
                      <a16:colId xmlns:a16="http://schemas.microsoft.com/office/drawing/2014/main" val="3558778559"/>
                    </a:ext>
                  </a:extLst>
                </a:gridCol>
                <a:gridCol w="1301422">
                  <a:extLst>
                    <a:ext uri="{9D8B030D-6E8A-4147-A177-3AD203B41FA5}">
                      <a16:colId xmlns:a16="http://schemas.microsoft.com/office/drawing/2014/main" val="638169037"/>
                    </a:ext>
                  </a:extLst>
                </a:gridCol>
              </a:tblGrid>
              <a:tr h="397318">
                <a:tc>
                  <a:txBody>
                    <a:bodyPr/>
                    <a:lstStyle/>
                    <a:p>
                      <a:pPr algn="ctr"/>
                      <a:r>
                        <a:rPr lang="en-US" sz="1400" b="1" dirty="0">
                          <a:latin typeface="Times New Roman" panose="02020603050405020304" pitchFamily="18" charset="0"/>
                          <a:cs typeface="Times New Roman" panose="02020603050405020304" pitchFamily="18" charset="0"/>
                        </a:rPr>
                        <a:t>S.No</a:t>
                      </a:r>
                      <a:endParaRPr lang="en-IN" sz="1400" b="1" dirty="0">
                        <a:latin typeface="Times New Roman" panose="02020603050405020304" pitchFamily="18" charset="0"/>
                        <a:cs typeface="Times New Roman" panose="02020603050405020304" pitchFamily="18" charset="0"/>
                      </a:endParaRPr>
                    </a:p>
                  </a:txBody>
                  <a:tcPr/>
                </a:tc>
                <a:tc>
                  <a:txBody>
                    <a:bodyPr/>
                    <a:lstStyle/>
                    <a:p>
                      <a:pPr algn="ctr"/>
                      <a:r>
                        <a:rPr lang="en-US" sz="1400" b="1" dirty="0">
                          <a:latin typeface="Times New Roman" panose="02020603050405020304" pitchFamily="18" charset="0"/>
                          <a:cs typeface="Times New Roman" panose="02020603050405020304" pitchFamily="18" charset="0"/>
                        </a:rPr>
                        <a:t>Model</a:t>
                      </a:r>
                      <a:endParaRPr lang="en-IN" sz="1400" b="1" dirty="0">
                        <a:latin typeface="Times New Roman" panose="02020603050405020304" pitchFamily="18" charset="0"/>
                        <a:cs typeface="Times New Roman" panose="02020603050405020304" pitchFamily="18" charset="0"/>
                      </a:endParaRPr>
                    </a:p>
                  </a:txBody>
                  <a:tcPr/>
                </a:tc>
                <a:tc>
                  <a:txBody>
                    <a:bodyPr/>
                    <a:lstStyle/>
                    <a:p>
                      <a:pPr algn="ctr"/>
                      <a:r>
                        <a:rPr lang="en-US" sz="1400" b="1" dirty="0">
                          <a:latin typeface="Times New Roman" panose="02020603050405020304" pitchFamily="18" charset="0"/>
                          <a:cs typeface="Times New Roman" panose="02020603050405020304" pitchFamily="18" charset="0"/>
                        </a:rPr>
                        <a:t>Testing Accuracy</a:t>
                      </a:r>
                      <a:endParaRPr lang="en-IN" sz="1400" b="1" dirty="0">
                        <a:latin typeface="Times New Roman" panose="02020603050405020304" pitchFamily="18" charset="0"/>
                        <a:cs typeface="Times New Roman" panose="02020603050405020304" pitchFamily="18" charset="0"/>
                      </a:endParaRPr>
                    </a:p>
                  </a:txBody>
                  <a:tcPr/>
                </a:tc>
                <a:tc>
                  <a:txBody>
                    <a:bodyPr/>
                    <a:lstStyle/>
                    <a:p>
                      <a:pPr algn="ctr"/>
                      <a:r>
                        <a:rPr lang="en-US" sz="1400" b="1" dirty="0">
                          <a:latin typeface="Times New Roman" panose="02020603050405020304" pitchFamily="18" charset="0"/>
                          <a:cs typeface="Times New Roman" panose="02020603050405020304" pitchFamily="18" charset="0"/>
                        </a:rPr>
                        <a:t>Precision</a:t>
                      </a:r>
                      <a:endParaRPr lang="en-IN" sz="1400" b="1" dirty="0">
                        <a:latin typeface="Times New Roman" panose="02020603050405020304" pitchFamily="18" charset="0"/>
                        <a:cs typeface="Times New Roman" panose="02020603050405020304" pitchFamily="18" charset="0"/>
                      </a:endParaRPr>
                    </a:p>
                  </a:txBody>
                  <a:tcPr/>
                </a:tc>
                <a:tc>
                  <a:txBody>
                    <a:bodyPr/>
                    <a:lstStyle/>
                    <a:p>
                      <a:pPr algn="ctr"/>
                      <a:r>
                        <a:rPr lang="en-US" sz="1400" b="1" dirty="0">
                          <a:latin typeface="Times New Roman" panose="02020603050405020304" pitchFamily="18" charset="0"/>
                          <a:cs typeface="Times New Roman" panose="02020603050405020304" pitchFamily="18" charset="0"/>
                        </a:rPr>
                        <a:t>Recall </a:t>
                      </a:r>
                      <a:endParaRPr lang="en-IN" sz="1400" b="1" dirty="0">
                        <a:latin typeface="Times New Roman" panose="02020603050405020304" pitchFamily="18" charset="0"/>
                        <a:cs typeface="Times New Roman" panose="02020603050405020304" pitchFamily="18" charset="0"/>
                      </a:endParaRPr>
                    </a:p>
                  </a:txBody>
                  <a:tcPr/>
                </a:tc>
                <a:tc>
                  <a:txBody>
                    <a:bodyPr/>
                    <a:lstStyle/>
                    <a:p>
                      <a:pPr algn="ctr"/>
                      <a:r>
                        <a:rPr lang="en-US" sz="1400" b="1" dirty="0">
                          <a:latin typeface="Times New Roman" panose="02020603050405020304" pitchFamily="18" charset="0"/>
                          <a:cs typeface="Times New Roman" panose="02020603050405020304" pitchFamily="18" charset="0"/>
                        </a:rPr>
                        <a:t>F1-score</a:t>
                      </a:r>
                      <a:endParaRPr lang="en-IN" sz="14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77495448"/>
                  </a:ext>
                </a:extLst>
              </a:tr>
              <a:tr h="422832">
                <a:tc>
                  <a:txBody>
                    <a:bodyPr/>
                    <a:lstStyle/>
                    <a:p>
                      <a:pPr algn="ctr"/>
                      <a:r>
                        <a:rPr lang="en-US" sz="1400" dirty="0">
                          <a:latin typeface="Times New Roman" panose="02020603050405020304" pitchFamily="18" charset="0"/>
                          <a:cs typeface="Times New Roman" panose="02020603050405020304" pitchFamily="18" charset="0"/>
                        </a:rPr>
                        <a:t>1</a:t>
                      </a:r>
                      <a:endParaRPr lang="en-IN" sz="1400" dirty="0">
                        <a:latin typeface="Times New Roman" panose="02020603050405020304" pitchFamily="18" charset="0"/>
                        <a:cs typeface="Times New Roman" panose="02020603050405020304" pitchFamily="18" charset="0"/>
                      </a:endParaRPr>
                    </a:p>
                  </a:txBody>
                  <a:tcPr/>
                </a:tc>
                <a:tc>
                  <a:txBody>
                    <a:bodyPr/>
                    <a:lstStyle/>
                    <a:p>
                      <a:pPr algn="l"/>
                      <a:r>
                        <a:rPr lang="en-US" sz="1400" dirty="0">
                          <a:latin typeface="Times New Roman" panose="02020603050405020304" pitchFamily="18" charset="0"/>
                          <a:cs typeface="Times New Roman" panose="02020603050405020304" pitchFamily="18" charset="0"/>
                        </a:rPr>
                        <a:t>DNN</a:t>
                      </a:r>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IN" sz="1400" kern="100" dirty="0">
                          <a:effectLst/>
                          <a:latin typeface="Times New Roman" panose="02020603050405020304" pitchFamily="18" charset="0"/>
                          <a:cs typeface="Times New Roman" panose="02020603050405020304" pitchFamily="18" charset="0"/>
                        </a:rPr>
                        <a:t>97.60</a:t>
                      </a:r>
                      <a:endParaRPr lang="en-IN" sz="1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0.98</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0.98</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0.98</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84692322"/>
                  </a:ext>
                </a:extLst>
              </a:tr>
              <a:tr h="422832">
                <a:tc>
                  <a:txBody>
                    <a:bodyPr/>
                    <a:lstStyle/>
                    <a:p>
                      <a:pPr algn="ctr"/>
                      <a:r>
                        <a:rPr lang="en-US" sz="1400" b="1" dirty="0">
                          <a:latin typeface="Times New Roman" panose="02020603050405020304" pitchFamily="18" charset="0"/>
                          <a:cs typeface="Times New Roman" panose="02020603050405020304" pitchFamily="18" charset="0"/>
                        </a:rPr>
                        <a:t>2</a:t>
                      </a:r>
                      <a:endParaRPr lang="en-IN" sz="1400" b="1" dirty="0">
                        <a:latin typeface="Times New Roman" panose="02020603050405020304" pitchFamily="18" charset="0"/>
                        <a:cs typeface="Times New Roman" panose="02020603050405020304" pitchFamily="18" charset="0"/>
                      </a:endParaRPr>
                    </a:p>
                  </a:txBody>
                  <a:tcPr>
                    <a:solidFill>
                      <a:srgbClr val="FFFF00"/>
                    </a:solidFill>
                  </a:tcPr>
                </a:tc>
                <a:tc>
                  <a:txBody>
                    <a:bodyPr/>
                    <a:lstStyle/>
                    <a:p>
                      <a:pPr algn="l"/>
                      <a:r>
                        <a:rPr lang="en-US" sz="1400" b="1" dirty="0">
                          <a:latin typeface="Times New Roman" panose="02020603050405020304" pitchFamily="18" charset="0"/>
                          <a:cs typeface="Times New Roman" panose="02020603050405020304" pitchFamily="18" charset="0"/>
                        </a:rPr>
                        <a:t>LSTM</a:t>
                      </a:r>
                      <a:endParaRPr lang="en-IN" sz="1400" b="1" dirty="0">
                        <a:latin typeface="Times New Roman" panose="02020603050405020304" pitchFamily="18" charset="0"/>
                        <a:cs typeface="Times New Roman" panose="02020603050405020304" pitchFamily="18" charset="0"/>
                      </a:endParaRPr>
                    </a:p>
                  </a:txBody>
                  <a:tcPr>
                    <a:solidFill>
                      <a:srgbClr val="FFFF00"/>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IN" sz="1400" b="1" kern="100" dirty="0">
                          <a:effectLst/>
                          <a:latin typeface="Times New Roman" panose="02020603050405020304" pitchFamily="18" charset="0"/>
                          <a:cs typeface="Times New Roman" panose="02020603050405020304" pitchFamily="18" charset="0"/>
                        </a:rPr>
                        <a:t>97.80</a:t>
                      </a:r>
                      <a:endParaRPr lang="en-IN" sz="1400" b="1"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a:solidFill>
                      <a:srgbClr val="FFFF00"/>
                    </a:solidFill>
                  </a:tcPr>
                </a:tc>
                <a:tc>
                  <a:txBody>
                    <a:bodyPr/>
                    <a:lstStyle/>
                    <a:p>
                      <a:pPr algn="ctr"/>
                      <a:r>
                        <a:rPr lang="en-US" sz="1400" b="1" dirty="0">
                          <a:latin typeface="Times New Roman" panose="02020603050405020304" pitchFamily="18" charset="0"/>
                          <a:cs typeface="Times New Roman" panose="02020603050405020304" pitchFamily="18" charset="0"/>
                        </a:rPr>
                        <a:t>0.97</a:t>
                      </a:r>
                      <a:endParaRPr lang="en-IN" sz="1400" b="1" dirty="0">
                        <a:latin typeface="Times New Roman" panose="02020603050405020304" pitchFamily="18" charset="0"/>
                        <a:cs typeface="Times New Roman" panose="02020603050405020304" pitchFamily="18" charset="0"/>
                      </a:endParaRPr>
                    </a:p>
                  </a:txBody>
                  <a:tcPr>
                    <a:solidFill>
                      <a:srgbClr val="FFFF00"/>
                    </a:solidFill>
                  </a:tcPr>
                </a:tc>
                <a:tc>
                  <a:txBody>
                    <a:bodyPr/>
                    <a:lstStyle/>
                    <a:p>
                      <a:pPr algn="ctr"/>
                      <a:r>
                        <a:rPr lang="en-US" sz="1400" b="1" dirty="0">
                          <a:latin typeface="Times New Roman" panose="02020603050405020304" pitchFamily="18" charset="0"/>
                          <a:cs typeface="Times New Roman" panose="02020603050405020304" pitchFamily="18" charset="0"/>
                        </a:rPr>
                        <a:t>0.98</a:t>
                      </a:r>
                      <a:endParaRPr lang="en-IN" sz="1400" b="1" dirty="0">
                        <a:latin typeface="Times New Roman" panose="02020603050405020304" pitchFamily="18" charset="0"/>
                        <a:cs typeface="Times New Roman" panose="02020603050405020304" pitchFamily="18" charset="0"/>
                      </a:endParaRPr>
                    </a:p>
                  </a:txBody>
                  <a:tcPr>
                    <a:solidFill>
                      <a:srgbClr val="FFFF00"/>
                    </a:solidFill>
                  </a:tcPr>
                </a:tc>
                <a:tc>
                  <a:txBody>
                    <a:bodyPr/>
                    <a:lstStyle/>
                    <a:p>
                      <a:pPr algn="ctr"/>
                      <a:r>
                        <a:rPr lang="en-US" sz="1400" b="1" dirty="0">
                          <a:latin typeface="Times New Roman" panose="02020603050405020304" pitchFamily="18" charset="0"/>
                          <a:cs typeface="Times New Roman" panose="02020603050405020304" pitchFamily="18" charset="0"/>
                        </a:rPr>
                        <a:t>0.97</a:t>
                      </a:r>
                      <a:endParaRPr lang="en-IN" sz="1400" b="1" dirty="0">
                        <a:latin typeface="Times New Roman" panose="02020603050405020304" pitchFamily="18" charset="0"/>
                        <a:cs typeface="Times New Roman" panose="02020603050405020304" pitchFamily="18" charset="0"/>
                      </a:endParaRPr>
                    </a:p>
                  </a:txBody>
                  <a:tcPr>
                    <a:solidFill>
                      <a:srgbClr val="FFFF00"/>
                    </a:solidFill>
                  </a:tcPr>
                </a:tc>
                <a:extLst>
                  <a:ext uri="{0D108BD9-81ED-4DB2-BD59-A6C34878D82A}">
                    <a16:rowId xmlns:a16="http://schemas.microsoft.com/office/drawing/2014/main" val="3595875546"/>
                  </a:ext>
                </a:extLst>
              </a:tr>
              <a:tr h="526700">
                <a:tc>
                  <a:txBody>
                    <a:bodyPr/>
                    <a:lstStyle/>
                    <a:p>
                      <a:pPr algn="ctr"/>
                      <a:r>
                        <a:rPr lang="en-US" sz="1400" dirty="0">
                          <a:latin typeface="Times New Roman" panose="02020603050405020304" pitchFamily="18" charset="0"/>
                          <a:cs typeface="Times New Roman" panose="02020603050405020304" pitchFamily="18" charset="0"/>
                        </a:rPr>
                        <a:t>3</a:t>
                      </a:r>
                      <a:endParaRPr lang="en-IN" sz="1400" dirty="0">
                        <a:latin typeface="Times New Roman" panose="02020603050405020304" pitchFamily="18" charset="0"/>
                        <a:cs typeface="Times New Roman" panose="02020603050405020304" pitchFamily="18" charset="0"/>
                      </a:endParaRPr>
                    </a:p>
                  </a:txBody>
                  <a:tcPr/>
                </a:tc>
                <a:tc>
                  <a:txBody>
                    <a:bodyPr/>
                    <a:lstStyle/>
                    <a:p>
                      <a:pPr algn="l"/>
                      <a:r>
                        <a:rPr lang="en-US" sz="1400" dirty="0">
                          <a:latin typeface="Times New Roman" panose="02020603050405020304" pitchFamily="18" charset="0"/>
                          <a:cs typeface="Times New Roman" panose="02020603050405020304" pitchFamily="18" charset="0"/>
                        </a:rPr>
                        <a:t>BI-LSTM</a:t>
                      </a:r>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IN" sz="1400" kern="100" dirty="0">
                          <a:effectLst/>
                          <a:latin typeface="Times New Roman" panose="02020603050405020304" pitchFamily="18" charset="0"/>
                          <a:cs typeface="Times New Roman" panose="02020603050405020304" pitchFamily="18" charset="0"/>
                        </a:rPr>
                        <a:t>97.20</a:t>
                      </a:r>
                      <a:endParaRPr lang="en-IN" sz="1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0.98</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0.96</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0.97</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46097785"/>
                  </a:ext>
                </a:extLst>
              </a:tr>
              <a:tr h="526700">
                <a:tc>
                  <a:txBody>
                    <a:bodyPr/>
                    <a:lstStyle/>
                    <a:p>
                      <a:pPr algn="ctr"/>
                      <a:r>
                        <a:rPr lang="en-IN" sz="1400" dirty="0">
                          <a:latin typeface="Times New Roman" panose="02020603050405020304" pitchFamily="18" charset="0"/>
                          <a:cs typeface="Times New Roman" panose="02020603050405020304" pitchFamily="18" charset="0"/>
                        </a:rPr>
                        <a:t>4</a:t>
                      </a:r>
                    </a:p>
                  </a:txBody>
                  <a:tcPr/>
                </a:tc>
                <a:tc>
                  <a:txBody>
                    <a:bodyPr/>
                    <a:lstStyle/>
                    <a:p>
                      <a:pPr algn="l"/>
                      <a:r>
                        <a:rPr lang="en-IN" sz="1400" dirty="0">
                          <a:latin typeface="Times New Roman" panose="02020603050405020304" pitchFamily="18" charset="0"/>
                          <a:cs typeface="Times New Roman" panose="02020603050405020304" pitchFamily="18" charset="0"/>
                        </a:rPr>
                        <a:t>BERT</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IN" sz="1400" kern="100" dirty="0">
                          <a:effectLst/>
                          <a:latin typeface="Times New Roman" panose="02020603050405020304" pitchFamily="18" charset="0"/>
                          <a:ea typeface="Aptos" panose="020B0004020202020204" pitchFamily="34" charset="0"/>
                          <a:cs typeface="Times New Roman" panose="02020603050405020304" pitchFamily="18" charset="0"/>
                        </a:rPr>
                        <a:t>0.93</a:t>
                      </a:r>
                    </a:p>
                  </a:txBody>
                  <a:tcPr/>
                </a:tc>
                <a:tc>
                  <a:txBody>
                    <a:bodyPr/>
                    <a:lstStyle/>
                    <a:p>
                      <a:pPr algn="ctr"/>
                      <a:r>
                        <a:rPr lang="en-IN" sz="1400" dirty="0">
                          <a:latin typeface="Times New Roman" panose="02020603050405020304" pitchFamily="18" charset="0"/>
                          <a:cs typeface="Times New Roman" panose="02020603050405020304" pitchFamily="18" charset="0"/>
                        </a:rPr>
                        <a:t>0.93</a:t>
                      </a:r>
                    </a:p>
                  </a:txBody>
                  <a:tcPr/>
                </a:tc>
                <a:tc>
                  <a:txBody>
                    <a:bodyPr/>
                    <a:lstStyle/>
                    <a:p>
                      <a:pPr algn="ctr"/>
                      <a:r>
                        <a:rPr lang="en-IN" sz="1400" dirty="0">
                          <a:latin typeface="Times New Roman" panose="02020603050405020304" pitchFamily="18" charset="0"/>
                          <a:cs typeface="Times New Roman" panose="02020603050405020304" pitchFamily="18" charset="0"/>
                        </a:rPr>
                        <a:t>0.93</a:t>
                      </a:r>
                    </a:p>
                  </a:txBody>
                  <a:tcPr/>
                </a:tc>
                <a:tc>
                  <a:txBody>
                    <a:bodyPr/>
                    <a:lstStyle/>
                    <a:p>
                      <a:pPr algn="ctr"/>
                      <a:r>
                        <a:rPr lang="en-IN" sz="1400" dirty="0">
                          <a:latin typeface="Times New Roman" panose="02020603050405020304" pitchFamily="18" charset="0"/>
                          <a:cs typeface="Times New Roman" panose="02020603050405020304" pitchFamily="18" charset="0"/>
                        </a:rPr>
                        <a:t>0.93</a:t>
                      </a:r>
                    </a:p>
                  </a:txBody>
                  <a:tcPr/>
                </a:tc>
                <a:extLst>
                  <a:ext uri="{0D108BD9-81ED-4DB2-BD59-A6C34878D82A}">
                    <a16:rowId xmlns:a16="http://schemas.microsoft.com/office/drawing/2014/main" val="2157932608"/>
                  </a:ext>
                </a:extLst>
              </a:tr>
            </a:tbl>
          </a:graphicData>
        </a:graphic>
      </p:graphicFrame>
      <p:graphicFrame>
        <p:nvGraphicFramePr>
          <p:cNvPr id="6" name="Table 5">
            <a:extLst>
              <a:ext uri="{FF2B5EF4-FFF2-40B4-BE49-F238E27FC236}">
                <a16:creationId xmlns:a16="http://schemas.microsoft.com/office/drawing/2014/main" id="{F664F34A-7409-EC36-AF5D-3FC3DC977B08}"/>
              </a:ext>
            </a:extLst>
          </p:cNvPr>
          <p:cNvGraphicFramePr>
            <a:graphicFrameLocks noGrp="1"/>
          </p:cNvGraphicFramePr>
          <p:nvPr>
            <p:extLst>
              <p:ext uri="{D42A27DB-BD31-4B8C-83A1-F6EECF244321}">
                <p14:modId xmlns:p14="http://schemas.microsoft.com/office/powerpoint/2010/main" val="1332290753"/>
              </p:ext>
            </p:extLst>
          </p:nvPr>
        </p:nvGraphicFramePr>
        <p:xfrm>
          <a:off x="1828394" y="5037892"/>
          <a:ext cx="6096000" cy="1112520"/>
        </p:xfrm>
        <a:graphic>
          <a:graphicData uri="http://schemas.openxmlformats.org/drawingml/2006/table">
            <a:tbl>
              <a:tblPr firstRow="1" bandRow="1">
                <a:tableStyleId>{5940675A-B579-460E-94D1-54222C63F5DA}</a:tableStyleId>
              </a:tblPr>
              <a:tblGrid>
                <a:gridCol w="1524000">
                  <a:extLst>
                    <a:ext uri="{9D8B030D-6E8A-4147-A177-3AD203B41FA5}">
                      <a16:colId xmlns:a16="http://schemas.microsoft.com/office/drawing/2014/main" val="167620053"/>
                    </a:ext>
                  </a:extLst>
                </a:gridCol>
                <a:gridCol w="1524000">
                  <a:extLst>
                    <a:ext uri="{9D8B030D-6E8A-4147-A177-3AD203B41FA5}">
                      <a16:colId xmlns:a16="http://schemas.microsoft.com/office/drawing/2014/main" val="937129976"/>
                    </a:ext>
                  </a:extLst>
                </a:gridCol>
                <a:gridCol w="1524000">
                  <a:extLst>
                    <a:ext uri="{9D8B030D-6E8A-4147-A177-3AD203B41FA5}">
                      <a16:colId xmlns:a16="http://schemas.microsoft.com/office/drawing/2014/main" val="3402788589"/>
                    </a:ext>
                  </a:extLst>
                </a:gridCol>
                <a:gridCol w="1524000">
                  <a:extLst>
                    <a:ext uri="{9D8B030D-6E8A-4147-A177-3AD203B41FA5}">
                      <a16:colId xmlns:a16="http://schemas.microsoft.com/office/drawing/2014/main" val="2183072412"/>
                    </a:ext>
                  </a:extLst>
                </a:gridCol>
              </a:tblGrid>
              <a:tr h="370840">
                <a:tc>
                  <a:txBody>
                    <a:bodyPr/>
                    <a:lstStyle/>
                    <a:p>
                      <a:pPr algn="ctr"/>
                      <a:r>
                        <a:rPr lang="en-US" b="1" dirty="0">
                          <a:latin typeface="Times New Roman" panose="02020603050405020304" pitchFamily="18" charset="0"/>
                          <a:cs typeface="Times New Roman" panose="02020603050405020304" pitchFamily="18" charset="0"/>
                        </a:rPr>
                        <a:t>Class</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US" b="1" dirty="0">
                          <a:latin typeface="Times New Roman" panose="02020603050405020304" pitchFamily="18" charset="0"/>
                          <a:cs typeface="Times New Roman" panose="02020603050405020304" pitchFamily="18" charset="0"/>
                        </a:rPr>
                        <a:t>Precision</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US" b="1" dirty="0">
                          <a:latin typeface="Times New Roman" panose="02020603050405020304" pitchFamily="18" charset="0"/>
                          <a:cs typeface="Times New Roman" panose="02020603050405020304" pitchFamily="18" charset="0"/>
                        </a:rPr>
                        <a:t>Recall</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US" b="1" dirty="0">
                          <a:latin typeface="Times New Roman" panose="02020603050405020304" pitchFamily="18" charset="0"/>
                          <a:cs typeface="Times New Roman" panose="02020603050405020304" pitchFamily="18" charset="0"/>
                        </a:rPr>
                        <a:t>F1-score</a:t>
                      </a:r>
                      <a:endParaRPr lang="en-IN"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13624328"/>
                  </a:ext>
                </a:extLst>
              </a:tr>
              <a:tr h="370840">
                <a:tc>
                  <a:txBody>
                    <a:bodyPr/>
                    <a:lstStyle/>
                    <a:p>
                      <a:pPr algn="l"/>
                      <a:r>
                        <a:rPr lang="en-US" b="1" dirty="0">
                          <a:latin typeface="Times New Roman" panose="02020603050405020304" pitchFamily="18" charset="0"/>
                          <a:cs typeface="Times New Roman" panose="02020603050405020304" pitchFamily="18" charset="0"/>
                        </a:rPr>
                        <a:t>Spam</a:t>
                      </a:r>
                      <a:endParaRPr lang="en-IN" b="1" dirty="0">
                        <a:latin typeface="Times New Roman" panose="02020603050405020304" pitchFamily="18" charset="0"/>
                        <a:cs typeface="Times New Roman" panose="02020603050405020304" pitchFamily="18" charset="0"/>
                      </a:endParaRPr>
                    </a:p>
                  </a:txBody>
                  <a:tcPr/>
                </a:tc>
                <a:tc>
                  <a:txBody>
                    <a:bodyPr/>
                    <a:lstStyle/>
                    <a:p>
                      <a:pPr algn="ctr">
                        <a:lnSpc>
                          <a:spcPct val="107000"/>
                        </a:lnSpc>
                        <a:spcAft>
                          <a:spcPts val="800"/>
                        </a:spcAft>
                      </a:pPr>
                      <a:r>
                        <a:rPr lang="en-IN" sz="1400" kern="100" dirty="0">
                          <a:effectLst/>
                          <a:latin typeface="Times New Roman" panose="02020603050405020304" pitchFamily="18" charset="0"/>
                          <a:cs typeface="Times New Roman" panose="02020603050405020304" pitchFamily="18" charset="0"/>
                        </a:rPr>
                        <a:t>0.98</a:t>
                      </a:r>
                      <a:endParaRPr lang="en-IN" sz="1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kern="100" dirty="0">
                          <a:effectLst/>
                          <a:latin typeface="Times New Roman" panose="02020603050405020304" pitchFamily="18" charset="0"/>
                          <a:cs typeface="Times New Roman" panose="02020603050405020304" pitchFamily="18" charset="0"/>
                        </a:rPr>
                        <a:t>0.97</a:t>
                      </a:r>
                      <a:endParaRPr lang="en-IN" sz="1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kern="100" dirty="0">
                          <a:effectLst/>
                          <a:latin typeface="Times New Roman" panose="02020603050405020304" pitchFamily="18" charset="0"/>
                          <a:cs typeface="Times New Roman" panose="02020603050405020304" pitchFamily="18" charset="0"/>
                        </a:rPr>
                        <a:t>0.97</a:t>
                      </a:r>
                      <a:endParaRPr lang="en-IN" sz="1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8755397"/>
                  </a:ext>
                </a:extLst>
              </a:tr>
              <a:tr h="370840">
                <a:tc>
                  <a:txBody>
                    <a:bodyPr/>
                    <a:lstStyle/>
                    <a:p>
                      <a:pPr algn="l"/>
                      <a:r>
                        <a:rPr lang="en-US" b="1" dirty="0">
                          <a:latin typeface="Times New Roman" panose="02020603050405020304" pitchFamily="18" charset="0"/>
                          <a:cs typeface="Times New Roman" panose="02020603050405020304" pitchFamily="18" charset="0"/>
                        </a:rPr>
                        <a:t>Not-spam</a:t>
                      </a:r>
                      <a:endParaRPr lang="en-IN" b="1" dirty="0">
                        <a:latin typeface="Times New Roman" panose="02020603050405020304" pitchFamily="18" charset="0"/>
                        <a:cs typeface="Times New Roman" panose="02020603050405020304" pitchFamily="18" charset="0"/>
                      </a:endParaRPr>
                    </a:p>
                  </a:txBody>
                  <a:tcPr/>
                </a:tc>
                <a:tc>
                  <a:txBody>
                    <a:bodyPr/>
                    <a:lstStyle/>
                    <a:p>
                      <a:pPr algn="ctr">
                        <a:lnSpc>
                          <a:spcPct val="107000"/>
                        </a:lnSpc>
                        <a:spcAft>
                          <a:spcPts val="800"/>
                        </a:spcAft>
                      </a:pPr>
                      <a:r>
                        <a:rPr lang="en-IN" sz="1400" kern="100" dirty="0">
                          <a:effectLst/>
                          <a:latin typeface="Times New Roman" panose="02020603050405020304" pitchFamily="18" charset="0"/>
                          <a:cs typeface="Times New Roman" panose="02020603050405020304" pitchFamily="18" charset="0"/>
                        </a:rPr>
                        <a:t>0.97</a:t>
                      </a:r>
                      <a:endParaRPr lang="en-IN" sz="1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kern="100" dirty="0">
                          <a:effectLst/>
                          <a:latin typeface="Times New Roman" panose="02020603050405020304" pitchFamily="18" charset="0"/>
                          <a:cs typeface="Times New Roman" panose="02020603050405020304" pitchFamily="18" charset="0"/>
                        </a:rPr>
                        <a:t>0.98</a:t>
                      </a:r>
                      <a:endParaRPr lang="en-IN" sz="1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kern="100" dirty="0">
                          <a:effectLst/>
                          <a:latin typeface="Times New Roman" panose="02020603050405020304" pitchFamily="18" charset="0"/>
                          <a:cs typeface="Times New Roman" panose="02020603050405020304" pitchFamily="18" charset="0"/>
                        </a:rPr>
                        <a:t>0.97</a:t>
                      </a:r>
                      <a:endParaRPr lang="en-IN" sz="1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33553082"/>
                  </a:ext>
                </a:extLst>
              </a:tr>
            </a:tbl>
          </a:graphicData>
        </a:graphic>
      </p:graphicFrame>
      <p:sp>
        <p:nvSpPr>
          <p:cNvPr id="7" name="TextBox 6">
            <a:extLst>
              <a:ext uri="{FF2B5EF4-FFF2-40B4-BE49-F238E27FC236}">
                <a16:creationId xmlns:a16="http://schemas.microsoft.com/office/drawing/2014/main" id="{AE4CE126-C134-A4ED-6B37-33566095352A}"/>
              </a:ext>
            </a:extLst>
          </p:cNvPr>
          <p:cNvSpPr txBox="1"/>
          <p:nvPr/>
        </p:nvSpPr>
        <p:spPr>
          <a:xfrm>
            <a:off x="3261049" y="1513574"/>
            <a:ext cx="2621902" cy="338554"/>
          </a:xfrm>
          <a:prstGeom prst="rect">
            <a:avLst/>
          </a:prstGeom>
          <a:noFill/>
        </p:spPr>
        <p:txBody>
          <a:bodyPr wrap="square">
            <a:spAutoFit/>
          </a:bodyPr>
          <a:lstStyle/>
          <a:p>
            <a:r>
              <a:rPr lang="en-US" sz="1600" b="1" u="sng" dirty="0"/>
              <a:t>SMS  SPAM  DETECTION </a:t>
            </a:r>
            <a:endParaRPr lang="en-IN" sz="1600" b="1" u="sng" dirty="0"/>
          </a:p>
        </p:txBody>
      </p:sp>
      <p:pic>
        <p:nvPicPr>
          <p:cNvPr id="4" name="Picture 3">
            <a:extLst>
              <a:ext uri="{FF2B5EF4-FFF2-40B4-BE49-F238E27FC236}">
                <a16:creationId xmlns:a16="http://schemas.microsoft.com/office/drawing/2014/main" id="{4D8F5150-B40E-4FFC-E4C8-B20C998E7333}"/>
              </a:ext>
            </a:extLst>
          </p:cNvPr>
          <p:cNvPicPr>
            <a:picLocks noChangeAspect="1"/>
          </p:cNvPicPr>
          <p:nvPr/>
        </p:nvPicPr>
        <p:blipFill>
          <a:blip r:embed="rId2"/>
          <a:stretch>
            <a:fillRect/>
          </a:stretch>
        </p:blipFill>
        <p:spPr>
          <a:xfrm>
            <a:off x="254864" y="0"/>
            <a:ext cx="1076475" cy="1124107"/>
          </a:xfrm>
          <a:prstGeom prst="rect">
            <a:avLst/>
          </a:prstGeom>
        </p:spPr>
      </p:pic>
    </p:spTree>
    <p:extLst>
      <p:ext uri="{BB962C8B-B14F-4D97-AF65-F5344CB8AC3E}">
        <p14:creationId xmlns:p14="http://schemas.microsoft.com/office/powerpoint/2010/main" val="17761441"/>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EE712A4-C21A-4216-C60D-B1BB953A9080}"/>
              </a:ext>
            </a:extLst>
          </p:cNvPr>
          <p:cNvSpPr>
            <a:spLocks noGrp="1"/>
          </p:cNvSpPr>
          <p:nvPr>
            <p:ph type="body" idx="1"/>
          </p:nvPr>
        </p:nvSpPr>
        <p:spPr>
          <a:xfrm>
            <a:off x="1036103" y="1547018"/>
            <a:ext cx="7315200" cy="4717442"/>
          </a:xfrm>
        </p:spPr>
        <p:txBody>
          <a:bodyPr>
            <a:normAutofit/>
          </a:bodyPr>
          <a:lstStyle/>
          <a:p>
            <a:pPr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We have taken a proactive approach to enhance the efficiency of both cyber-bullying and spam detection. By training separate models for each task initially, we ensured that they were optimized for their specific purposes. </a:t>
            </a:r>
          </a:p>
          <a:p>
            <a:pPr algn="just">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We leveraged the pre-trained model to make predictions on the datasets opposite to their original training data, creating a concatenated dataset. By doing so, we effectively diversified and expanded your training data, enriching the learning process for newer models. </a:t>
            </a:r>
          </a:p>
          <a:p>
            <a:pPr algn="just">
              <a:buFont typeface="Wingdings" panose="05000000000000000000" pitchFamily="2" charset="2"/>
              <a:buChar char="Ø"/>
            </a:pPr>
            <a:endParaRPr lang="en-IN" sz="18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18279F4-E04F-682C-5778-B2E5CA396691}"/>
              </a:ext>
            </a:extLst>
          </p:cNvPr>
          <p:cNvSpPr txBox="1"/>
          <p:nvPr/>
        </p:nvSpPr>
        <p:spPr>
          <a:xfrm>
            <a:off x="1406335" y="593540"/>
            <a:ext cx="6574735"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ctr"/>
            <a:r>
              <a:rPr lang="en-US" sz="2000" b="1" dirty="0"/>
              <a:t>Leveraging Trained Models for Cross-Domain Prediction</a:t>
            </a:r>
            <a:endParaRPr lang="en-IN" sz="2000" b="1" dirty="0"/>
          </a:p>
        </p:txBody>
      </p:sp>
      <p:pic>
        <p:nvPicPr>
          <p:cNvPr id="8" name="Picture 7">
            <a:extLst>
              <a:ext uri="{FF2B5EF4-FFF2-40B4-BE49-F238E27FC236}">
                <a16:creationId xmlns:a16="http://schemas.microsoft.com/office/drawing/2014/main" id="{26B942B4-1741-4ED9-54F4-122A03911E2C}"/>
              </a:ext>
            </a:extLst>
          </p:cNvPr>
          <p:cNvPicPr>
            <a:picLocks noChangeAspect="1"/>
          </p:cNvPicPr>
          <p:nvPr/>
        </p:nvPicPr>
        <p:blipFill>
          <a:blip r:embed="rId2"/>
          <a:stretch>
            <a:fillRect/>
          </a:stretch>
        </p:blipFill>
        <p:spPr>
          <a:xfrm>
            <a:off x="2543636" y="3768367"/>
            <a:ext cx="3809001" cy="2044604"/>
          </a:xfrm>
          <a:prstGeom prst="rect">
            <a:avLst/>
          </a:prstGeom>
        </p:spPr>
      </p:pic>
      <p:pic>
        <p:nvPicPr>
          <p:cNvPr id="4" name="Picture 3">
            <a:extLst>
              <a:ext uri="{FF2B5EF4-FFF2-40B4-BE49-F238E27FC236}">
                <a16:creationId xmlns:a16="http://schemas.microsoft.com/office/drawing/2014/main" id="{824871B4-8A46-AFC5-0343-DF6CD8D9C1C0}"/>
              </a:ext>
            </a:extLst>
          </p:cNvPr>
          <p:cNvPicPr>
            <a:picLocks noChangeAspect="1"/>
          </p:cNvPicPr>
          <p:nvPr/>
        </p:nvPicPr>
        <p:blipFill>
          <a:blip r:embed="rId3"/>
          <a:stretch>
            <a:fillRect/>
          </a:stretch>
        </p:blipFill>
        <p:spPr>
          <a:xfrm>
            <a:off x="86455" y="31486"/>
            <a:ext cx="1076475" cy="1124107"/>
          </a:xfrm>
          <a:prstGeom prst="rect">
            <a:avLst/>
          </a:prstGeom>
        </p:spPr>
      </p:pic>
    </p:spTree>
    <p:extLst>
      <p:ext uri="{BB962C8B-B14F-4D97-AF65-F5344CB8AC3E}">
        <p14:creationId xmlns:p14="http://schemas.microsoft.com/office/powerpoint/2010/main" val="4070292821"/>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DAFD5754-444E-5AA0-47A1-F1018342A873}"/>
              </a:ext>
            </a:extLst>
          </p:cNvPr>
          <p:cNvGraphicFramePr>
            <a:graphicFrameLocks noGrp="1"/>
          </p:cNvGraphicFramePr>
          <p:nvPr/>
        </p:nvGraphicFramePr>
        <p:xfrm>
          <a:off x="1856790" y="1453618"/>
          <a:ext cx="5691672" cy="2029538"/>
        </p:xfrm>
        <a:graphic>
          <a:graphicData uri="http://schemas.openxmlformats.org/drawingml/2006/table">
            <a:tbl>
              <a:tblPr firstRow="1" bandRow="1">
                <a:tableStyleId>{5940675A-B579-460E-94D1-54222C63F5DA}</a:tableStyleId>
              </a:tblPr>
              <a:tblGrid>
                <a:gridCol w="432365">
                  <a:extLst>
                    <a:ext uri="{9D8B030D-6E8A-4147-A177-3AD203B41FA5}">
                      <a16:colId xmlns:a16="http://schemas.microsoft.com/office/drawing/2014/main" val="3384587104"/>
                    </a:ext>
                  </a:extLst>
                </a:gridCol>
                <a:gridCol w="950248">
                  <a:extLst>
                    <a:ext uri="{9D8B030D-6E8A-4147-A177-3AD203B41FA5}">
                      <a16:colId xmlns:a16="http://schemas.microsoft.com/office/drawing/2014/main" val="769468408"/>
                    </a:ext>
                  </a:extLst>
                </a:gridCol>
                <a:gridCol w="1445255">
                  <a:extLst>
                    <a:ext uri="{9D8B030D-6E8A-4147-A177-3AD203B41FA5}">
                      <a16:colId xmlns:a16="http://schemas.microsoft.com/office/drawing/2014/main" val="2989519972"/>
                    </a:ext>
                  </a:extLst>
                </a:gridCol>
                <a:gridCol w="945772">
                  <a:extLst>
                    <a:ext uri="{9D8B030D-6E8A-4147-A177-3AD203B41FA5}">
                      <a16:colId xmlns:a16="http://schemas.microsoft.com/office/drawing/2014/main" val="885779261"/>
                    </a:ext>
                  </a:extLst>
                </a:gridCol>
                <a:gridCol w="888721">
                  <a:extLst>
                    <a:ext uri="{9D8B030D-6E8A-4147-A177-3AD203B41FA5}">
                      <a16:colId xmlns:a16="http://schemas.microsoft.com/office/drawing/2014/main" val="3558778559"/>
                    </a:ext>
                  </a:extLst>
                </a:gridCol>
                <a:gridCol w="1029311">
                  <a:extLst>
                    <a:ext uri="{9D8B030D-6E8A-4147-A177-3AD203B41FA5}">
                      <a16:colId xmlns:a16="http://schemas.microsoft.com/office/drawing/2014/main" val="638169037"/>
                    </a:ext>
                  </a:extLst>
                </a:gridCol>
              </a:tblGrid>
              <a:tr h="486596">
                <a:tc>
                  <a:txBody>
                    <a:bodyPr/>
                    <a:lstStyle/>
                    <a:p>
                      <a:pPr algn="ctr"/>
                      <a:r>
                        <a:rPr lang="en-US" sz="1200" b="1" dirty="0" err="1">
                          <a:latin typeface="Times New Roman" panose="02020603050405020304" pitchFamily="18" charset="0"/>
                          <a:cs typeface="Times New Roman" panose="02020603050405020304" pitchFamily="18" charset="0"/>
                        </a:rPr>
                        <a:t>S.No</a:t>
                      </a:r>
                      <a:endParaRPr lang="en-IN" sz="1200" b="1" dirty="0">
                        <a:latin typeface="Times New Roman" panose="02020603050405020304" pitchFamily="18" charset="0"/>
                        <a:cs typeface="Times New Roman" panose="02020603050405020304" pitchFamily="18" charset="0"/>
                      </a:endParaRPr>
                    </a:p>
                  </a:txBody>
                  <a:tcPr/>
                </a:tc>
                <a:tc>
                  <a:txBody>
                    <a:bodyPr/>
                    <a:lstStyle/>
                    <a:p>
                      <a:pPr algn="ctr"/>
                      <a:r>
                        <a:rPr lang="en-US" sz="1200" b="1" dirty="0">
                          <a:latin typeface="Times New Roman" panose="02020603050405020304" pitchFamily="18" charset="0"/>
                          <a:cs typeface="Times New Roman" panose="02020603050405020304" pitchFamily="18" charset="0"/>
                        </a:rPr>
                        <a:t>Optimizer</a:t>
                      </a:r>
                      <a:endParaRPr lang="en-IN" sz="1200" b="1" dirty="0">
                        <a:latin typeface="Times New Roman" panose="02020603050405020304" pitchFamily="18" charset="0"/>
                        <a:cs typeface="Times New Roman" panose="02020603050405020304" pitchFamily="18" charset="0"/>
                      </a:endParaRPr>
                    </a:p>
                  </a:txBody>
                  <a:tcPr/>
                </a:tc>
                <a:tc>
                  <a:txBody>
                    <a:bodyPr/>
                    <a:lstStyle/>
                    <a:p>
                      <a:pPr algn="ctr"/>
                      <a:r>
                        <a:rPr lang="en-US" sz="1200" b="1" dirty="0">
                          <a:latin typeface="Times New Roman" panose="02020603050405020304" pitchFamily="18" charset="0"/>
                          <a:cs typeface="Times New Roman" panose="02020603050405020304" pitchFamily="18" charset="0"/>
                        </a:rPr>
                        <a:t>Testing Accuracy</a:t>
                      </a:r>
                      <a:endParaRPr lang="en-IN" sz="1200" b="1" dirty="0">
                        <a:latin typeface="Times New Roman" panose="02020603050405020304" pitchFamily="18" charset="0"/>
                        <a:cs typeface="Times New Roman" panose="02020603050405020304" pitchFamily="18" charset="0"/>
                      </a:endParaRPr>
                    </a:p>
                  </a:txBody>
                  <a:tcPr/>
                </a:tc>
                <a:tc>
                  <a:txBody>
                    <a:bodyPr/>
                    <a:lstStyle/>
                    <a:p>
                      <a:pPr algn="ctr"/>
                      <a:r>
                        <a:rPr lang="en-US" sz="1200" b="1" dirty="0">
                          <a:latin typeface="Times New Roman" panose="02020603050405020304" pitchFamily="18" charset="0"/>
                          <a:cs typeface="Times New Roman" panose="02020603050405020304" pitchFamily="18" charset="0"/>
                        </a:rPr>
                        <a:t>Precision</a:t>
                      </a:r>
                      <a:endParaRPr lang="en-IN" sz="1200" b="1" dirty="0">
                        <a:latin typeface="Times New Roman" panose="02020603050405020304" pitchFamily="18" charset="0"/>
                        <a:cs typeface="Times New Roman" panose="02020603050405020304" pitchFamily="18" charset="0"/>
                      </a:endParaRPr>
                    </a:p>
                  </a:txBody>
                  <a:tcPr/>
                </a:tc>
                <a:tc>
                  <a:txBody>
                    <a:bodyPr/>
                    <a:lstStyle/>
                    <a:p>
                      <a:pPr algn="ctr"/>
                      <a:r>
                        <a:rPr lang="en-US" sz="1200" b="1" dirty="0">
                          <a:latin typeface="Times New Roman" panose="02020603050405020304" pitchFamily="18" charset="0"/>
                          <a:cs typeface="Times New Roman" panose="02020603050405020304" pitchFamily="18" charset="0"/>
                        </a:rPr>
                        <a:t>Recall </a:t>
                      </a:r>
                      <a:endParaRPr lang="en-IN" sz="1200" b="1" dirty="0">
                        <a:latin typeface="Times New Roman" panose="02020603050405020304" pitchFamily="18" charset="0"/>
                        <a:cs typeface="Times New Roman" panose="02020603050405020304" pitchFamily="18" charset="0"/>
                      </a:endParaRPr>
                    </a:p>
                  </a:txBody>
                  <a:tcPr/>
                </a:tc>
                <a:tc>
                  <a:txBody>
                    <a:bodyPr/>
                    <a:lstStyle/>
                    <a:p>
                      <a:pPr algn="ctr"/>
                      <a:r>
                        <a:rPr lang="en-US" sz="1200" b="1" dirty="0">
                          <a:latin typeface="Times New Roman" panose="02020603050405020304" pitchFamily="18" charset="0"/>
                          <a:cs typeface="Times New Roman" panose="02020603050405020304" pitchFamily="18" charset="0"/>
                        </a:rPr>
                        <a:t>F1-score</a:t>
                      </a:r>
                      <a:endParaRPr lang="en-IN" sz="12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77495448"/>
                  </a:ext>
                </a:extLst>
              </a:tr>
              <a:tr h="374916">
                <a:tc>
                  <a:txBody>
                    <a:bodyPr/>
                    <a:lstStyle/>
                    <a:p>
                      <a:pPr algn="ctr"/>
                      <a:r>
                        <a:rPr lang="en-US" sz="1400">
                          <a:latin typeface="Times New Roman" panose="02020603050405020304" pitchFamily="18" charset="0"/>
                          <a:cs typeface="Times New Roman" panose="02020603050405020304" pitchFamily="18" charset="0"/>
                        </a:rPr>
                        <a:t>1</a:t>
                      </a:r>
                      <a:endParaRPr lang="en-IN" sz="1400" dirty="0">
                        <a:latin typeface="Times New Roman" panose="02020603050405020304" pitchFamily="18" charset="0"/>
                        <a:cs typeface="Times New Roman" panose="02020603050405020304" pitchFamily="18" charset="0"/>
                      </a:endParaRPr>
                    </a:p>
                  </a:txBody>
                  <a:tcPr/>
                </a:tc>
                <a:tc>
                  <a:txBody>
                    <a:bodyPr/>
                    <a:lstStyle/>
                    <a:p>
                      <a:pPr algn="l"/>
                      <a:r>
                        <a:rPr lang="en-US" sz="1400" dirty="0" err="1">
                          <a:latin typeface="Times New Roman" panose="02020603050405020304" pitchFamily="18" charset="0"/>
                          <a:cs typeface="Times New Roman" panose="02020603050405020304" pitchFamily="18" charset="0"/>
                        </a:rPr>
                        <a:t>Rmsprop</a:t>
                      </a:r>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IN" sz="1400" kern="100" dirty="0">
                          <a:effectLst/>
                          <a:latin typeface="Times New Roman" panose="02020603050405020304" pitchFamily="18" charset="0"/>
                          <a:cs typeface="Times New Roman" panose="02020603050405020304" pitchFamily="18" charset="0"/>
                        </a:rPr>
                        <a:t>81.00</a:t>
                      </a:r>
                      <a:endParaRPr lang="en-IN" sz="1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0.83</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0.83</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0.83</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84692322"/>
                  </a:ext>
                </a:extLst>
              </a:tr>
              <a:tr h="374916">
                <a:tc>
                  <a:txBody>
                    <a:bodyPr/>
                    <a:lstStyle/>
                    <a:p>
                      <a:pPr algn="ctr"/>
                      <a:r>
                        <a:rPr lang="en-US" sz="1400" b="1">
                          <a:latin typeface="Times New Roman" panose="02020603050405020304" pitchFamily="18" charset="0"/>
                          <a:cs typeface="Times New Roman" panose="02020603050405020304" pitchFamily="18" charset="0"/>
                        </a:rPr>
                        <a:t>2</a:t>
                      </a:r>
                      <a:endParaRPr lang="en-IN" sz="1400" b="1" dirty="0">
                        <a:latin typeface="Times New Roman" panose="02020603050405020304" pitchFamily="18" charset="0"/>
                        <a:cs typeface="Times New Roman" panose="02020603050405020304" pitchFamily="18" charset="0"/>
                      </a:endParaRPr>
                    </a:p>
                  </a:txBody>
                  <a:tcPr>
                    <a:solidFill>
                      <a:srgbClr val="FFFF00"/>
                    </a:solidFill>
                  </a:tcPr>
                </a:tc>
                <a:tc>
                  <a:txBody>
                    <a:bodyPr/>
                    <a:lstStyle/>
                    <a:p>
                      <a:pPr algn="l"/>
                      <a:r>
                        <a:rPr lang="en-US" sz="1400" dirty="0">
                          <a:latin typeface="Times New Roman" panose="02020603050405020304" pitchFamily="18" charset="0"/>
                          <a:cs typeface="Times New Roman" panose="02020603050405020304" pitchFamily="18" charset="0"/>
                        </a:rPr>
                        <a:t>Adam</a:t>
                      </a:r>
                      <a:endParaRPr lang="en-IN" sz="1400" dirty="0">
                        <a:latin typeface="Times New Roman" panose="02020603050405020304" pitchFamily="18" charset="0"/>
                        <a:cs typeface="Times New Roman" panose="02020603050405020304" pitchFamily="18" charset="0"/>
                      </a:endParaRPr>
                    </a:p>
                  </a:txBody>
                  <a:tcPr>
                    <a:solidFill>
                      <a:srgbClr val="FFFF00"/>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400" b="1" kern="100" dirty="0">
                          <a:effectLst/>
                          <a:latin typeface="Times New Roman" panose="02020603050405020304" pitchFamily="18" charset="0"/>
                          <a:ea typeface="Aptos" panose="020B0004020202020204" pitchFamily="34" charset="0"/>
                          <a:cs typeface="Times New Roman" panose="02020603050405020304" pitchFamily="18" charset="0"/>
                        </a:rPr>
                        <a:t>8</a:t>
                      </a:r>
                      <a:r>
                        <a:rPr lang="en-IN" sz="1400" b="1" kern="100" dirty="0">
                          <a:effectLst/>
                          <a:latin typeface="Times New Roman" panose="02020603050405020304" pitchFamily="18" charset="0"/>
                          <a:ea typeface="Aptos" panose="020B0004020202020204" pitchFamily="34" charset="0"/>
                          <a:cs typeface="Times New Roman" panose="02020603050405020304" pitchFamily="18" charset="0"/>
                        </a:rPr>
                        <a:t>4.00</a:t>
                      </a:r>
                    </a:p>
                  </a:txBody>
                  <a:tcPr>
                    <a:solidFill>
                      <a:srgbClr val="FFFF00"/>
                    </a:solidFill>
                  </a:tcPr>
                </a:tc>
                <a:tc>
                  <a:txBody>
                    <a:bodyPr/>
                    <a:lstStyle/>
                    <a:p>
                      <a:pPr algn="ctr"/>
                      <a:r>
                        <a:rPr lang="en-US" sz="1400" b="1" dirty="0">
                          <a:latin typeface="Times New Roman" panose="02020603050405020304" pitchFamily="18" charset="0"/>
                          <a:cs typeface="Times New Roman" panose="02020603050405020304" pitchFamily="18" charset="0"/>
                        </a:rPr>
                        <a:t>0.85</a:t>
                      </a:r>
                      <a:endParaRPr lang="en-IN" sz="1400" b="1" dirty="0">
                        <a:latin typeface="Times New Roman" panose="02020603050405020304" pitchFamily="18" charset="0"/>
                        <a:cs typeface="Times New Roman" panose="02020603050405020304" pitchFamily="18" charset="0"/>
                      </a:endParaRPr>
                    </a:p>
                  </a:txBody>
                  <a:tcPr>
                    <a:solidFill>
                      <a:srgbClr val="FFFF00"/>
                    </a:solidFill>
                  </a:tcPr>
                </a:tc>
                <a:tc>
                  <a:txBody>
                    <a:bodyPr/>
                    <a:lstStyle/>
                    <a:p>
                      <a:pPr algn="ctr"/>
                      <a:r>
                        <a:rPr lang="en-US" sz="1400" b="1" dirty="0">
                          <a:latin typeface="Times New Roman" panose="02020603050405020304" pitchFamily="18" charset="0"/>
                          <a:cs typeface="Times New Roman" panose="02020603050405020304" pitchFamily="18" charset="0"/>
                        </a:rPr>
                        <a:t>0.87</a:t>
                      </a:r>
                      <a:endParaRPr lang="en-IN" sz="1400" b="1" dirty="0">
                        <a:latin typeface="Times New Roman" panose="02020603050405020304" pitchFamily="18" charset="0"/>
                        <a:cs typeface="Times New Roman" panose="02020603050405020304" pitchFamily="18" charset="0"/>
                      </a:endParaRPr>
                    </a:p>
                  </a:txBody>
                  <a:tcPr>
                    <a:solidFill>
                      <a:srgbClr val="FFFF00"/>
                    </a:solidFill>
                  </a:tcPr>
                </a:tc>
                <a:tc>
                  <a:txBody>
                    <a:bodyPr/>
                    <a:lstStyle/>
                    <a:p>
                      <a:pPr algn="ctr"/>
                      <a:r>
                        <a:rPr lang="en-US" sz="1400" b="1" dirty="0">
                          <a:latin typeface="Times New Roman" panose="02020603050405020304" pitchFamily="18" charset="0"/>
                          <a:cs typeface="Times New Roman" panose="02020603050405020304" pitchFamily="18" charset="0"/>
                        </a:rPr>
                        <a:t>0.86</a:t>
                      </a:r>
                      <a:endParaRPr lang="en-IN" sz="1400" b="1" dirty="0">
                        <a:latin typeface="Times New Roman" panose="02020603050405020304" pitchFamily="18" charset="0"/>
                        <a:cs typeface="Times New Roman" panose="02020603050405020304" pitchFamily="18" charset="0"/>
                      </a:endParaRPr>
                    </a:p>
                  </a:txBody>
                  <a:tcPr>
                    <a:solidFill>
                      <a:srgbClr val="FFFF00"/>
                    </a:solidFill>
                  </a:tcPr>
                </a:tc>
                <a:extLst>
                  <a:ext uri="{0D108BD9-81ED-4DB2-BD59-A6C34878D82A}">
                    <a16:rowId xmlns:a16="http://schemas.microsoft.com/office/drawing/2014/main" val="3595875546"/>
                  </a:ext>
                </a:extLst>
              </a:tr>
              <a:tr h="326096">
                <a:tc>
                  <a:txBody>
                    <a:bodyPr/>
                    <a:lstStyle/>
                    <a:p>
                      <a:pPr algn="ctr"/>
                      <a:r>
                        <a:rPr lang="en-US" sz="1400">
                          <a:latin typeface="Times New Roman" panose="02020603050405020304" pitchFamily="18" charset="0"/>
                          <a:cs typeface="Times New Roman" panose="02020603050405020304" pitchFamily="18" charset="0"/>
                        </a:rPr>
                        <a:t>3</a:t>
                      </a:r>
                      <a:endParaRPr lang="en-IN" sz="1400" dirty="0">
                        <a:latin typeface="Times New Roman" panose="02020603050405020304" pitchFamily="18" charset="0"/>
                        <a:cs typeface="Times New Roman" panose="02020603050405020304" pitchFamily="18" charset="0"/>
                      </a:endParaRPr>
                    </a:p>
                  </a:txBody>
                  <a:tcPr/>
                </a:tc>
                <a:tc>
                  <a:txBody>
                    <a:bodyPr/>
                    <a:lstStyle/>
                    <a:p>
                      <a:pPr algn="l"/>
                      <a:r>
                        <a:rPr lang="en-US" sz="1400" dirty="0" err="1">
                          <a:latin typeface="Times New Roman" panose="02020603050405020304" pitchFamily="18" charset="0"/>
                          <a:cs typeface="Times New Roman" panose="02020603050405020304" pitchFamily="18" charset="0"/>
                        </a:rPr>
                        <a:t>Adadelta</a:t>
                      </a:r>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400" kern="100" dirty="0">
                          <a:effectLst/>
                          <a:latin typeface="Times New Roman" panose="02020603050405020304" pitchFamily="18" charset="0"/>
                          <a:ea typeface="Aptos" panose="020B0004020202020204" pitchFamily="34" charset="0"/>
                          <a:cs typeface="Times New Roman" panose="02020603050405020304" pitchFamily="18" charset="0"/>
                        </a:rPr>
                        <a:t>7</a:t>
                      </a:r>
                      <a:r>
                        <a:rPr lang="en-IN" sz="1400" kern="100" dirty="0">
                          <a:effectLst/>
                          <a:latin typeface="Times New Roman" panose="02020603050405020304" pitchFamily="18" charset="0"/>
                          <a:ea typeface="Aptos" panose="020B0004020202020204" pitchFamily="34" charset="0"/>
                          <a:cs typeface="Times New Roman" panose="02020603050405020304" pitchFamily="18" charset="0"/>
                        </a:rPr>
                        <a:t>6.00</a:t>
                      </a:r>
                    </a:p>
                  </a:txBody>
                  <a:tcPr/>
                </a:tc>
                <a:tc>
                  <a:txBody>
                    <a:bodyPr/>
                    <a:lstStyle/>
                    <a:p>
                      <a:pPr algn="ctr"/>
                      <a:r>
                        <a:rPr lang="en-US" sz="1400" dirty="0">
                          <a:latin typeface="Times New Roman" panose="02020603050405020304" pitchFamily="18" charset="0"/>
                          <a:cs typeface="Times New Roman" panose="02020603050405020304" pitchFamily="18" charset="0"/>
                        </a:rPr>
                        <a:t>0.82</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0.66</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0.69</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46097785"/>
                  </a:ext>
                </a:extLst>
              </a:tr>
              <a:tr h="467014">
                <a:tc>
                  <a:txBody>
                    <a:bodyPr/>
                    <a:lstStyle/>
                    <a:p>
                      <a:pPr algn="ctr"/>
                      <a:r>
                        <a:rPr lang="en-IN" sz="1400">
                          <a:latin typeface="Times New Roman" panose="02020603050405020304" pitchFamily="18" charset="0"/>
                          <a:cs typeface="Times New Roman" panose="02020603050405020304" pitchFamily="18" charset="0"/>
                        </a:rPr>
                        <a:t>4</a:t>
                      </a:r>
                      <a:endParaRPr lang="en-IN" sz="1400" dirty="0">
                        <a:latin typeface="Times New Roman" panose="02020603050405020304" pitchFamily="18" charset="0"/>
                        <a:cs typeface="Times New Roman" panose="02020603050405020304" pitchFamily="18" charset="0"/>
                      </a:endParaRPr>
                    </a:p>
                  </a:txBody>
                  <a:tcPr/>
                </a:tc>
                <a:tc>
                  <a:txBody>
                    <a:bodyPr/>
                    <a:lstStyle/>
                    <a:p>
                      <a:pPr algn="l"/>
                      <a:r>
                        <a:rPr lang="en-US" sz="1400" dirty="0" err="1">
                          <a:latin typeface="Times New Roman" panose="02020603050405020304" pitchFamily="18" charset="0"/>
                          <a:cs typeface="Times New Roman" panose="02020603050405020304" pitchFamily="18" charset="0"/>
                        </a:rPr>
                        <a:t>Nadam</a:t>
                      </a:r>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400" kern="100" dirty="0">
                          <a:effectLst/>
                          <a:latin typeface="Times New Roman" panose="02020603050405020304" pitchFamily="18" charset="0"/>
                          <a:ea typeface="Aptos" panose="020B0004020202020204" pitchFamily="34" charset="0"/>
                          <a:cs typeface="Times New Roman" panose="02020603050405020304" pitchFamily="18" charset="0"/>
                        </a:rPr>
                        <a:t>7</a:t>
                      </a:r>
                      <a:r>
                        <a:rPr lang="en-IN" sz="1400" kern="100" dirty="0">
                          <a:effectLst/>
                          <a:latin typeface="Times New Roman" panose="02020603050405020304" pitchFamily="18" charset="0"/>
                          <a:ea typeface="Aptos" panose="020B0004020202020204" pitchFamily="34" charset="0"/>
                          <a:cs typeface="Times New Roman" panose="02020603050405020304" pitchFamily="18" charset="0"/>
                        </a:rPr>
                        <a:t>8.00</a:t>
                      </a:r>
                    </a:p>
                  </a:txBody>
                  <a:tcPr/>
                </a:tc>
                <a:tc>
                  <a:txBody>
                    <a:bodyPr/>
                    <a:lstStyle/>
                    <a:p>
                      <a:pPr algn="ctr"/>
                      <a:r>
                        <a:rPr lang="en-IN" sz="1400" dirty="0">
                          <a:latin typeface="Times New Roman" panose="02020603050405020304" pitchFamily="18" charset="0"/>
                          <a:cs typeface="Times New Roman" panose="02020603050405020304" pitchFamily="18" charset="0"/>
                        </a:rPr>
                        <a:t>0.83</a:t>
                      </a:r>
                    </a:p>
                  </a:txBody>
                  <a:tcPr/>
                </a:tc>
                <a:tc>
                  <a:txBody>
                    <a:bodyPr/>
                    <a:lstStyle/>
                    <a:p>
                      <a:pPr algn="ctr"/>
                      <a:r>
                        <a:rPr lang="en-IN" sz="1400" dirty="0">
                          <a:latin typeface="Times New Roman" panose="02020603050405020304" pitchFamily="18" charset="0"/>
                          <a:cs typeface="Times New Roman" panose="02020603050405020304" pitchFamily="18" charset="0"/>
                        </a:rPr>
                        <a:t>0.83</a:t>
                      </a:r>
                    </a:p>
                  </a:txBody>
                  <a:tcPr/>
                </a:tc>
                <a:tc>
                  <a:txBody>
                    <a:bodyPr/>
                    <a:lstStyle/>
                    <a:p>
                      <a:pPr algn="ctr"/>
                      <a:r>
                        <a:rPr lang="en-IN" sz="1400" dirty="0">
                          <a:latin typeface="Times New Roman" panose="02020603050405020304" pitchFamily="18" charset="0"/>
                          <a:cs typeface="Times New Roman" panose="02020603050405020304" pitchFamily="18" charset="0"/>
                        </a:rPr>
                        <a:t>0.82</a:t>
                      </a:r>
                    </a:p>
                  </a:txBody>
                  <a:tcPr/>
                </a:tc>
                <a:extLst>
                  <a:ext uri="{0D108BD9-81ED-4DB2-BD59-A6C34878D82A}">
                    <a16:rowId xmlns:a16="http://schemas.microsoft.com/office/drawing/2014/main" val="2157932608"/>
                  </a:ext>
                </a:extLst>
              </a:tr>
            </a:tbl>
          </a:graphicData>
        </a:graphic>
      </p:graphicFrame>
      <p:sp>
        <p:nvSpPr>
          <p:cNvPr id="7" name="TextBox 6">
            <a:extLst>
              <a:ext uri="{FF2B5EF4-FFF2-40B4-BE49-F238E27FC236}">
                <a16:creationId xmlns:a16="http://schemas.microsoft.com/office/drawing/2014/main" id="{AE4CE126-C134-A4ED-6B37-33566095352A}"/>
              </a:ext>
            </a:extLst>
          </p:cNvPr>
          <p:cNvSpPr txBox="1"/>
          <p:nvPr/>
        </p:nvSpPr>
        <p:spPr>
          <a:xfrm>
            <a:off x="1975148" y="707588"/>
            <a:ext cx="5332445" cy="338554"/>
          </a:xfrm>
          <a:prstGeom prst="rect">
            <a:avLst/>
          </a:prstGeom>
          <a:noFill/>
        </p:spPr>
        <p:txBody>
          <a:bodyPr wrap="square">
            <a:spAutoFit/>
          </a:bodyPr>
          <a:lstStyle/>
          <a:p>
            <a:pPr marL="0" marR="0" lvl="0" indent="0" algn="ctr" defTabSz="914400" rtl="0" eaLnBrk="1" fontAlgn="auto" latinLnBrk="0" hangingPunct="0">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Times New Roman"/>
                <a:cs typeface="Times New Roman"/>
                <a:sym typeface="Times New Roman"/>
              </a:rPr>
              <a:t>Leveraging Trained Models for Cross-Domain Prediction</a:t>
            </a:r>
            <a:endParaRPr kumimoji="0" lang="en-IN" sz="1600" b="1" i="0" u="none" strike="noStrike" kern="0" cap="none" spc="0" normalizeH="0" baseline="0" noProof="0" dirty="0">
              <a:ln>
                <a:noFill/>
              </a:ln>
              <a:solidFill>
                <a:srgbClr val="000000"/>
              </a:solidFill>
              <a:effectLst/>
              <a:uLnTx/>
              <a:uFillTx/>
              <a:latin typeface="Times New Roman"/>
              <a:cs typeface="Times New Roman"/>
              <a:sym typeface="Times New Roman"/>
            </a:endParaRPr>
          </a:p>
        </p:txBody>
      </p:sp>
      <p:graphicFrame>
        <p:nvGraphicFramePr>
          <p:cNvPr id="3" name="Table 2">
            <a:extLst>
              <a:ext uri="{FF2B5EF4-FFF2-40B4-BE49-F238E27FC236}">
                <a16:creationId xmlns:a16="http://schemas.microsoft.com/office/drawing/2014/main" id="{9BD49415-C8FF-5C7C-75DC-AF17F23059BE}"/>
              </a:ext>
            </a:extLst>
          </p:cNvPr>
          <p:cNvGraphicFramePr>
            <a:graphicFrameLocks noGrp="1"/>
          </p:cNvGraphicFramePr>
          <p:nvPr/>
        </p:nvGraphicFramePr>
        <p:xfrm>
          <a:off x="1856790" y="4246017"/>
          <a:ext cx="5691672" cy="2029539"/>
        </p:xfrm>
        <a:graphic>
          <a:graphicData uri="http://schemas.openxmlformats.org/drawingml/2006/table">
            <a:tbl>
              <a:tblPr firstRow="1" bandRow="1">
                <a:tableStyleId>{5940675A-B579-460E-94D1-54222C63F5DA}</a:tableStyleId>
              </a:tblPr>
              <a:tblGrid>
                <a:gridCol w="446683">
                  <a:extLst>
                    <a:ext uri="{9D8B030D-6E8A-4147-A177-3AD203B41FA5}">
                      <a16:colId xmlns:a16="http://schemas.microsoft.com/office/drawing/2014/main" val="3384587104"/>
                    </a:ext>
                  </a:extLst>
                </a:gridCol>
                <a:gridCol w="947660">
                  <a:extLst>
                    <a:ext uri="{9D8B030D-6E8A-4147-A177-3AD203B41FA5}">
                      <a16:colId xmlns:a16="http://schemas.microsoft.com/office/drawing/2014/main" val="769468408"/>
                    </a:ext>
                  </a:extLst>
                </a:gridCol>
                <a:gridCol w="1441321">
                  <a:extLst>
                    <a:ext uri="{9D8B030D-6E8A-4147-A177-3AD203B41FA5}">
                      <a16:colId xmlns:a16="http://schemas.microsoft.com/office/drawing/2014/main" val="2989519972"/>
                    </a:ext>
                  </a:extLst>
                </a:gridCol>
                <a:gridCol w="943197">
                  <a:extLst>
                    <a:ext uri="{9D8B030D-6E8A-4147-A177-3AD203B41FA5}">
                      <a16:colId xmlns:a16="http://schemas.microsoft.com/office/drawing/2014/main" val="885779261"/>
                    </a:ext>
                  </a:extLst>
                </a:gridCol>
                <a:gridCol w="886302">
                  <a:extLst>
                    <a:ext uri="{9D8B030D-6E8A-4147-A177-3AD203B41FA5}">
                      <a16:colId xmlns:a16="http://schemas.microsoft.com/office/drawing/2014/main" val="3558778559"/>
                    </a:ext>
                  </a:extLst>
                </a:gridCol>
                <a:gridCol w="1026509">
                  <a:extLst>
                    <a:ext uri="{9D8B030D-6E8A-4147-A177-3AD203B41FA5}">
                      <a16:colId xmlns:a16="http://schemas.microsoft.com/office/drawing/2014/main" val="638169037"/>
                    </a:ext>
                  </a:extLst>
                </a:gridCol>
              </a:tblGrid>
              <a:tr h="454509">
                <a:tc>
                  <a:txBody>
                    <a:bodyPr/>
                    <a:lstStyle/>
                    <a:p>
                      <a:pPr algn="ctr"/>
                      <a:r>
                        <a:rPr lang="en-US" sz="1200" b="1" dirty="0" err="1">
                          <a:latin typeface="Times New Roman" panose="02020603050405020304" pitchFamily="18" charset="0"/>
                          <a:cs typeface="Times New Roman" panose="02020603050405020304" pitchFamily="18" charset="0"/>
                        </a:rPr>
                        <a:t>S.No</a:t>
                      </a:r>
                      <a:endParaRPr lang="en-IN" sz="1200" b="1" dirty="0">
                        <a:latin typeface="Times New Roman" panose="02020603050405020304" pitchFamily="18" charset="0"/>
                        <a:cs typeface="Times New Roman" panose="02020603050405020304" pitchFamily="18" charset="0"/>
                      </a:endParaRPr>
                    </a:p>
                  </a:txBody>
                  <a:tcPr/>
                </a:tc>
                <a:tc>
                  <a:txBody>
                    <a:bodyPr/>
                    <a:lstStyle/>
                    <a:p>
                      <a:pPr algn="ctr"/>
                      <a:r>
                        <a:rPr lang="en-US" sz="1200" b="1" dirty="0">
                          <a:latin typeface="Times New Roman" panose="02020603050405020304" pitchFamily="18" charset="0"/>
                          <a:cs typeface="Times New Roman" panose="02020603050405020304" pitchFamily="18" charset="0"/>
                        </a:rPr>
                        <a:t>Optimizer</a:t>
                      </a:r>
                      <a:endParaRPr lang="en-IN" sz="1200" b="1" dirty="0">
                        <a:latin typeface="Times New Roman" panose="02020603050405020304" pitchFamily="18" charset="0"/>
                        <a:cs typeface="Times New Roman" panose="02020603050405020304" pitchFamily="18" charset="0"/>
                      </a:endParaRPr>
                    </a:p>
                  </a:txBody>
                  <a:tcPr/>
                </a:tc>
                <a:tc>
                  <a:txBody>
                    <a:bodyPr/>
                    <a:lstStyle/>
                    <a:p>
                      <a:pPr algn="ctr"/>
                      <a:r>
                        <a:rPr lang="en-US" sz="1200" b="1" dirty="0">
                          <a:latin typeface="Times New Roman" panose="02020603050405020304" pitchFamily="18" charset="0"/>
                          <a:cs typeface="Times New Roman" panose="02020603050405020304" pitchFamily="18" charset="0"/>
                        </a:rPr>
                        <a:t>Testing Accuracy</a:t>
                      </a:r>
                      <a:endParaRPr lang="en-IN" sz="1200" b="1" dirty="0">
                        <a:latin typeface="Times New Roman" panose="02020603050405020304" pitchFamily="18" charset="0"/>
                        <a:cs typeface="Times New Roman" panose="02020603050405020304" pitchFamily="18" charset="0"/>
                      </a:endParaRPr>
                    </a:p>
                  </a:txBody>
                  <a:tcPr/>
                </a:tc>
                <a:tc>
                  <a:txBody>
                    <a:bodyPr/>
                    <a:lstStyle/>
                    <a:p>
                      <a:pPr algn="ctr"/>
                      <a:r>
                        <a:rPr lang="en-US" sz="1200" b="1" dirty="0">
                          <a:latin typeface="Times New Roman" panose="02020603050405020304" pitchFamily="18" charset="0"/>
                          <a:cs typeface="Times New Roman" panose="02020603050405020304" pitchFamily="18" charset="0"/>
                        </a:rPr>
                        <a:t>Precision</a:t>
                      </a:r>
                      <a:endParaRPr lang="en-IN" sz="1200" b="1" dirty="0">
                        <a:latin typeface="Times New Roman" panose="02020603050405020304" pitchFamily="18" charset="0"/>
                        <a:cs typeface="Times New Roman" panose="02020603050405020304" pitchFamily="18" charset="0"/>
                      </a:endParaRPr>
                    </a:p>
                  </a:txBody>
                  <a:tcPr/>
                </a:tc>
                <a:tc>
                  <a:txBody>
                    <a:bodyPr/>
                    <a:lstStyle/>
                    <a:p>
                      <a:pPr algn="ctr"/>
                      <a:r>
                        <a:rPr lang="en-US" sz="1200" b="1" dirty="0">
                          <a:latin typeface="Times New Roman" panose="02020603050405020304" pitchFamily="18" charset="0"/>
                          <a:cs typeface="Times New Roman" panose="02020603050405020304" pitchFamily="18" charset="0"/>
                        </a:rPr>
                        <a:t>Recall </a:t>
                      </a:r>
                      <a:endParaRPr lang="en-IN" sz="1200" b="1" dirty="0">
                        <a:latin typeface="Times New Roman" panose="02020603050405020304" pitchFamily="18" charset="0"/>
                        <a:cs typeface="Times New Roman" panose="02020603050405020304" pitchFamily="18" charset="0"/>
                      </a:endParaRPr>
                    </a:p>
                  </a:txBody>
                  <a:tcPr/>
                </a:tc>
                <a:tc>
                  <a:txBody>
                    <a:bodyPr/>
                    <a:lstStyle/>
                    <a:p>
                      <a:pPr algn="ctr"/>
                      <a:r>
                        <a:rPr lang="en-US" sz="1200" b="1" dirty="0">
                          <a:latin typeface="Times New Roman" panose="02020603050405020304" pitchFamily="18" charset="0"/>
                          <a:cs typeface="Times New Roman" panose="02020603050405020304" pitchFamily="18" charset="0"/>
                        </a:rPr>
                        <a:t>F1-score</a:t>
                      </a:r>
                      <a:endParaRPr lang="en-IN" sz="12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77495448"/>
                  </a:ext>
                </a:extLst>
              </a:tr>
              <a:tr h="382059">
                <a:tc>
                  <a:txBody>
                    <a:bodyPr/>
                    <a:lstStyle/>
                    <a:p>
                      <a:pPr algn="ctr"/>
                      <a:r>
                        <a:rPr lang="en-US" sz="1400">
                          <a:latin typeface="Times New Roman" panose="02020603050405020304" pitchFamily="18" charset="0"/>
                          <a:cs typeface="Times New Roman" panose="02020603050405020304" pitchFamily="18" charset="0"/>
                        </a:rPr>
                        <a:t>1</a:t>
                      </a:r>
                      <a:endParaRPr lang="en-IN" sz="1400" dirty="0">
                        <a:latin typeface="Times New Roman" panose="02020603050405020304" pitchFamily="18" charset="0"/>
                        <a:cs typeface="Times New Roman" panose="02020603050405020304" pitchFamily="18" charset="0"/>
                      </a:endParaRPr>
                    </a:p>
                  </a:txBody>
                  <a:tcPr/>
                </a:tc>
                <a:tc>
                  <a:txBody>
                    <a:bodyPr/>
                    <a:lstStyle/>
                    <a:p>
                      <a:pPr algn="l"/>
                      <a:r>
                        <a:rPr lang="en-US" sz="1400" dirty="0" err="1">
                          <a:latin typeface="Times New Roman" panose="02020603050405020304" pitchFamily="18" charset="0"/>
                          <a:cs typeface="Times New Roman" panose="02020603050405020304" pitchFamily="18" charset="0"/>
                        </a:rPr>
                        <a:t>Rmsprop</a:t>
                      </a:r>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400" kern="100" dirty="0">
                          <a:effectLst/>
                          <a:latin typeface="Times New Roman" panose="02020603050405020304" pitchFamily="18" charset="0"/>
                          <a:ea typeface="Aptos" panose="020B0004020202020204" pitchFamily="34" charset="0"/>
                          <a:cs typeface="Times New Roman" panose="02020603050405020304" pitchFamily="18" charset="0"/>
                        </a:rPr>
                        <a:t>8</a:t>
                      </a:r>
                      <a:r>
                        <a:rPr lang="en-IN" sz="1400" kern="100" dirty="0">
                          <a:effectLst/>
                          <a:latin typeface="Times New Roman" panose="02020603050405020304" pitchFamily="18" charset="0"/>
                          <a:ea typeface="Aptos" panose="020B0004020202020204" pitchFamily="34" charset="0"/>
                          <a:cs typeface="Times New Roman" panose="02020603050405020304" pitchFamily="18" charset="0"/>
                        </a:rPr>
                        <a:t>3.00</a:t>
                      </a:r>
                    </a:p>
                  </a:txBody>
                  <a:tcPr/>
                </a:tc>
                <a:tc>
                  <a:txBody>
                    <a:bodyPr/>
                    <a:lstStyle/>
                    <a:p>
                      <a:pPr algn="ctr"/>
                      <a:r>
                        <a:rPr lang="en-US" sz="1400" dirty="0">
                          <a:latin typeface="Times New Roman" panose="02020603050405020304" pitchFamily="18" charset="0"/>
                          <a:cs typeface="Times New Roman" panose="02020603050405020304" pitchFamily="18" charset="0"/>
                        </a:rPr>
                        <a:t>0.88</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0.71</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0.75</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84692322"/>
                  </a:ext>
                </a:extLst>
              </a:tr>
              <a:tr h="382059">
                <a:tc>
                  <a:txBody>
                    <a:bodyPr/>
                    <a:lstStyle/>
                    <a:p>
                      <a:pPr algn="ctr"/>
                      <a:r>
                        <a:rPr lang="en-US" sz="1400" b="1">
                          <a:latin typeface="Times New Roman" panose="02020603050405020304" pitchFamily="18" charset="0"/>
                          <a:cs typeface="Times New Roman" panose="02020603050405020304" pitchFamily="18" charset="0"/>
                        </a:rPr>
                        <a:t>2</a:t>
                      </a:r>
                      <a:endParaRPr lang="en-IN" sz="1400" b="1" dirty="0">
                        <a:latin typeface="Times New Roman" panose="02020603050405020304" pitchFamily="18" charset="0"/>
                        <a:cs typeface="Times New Roman" panose="02020603050405020304" pitchFamily="18" charset="0"/>
                      </a:endParaRPr>
                    </a:p>
                  </a:txBody>
                  <a:tcPr>
                    <a:solidFill>
                      <a:srgbClr val="FFFF00"/>
                    </a:solidFill>
                  </a:tcPr>
                </a:tc>
                <a:tc>
                  <a:txBody>
                    <a:bodyPr/>
                    <a:lstStyle/>
                    <a:p>
                      <a:pPr algn="l"/>
                      <a:r>
                        <a:rPr lang="en-US" sz="1400" dirty="0">
                          <a:latin typeface="Times New Roman" panose="02020603050405020304" pitchFamily="18" charset="0"/>
                          <a:cs typeface="Times New Roman" panose="02020603050405020304" pitchFamily="18" charset="0"/>
                        </a:rPr>
                        <a:t>Adam</a:t>
                      </a:r>
                      <a:endParaRPr lang="en-IN" sz="1400" dirty="0">
                        <a:latin typeface="Times New Roman" panose="02020603050405020304" pitchFamily="18" charset="0"/>
                        <a:cs typeface="Times New Roman" panose="02020603050405020304" pitchFamily="18" charset="0"/>
                      </a:endParaRPr>
                    </a:p>
                  </a:txBody>
                  <a:tcPr>
                    <a:solidFill>
                      <a:srgbClr val="FFFF00"/>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400" b="1" kern="100" dirty="0">
                          <a:effectLst/>
                          <a:latin typeface="Times New Roman" panose="02020603050405020304" pitchFamily="18" charset="0"/>
                          <a:ea typeface="Aptos" panose="020B0004020202020204" pitchFamily="34" charset="0"/>
                          <a:cs typeface="Times New Roman" panose="02020603050405020304" pitchFamily="18" charset="0"/>
                        </a:rPr>
                        <a:t>8</a:t>
                      </a:r>
                      <a:r>
                        <a:rPr lang="en-IN" sz="1400" b="1" kern="100" dirty="0">
                          <a:effectLst/>
                          <a:latin typeface="Times New Roman" panose="02020603050405020304" pitchFamily="18" charset="0"/>
                          <a:ea typeface="Aptos" panose="020B0004020202020204" pitchFamily="34" charset="0"/>
                          <a:cs typeface="Times New Roman" panose="02020603050405020304" pitchFamily="18" charset="0"/>
                        </a:rPr>
                        <a:t>6.00</a:t>
                      </a:r>
                    </a:p>
                  </a:txBody>
                  <a:tcPr>
                    <a:solidFill>
                      <a:srgbClr val="FFFF00"/>
                    </a:solidFill>
                  </a:tcPr>
                </a:tc>
                <a:tc>
                  <a:txBody>
                    <a:bodyPr/>
                    <a:lstStyle/>
                    <a:p>
                      <a:pPr algn="ctr"/>
                      <a:r>
                        <a:rPr lang="en-US" sz="1400" b="1" dirty="0">
                          <a:latin typeface="Times New Roman" panose="02020603050405020304" pitchFamily="18" charset="0"/>
                          <a:cs typeface="Times New Roman" panose="02020603050405020304" pitchFamily="18" charset="0"/>
                        </a:rPr>
                        <a:t>0.89</a:t>
                      </a:r>
                      <a:endParaRPr lang="en-IN" sz="1400" b="1" dirty="0">
                        <a:latin typeface="Times New Roman" panose="02020603050405020304" pitchFamily="18" charset="0"/>
                        <a:cs typeface="Times New Roman" panose="02020603050405020304" pitchFamily="18" charset="0"/>
                      </a:endParaRPr>
                    </a:p>
                  </a:txBody>
                  <a:tcPr>
                    <a:solidFill>
                      <a:srgbClr val="FFFF00"/>
                    </a:solidFill>
                  </a:tcPr>
                </a:tc>
                <a:tc>
                  <a:txBody>
                    <a:bodyPr/>
                    <a:lstStyle/>
                    <a:p>
                      <a:pPr algn="ctr"/>
                      <a:r>
                        <a:rPr lang="en-US" sz="1400" b="1" dirty="0">
                          <a:latin typeface="Times New Roman" panose="02020603050405020304" pitchFamily="18" charset="0"/>
                          <a:cs typeface="Times New Roman" panose="02020603050405020304" pitchFamily="18" charset="0"/>
                        </a:rPr>
                        <a:t>0.87</a:t>
                      </a:r>
                      <a:endParaRPr lang="en-IN" sz="1400" b="1" dirty="0">
                        <a:latin typeface="Times New Roman" panose="02020603050405020304" pitchFamily="18" charset="0"/>
                        <a:cs typeface="Times New Roman" panose="02020603050405020304" pitchFamily="18" charset="0"/>
                      </a:endParaRPr>
                    </a:p>
                  </a:txBody>
                  <a:tcPr>
                    <a:solidFill>
                      <a:srgbClr val="FFFF00"/>
                    </a:solidFill>
                  </a:tcPr>
                </a:tc>
                <a:tc>
                  <a:txBody>
                    <a:bodyPr/>
                    <a:lstStyle/>
                    <a:p>
                      <a:pPr algn="ctr"/>
                      <a:r>
                        <a:rPr lang="en-US" sz="1400" b="1" dirty="0">
                          <a:latin typeface="Times New Roman" panose="02020603050405020304" pitchFamily="18" charset="0"/>
                          <a:cs typeface="Times New Roman" panose="02020603050405020304" pitchFamily="18" charset="0"/>
                        </a:rPr>
                        <a:t>0.88</a:t>
                      </a:r>
                      <a:endParaRPr lang="en-IN" sz="1400" b="1" dirty="0">
                        <a:latin typeface="Times New Roman" panose="02020603050405020304" pitchFamily="18" charset="0"/>
                        <a:cs typeface="Times New Roman" panose="02020603050405020304" pitchFamily="18" charset="0"/>
                      </a:endParaRPr>
                    </a:p>
                  </a:txBody>
                  <a:tcPr>
                    <a:solidFill>
                      <a:srgbClr val="FFFF00"/>
                    </a:solidFill>
                  </a:tcPr>
                </a:tc>
                <a:extLst>
                  <a:ext uri="{0D108BD9-81ED-4DB2-BD59-A6C34878D82A}">
                    <a16:rowId xmlns:a16="http://schemas.microsoft.com/office/drawing/2014/main" val="3595875546"/>
                  </a:ext>
                </a:extLst>
              </a:tr>
              <a:tr h="332310">
                <a:tc>
                  <a:txBody>
                    <a:bodyPr/>
                    <a:lstStyle/>
                    <a:p>
                      <a:pPr algn="ctr"/>
                      <a:r>
                        <a:rPr lang="en-US" sz="1400">
                          <a:latin typeface="Times New Roman" panose="02020603050405020304" pitchFamily="18" charset="0"/>
                          <a:cs typeface="Times New Roman" panose="02020603050405020304" pitchFamily="18" charset="0"/>
                        </a:rPr>
                        <a:t>3</a:t>
                      </a:r>
                      <a:endParaRPr lang="en-IN" sz="1400" dirty="0">
                        <a:latin typeface="Times New Roman" panose="02020603050405020304" pitchFamily="18" charset="0"/>
                        <a:cs typeface="Times New Roman" panose="02020603050405020304" pitchFamily="18" charset="0"/>
                      </a:endParaRPr>
                    </a:p>
                  </a:txBody>
                  <a:tcPr/>
                </a:tc>
                <a:tc>
                  <a:txBody>
                    <a:bodyPr/>
                    <a:lstStyle/>
                    <a:p>
                      <a:pPr algn="l"/>
                      <a:r>
                        <a:rPr lang="en-US" sz="1400" dirty="0" err="1">
                          <a:latin typeface="Times New Roman" panose="02020603050405020304" pitchFamily="18" charset="0"/>
                          <a:cs typeface="Times New Roman" panose="02020603050405020304" pitchFamily="18" charset="0"/>
                        </a:rPr>
                        <a:t>Adadelta</a:t>
                      </a:r>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400" kern="100" dirty="0">
                          <a:effectLst/>
                          <a:latin typeface="Times New Roman" panose="02020603050405020304" pitchFamily="18" charset="0"/>
                          <a:ea typeface="Aptos" panose="020B0004020202020204" pitchFamily="34" charset="0"/>
                          <a:cs typeface="Times New Roman" panose="02020603050405020304" pitchFamily="18" charset="0"/>
                        </a:rPr>
                        <a:t>8</a:t>
                      </a:r>
                      <a:r>
                        <a:rPr lang="en-IN" sz="1400" kern="100" dirty="0">
                          <a:effectLst/>
                          <a:latin typeface="Times New Roman" panose="02020603050405020304" pitchFamily="18" charset="0"/>
                          <a:ea typeface="Aptos" panose="020B0004020202020204" pitchFamily="34" charset="0"/>
                          <a:cs typeface="Times New Roman" panose="02020603050405020304" pitchFamily="18" charset="0"/>
                        </a:rPr>
                        <a:t>2.00</a:t>
                      </a:r>
                    </a:p>
                  </a:txBody>
                  <a:tcPr/>
                </a:tc>
                <a:tc>
                  <a:txBody>
                    <a:bodyPr/>
                    <a:lstStyle/>
                    <a:p>
                      <a:pPr algn="ctr"/>
                      <a:r>
                        <a:rPr lang="en-US" sz="1400" dirty="0">
                          <a:latin typeface="Times New Roman" panose="02020603050405020304" pitchFamily="18" charset="0"/>
                          <a:cs typeface="Times New Roman" panose="02020603050405020304" pitchFamily="18" charset="0"/>
                        </a:rPr>
                        <a:t>0.87</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0.67</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0.70</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46097785"/>
                  </a:ext>
                </a:extLst>
              </a:tr>
              <a:tr h="475911">
                <a:tc>
                  <a:txBody>
                    <a:bodyPr/>
                    <a:lstStyle/>
                    <a:p>
                      <a:pPr algn="ctr"/>
                      <a:r>
                        <a:rPr lang="en-IN" sz="1400">
                          <a:latin typeface="Times New Roman" panose="02020603050405020304" pitchFamily="18" charset="0"/>
                          <a:cs typeface="Times New Roman" panose="02020603050405020304" pitchFamily="18" charset="0"/>
                        </a:rPr>
                        <a:t>4</a:t>
                      </a:r>
                      <a:endParaRPr lang="en-IN" sz="1400" dirty="0">
                        <a:latin typeface="Times New Roman" panose="02020603050405020304" pitchFamily="18" charset="0"/>
                        <a:cs typeface="Times New Roman" panose="02020603050405020304" pitchFamily="18" charset="0"/>
                      </a:endParaRPr>
                    </a:p>
                  </a:txBody>
                  <a:tcPr/>
                </a:tc>
                <a:tc>
                  <a:txBody>
                    <a:bodyPr/>
                    <a:lstStyle/>
                    <a:p>
                      <a:pPr algn="l"/>
                      <a:r>
                        <a:rPr lang="en-US" sz="1400" dirty="0" err="1">
                          <a:latin typeface="Times New Roman" panose="02020603050405020304" pitchFamily="18" charset="0"/>
                          <a:cs typeface="Times New Roman" panose="02020603050405020304" pitchFamily="18" charset="0"/>
                        </a:rPr>
                        <a:t>Nadam</a:t>
                      </a:r>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400" kern="100" dirty="0">
                          <a:effectLst/>
                          <a:latin typeface="Times New Roman" panose="02020603050405020304" pitchFamily="18" charset="0"/>
                          <a:ea typeface="Aptos" panose="020B0004020202020204" pitchFamily="34" charset="0"/>
                          <a:cs typeface="Times New Roman" panose="02020603050405020304" pitchFamily="18" charset="0"/>
                        </a:rPr>
                        <a:t>8</a:t>
                      </a:r>
                      <a:r>
                        <a:rPr lang="en-IN" sz="1400" kern="100" dirty="0">
                          <a:effectLst/>
                          <a:latin typeface="Times New Roman" panose="02020603050405020304" pitchFamily="18" charset="0"/>
                          <a:ea typeface="Aptos" panose="020B0004020202020204" pitchFamily="34" charset="0"/>
                          <a:cs typeface="Times New Roman" panose="02020603050405020304" pitchFamily="18" charset="0"/>
                        </a:rPr>
                        <a:t>4.00</a:t>
                      </a:r>
                    </a:p>
                  </a:txBody>
                  <a:tcPr/>
                </a:tc>
                <a:tc>
                  <a:txBody>
                    <a:bodyPr/>
                    <a:lstStyle/>
                    <a:p>
                      <a:pPr algn="ctr"/>
                      <a:r>
                        <a:rPr lang="en-IN" sz="1400" dirty="0">
                          <a:latin typeface="Times New Roman" panose="02020603050405020304" pitchFamily="18" charset="0"/>
                          <a:cs typeface="Times New Roman" panose="02020603050405020304" pitchFamily="18" charset="0"/>
                        </a:rPr>
                        <a:t>0.80</a:t>
                      </a:r>
                    </a:p>
                  </a:txBody>
                  <a:tcPr/>
                </a:tc>
                <a:tc>
                  <a:txBody>
                    <a:bodyPr/>
                    <a:lstStyle/>
                    <a:p>
                      <a:pPr algn="ctr"/>
                      <a:r>
                        <a:rPr lang="en-IN" sz="1400" dirty="0">
                          <a:latin typeface="Times New Roman" panose="02020603050405020304" pitchFamily="18" charset="0"/>
                          <a:cs typeface="Times New Roman" panose="02020603050405020304" pitchFamily="18" charset="0"/>
                        </a:rPr>
                        <a:t>0.85</a:t>
                      </a:r>
                    </a:p>
                  </a:txBody>
                  <a:tcPr/>
                </a:tc>
                <a:tc>
                  <a:txBody>
                    <a:bodyPr/>
                    <a:lstStyle/>
                    <a:p>
                      <a:pPr algn="ctr"/>
                      <a:r>
                        <a:rPr lang="en-IN" sz="1400" dirty="0">
                          <a:latin typeface="Times New Roman" panose="02020603050405020304" pitchFamily="18" charset="0"/>
                          <a:cs typeface="Times New Roman" panose="02020603050405020304" pitchFamily="18" charset="0"/>
                        </a:rPr>
                        <a:t>0.82</a:t>
                      </a:r>
                    </a:p>
                  </a:txBody>
                  <a:tcPr/>
                </a:tc>
                <a:extLst>
                  <a:ext uri="{0D108BD9-81ED-4DB2-BD59-A6C34878D82A}">
                    <a16:rowId xmlns:a16="http://schemas.microsoft.com/office/drawing/2014/main" val="2157932608"/>
                  </a:ext>
                </a:extLst>
              </a:tr>
            </a:tbl>
          </a:graphicData>
        </a:graphic>
      </p:graphicFrame>
      <p:sp>
        <p:nvSpPr>
          <p:cNvPr id="4" name="TextBox 3">
            <a:extLst>
              <a:ext uri="{FF2B5EF4-FFF2-40B4-BE49-F238E27FC236}">
                <a16:creationId xmlns:a16="http://schemas.microsoft.com/office/drawing/2014/main" id="{C0F6BAF4-490F-5DD8-AE2C-E676BBA036FE}"/>
              </a:ext>
            </a:extLst>
          </p:cNvPr>
          <p:cNvSpPr txBox="1"/>
          <p:nvPr/>
        </p:nvSpPr>
        <p:spPr>
          <a:xfrm>
            <a:off x="3745631" y="1131492"/>
            <a:ext cx="1791477"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Times New Roman"/>
                <a:ea typeface="Times New Roman"/>
                <a:cs typeface="Times New Roman"/>
                <a:sym typeface="Times New Roman"/>
              </a:rPr>
              <a:t>Results for DNN:</a:t>
            </a:r>
            <a:endParaRPr kumimoji="0" lang="en-IN" sz="1400" b="1" i="0" u="none" strike="noStrike" kern="0" cap="none" spc="0" normalizeH="0" baseline="0" noProof="0" dirty="0">
              <a:ln>
                <a:noFill/>
              </a:ln>
              <a:solidFill>
                <a:srgbClr val="000000"/>
              </a:solidFill>
              <a:effectLst/>
              <a:uLnTx/>
              <a:uFillTx/>
              <a:latin typeface="Times New Roman"/>
              <a:ea typeface="Times New Roman"/>
              <a:cs typeface="Times New Roman"/>
              <a:sym typeface="Times New Roman"/>
            </a:endParaRPr>
          </a:p>
        </p:txBody>
      </p:sp>
      <p:sp>
        <p:nvSpPr>
          <p:cNvPr id="8" name="TextBox 7">
            <a:extLst>
              <a:ext uri="{FF2B5EF4-FFF2-40B4-BE49-F238E27FC236}">
                <a16:creationId xmlns:a16="http://schemas.microsoft.com/office/drawing/2014/main" id="{00475943-6ECB-B37F-EF9C-A3C56B2E0843}"/>
              </a:ext>
            </a:extLst>
          </p:cNvPr>
          <p:cNvSpPr txBox="1"/>
          <p:nvPr/>
        </p:nvSpPr>
        <p:spPr>
          <a:xfrm>
            <a:off x="3872203" y="3890632"/>
            <a:ext cx="1791477"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Times New Roman"/>
                <a:ea typeface="Times New Roman"/>
                <a:cs typeface="Times New Roman"/>
                <a:sym typeface="Times New Roman"/>
              </a:rPr>
              <a:t>Results for Bi-</a:t>
            </a:r>
            <a:r>
              <a:rPr kumimoji="0" lang="en-US" sz="1400" b="1" i="0" u="none" strike="noStrike" kern="0" cap="none" spc="0" normalizeH="0" baseline="0" noProof="0" dirty="0" err="1">
                <a:ln>
                  <a:noFill/>
                </a:ln>
                <a:solidFill>
                  <a:srgbClr val="000000"/>
                </a:solidFill>
                <a:effectLst/>
                <a:uLnTx/>
                <a:uFillTx/>
                <a:latin typeface="Times New Roman"/>
                <a:ea typeface="Times New Roman"/>
                <a:cs typeface="Times New Roman"/>
                <a:sym typeface="Times New Roman"/>
              </a:rPr>
              <a:t>lstm</a:t>
            </a:r>
            <a:r>
              <a:rPr kumimoji="0" lang="en-US" sz="1400" b="1" i="0" u="none" strike="noStrike" kern="0" cap="none" spc="0" normalizeH="0" baseline="0" noProof="0" dirty="0">
                <a:ln>
                  <a:noFill/>
                </a:ln>
                <a:solidFill>
                  <a:srgbClr val="000000"/>
                </a:solidFill>
                <a:effectLst/>
                <a:uLnTx/>
                <a:uFillTx/>
                <a:latin typeface="Times New Roman"/>
                <a:ea typeface="Times New Roman"/>
                <a:cs typeface="Times New Roman"/>
                <a:sym typeface="Times New Roman"/>
              </a:rPr>
              <a:t>:</a:t>
            </a:r>
            <a:endParaRPr kumimoji="0" lang="en-IN" sz="1400" b="1" i="0" u="none" strike="noStrike" kern="0" cap="none" spc="0" normalizeH="0" baseline="0" noProof="0" dirty="0">
              <a:ln>
                <a:noFill/>
              </a:ln>
              <a:solidFill>
                <a:srgbClr val="000000"/>
              </a:solidFill>
              <a:effectLst/>
              <a:uLnTx/>
              <a:uFillTx/>
              <a:latin typeface="Times New Roman"/>
              <a:ea typeface="Times New Roman"/>
              <a:cs typeface="Times New Roman"/>
              <a:sym typeface="Times New Roman"/>
            </a:endParaRPr>
          </a:p>
        </p:txBody>
      </p:sp>
    </p:spTree>
    <p:extLst>
      <p:ext uri="{BB962C8B-B14F-4D97-AF65-F5344CB8AC3E}">
        <p14:creationId xmlns:p14="http://schemas.microsoft.com/office/powerpoint/2010/main" val="2323193133"/>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DAFD5754-444E-5AA0-47A1-F1018342A873}"/>
              </a:ext>
            </a:extLst>
          </p:cNvPr>
          <p:cNvGraphicFramePr>
            <a:graphicFrameLocks noGrp="1"/>
          </p:cNvGraphicFramePr>
          <p:nvPr>
            <p:extLst>
              <p:ext uri="{D42A27DB-BD31-4B8C-83A1-F6EECF244321}">
                <p14:modId xmlns:p14="http://schemas.microsoft.com/office/powerpoint/2010/main" val="4187212895"/>
              </p:ext>
            </p:extLst>
          </p:nvPr>
        </p:nvGraphicFramePr>
        <p:xfrm>
          <a:off x="1043203" y="2009980"/>
          <a:ext cx="7196337" cy="1280304"/>
        </p:xfrm>
        <a:graphic>
          <a:graphicData uri="http://schemas.openxmlformats.org/drawingml/2006/table">
            <a:tbl>
              <a:tblPr firstRow="1" bandRow="1">
                <a:tableStyleId>{5940675A-B579-460E-94D1-54222C63F5DA}</a:tableStyleId>
              </a:tblPr>
              <a:tblGrid>
                <a:gridCol w="546665">
                  <a:extLst>
                    <a:ext uri="{9D8B030D-6E8A-4147-A177-3AD203B41FA5}">
                      <a16:colId xmlns:a16="http://schemas.microsoft.com/office/drawing/2014/main" val="3384587104"/>
                    </a:ext>
                  </a:extLst>
                </a:gridCol>
                <a:gridCol w="1420887">
                  <a:extLst>
                    <a:ext uri="{9D8B030D-6E8A-4147-A177-3AD203B41FA5}">
                      <a16:colId xmlns:a16="http://schemas.microsoft.com/office/drawing/2014/main" val="553506073"/>
                    </a:ext>
                  </a:extLst>
                </a:gridCol>
                <a:gridCol w="1589237">
                  <a:extLst>
                    <a:ext uri="{9D8B030D-6E8A-4147-A177-3AD203B41FA5}">
                      <a16:colId xmlns:a16="http://schemas.microsoft.com/office/drawing/2014/main" val="2989519972"/>
                    </a:ext>
                  </a:extLst>
                </a:gridCol>
                <a:gridCol w="1036704">
                  <a:extLst>
                    <a:ext uri="{9D8B030D-6E8A-4147-A177-3AD203B41FA5}">
                      <a16:colId xmlns:a16="http://schemas.microsoft.com/office/drawing/2014/main" val="885779261"/>
                    </a:ext>
                  </a:extLst>
                </a:gridCol>
                <a:gridCol w="1301422">
                  <a:extLst>
                    <a:ext uri="{9D8B030D-6E8A-4147-A177-3AD203B41FA5}">
                      <a16:colId xmlns:a16="http://schemas.microsoft.com/office/drawing/2014/main" val="3558778559"/>
                    </a:ext>
                  </a:extLst>
                </a:gridCol>
                <a:gridCol w="1301422">
                  <a:extLst>
                    <a:ext uri="{9D8B030D-6E8A-4147-A177-3AD203B41FA5}">
                      <a16:colId xmlns:a16="http://schemas.microsoft.com/office/drawing/2014/main" val="638169037"/>
                    </a:ext>
                  </a:extLst>
                </a:gridCol>
              </a:tblGrid>
              <a:tr h="434640">
                <a:tc>
                  <a:txBody>
                    <a:bodyPr/>
                    <a:lstStyle/>
                    <a:p>
                      <a:pPr algn="ctr"/>
                      <a:r>
                        <a:rPr lang="en-US" sz="1400" b="1" dirty="0">
                          <a:latin typeface="Times New Roman" panose="02020603050405020304" pitchFamily="18" charset="0"/>
                          <a:cs typeface="Times New Roman" panose="02020603050405020304" pitchFamily="18" charset="0"/>
                        </a:rPr>
                        <a:t>S.No</a:t>
                      </a:r>
                      <a:endParaRPr lang="en-IN" sz="1400" b="1" dirty="0">
                        <a:latin typeface="Times New Roman" panose="02020603050405020304" pitchFamily="18" charset="0"/>
                        <a:cs typeface="Times New Roman" panose="02020603050405020304" pitchFamily="18" charset="0"/>
                      </a:endParaRPr>
                    </a:p>
                  </a:txBody>
                  <a:tcPr/>
                </a:tc>
                <a:tc>
                  <a:txBody>
                    <a:bodyPr/>
                    <a:lstStyle/>
                    <a:p>
                      <a:pPr algn="ctr"/>
                      <a:r>
                        <a:rPr lang="en-US" sz="1400" b="1" dirty="0">
                          <a:latin typeface="Times New Roman" panose="02020603050405020304" pitchFamily="18" charset="0"/>
                          <a:cs typeface="Times New Roman" panose="02020603050405020304" pitchFamily="18" charset="0"/>
                        </a:rPr>
                        <a:t>Model</a:t>
                      </a:r>
                      <a:endParaRPr lang="en-IN" sz="1400" b="1" dirty="0">
                        <a:latin typeface="Times New Roman" panose="02020603050405020304" pitchFamily="18" charset="0"/>
                        <a:cs typeface="Times New Roman" panose="02020603050405020304" pitchFamily="18" charset="0"/>
                      </a:endParaRPr>
                    </a:p>
                  </a:txBody>
                  <a:tcPr/>
                </a:tc>
                <a:tc>
                  <a:txBody>
                    <a:bodyPr/>
                    <a:lstStyle/>
                    <a:p>
                      <a:pPr algn="ctr"/>
                      <a:r>
                        <a:rPr lang="en-US" sz="1400" b="1" dirty="0">
                          <a:latin typeface="Times New Roman" panose="02020603050405020304" pitchFamily="18" charset="0"/>
                          <a:cs typeface="Times New Roman" panose="02020603050405020304" pitchFamily="18" charset="0"/>
                        </a:rPr>
                        <a:t>Testing Accuracy</a:t>
                      </a:r>
                      <a:endParaRPr lang="en-IN" sz="1400" b="1" dirty="0">
                        <a:latin typeface="Times New Roman" panose="02020603050405020304" pitchFamily="18" charset="0"/>
                        <a:cs typeface="Times New Roman" panose="02020603050405020304" pitchFamily="18" charset="0"/>
                      </a:endParaRPr>
                    </a:p>
                  </a:txBody>
                  <a:tcPr/>
                </a:tc>
                <a:tc>
                  <a:txBody>
                    <a:bodyPr/>
                    <a:lstStyle/>
                    <a:p>
                      <a:pPr algn="ctr"/>
                      <a:r>
                        <a:rPr lang="en-US" sz="1400" b="1" dirty="0">
                          <a:latin typeface="Times New Roman" panose="02020603050405020304" pitchFamily="18" charset="0"/>
                          <a:cs typeface="Times New Roman" panose="02020603050405020304" pitchFamily="18" charset="0"/>
                        </a:rPr>
                        <a:t>Precision</a:t>
                      </a:r>
                      <a:endParaRPr lang="en-IN" sz="1400" b="1" dirty="0">
                        <a:latin typeface="Times New Roman" panose="02020603050405020304" pitchFamily="18" charset="0"/>
                        <a:cs typeface="Times New Roman" panose="02020603050405020304" pitchFamily="18" charset="0"/>
                      </a:endParaRPr>
                    </a:p>
                  </a:txBody>
                  <a:tcPr/>
                </a:tc>
                <a:tc>
                  <a:txBody>
                    <a:bodyPr/>
                    <a:lstStyle/>
                    <a:p>
                      <a:pPr algn="ctr"/>
                      <a:r>
                        <a:rPr lang="en-US" sz="1400" b="1" dirty="0">
                          <a:latin typeface="Times New Roman" panose="02020603050405020304" pitchFamily="18" charset="0"/>
                          <a:cs typeface="Times New Roman" panose="02020603050405020304" pitchFamily="18" charset="0"/>
                        </a:rPr>
                        <a:t>Recall </a:t>
                      </a:r>
                      <a:endParaRPr lang="en-IN" sz="1400" b="1" dirty="0">
                        <a:latin typeface="Times New Roman" panose="02020603050405020304" pitchFamily="18" charset="0"/>
                        <a:cs typeface="Times New Roman" panose="02020603050405020304" pitchFamily="18" charset="0"/>
                      </a:endParaRPr>
                    </a:p>
                  </a:txBody>
                  <a:tcPr/>
                </a:tc>
                <a:tc>
                  <a:txBody>
                    <a:bodyPr/>
                    <a:lstStyle/>
                    <a:p>
                      <a:pPr algn="ctr"/>
                      <a:r>
                        <a:rPr lang="en-US" sz="1400" b="1" dirty="0">
                          <a:latin typeface="Times New Roman" panose="02020603050405020304" pitchFamily="18" charset="0"/>
                          <a:cs typeface="Times New Roman" panose="02020603050405020304" pitchFamily="18" charset="0"/>
                        </a:rPr>
                        <a:t>F1-score</a:t>
                      </a:r>
                      <a:endParaRPr lang="en-IN" sz="14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77495448"/>
                  </a:ext>
                </a:extLst>
              </a:tr>
              <a:tr h="422832">
                <a:tc>
                  <a:txBody>
                    <a:bodyPr/>
                    <a:lstStyle/>
                    <a:p>
                      <a:pPr algn="ctr"/>
                      <a:r>
                        <a:rPr lang="en-US" sz="1400" dirty="0">
                          <a:latin typeface="Times New Roman" panose="02020603050405020304" pitchFamily="18" charset="0"/>
                          <a:cs typeface="Times New Roman" panose="02020603050405020304" pitchFamily="18" charset="0"/>
                        </a:rPr>
                        <a:t>1</a:t>
                      </a:r>
                      <a:endParaRPr lang="en-IN" sz="1400" dirty="0">
                        <a:latin typeface="Times New Roman" panose="02020603050405020304" pitchFamily="18" charset="0"/>
                        <a:cs typeface="Times New Roman" panose="02020603050405020304" pitchFamily="18" charset="0"/>
                      </a:endParaRPr>
                    </a:p>
                  </a:txBody>
                  <a:tcPr/>
                </a:tc>
                <a:tc>
                  <a:txBody>
                    <a:bodyPr/>
                    <a:lstStyle/>
                    <a:p>
                      <a:pPr algn="l"/>
                      <a:r>
                        <a:rPr lang="en-US" sz="1400" dirty="0">
                          <a:latin typeface="Times New Roman" panose="02020603050405020304" pitchFamily="18" charset="0"/>
                          <a:cs typeface="Times New Roman" panose="02020603050405020304" pitchFamily="18" charset="0"/>
                        </a:rPr>
                        <a:t>DNN</a:t>
                      </a:r>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400" kern="100" dirty="0">
                          <a:effectLst/>
                          <a:latin typeface="Times New Roman" panose="02020603050405020304" pitchFamily="18" charset="0"/>
                          <a:ea typeface="Aptos" panose="020B0004020202020204" pitchFamily="34" charset="0"/>
                          <a:cs typeface="Times New Roman" panose="02020603050405020304" pitchFamily="18" charset="0"/>
                        </a:rPr>
                        <a:t>8</a:t>
                      </a:r>
                      <a:r>
                        <a:rPr lang="en-IN" sz="1400" kern="100" dirty="0">
                          <a:effectLst/>
                          <a:latin typeface="Times New Roman" panose="02020603050405020304" pitchFamily="18" charset="0"/>
                          <a:ea typeface="Aptos" panose="020B0004020202020204" pitchFamily="34" charset="0"/>
                          <a:cs typeface="Times New Roman" panose="02020603050405020304" pitchFamily="18" charset="0"/>
                        </a:rPr>
                        <a:t>3.00</a:t>
                      </a:r>
                    </a:p>
                  </a:txBody>
                  <a:tcPr/>
                </a:tc>
                <a:tc>
                  <a:txBody>
                    <a:bodyPr/>
                    <a:lstStyle/>
                    <a:p>
                      <a:pPr algn="ctr"/>
                      <a:r>
                        <a:rPr lang="en-US" sz="1400" dirty="0">
                          <a:latin typeface="Times New Roman" panose="02020603050405020304" pitchFamily="18" charset="0"/>
                          <a:cs typeface="Times New Roman" panose="02020603050405020304" pitchFamily="18" charset="0"/>
                        </a:rPr>
                        <a:t>0.85</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0.87</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0.86</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84692322"/>
                  </a:ext>
                </a:extLst>
              </a:tr>
              <a:tr h="422832">
                <a:tc>
                  <a:txBody>
                    <a:bodyPr/>
                    <a:lstStyle/>
                    <a:p>
                      <a:pPr algn="ctr"/>
                      <a:r>
                        <a:rPr lang="en-US" sz="1400" b="1" dirty="0">
                          <a:latin typeface="Times New Roman" panose="02020603050405020304" pitchFamily="18" charset="0"/>
                          <a:cs typeface="Times New Roman" panose="02020603050405020304" pitchFamily="18" charset="0"/>
                        </a:rPr>
                        <a:t>2</a:t>
                      </a:r>
                      <a:endParaRPr lang="en-IN" sz="1400" b="1" dirty="0">
                        <a:latin typeface="Times New Roman" panose="02020603050405020304" pitchFamily="18" charset="0"/>
                        <a:cs typeface="Times New Roman" panose="02020603050405020304" pitchFamily="18" charset="0"/>
                      </a:endParaRPr>
                    </a:p>
                  </a:txBody>
                  <a:tcPr>
                    <a:solidFill>
                      <a:srgbClr val="FFFF00"/>
                    </a:solidFill>
                  </a:tcPr>
                </a:tc>
                <a:tc>
                  <a:txBody>
                    <a:bodyPr/>
                    <a:lstStyle/>
                    <a:p>
                      <a:pPr algn="l"/>
                      <a:r>
                        <a:rPr lang="en-US" sz="1400" b="1" dirty="0">
                          <a:latin typeface="Times New Roman" panose="02020603050405020304" pitchFamily="18" charset="0"/>
                          <a:cs typeface="Times New Roman" panose="02020603050405020304" pitchFamily="18" charset="0"/>
                        </a:rPr>
                        <a:t>Bi-LSTM</a:t>
                      </a:r>
                      <a:endParaRPr lang="en-IN" sz="1400" b="1" dirty="0">
                        <a:latin typeface="Times New Roman" panose="02020603050405020304" pitchFamily="18" charset="0"/>
                        <a:cs typeface="Times New Roman" panose="02020603050405020304" pitchFamily="18" charset="0"/>
                      </a:endParaRPr>
                    </a:p>
                  </a:txBody>
                  <a:tcPr>
                    <a:solidFill>
                      <a:srgbClr val="FFFF00"/>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400" b="1" kern="100" dirty="0">
                          <a:effectLst/>
                          <a:latin typeface="Times New Roman" panose="02020603050405020304" pitchFamily="18" charset="0"/>
                          <a:ea typeface="Aptos" panose="020B0004020202020204" pitchFamily="34" charset="0"/>
                          <a:cs typeface="Times New Roman" panose="02020603050405020304" pitchFamily="18" charset="0"/>
                        </a:rPr>
                        <a:t>8</a:t>
                      </a:r>
                      <a:r>
                        <a:rPr lang="en-IN" sz="1400" b="1" kern="100" dirty="0">
                          <a:effectLst/>
                          <a:latin typeface="Times New Roman" panose="02020603050405020304" pitchFamily="18" charset="0"/>
                          <a:ea typeface="Aptos" panose="020B0004020202020204" pitchFamily="34" charset="0"/>
                          <a:cs typeface="Times New Roman" panose="02020603050405020304" pitchFamily="18" charset="0"/>
                        </a:rPr>
                        <a:t>5.00</a:t>
                      </a:r>
                    </a:p>
                  </a:txBody>
                  <a:tcPr>
                    <a:solidFill>
                      <a:srgbClr val="FFFF00"/>
                    </a:solidFill>
                  </a:tcPr>
                </a:tc>
                <a:tc>
                  <a:txBody>
                    <a:bodyPr/>
                    <a:lstStyle/>
                    <a:p>
                      <a:pPr algn="ctr"/>
                      <a:r>
                        <a:rPr lang="en-US" sz="1400" b="1" dirty="0">
                          <a:latin typeface="Times New Roman" panose="02020603050405020304" pitchFamily="18" charset="0"/>
                          <a:cs typeface="Times New Roman" panose="02020603050405020304" pitchFamily="18" charset="0"/>
                        </a:rPr>
                        <a:t>0.83</a:t>
                      </a:r>
                      <a:endParaRPr lang="en-IN" sz="1400" b="1" dirty="0">
                        <a:latin typeface="Times New Roman" panose="02020603050405020304" pitchFamily="18" charset="0"/>
                        <a:cs typeface="Times New Roman" panose="02020603050405020304" pitchFamily="18" charset="0"/>
                      </a:endParaRPr>
                    </a:p>
                  </a:txBody>
                  <a:tcPr>
                    <a:solidFill>
                      <a:srgbClr val="FFFF00"/>
                    </a:solidFill>
                  </a:tcPr>
                </a:tc>
                <a:tc>
                  <a:txBody>
                    <a:bodyPr/>
                    <a:lstStyle/>
                    <a:p>
                      <a:pPr algn="ctr"/>
                      <a:r>
                        <a:rPr lang="en-US" sz="1400" b="1" dirty="0">
                          <a:latin typeface="Times New Roman" panose="02020603050405020304" pitchFamily="18" charset="0"/>
                          <a:cs typeface="Times New Roman" panose="02020603050405020304" pitchFamily="18" charset="0"/>
                        </a:rPr>
                        <a:t>0.86</a:t>
                      </a:r>
                      <a:endParaRPr lang="en-IN" sz="1400" b="1" dirty="0">
                        <a:latin typeface="Times New Roman" panose="02020603050405020304" pitchFamily="18" charset="0"/>
                        <a:cs typeface="Times New Roman" panose="02020603050405020304" pitchFamily="18" charset="0"/>
                      </a:endParaRPr>
                    </a:p>
                  </a:txBody>
                  <a:tcPr>
                    <a:solidFill>
                      <a:srgbClr val="FFFF00"/>
                    </a:solidFill>
                  </a:tcPr>
                </a:tc>
                <a:tc>
                  <a:txBody>
                    <a:bodyPr/>
                    <a:lstStyle/>
                    <a:p>
                      <a:pPr algn="ctr"/>
                      <a:r>
                        <a:rPr lang="en-US" sz="1400" b="1" dirty="0">
                          <a:latin typeface="Times New Roman" panose="02020603050405020304" pitchFamily="18" charset="0"/>
                          <a:cs typeface="Times New Roman" panose="02020603050405020304" pitchFamily="18" charset="0"/>
                        </a:rPr>
                        <a:t>0.84</a:t>
                      </a:r>
                      <a:endParaRPr lang="en-IN" sz="1400" b="1" dirty="0">
                        <a:latin typeface="Times New Roman" panose="02020603050405020304" pitchFamily="18" charset="0"/>
                        <a:cs typeface="Times New Roman" panose="02020603050405020304" pitchFamily="18" charset="0"/>
                      </a:endParaRPr>
                    </a:p>
                  </a:txBody>
                  <a:tcPr>
                    <a:solidFill>
                      <a:srgbClr val="FFFF00"/>
                    </a:solidFill>
                  </a:tcPr>
                </a:tc>
                <a:extLst>
                  <a:ext uri="{0D108BD9-81ED-4DB2-BD59-A6C34878D82A}">
                    <a16:rowId xmlns:a16="http://schemas.microsoft.com/office/drawing/2014/main" val="3595875546"/>
                  </a:ext>
                </a:extLst>
              </a:tr>
            </a:tbl>
          </a:graphicData>
        </a:graphic>
      </p:graphicFrame>
      <p:graphicFrame>
        <p:nvGraphicFramePr>
          <p:cNvPr id="6" name="Table 5">
            <a:extLst>
              <a:ext uri="{FF2B5EF4-FFF2-40B4-BE49-F238E27FC236}">
                <a16:creationId xmlns:a16="http://schemas.microsoft.com/office/drawing/2014/main" id="{F664F34A-7409-EC36-AF5D-3FC3DC977B08}"/>
              </a:ext>
            </a:extLst>
          </p:cNvPr>
          <p:cNvGraphicFramePr>
            <a:graphicFrameLocks noGrp="1"/>
          </p:cNvGraphicFramePr>
          <p:nvPr>
            <p:extLst>
              <p:ext uri="{D42A27DB-BD31-4B8C-83A1-F6EECF244321}">
                <p14:modId xmlns:p14="http://schemas.microsoft.com/office/powerpoint/2010/main" val="1643547055"/>
              </p:ext>
            </p:extLst>
          </p:nvPr>
        </p:nvGraphicFramePr>
        <p:xfrm>
          <a:off x="1499152" y="4113553"/>
          <a:ext cx="6096000" cy="1854200"/>
        </p:xfrm>
        <a:graphic>
          <a:graphicData uri="http://schemas.openxmlformats.org/drawingml/2006/table">
            <a:tbl>
              <a:tblPr firstRow="1" bandRow="1">
                <a:tableStyleId>{5940675A-B579-460E-94D1-54222C63F5DA}</a:tableStyleId>
              </a:tblPr>
              <a:tblGrid>
                <a:gridCol w="1524000">
                  <a:extLst>
                    <a:ext uri="{9D8B030D-6E8A-4147-A177-3AD203B41FA5}">
                      <a16:colId xmlns:a16="http://schemas.microsoft.com/office/drawing/2014/main" val="167620053"/>
                    </a:ext>
                  </a:extLst>
                </a:gridCol>
                <a:gridCol w="1524000">
                  <a:extLst>
                    <a:ext uri="{9D8B030D-6E8A-4147-A177-3AD203B41FA5}">
                      <a16:colId xmlns:a16="http://schemas.microsoft.com/office/drawing/2014/main" val="937129976"/>
                    </a:ext>
                  </a:extLst>
                </a:gridCol>
                <a:gridCol w="1524000">
                  <a:extLst>
                    <a:ext uri="{9D8B030D-6E8A-4147-A177-3AD203B41FA5}">
                      <a16:colId xmlns:a16="http://schemas.microsoft.com/office/drawing/2014/main" val="3402788589"/>
                    </a:ext>
                  </a:extLst>
                </a:gridCol>
                <a:gridCol w="1524000">
                  <a:extLst>
                    <a:ext uri="{9D8B030D-6E8A-4147-A177-3AD203B41FA5}">
                      <a16:colId xmlns:a16="http://schemas.microsoft.com/office/drawing/2014/main" val="2183072412"/>
                    </a:ext>
                  </a:extLst>
                </a:gridCol>
              </a:tblGrid>
              <a:tr h="370840">
                <a:tc>
                  <a:txBody>
                    <a:bodyPr/>
                    <a:lstStyle/>
                    <a:p>
                      <a:pPr algn="ctr"/>
                      <a:r>
                        <a:rPr lang="en-US" b="1" dirty="0">
                          <a:latin typeface="Times New Roman" panose="02020603050405020304" pitchFamily="18" charset="0"/>
                          <a:cs typeface="Times New Roman" panose="02020603050405020304" pitchFamily="18" charset="0"/>
                        </a:rPr>
                        <a:t>Class</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US" b="1" dirty="0">
                          <a:latin typeface="Times New Roman" panose="02020603050405020304" pitchFamily="18" charset="0"/>
                          <a:cs typeface="Times New Roman" panose="02020603050405020304" pitchFamily="18" charset="0"/>
                        </a:rPr>
                        <a:t>Precision</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US" b="1" dirty="0">
                          <a:latin typeface="Times New Roman" panose="02020603050405020304" pitchFamily="18" charset="0"/>
                          <a:cs typeface="Times New Roman" panose="02020603050405020304" pitchFamily="18" charset="0"/>
                        </a:rPr>
                        <a:t>Recall</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US" b="1" dirty="0">
                          <a:latin typeface="Times New Roman" panose="02020603050405020304" pitchFamily="18" charset="0"/>
                          <a:cs typeface="Times New Roman" panose="02020603050405020304" pitchFamily="18" charset="0"/>
                        </a:rPr>
                        <a:t>F1-score</a:t>
                      </a:r>
                      <a:endParaRPr lang="en-IN"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13624328"/>
                  </a:ext>
                </a:extLst>
              </a:tr>
              <a:tr h="370840">
                <a:tc>
                  <a:txBody>
                    <a:bodyPr/>
                    <a:lstStyle/>
                    <a:p>
                      <a:pPr algn="l"/>
                      <a:r>
                        <a:rPr lang="en-IN" b="1" dirty="0">
                          <a:latin typeface="Times New Roman" panose="02020603050405020304" pitchFamily="18" charset="0"/>
                          <a:cs typeface="Times New Roman" panose="02020603050405020304" pitchFamily="18" charset="0"/>
                        </a:rPr>
                        <a:t>bully-Spam</a:t>
                      </a:r>
                    </a:p>
                  </a:txBody>
                  <a:tcPr/>
                </a:tc>
                <a:tc>
                  <a:txBody>
                    <a:bodyPr/>
                    <a:lstStyle/>
                    <a:p>
                      <a:pPr algn="ctr">
                        <a:lnSpc>
                          <a:spcPct val="107000"/>
                        </a:lnSpc>
                        <a:spcAft>
                          <a:spcPts val="800"/>
                        </a:spcAft>
                      </a:pPr>
                      <a:r>
                        <a:rPr lang="en-IN" sz="1400" kern="100" dirty="0">
                          <a:effectLst/>
                          <a:latin typeface="Times New Roman" panose="02020603050405020304" pitchFamily="18" charset="0"/>
                          <a:cs typeface="Times New Roman" panose="02020603050405020304" pitchFamily="18" charset="0"/>
                        </a:rPr>
                        <a:t>0.75</a:t>
                      </a:r>
                      <a:endParaRPr lang="en-IN" sz="1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kern="100" dirty="0">
                          <a:effectLst/>
                          <a:latin typeface="Times New Roman" panose="02020603050405020304" pitchFamily="18" charset="0"/>
                          <a:cs typeface="Times New Roman" panose="02020603050405020304" pitchFamily="18" charset="0"/>
                        </a:rPr>
                        <a:t>0.90</a:t>
                      </a:r>
                      <a:endParaRPr lang="en-IN" sz="1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kern="100" dirty="0">
                          <a:effectLst/>
                          <a:latin typeface="Times New Roman" panose="02020603050405020304" pitchFamily="18" charset="0"/>
                          <a:cs typeface="Times New Roman" panose="02020603050405020304" pitchFamily="18" charset="0"/>
                        </a:rPr>
                        <a:t>0.82</a:t>
                      </a:r>
                      <a:endParaRPr lang="en-IN" sz="1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8755397"/>
                  </a:ext>
                </a:extLst>
              </a:tr>
              <a:tr h="370840">
                <a:tc>
                  <a:txBody>
                    <a:bodyPr/>
                    <a:lstStyle/>
                    <a:p>
                      <a:pPr algn="l"/>
                      <a:r>
                        <a:rPr lang="en-IN" b="1" dirty="0" err="1">
                          <a:latin typeface="Times New Roman" panose="02020603050405020304" pitchFamily="18" charset="0"/>
                          <a:cs typeface="Times New Roman" panose="02020603050405020304" pitchFamily="18" charset="0"/>
                        </a:rPr>
                        <a:t>not_bully</a:t>
                      </a:r>
                      <a:r>
                        <a:rPr lang="en-IN" b="1" dirty="0">
                          <a:latin typeface="Times New Roman" panose="02020603050405020304" pitchFamily="18" charset="0"/>
                          <a:cs typeface="Times New Roman" panose="02020603050405020304" pitchFamily="18" charset="0"/>
                        </a:rPr>
                        <a:t>-Spam</a:t>
                      </a:r>
                    </a:p>
                  </a:txBody>
                  <a:tcPr/>
                </a:tc>
                <a:tc>
                  <a:txBody>
                    <a:bodyPr/>
                    <a:lstStyle/>
                    <a:p>
                      <a:pPr algn="ctr">
                        <a:lnSpc>
                          <a:spcPct val="107000"/>
                        </a:lnSpc>
                        <a:spcAft>
                          <a:spcPts val="800"/>
                        </a:spcAft>
                      </a:pPr>
                      <a:r>
                        <a:rPr lang="en-US" sz="1400" kern="100" dirty="0">
                          <a:effectLst/>
                          <a:latin typeface="Times New Roman" panose="02020603050405020304" pitchFamily="18" charset="0"/>
                          <a:ea typeface="Aptos" panose="020B0004020202020204" pitchFamily="34" charset="0"/>
                          <a:cs typeface="Times New Roman" panose="02020603050405020304" pitchFamily="18" charset="0"/>
                        </a:rPr>
                        <a:t>0</a:t>
                      </a:r>
                      <a:r>
                        <a:rPr lang="en-IN" sz="1400" kern="100" dirty="0">
                          <a:effectLst/>
                          <a:latin typeface="Times New Roman" panose="02020603050405020304" pitchFamily="18" charset="0"/>
                          <a:ea typeface="Aptos" panose="020B0004020202020204" pitchFamily="34" charset="0"/>
                          <a:cs typeface="Times New Roman" panose="02020603050405020304" pitchFamily="18" charset="0"/>
                        </a:rPr>
                        <a:t>.91</a:t>
                      </a:r>
                    </a:p>
                  </a:txBody>
                  <a:tcPr marL="68580" marR="68580" marT="0" marB="0"/>
                </a:tc>
                <a:tc>
                  <a:txBody>
                    <a:bodyPr/>
                    <a:lstStyle/>
                    <a:p>
                      <a:pPr algn="ctr">
                        <a:lnSpc>
                          <a:spcPct val="107000"/>
                        </a:lnSpc>
                        <a:spcAft>
                          <a:spcPts val="800"/>
                        </a:spcAft>
                      </a:pPr>
                      <a:r>
                        <a:rPr lang="en-IN" sz="1400" kern="100" dirty="0">
                          <a:effectLst/>
                          <a:latin typeface="Times New Roman" panose="02020603050405020304" pitchFamily="18" charset="0"/>
                          <a:cs typeface="Times New Roman" panose="02020603050405020304" pitchFamily="18" charset="0"/>
                        </a:rPr>
                        <a:t>0.83</a:t>
                      </a:r>
                      <a:endParaRPr lang="en-IN" sz="1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kern="100" dirty="0">
                          <a:effectLst/>
                          <a:latin typeface="Times New Roman" panose="02020603050405020304" pitchFamily="18" charset="0"/>
                          <a:cs typeface="Times New Roman" panose="02020603050405020304" pitchFamily="18" charset="0"/>
                        </a:rPr>
                        <a:t>0.87</a:t>
                      </a:r>
                      <a:endParaRPr lang="en-IN" sz="1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33553082"/>
                  </a:ext>
                </a:extLst>
              </a:tr>
              <a:tr h="370840">
                <a:tc>
                  <a:txBody>
                    <a:bodyPr/>
                    <a:lstStyle/>
                    <a:p>
                      <a:pPr algn="l"/>
                      <a:r>
                        <a:rPr lang="en-IN" b="1" dirty="0">
                          <a:latin typeface="Times New Roman" panose="02020603050405020304" pitchFamily="18" charset="0"/>
                          <a:cs typeface="Times New Roman" panose="02020603050405020304" pitchFamily="18" charset="0"/>
                        </a:rPr>
                        <a:t>bully-Ham</a:t>
                      </a:r>
                    </a:p>
                  </a:txBody>
                  <a:tcPr/>
                </a:tc>
                <a:tc>
                  <a:txBody>
                    <a:bodyPr/>
                    <a:lstStyle/>
                    <a:p>
                      <a:pPr algn="ctr">
                        <a:lnSpc>
                          <a:spcPct val="107000"/>
                        </a:lnSpc>
                        <a:spcAft>
                          <a:spcPts val="800"/>
                        </a:spcAft>
                      </a:pPr>
                      <a:r>
                        <a:rPr lang="en-US" sz="1400" kern="100" dirty="0">
                          <a:effectLst/>
                          <a:latin typeface="Times New Roman" panose="02020603050405020304" pitchFamily="18" charset="0"/>
                          <a:ea typeface="Aptos" panose="020B0004020202020204" pitchFamily="34" charset="0"/>
                          <a:cs typeface="Times New Roman" panose="02020603050405020304" pitchFamily="18" charset="0"/>
                        </a:rPr>
                        <a:t>0.79</a:t>
                      </a:r>
                      <a:endParaRPr lang="en-IN" sz="1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400" kern="100" dirty="0">
                          <a:effectLst/>
                          <a:latin typeface="Times New Roman" panose="02020603050405020304" pitchFamily="18" charset="0"/>
                          <a:ea typeface="Aptos" panose="020B0004020202020204" pitchFamily="34" charset="0"/>
                          <a:cs typeface="Times New Roman" panose="02020603050405020304" pitchFamily="18" charset="0"/>
                        </a:rPr>
                        <a:t>0.86</a:t>
                      </a:r>
                      <a:endParaRPr lang="en-IN" sz="1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400" kern="100" dirty="0">
                          <a:effectLst/>
                          <a:latin typeface="Times New Roman" panose="02020603050405020304" pitchFamily="18" charset="0"/>
                          <a:ea typeface="Aptos" panose="020B0004020202020204" pitchFamily="34" charset="0"/>
                          <a:cs typeface="Times New Roman" panose="02020603050405020304" pitchFamily="18" charset="0"/>
                        </a:rPr>
                        <a:t>0.83</a:t>
                      </a:r>
                      <a:endParaRPr lang="en-IN" sz="1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05628505"/>
                  </a:ext>
                </a:extLst>
              </a:tr>
              <a:tr h="370840">
                <a:tc>
                  <a:txBody>
                    <a:bodyPr/>
                    <a:lstStyle/>
                    <a:p>
                      <a:pPr algn="l"/>
                      <a:r>
                        <a:rPr lang="en-IN" b="1" dirty="0" err="1">
                          <a:latin typeface="Times New Roman" panose="02020603050405020304" pitchFamily="18" charset="0"/>
                          <a:cs typeface="Times New Roman" panose="02020603050405020304" pitchFamily="18" charset="0"/>
                        </a:rPr>
                        <a:t>not_bully</a:t>
                      </a:r>
                      <a:r>
                        <a:rPr lang="en-IN" b="1" dirty="0">
                          <a:latin typeface="Times New Roman" panose="02020603050405020304" pitchFamily="18" charset="0"/>
                          <a:cs typeface="Times New Roman" panose="02020603050405020304" pitchFamily="18" charset="0"/>
                        </a:rPr>
                        <a:t>-Ham</a:t>
                      </a:r>
                    </a:p>
                  </a:txBody>
                  <a:tcPr/>
                </a:tc>
                <a:tc>
                  <a:txBody>
                    <a:bodyPr/>
                    <a:lstStyle/>
                    <a:p>
                      <a:pPr algn="ctr">
                        <a:lnSpc>
                          <a:spcPct val="107000"/>
                        </a:lnSpc>
                        <a:spcAft>
                          <a:spcPts val="800"/>
                        </a:spcAft>
                      </a:pPr>
                      <a:r>
                        <a:rPr lang="en-US" sz="1400" kern="100" dirty="0">
                          <a:effectLst/>
                          <a:latin typeface="Times New Roman" panose="02020603050405020304" pitchFamily="18" charset="0"/>
                          <a:ea typeface="Aptos" panose="020B0004020202020204" pitchFamily="34" charset="0"/>
                          <a:cs typeface="Times New Roman" panose="02020603050405020304" pitchFamily="18" charset="0"/>
                        </a:rPr>
                        <a:t>0.85</a:t>
                      </a:r>
                      <a:endParaRPr lang="en-IN" sz="1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400" kern="100" dirty="0">
                          <a:effectLst/>
                          <a:latin typeface="Times New Roman" panose="02020603050405020304" pitchFamily="18" charset="0"/>
                          <a:ea typeface="Aptos" panose="020B0004020202020204" pitchFamily="34" charset="0"/>
                          <a:cs typeface="Times New Roman" panose="02020603050405020304" pitchFamily="18" charset="0"/>
                        </a:rPr>
                        <a:t>0.84</a:t>
                      </a:r>
                      <a:endParaRPr lang="en-IN" sz="1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400" kern="100" dirty="0">
                          <a:effectLst/>
                          <a:latin typeface="Times New Roman" panose="02020603050405020304" pitchFamily="18" charset="0"/>
                          <a:ea typeface="Aptos" panose="020B0004020202020204" pitchFamily="34" charset="0"/>
                          <a:cs typeface="Times New Roman" panose="02020603050405020304" pitchFamily="18" charset="0"/>
                        </a:rPr>
                        <a:t>0.85</a:t>
                      </a:r>
                      <a:endParaRPr lang="en-IN" sz="1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53044585"/>
                  </a:ext>
                </a:extLst>
              </a:tr>
            </a:tbl>
          </a:graphicData>
        </a:graphic>
      </p:graphicFrame>
      <p:sp>
        <p:nvSpPr>
          <p:cNvPr id="7" name="TextBox 6">
            <a:extLst>
              <a:ext uri="{FF2B5EF4-FFF2-40B4-BE49-F238E27FC236}">
                <a16:creationId xmlns:a16="http://schemas.microsoft.com/office/drawing/2014/main" id="{AE4CE126-C134-A4ED-6B37-33566095352A}"/>
              </a:ext>
            </a:extLst>
          </p:cNvPr>
          <p:cNvSpPr txBox="1"/>
          <p:nvPr/>
        </p:nvSpPr>
        <p:spPr>
          <a:xfrm>
            <a:off x="1297056" y="705581"/>
            <a:ext cx="6549887" cy="400110"/>
          </a:xfrm>
          <a:prstGeom prst="rect">
            <a:avLst/>
          </a:prstGeom>
          <a:noFill/>
        </p:spPr>
        <p:txBody>
          <a:bodyPr wrap="square">
            <a:spAutoFit/>
          </a:bodyPr>
          <a:lstStyle/>
          <a:p>
            <a:pPr algn="ctr"/>
            <a:r>
              <a:rPr lang="en-US" sz="2000" b="1" dirty="0"/>
              <a:t>Leveraging</a:t>
            </a:r>
            <a:r>
              <a:rPr lang="en-US" sz="1800" b="1" dirty="0"/>
              <a:t> Trained Models for Cross-Domain Prediction</a:t>
            </a:r>
            <a:endParaRPr lang="en-IN" sz="1800" b="1" dirty="0"/>
          </a:p>
        </p:txBody>
      </p:sp>
      <p:pic>
        <p:nvPicPr>
          <p:cNvPr id="4" name="Picture 3">
            <a:extLst>
              <a:ext uri="{FF2B5EF4-FFF2-40B4-BE49-F238E27FC236}">
                <a16:creationId xmlns:a16="http://schemas.microsoft.com/office/drawing/2014/main" id="{89337FF3-B8B4-F5B3-79E9-A612221EB02C}"/>
              </a:ext>
            </a:extLst>
          </p:cNvPr>
          <p:cNvPicPr>
            <a:picLocks noChangeAspect="1"/>
          </p:cNvPicPr>
          <p:nvPr/>
        </p:nvPicPr>
        <p:blipFill>
          <a:blip r:embed="rId3"/>
          <a:stretch>
            <a:fillRect/>
          </a:stretch>
        </p:blipFill>
        <p:spPr>
          <a:xfrm>
            <a:off x="229912" y="62604"/>
            <a:ext cx="1076475" cy="1043087"/>
          </a:xfrm>
          <a:prstGeom prst="rect">
            <a:avLst/>
          </a:prstGeom>
        </p:spPr>
      </p:pic>
    </p:spTree>
    <p:extLst>
      <p:ext uri="{BB962C8B-B14F-4D97-AF65-F5344CB8AC3E}">
        <p14:creationId xmlns:p14="http://schemas.microsoft.com/office/powerpoint/2010/main" val="665520351"/>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CFA21-459A-3FD6-3E28-8DCB2A22FF17}"/>
              </a:ext>
            </a:extLst>
          </p:cNvPr>
          <p:cNvSpPr>
            <a:spLocks noGrp="1"/>
          </p:cNvSpPr>
          <p:nvPr>
            <p:ph type="title"/>
          </p:nvPr>
        </p:nvSpPr>
        <p:spPr>
          <a:xfrm>
            <a:off x="1013791" y="493712"/>
            <a:ext cx="6858000" cy="808038"/>
          </a:xfrm>
        </p:spPr>
        <p:txBody>
          <a:bodyPr>
            <a:normAutofit/>
          </a:bodyPr>
          <a:lstStyle/>
          <a:p>
            <a:r>
              <a:rPr lang="en-US" sz="2000" b="1" dirty="0">
                <a:latin typeface="Times New Roman" panose="02020603050405020304" pitchFamily="18" charset="0"/>
                <a:cs typeface="Times New Roman" panose="02020603050405020304" pitchFamily="18" charset="0"/>
              </a:rPr>
              <a:t>User Interface</a:t>
            </a:r>
            <a:endParaRPr lang="en-IN" sz="2000"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986C97DD-540E-F90B-41AB-9C76ED2E0CF4}"/>
              </a:ext>
            </a:extLst>
          </p:cNvPr>
          <p:cNvSpPr>
            <a:spLocks noGrp="1"/>
          </p:cNvSpPr>
          <p:nvPr>
            <p:ph type="body" idx="1"/>
          </p:nvPr>
        </p:nvSpPr>
        <p:spPr>
          <a:xfrm>
            <a:off x="805069" y="1301750"/>
            <a:ext cx="7533861" cy="3240432"/>
          </a:xfrm>
        </p:spPr>
        <p:txBody>
          <a:bodyPr>
            <a:normAutofit/>
          </a:bodyPr>
          <a:lstStyle/>
          <a:p>
            <a:pPr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 app utilizes 4   models out of  two of them are  base model and the remaining two models are   tailored for cross-domain prediction.</a:t>
            </a: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buNone/>
            </a:pPr>
            <a:endParaRPr lang="en-IN" sz="1600" dirty="0">
              <a:latin typeface="Times New Roman" panose="02020603050405020304" pitchFamily="18" charset="0"/>
              <a:cs typeface="Times New Roman" panose="02020603050405020304" pitchFamily="18" charset="0"/>
            </a:endParaRPr>
          </a:p>
        </p:txBody>
      </p:sp>
      <p:pic>
        <p:nvPicPr>
          <p:cNvPr id="5" name="Picture 4" descr="A black rectangle with white text&#10;&#10;Description automatically generated">
            <a:extLst>
              <a:ext uri="{FF2B5EF4-FFF2-40B4-BE49-F238E27FC236}">
                <a16:creationId xmlns:a16="http://schemas.microsoft.com/office/drawing/2014/main" id="{1D3E6DEE-9ACA-A3C1-1717-2D0C8956DA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9143" y="1977984"/>
            <a:ext cx="4290662" cy="1887964"/>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D1647D00-C718-11EA-C90C-E4F5EDC1D5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9143" y="4215609"/>
            <a:ext cx="4290662" cy="1887964"/>
          </a:xfrm>
          <a:prstGeom prst="rect">
            <a:avLst/>
          </a:prstGeom>
        </p:spPr>
      </p:pic>
      <p:pic>
        <p:nvPicPr>
          <p:cNvPr id="6" name="Picture 5">
            <a:extLst>
              <a:ext uri="{FF2B5EF4-FFF2-40B4-BE49-F238E27FC236}">
                <a16:creationId xmlns:a16="http://schemas.microsoft.com/office/drawing/2014/main" id="{BD4D141E-734C-75FE-E164-2514169182F4}"/>
              </a:ext>
            </a:extLst>
          </p:cNvPr>
          <p:cNvPicPr>
            <a:picLocks noChangeAspect="1"/>
          </p:cNvPicPr>
          <p:nvPr/>
        </p:nvPicPr>
        <p:blipFill>
          <a:blip r:embed="rId4"/>
          <a:stretch>
            <a:fillRect/>
          </a:stretch>
        </p:blipFill>
        <p:spPr>
          <a:xfrm>
            <a:off x="336507" y="86320"/>
            <a:ext cx="1076475" cy="1035698"/>
          </a:xfrm>
          <a:prstGeom prst="rect">
            <a:avLst/>
          </a:prstGeom>
        </p:spPr>
      </p:pic>
    </p:spTree>
    <p:extLst>
      <p:ext uri="{BB962C8B-B14F-4D97-AF65-F5344CB8AC3E}">
        <p14:creationId xmlns:p14="http://schemas.microsoft.com/office/powerpoint/2010/main" val="3049269460"/>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1F6AE555-0186-9BAC-E2A5-EE00722116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4716" y="1537667"/>
            <a:ext cx="5443831" cy="2157547"/>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E7149238-EA0E-0442-1711-40442740B0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4716" y="4105469"/>
            <a:ext cx="5445246" cy="1892090"/>
          </a:xfrm>
          <a:prstGeom prst="rect">
            <a:avLst/>
          </a:prstGeom>
        </p:spPr>
      </p:pic>
      <p:pic>
        <p:nvPicPr>
          <p:cNvPr id="3" name="Picture 2">
            <a:extLst>
              <a:ext uri="{FF2B5EF4-FFF2-40B4-BE49-F238E27FC236}">
                <a16:creationId xmlns:a16="http://schemas.microsoft.com/office/drawing/2014/main" id="{C9121CDD-BC05-FF11-8A73-90D82901FC66}"/>
              </a:ext>
            </a:extLst>
          </p:cNvPr>
          <p:cNvPicPr>
            <a:picLocks noChangeAspect="1"/>
          </p:cNvPicPr>
          <p:nvPr/>
        </p:nvPicPr>
        <p:blipFill>
          <a:blip r:embed="rId4"/>
          <a:stretch>
            <a:fillRect/>
          </a:stretch>
        </p:blipFill>
        <p:spPr>
          <a:xfrm>
            <a:off x="329509" y="0"/>
            <a:ext cx="1076475" cy="1147665"/>
          </a:xfrm>
          <a:prstGeom prst="rect">
            <a:avLst/>
          </a:prstGeom>
        </p:spPr>
      </p:pic>
    </p:spTree>
    <p:extLst>
      <p:ext uri="{BB962C8B-B14F-4D97-AF65-F5344CB8AC3E}">
        <p14:creationId xmlns:p14="http://schemas.microsoft.com/office/powerpoint/2010/main" val="2933485790"/>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96340-C3DA-966A-E3BF-F036CE7079E7}"/>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9E6208F3-1CDD-B3E2-AF57-59A794C6EAA0}"/>
              </a:ext>
            </a:extLst>
          </p:cNvPr>
          <p:cNvSpPr>
            <a:spLocks noGrp="1"/>
          </p:cNvSpPr>
          <p:nvPr>
            <p:ph type="subTitle" idx="1"/>
          </p:nvPr>
        </p:nvSpPr>
        <p:spPr/>
        <p:txBody>
          <a:bodyPr/>
          <a:lstStyle/>
          <a:p>
            <a:endParaRPr lang="en-IN" dirty="0"/>
          </a:p>
        </p:txBody>
      </p:sp>
      <p:graphicFrame>
        <p:nvGraphicFramePr>
          <p:cNvPr id="6" name="Table 6">
            <a:extLst>
              <a:ext uri="{FF2B5EF4-FFF2-40B4-BE49-F238E27FC236}">
                <a16:creationId xmlns:a16="http://schemas.microsoft.com/office/drawing/2014/main" id="{0EA0208A-6CA7-87AD-24C8-A65F1DCFCBC4}"/>
              </a:ext>
            </a:extLst>
          </p:cNvPr>
          <p:cNvGraphicFramePr>
            <a:graphicFrameLocks noGrp="1"/>
          </p:cNvGraphicFramePr>
          <p:nvPr>
            <p:extLst>
              <p:ext uri="{D42A27DB-BD31-4B8C-83A1-F6EECF244321}">
                <p14:modId xmlns:p14="http://schemas.microsoft.com/office/powerpoint/2010/main" val="2891250394"/>
              </p:ext>
            </p:extLst>
          </p:nvPr>
        </p:nvGraphicFramePr>
        <p:xfrm>
          <a:off x="240264" y="1415683"/>
          <a:ext cx="8530511" cy="4719455"/>
        </p:xfrm>
        <a:graphic>
          <a:graphicData uri="http://schemas.openxmlformats.org/drawingml/2006/table">
            <a:tbl>
              <a:tblPr firstRow="1" bandRow="1">
                <a:tableStyleId>{5C22544A-7EE6-4342-B048-85BDC9FD1C3A}</a:tableStyleId>
              </a:tblPr>
              <a:tblGrid>
                <a:gridCol w="1587246">
                  <a:extLst>
                    <a:ext uri="{9D8B030D-6E8A-4147-A177-3AD203B41FA5}">
                      <a16:colId xmlns:a16="http://schemas.microsoft.com/office/drawing/2014/main" val="3250023459"/>
                    </a:ext>
                  </a:extLst>
                </a:gridCol>
                <a:gridCol w="1722652">
                  <a:extLst>
                    <a:ext uri="{9D8B030D-6E8A-4147-A177-3AD203B41FA5}">
                      <a16:colId xmlns:a16="http://schemas.microsoft.com/office/drawing/2014/main" val="367054855"/>
                    </a:ext>
                  </a:extLst>
                </a:gridCol>
                <a:gridCol w="2866071">
                  <a:extLst>
                    <a:ext uri="{9D8B030D-6E8A-4147-A177-3AD203B41FA5}">
                      <a16:colId xmlns:a16="http://schemas.microsoft.com/office/drawing/2014/main" val="3934595310"/>
                    </a:ext>
                  </a:extLst>
                </a:gridCol>
                <a:gridCol w="2354542">
                  <a:extLst>
                    <a:ext uri="{9D8B030D-6E8A-4147-A177-3AD203B41FA5}">
                      <a16:colId xmlns:a16="http://schemas.microsoft.com/office/drawing/2014/main" val="117886275"/>
                    </a:ext>
                  </a:extLst>
                </a:gridCol>
              </a:tblGrid>
              <a:tr h="587918">
                <a:tc>
                  <a:txBody>
                    <a:bodyPr/>
                    <a:lstStyle/>
                    <a:p>
                      <a:pPr algn="ctr"/>
                      <a:r>
                        <a:rPr lang="en-IN" sz="1200" dirty="0">
                          <a:solidFill>
                            <a:schemeClr val="tx1"/>
                          </a:solidFill>
                          <a:latin typeface="+mn-lt"/>
                          <a:cs typeface="Times New Roman" panose="02020603050405020304" pitchFamily="18" charset="0"/>
                        </a:rPr>
                        <a:t>Paper Title and year</a:t>
                      </a:r>
                    </a:p>
                  </a:txBody>
                  <a:tcPr marL="68580" marR="68580" marT="34290" marB="34290"/>
                </a:tc>
                <a:tc>
                  <a:txBody>
                    <a:bodyPr/>
                    <a:lstStyle/>
                    <a:p>
                      <a:pPr algn="ctr"/>
                      <a:r>
                        <a:rPr lang="en-IN" sz="1200" dirty="0">
                          <a:solidFill>
                            <a:schemeClr val="tx1"/>
                          </a:solidFill>
                          <a:latin typeface="+mn-lt"/>
                          <a:cs typeface="Times New Roman" panose="02020603050405020304" pitchFamily="18" charset="0"/>
                        </a:rPr>
                        <a:t>Authors and paper details</a:t>
                      </a:r>
                    </a:p>
                  </a:txBody>
                  <a:tcPr marL="68580" marR="68580" marT="34290" marB="34290"/>
                </a:tc>
                <a:tc>
                  <a:txBody>
                    <a:bodyPr/>
                    <a:lstStyle/>
                    <a:p>
                      <a:pPr algn="ctr"/>
                      <a:r>
                        <a:rPr lang="en-IN" sz="1200" dirty="0">
                          <a:solidFill>
                            <a:schemeClr val="tx1"/>
                          </a:solidFill>
                          <a:latin typeface="+mn-lt"/>
                          <a:cs typeface="Times New Roman" panose="02020603050405020304" pitchFamily="18" charset="0"/>
                        </a:rPr>
                        <a:t>Description</a:t>
                      </a:r>
                    </a:p>
                  </a:txBody>
                  <a:tcPr marL="68580" marR="68580" marT="34290" marB="34290"/>
                </a:tc>
                <a:tc>
                  <a:txBody>
                    <a:bodyPr/>
                    <a:lstStyle/>
                    <a:p>
                      <a:pPr algn="ctr"/>
                      <a:r>
                        <a:rPr lang="en-IN" sz="1200" dirty="0">
                          <a:solidFill>
                            <a:schemeClr val="tx1"/>
                          </a:solidFill>
                          <a:latin typeface="+mn-lt"/>
                          <a:cs typeface="Times New Roman" panose="02020603050405020304" pitchFamily="18" charset="0"/>
                        </a:rPr>
                        <a:t>Gaps</a:t>
                      </a:r>
                    </a:p>
                  </a:txBody>
                  <a:tcPr marL="68580" marR="68580" marT="34290" marB="34290"/>
                </a:tc>
                <a:extLst>
                  <a:ext uri="{0D108BD9-81ED-4DB2-BD59-A6C34878D82A}">
                    <a16:rowId xmlns:a16="http://schemas.microsoft.com/office/drawing/2014/main" val="2696047699"/>
                  </a:ext>
                </a:extLst>
              </a:tr>
              <a:tr h="4131537">
                <a:tc>
                  <a:txBody>
                    <a:bodyPr/>
                    <a:lstStyle/>
                    <a:p>
                      <a:pPr algn="l"/>
                      <a:r>
                        <a:rPr lang="en-US" sz="1400" dirty="0"/>
                        <a:t>Investigating Evasive Techniques in SMS Spam Filtering: A Comparative Analysis of Machine Learning Models</a:t>
                      </a:r>
                    </a:p>
                    <a:p>
                      <a:pPr algn="l"/>
                      <a:endParaRPr lang="en-IN" sz="1400" dirty="0"/>
                    </a:p>
                    <a:p>
                      <a:pPr algn="l"/>
                      <a:r>
                        <a:rPr lang="en-IN" sz="1400" dirty="0"/>
                        <a:t>Published Year-2023</a:t>
                      </a: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i="0" u="none" strike="noStrike" cap="none" spc="0" baseline="0" dirty="0">
                          <a:solidFill>
                            <a:schemeClr val="dk1"/>
                          </a:solidFill>
                          <a:effectLst/>
                          <a:uFillTx/>
                          <a:latin typeface="+mn-lt"/>
                          <a:ea typeface="+mn-ea"/>
                          <a:cs typeface="+mn-cs"/>
                          <a:sym typeface="Arial"/>
                        </a:rPr>
                        <a:t>Muhammad Salman, Muhammad Ikram,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i="0" u="none" strike="noStrike" cap="none" spc="0" baseline="0" dirty="0">
                          <a:solidFill>
                            <a:schemeClr val="dk1"/>
                          </a:solidFill>
                          <a:effectLst/>
                          <a:uFillTx/>
                          <a:latin typeface="+mn-lt"/>
                          <a:ea typeface="+mn-ea"/>
                          <a:cs typeface="+mn-cs"/>
                          <a:sym typeface="Arial"/>
                        </a:rPr>
                        <a:t> Mohamed Ali </a:t>
                      </a:r>
                      <a:r>
                        <a:rPr lang="en-IN" sz="1400" b="0" i="0" u="none" strike="noStrike" cap="none" spc="0" baseline="0" dirty="0" err="1">
                          <a:solidFill>
                            <a:schemeClr val="dk1"/>
                          </a:solidFill>
                          <a:effectLst/>
                          <a:uFillTx/>
                          <a:latin typeface="+mn-lt"/>
                          <a:ea typeface="+mn-ea"/>
                          <a:cs typeface="+mn-cs"/>
                          <a:sym typeface="Arial"/>
                        </a:rPr>
                        <a:t>Kaafar</a:t>
                      </a:r>
                      <a:endParaRPr lang="en-IN" sz="1400" b="0" i="0" u="none" strike="noStrike" cap="none" spc="0" baseline="0" dirty="0">
                        <a:solidFill>
                          <a:schemeClr val="dk1"/>
                        </a:solidFill>
                        <a:effectLst/>
                        <a:uFillTx/>
                        <a:latin typeface="+mn-lt"/>
                        <a:ea typeface="+mn-ea"/>
                        <a:cs typeface="+mn-cs"/>
                        <a:sym typeface="Arial"/>
                      </a:endParaRPr>
                    </a:p>
                    <a:p>
                      <a:pPr algn="l"/>
                      <a:endParaRPr lang="de-DE" sz="1400" dirty="0"/>
                    </a:p>
                    <a:p>
                      <a:pPr algn="l"/>
                      <a:endParaRPr lang="de-DE" sz="1400" dirty="0"/>
                    </a:p>
                    <a:p>
                      <a:pPr algn="l"/>
                      <a:r>
                        <a:rPr lang="en-US" sz="1400" b="1" i="0" u="none" strike="noStrike" cap="none" spc="0" baseline="0" dirty="0">
                          <a:solidFill>
                            <a:schemeClr val="dk1"/>
                          </a:solidFill>
                          <a:effectLst/>
                          <a:uFillTx/>
                          <a:latin typeface="+mn-lt"/>
                          <a:ea typeface="+mn-ea"/>
                          <a:cs typeface="+mn-cs"/>
                          <a:sym typeface="Arial"/>
                        </a:rPr>
                        <a:t>Published in:</a:t>
                      </a:r>
                      <a:r>
                        <a:rPr lang="en-US" sz="1400" b="0" i="0" u="none" strike="noStrike" cap="none" spc="0" baseline="0" dirty="0">
                          <a:solidFill>
                            <a:schemeClr val="dk1"/>
                          </a:solidFill>
                          <a:effectLst/>
                          <a:uFillTx/>
                          <a:latin typeface="+mn-lt"/>
                          <a:ea typeface="+mn-ea"/>
                          <a:cs typeface="+mn-cs"/>
                          <a:sym typeface="Arial"/>
                        </a:rPr>
                        <a:t> Proceedings of the 2023 International Conference on Computing, Communication, and Security (ICCECS 2023)</a:t>
                      </a:r>
                    </a:p>
                  </a:txBody>
                  <a:tcPr marL="68580" marR="68580" marT="34290" marB="34290"/>
                </a:tc>
                <a:tc>
                  <a:txBody>
                    <a:bodyPr/>
                    <a:lstStyle/>
                    <a:p>
                      <a:pPr algn="l"/>
                      <a:r>
                        <a:rPr lang="en-US" sz="1400" dirty="0"/>
                        <a:t>The study compared the performance of various machine learning models, including shallow models like Support Vector Machines (SVMs) and Naive Bayes, and deep learning models for SMS spam classification, assessing their robustness against spammers' evasive tactics.</a:t>
                      </a:r>
                      <a:endParaRPr lang="en-IN" sz="1400" dirty="0"/>
                    </a:p>
                  </a:txBody>
                  <a:tcPr marL="68580" marR="68580" marT="34290" marB="34290"/>
                </a:tc>
                <a:tc>
                  <a:txBody>
                    <a:bodyPr/>
                    <a:lstStyle/>
                    <a:p>
                      <a:pPr algn="l"/>
                      <a:r>
                        <a:rPr lang="en-US" sz="1400" b="0" i="0" u="none" strike="noStrike" cap="none" spc="0" baseline="0" dirty="0">
                          <a:solidFill>
                            <a:schemeClr val="dk1"/>
                          </a:solidFill>
                          <a:effectLst/>
                          <a:uFillTx/>
                          <a:latin typeface="+mn-lt"/>
                          <a:ea typeface="+mn-ea"/>
                          <a:cs typeface="+mn-cs"/>
                          <a:sym typeface="Arial"/>
                        </a:rPr>
                        <a:t>The study found current SMS spam filters to be inadequate, with both shallow machine learning models and existing anti-spam services struggling against spammers evasive tactics. This highlights the need for more robust models, exploration of advanced techniques like transfer learning, and potentially combining machine learning with NLP to address the limitations and enhance spam detection.</a:t>
                      </a:r>
                      <a:endParaRPr lang="en-IN" sz="1400" dirty="0"/>
                    </a:p>
                  </a:txBody>
                  <a:tcPr marL="68580" marR="68580" marT="34290" marB="34290"/>
                </a:tc>
                <a:extLst>
                  <a:ext uri="{0D108BD9-81ED-4DB2-BD59-A6C34878D82A}">
                    <a16:rowId xmlns:a16="http://schemas.microsoft.com/office/drawing/2014/main" val="3324888257"/>
                  </a:ext>
                </a:extLst>
              </a:tr>
            </a:tbl>
          </a:graphicData>
        </a:graphic>
      </p:graphicFrame>
      <p:sp>
        <p:nvSpPr>
          <p:cNvPr id="7" name="TextBox 6">
            <a:extLst>
              <a:ext uri="{FF2B5EF4-FFF2-40B4-BE49-F238E27FC236}">
                <a16:creationId xmlns:a16="http://schemas.microsoft.com/office/drawing/2014/main" id="{3F3BB4D3-4B6F-0CFA-F169-BAF30559AD5B}"/>
              </a:ext>
            </a:extLst>
          </p:cNvPr>
          <p:cNvSpPr txBox="1"/>
          <p:nvPr/>
        </p:nvSpPr>
        <p:spPr>
          <a:xfrm>
            <a:off x="240264" y="722862"/>
            <a:ext cx="4394719" cy="400110"/>
          </a:xfrm>
          <a:prstGeom prst="rect">
            <a:avLst/>
          </a:prstGeom>
          <a:noFill/>
        </p:spPr>
        <p:txBody>
          <a:bodyPr wrap="square" rtlCol="0">
            <a:spAutoFit/>
          </a:bodyPr>
          <a:lstStyle/>
          <a:p>
            <a:pPr defTabSz="342900" hangingPunct="1"/>
            <a:r>
              <a:rPr lang="en-IN" sz="2000" b="1" kern="1200" dirty="0">
                <a:solidFill>
                  <a:prstClr val="black"/>
                </a:solidFill>
                <a:latin typeface="Times New Roman" panose="02020603050405020304" pitchFamily="18" charset="0"/>
                <a:ea typeface="+mn-ea"/>
                <a:cs typeface="Times New Roman" panose="02020603050405020304" pitchFamily="18" charset="0"/>
              </a:rPr>
              <a:t>Literature</a:t>
            </a:r>
            <a:r>
              <a:rPr lang="en-IN" sz="2000" kern="1200" dirty="0">
                <a:solidFill>
                  <a:prstClr val="black"/>
                </a:solidFill>
                <a:latin typeface="Times New Roman" panose="02020603050405020304" pitchFamily="18" charset="0"/>
                <a:ea typeface="+mn-ea"/>
                <a:cs typeface="Times New Roman" panose="02020603050405020304" pitchFamily="18" charset="0"/>
              </a:rPr>
              <a:t> </a:t>
            </a:r>
            <a:r>
              <a:rPr lang="en-IN" sz="2000" b="1" kern="1200" dirty="0">
                <a:solidFill>
                  <a:prstClr val="black"/>
                </a:solidFill>
                <a:latin typeface="Times New Roman" panose="02020603050405020304" pitchFamily="18" charset="0"/>
                <a:ea typeface="+mn-ea"/>
                <a:cs typeface="Times New Roman" panose="02020603050405020304" pitchFamily="18" charset="0"/>
              </a:rPr>
              <a:t>Survey</a:t>
            </a:r>
          </a:p>
        </p:txBody>
      </p:sp>
    </p:spTree>
    <p:extLst>
      <p:ext uri="{BB962C8B-B14F-4D97-AF65-F5344CB8AC3E}">
        <p14:creationId xmlns:p14="http://schemas.microsoft.com/office/powerpoint/2010/main" val="8242397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5791A-42C8-F2E6-041E-998585621A50}"/>
              </a:ext>
            </a:extLst>
          </p:cNvPr>
          <p:cNvSpPr>
            <a:spLocks noGrp="1"/>
          </p:cNvSpPr>
          <p:nvPr>
            <p:ph type="title"/>
          </p:nvPr>
        </p:nvSpPr>
        <p:spPr>
          <a:xfrm>
            <a:off x="1219200" y="387626"/>
            <a:ext cx="6858000" cy="808038"/>
          </a:xfrm>
        </p:spPr>
        <p:txBody>
          <a:bodyPr>
            <a:normAutofit/>
          </a:bodyPr>
          <a:lstStyle/>
          <a:p>
            <a:r>
              <a:rPr lang="en-IN" sz="2000" b="1" dirty="0">
                <a:latin typeface="Times New Roman" panose="02020603050405020304" pitchFamily="18" charset="0"/>
                <a:cs typeface="Times New Roman" panose="02020603050405020304" pitchFamily="18" charset="0"/>
              </a:rPr>
              <a:t>Conclusion	</a:t>
            </a:r>
          </a:p>
        </p:txBody>
      </p:sp>
      <p:sp>
        <p:nvSpPr>
          <p:cNvPr id="3" name="Text Placeholder 2">
            <a:extLst>
              <a:ext uri="{FF2B5EF4-FFF2-40B4-BE49-F238E27FC236}">
                <a16:creationId xmlns:a16="http://schemas.microsoft.com/office/drawing/2014/main" id="{F89BE587-6DE5-9720-59A3-F92904F0C0A0}"/>
              </a:ext>
            </a:extLst>
          </p:cNvPr>
          <p:cNvSpPr>
            <a:spLocks noGrp="1"/>
          </p:cNvSpPr>
          <p:nvPr>
            <p:ph type="body" idx="1"/>
          </p:nvPr>
        </p:nvSpPr>
        <p:spPr>
          <a:xfrm>
            <a:off x="914400" y="1348408"/>
            <a:ext cx="7315200" cy="3763963"/>
          </a:xfrm>
        </p:spPr>
        <p:txBody>
          <a:bodyPr>
            <a:noAutofit/>
          </a:bodyPr>
          <a:lstStyle/>
          <a:p>
            <a:pPr marL="0" indent="0" algn="just">
              <a:buNone/>
            </a:pPr>
            <a:r>
              <a:rPr lang="en-US" sz="1600" b="1" u="sng" dirty="0">
                <a:latin typeface="Times New Roman" panose="02020603050405020304" pitchFamily="18" charset="0"/>
                <a:cs typeface="Times New Roman" panose="02020603050405020304" pitchFamily="18" charset="0"/>
              </a:rPr>
              <a:t>Comprehensive Model:</a:t>
            </a:r>
            <a:r>
              <a:rPr lang="en-US" sz="1600" dirty="0">
                <a:latin typeface="Times New Roman" panose="02020603050405020304" pitchFamily="18" charset="0"/>
                <a:cs typeface="Times New Roman" panose="02020603050405020304" pitchFamily="18" charset="0"/>
              </a:rPr>
              <a:t> Our approach integrates various Deep Learning architectures, including DNNs, LSTM networks, </a:t>
            </a:r>
            <a:r>
              <a:rPr lang="en-US" sz="1600" dirty="0" err="1">
                <a:latin typeface="Times New Roman" panose="02020603050405020304" pitchFamily="18" charset="0"/>
                <a:cs typeface="Times New Roman" panose="02020603050405020304" pitchFamily="18" charset="0"/>
              </a:rPr>
              <a:t>BiLSTMs</a:t>
            </a:r>
            <a:r>
              <a:rPr lang="en-US" sz="1600" dirty="0">
                <a:latin typeface="Times New Roman" panose="02020603050405020304" pitchFamily="18" charset="0"/>
                <a:cs typeface="Times New Roman" panose="02020603050405020304" pitchFamily="18" charset="0"/>
              </a:rPr>
              <a:t>, and pre-trained transformer models like BERT, to effectively combat cyberbullying and spam messages.</a:t>
            </a: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r>
              <a:rPr lang="en-US" sz="1600" b="1" u="sng" dirty="0">
                <a:latin typeface="Times New Roman" panose="02020603050405020304" pitchFamily="18" charset="0"/>
                <a:cs typeface="Times New Roman" panose="02020603050405020304" pitchFamily="18" charset="0"/>
              </a:rPr>
              <a:t>Innovative Fusion:</a:t>
            </a:r>
            <a:r>
              <a:rPr lang="en-US" sz="1600" dirty="0">
                <a:latin typeface="Times New Roman" panose="02020603050405020304" pitchFamily="18" charset="0"/>
                <a:cs typeface="Times New Roman" panose="02020603050405020304" pitchFamily="18" charset="0"/>
              </a:rPr>
              <a:t> Leveraging pre-trained models, we expanded our analysis by predicting on datasets opposite to their training domains, creating a concatenated dataset. This novel fusion of insights empowered us to train newer models, such as DNNs and </a:t>
            </a:r>
            <a:r>
              <a:rPr lang="en-US" sz="1600" dirty="0" err="1">
                <a:latin typeface="Times New Roman" panose="02020603050405020304" pitchFamily="18" charset="0"/>
                <a:cs typeface="Times New Roman" panose="02020603050405020304" pitchFamily="18" charset="0"/>
              </a:rPr>
              <a:t>BiLSTMs</a:t>
            </a:r>
            <a:r>
              <a:rPr lang="en-US" sz="1600" dirty="0">
                <a:latin typeface="Times New Roman" panose="02020603050405020304" pitchFamily="18" charset="0"/>
                <a:cs typeface="Times New Roman" panose="02020603050405020304" pitchFamily="18" charset="0"/>
              </a:rPr>
              <a:t>, with augmented data.</a:t>
            </a: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r>
              <a:rPr lang="en-US" sz="1600" b="1" u="sng" dirty="0">
                <a:latin typeface="Times New Roman" panose="02020603050405020304" pitchFamily="18" charset="0"/>
                <a:cs typeface="Times New Roman" panose="02020603050405020304" pitchFamily="18" charset="0"/>
              </a:rPr>
              <a:t>Commitment to Safety: </a:t>
            </a:r>
            <a:r>
              <a:rPr lang="en-US" sz="1600" dirty="0">
                <a:latin typeface="Times New Roman" panose="02020603050405020304" pitchFamily="18" charset="0"/>
                <a:cs typeface="Times New Roman" panose="02020603050405020304" pitchFamily="18" charset="0"/>
              </a:rPr>
              <a:t>Our holistic approach reflects our unwavering dedication to safeguarding users in the digital realm. By staying at the forefront of technological advancements, we are poised to make significant strides in combating online threats and ensuring a safer online experience for all.</a:t>
            </a: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r>
              <a:rPr lang="en-US" sz="1600" b="1" u="sng" dirty="0">
                <a:latin typeface="Times New Roman" panose="02020603050405020304" pitchFamily="18" charset="0"/>
                <a:cs typeface="Times New Roman" panose="02020603050405020304" pitchFamily="18" charset="0"/>
              </a:rPr>
              <a:t>Future Directions: </a:t>
            </a:r>
            <a:r>
              <a:rPr lang="en-US" sz="1600" dirty="0">
                <a:latin typeface="Times New Roman" panose="02020603050405020304" pitchFamily="18" charset="0"/>
                <a:cs typeface="Times New Roman" panose="02020603050405020304" pitchFamily="18" charset="0"/>
              </a:rPr>
              <a:t>As we continue to refine and adapt our model, we envision further enhancements in its performance and scalability. Our journey towards a safer digital landscape is ongoing, and we remain committed to pioneering solutions that prioritize user safety and security.</a:t>
            </a:r>
            <a:endParaRPr lang="en-IN"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3C0BDBD-B7F5-3CEC-1F6C-B4D08B5B7C55}"/>
              </a:ext>
            </a:extLst>
          </p:cNvPr>
          <p:cNvPicPr>
            <a:picLocks noChangeAspect="1"/>
          </p:cNvPicPr>
          <p:nvPr/>
        </p:nvPicPr>
        <p:blipFill>
          <a:blip r:embed="rId2"/>
          <a:stretch>
            <a:fillRect/>
          </a:stretch>
        </p:blipFill>
        <p:spPr>
          <a:xfrm>
            <a:off x="217542" y="0"/>
            <a:ext cx="1076475" cy="1124107"/>
          </a:xfrm>
          <a:prstGeom prst="rect">
            <a:avLst/>
          </a:prstGeom>
        </p:spPr>
      </p:pic>
    </p:spTree>
    <p:extLst>
      <p:ext uri="{BB962C8B-B14F-4D97-AF65-F5344CB8AC3E}">
        <p14:creationId xmlns:p14="http://schemas.microsoft.com/office/powerpoint/2010/main" val="3534800314"/>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References"/>
          <p:cNvSpPr txBox="1">
            <a:spLocks noGrp="1"/>
          </p:cNvSpPr>
          <p:nvPr>
            <p:ph type="title"/>
          </p:nvPr>
        </p:nvSpPr>
        <p:spPr>
          <a:xfrm>
            <a:off x="1012371" y="304864"/>
            <a:ext cx="6858000" cy="808038"/>
          </a:xfrm>
          <a:prstGeom prst="rect">
            <a:avLst/>
          </a:prstGeom>
        </p:spPr>
        <p:txBody>
          <a:bodyPr>
            <a:normAutofit/>
          </a:bodyPr>
          <a:lstStyle/>
          <a:p>
            <a:r>
              <a:rPr sz="2000" b="1" dirty="0">
                <a:latin typeface="Times New Roman"/>
                <a:cs typeface="Times New Roman"/>
              </a:rPr>
              <a:t>References</a:t>
            </a:r>
          </a:p>
        </p:txBody>
      </p:sp>
      <p:sp>
        <p:nvSpPr>
          <p:cNvPr id="3" name="TextBox 2">
            <a:extLst>
              <a:ext uri="{FF2B5EF4-FFF2-40B4-BE49-F238E27FC236}">
                <a16:creationId xmlns:a16="http://schemas.microsoft.com/office/drawing/2014/main" id="{20969E78-3C83-13C3-8700-6481BB45ACF0}"/>
              </a:ext>
            </a:extLst>
          </p:cNvPr>
          <p:cNvSpPr txBox="1"/>
          <p:nvPr/>
        </p:nvSpPr>
        <p:spPr>
          <a:xfrm>
            <a:off x="690465" y="1231641"/>
            <a:ext cx="8126964" cy="483209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IN" dirty="0"/>
              <a:t>[1] C. Gandhi, P. Kumar Sarangi, M. Saxena and A. K. Sahoo, "SMS Spam Detection Using Deep Learning Techniques: A Comparative Analysis of DNN Vs LSTM Vs Bi-LSTM," 2023</a:t>
            </a:r>
          </a:p>
          <a:p>
            <a:r>
              <a:rPr lang="en-IN" dirty="0"/>
              <a:t>International Conference on Computational Intelligence and Sustainable Engineering</a:t>
            </a:r>
          </a:p>
          <a:p>
            <a:r>
              <a:rPr lang="en-IN" dirty="0"/>
              <a:t>Solutions (CISES), Greater Noida, India, 2023, pp. 189-194, </a:t>
            </a:r>
            <a:r>
              <a:rPr lang="en-IN" dirty="0" err="1"/>
              <a:t>doi</a:t>
            </a:r>
            <a:r>
              <a:rPr lang="en-IN" dirty="0"/>
              <a:t>:</a:t>
            </a:r>
          </a:p>
          <a:p>
            <a:r>
              <a:rPr lang="en-IN" dirty="0"/>
              <a:t>10.1109/CISES58720.2023.10183634. </a:t>
            </a:r>
          </a:p>
          <a:p>
            <a:pPr algn="just"/>
            <a:endParaRPr lang="en-IN" dirty="0"/>
          </a:p>
          <a:p>
            <a:pPr algn="just"/>
            <a:r>
              <a:rPr lang="en-IN" dirty="0"/>
              <a:t>[2] M. Salman, M. Ikram and M. A. </a:t>
            </a:r>
            <a:r>
              <a:rPr lang="en-IN" dirty="0" err="1"/>
              <a:t>Kaafar</a:t>
            </a:r>
            <a:r>
              <a:rPr lang="en-IN" dirty="0"/>
              <a:t>, "Investigating Evasive Techniques in SMS Spam Filtering: A Comparative Analysis of Machine Learning Models," in IEEE Access, vol. 12, pp. 24306-24324, 2024, </a:t>
            </a:r>
            <a:r>
              <a:rPr lang="en-IN" dirty="0" err="1"/>
              <a:t>doi</a:t>
            </a:r>
            <a:r>
              <a:rPr lang="en-IN" dirty="0"/>
              <a:t>: 10.1109/ACCESS.2024.3364671</a:t>
            </a:r>
          </a:p>
          <a:p>
            <a:pPr algn="just"/>
            <a:endParaRPr lang="en-GB" dirty="0">
              <a:solidFill>
                <a:srgbClr val="222222"/>
              </a:solidFill>
              <a:latin typeface="Times New Roman" panose="02020603050405020304" pitchFamily="18" charset="0"/>
              <a:cs typeface="Times New Roman" panose="02020603050405020304" pitchFamily="18" charset="0"/>
            </a:endParaRPr>
          </a:p>
          <a:p>
            <a:pPr algn="just"/>
            <a:r>
              <a:rPr lang="en-GB" dirty="0">
                <a:solidFill>
                  <a:srgbClr val="222222"/>
                </a:solidFill>
                <a:latin typeface="Times New Roman" panose="02020603050405020304" pitchFamily="18" charset="0"/>
                <a:cs typeface="Times New Roman" panose="02020603050405020304" pitchFamily="18" charset="0"/>
              </a:rPr>
              <a:t>[3]</a:t>
            </a:r>
            <a:r>
              <a:rPr lang="en-IN" dirty="0"/>
              <a:t> M. </a:t>
            </a:r>
            <a:r>
              <a:rPr lang="en-IN" dirty="0" err="1"/>
              <a:t>Behzadi</a:t>
            </a:r>
            <a:r>
              <a:rPr lang="en-IN" dirty="0"/>
              <a:t>, I. G. Harris, and A. </a:t>
            </a:r>
            <a:r>
              <a:rPr lang="en-IN" dirty="0" err="1"/>
              <a:t>Derakhshan</a:t>
            </a:r>
            <a:r>
              <a:rPr lang="en-IN" dirty="0"/>
              <a:t>, "Rapid Cyber-bullying detection method using</a:t>
            </a:r>
          </a:p>
          <a:p>
            <a:pPr algn="just"/>
            <a:r>
              <a:rPr lang="en-IN" dirty="0"/>
              <a:t>Compact BERT Models," 2021 IEEE 15th International Conference on Semantic Computing</a:t>
            </a:r>
          </a:p>
          <a:p>
            <a:pPr algn="just"/>
            <a:r>
              <a:rPr lang="en-IN" dirty="0"/>
              <a:t>(ICSC), Laguna Hills, CA, USA, 2021, pp. 199-202, </a:t>
            </a:r>
            <a:r>
              <a:rPr lang="en-IN" dirty="0" err="1"/>
              <a:t>doi</a:t>
            </a:r>
            <a:r>
              <a:rPr lang="en-IN" dirty="0"/>
              <a:t>: 10.1109/ICSC50631.2021.00042</a:t>
            </a:r>
          </a:p>
          <a:p>
            <a:pPr algn="just"/>
            <a:endParaRPr lang="en-IN" dirty="0">
              <a:solidFill>
                <a:srgbClr val="222222"/>
              </a:solidFill>
              <a:latin typeface="Times New Roman" panose="02020603050405020304" pitchFamily="18" charset="0"/>
              <a:cs typeface="Times New Roman" panose="02020603050405020304" pitchFamily="18" charset="0"/>
            </a:endParaRPr>
          </a:p>
          <a:p>
            <a:pPr algn="just"/>
            <a:r>
              <a:rPr lang="en-IN" dirty="0">
                <a:solidFill>
                  <a:srgbClr val="222222"/>
                </a:solidFill>
                <a:latin typeface="Times New Roman" panose="02020603050405020304" pitchFamily="18" charset="0"/>
                <a:cs typeface="Times New Roman" panose="02020603050405020304" pitchFamily="18" charset="0"/>
              </a:rPr>
              <a:t>[4] K. </a:t>
            </a:r>
            <a:r>
              <a:rPr lang="en-IN" dirty="0" err="1">
                <a:solidFill>
                  <a:srgbClr val="222222"/>
                </a:solidFill>
                <a:latin typeface="Times New Roman" panose="02020603050405020304" pitchFamily="18" charset="0"/>
                <a:cs typeface="Times New Roman" panose="02020603050405020304" pitchFamily="18" charset="0"/>
              </a:rPr>
              <a:t>Maity</a:t>
            </a:r>
            <a:r>
              <a:rPr lang="en-IN" dirty="0">
                <a:solidFill>
                  <a:srgbClr val="222222"/>
                </a:solidFill>
                <a:latin typeface="Times New Roman" panose="02020603050405020304" pitchFamily="18" charset="0"/>
                <a:cs typeface="Times New Roman" panose="02020603050405020304" pitchFamily="18" charset="0"/>
              </a:rPr>
              <a:t>, T. Sen, S. Saha and P. Bhattacharyya, "</a:t>
            </a:r>
            <a:r>
              <a:rPr lang="en-IN" dirty="0" err="1">
                <a:solidFill>
                  <a:srgbClr val="222222"/>
                </a:solidFill>
                <a:latin typeface="Times New Roman" panose="02020603050405020304" pitchFamily="18" charset="0"/>
                <a:cs typeface="Times New Roman" panose="02020603050405020304" pitchFamily="18" charset="0"/>
              </a:rPr>
              <a:t>MTBullyGNN</a:t>
            </a:r>
            <a:r>
              <a:rPr lang="en-IN" dirty="0">
                <a:solidFill>
                  <a:srgbClr val="222222"/>
                </a:solidFill>
                <a:latin typeface="Times New Roman" panose="02020603050405020304" pitchFamily="18" charset="0"/>
                <a:cs typeface="Times New Roman" panose="02020603050405020304" pitchFamily="18" charset="0"/>
              </a:rPr>
              <a:t>: A Graph Neural Network-Based Multitask Framework for Cyberbullying Detection," in IEEE Transactions on Computational Social Systems, vol. 11, no. 1, pp. 849-858, Feb. 2024, </a:t>
            </a:r>
            <a:r>
              <a:rPr lang="en-IN" dirty="0" err="1">
                <a:solidFill>
                  <a:srgbClr val="222222"/>
                </a:solidFill>
                <a:latin typeface="Times New Roman" panose="02020603050405020304" pitchFamily="18" charset="0"/>
                <a:cs typeface="Times New Roman" panose="02020603050405020304" pitchFamily="18" charset="0"/>
              </a:rPr>
              <a:t>doi</a:t>
            </a:r>
            <a:r>
              <a:rPr lang="en-IN" dirty="0">
                <a:solidFill>
                  <a:srgbClr val="222222"/>
                </a:solidFill>
                <a:latin typeface="Times New Roman" panose="02020603050405020304" pitchFamily="18" charset="0"/>
                <a:cs typeface="Times New Roman" panose="02020603050405020304" pitchFamily="18" charset="0"/>
              </a:rPr>
              <a:t>: 10.1109/TCSS.2022.3230974</a:t>
            </a:r>
            <a:endParaRPr lang="en-GB" dirty="0">
              <a:solidFill>
                <a:srgbClr val="222222"/>
              </a:solidFill>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[5] Y. Khang Hsien, Z. </a:t>
            </a:r>
            <a:r>
              <a:rPr lang="en-US" dirty="0" err="1">
                <a:latin typeface="Times New Roman" panose="02020603050405020304" pitchFamily="18" charset="0"/>
                <a:cs typeface="Times New Roman" panose="02020603050405020304" pitchFamily="18" charset="0"/>
              </a:rPr>
              <a:t>Arabee</a:t>
            </a:r>
            <a:r>
              <a:rPr lang="en-US" dirty="0">
                <a:latin typeface="Times New Roman" panose="02020603050405020304" pitchFamily="18" charset="0"/>
                <a:cs typeface="Times New Roman" panose="02020603050405020304" pitchFamily="18" charset="0"/>
              </a:rPr>
              <a:t> Abdul Salam and V. </a:t>
            </a:r>
            <a:r>
              <a:rPr lang="en-US" dirty="0" err="1">
                <a:latin typeface="Times New Roman" panose="02020603050405020304" pitchFamily="18" charset="0"/>
                <a:cs typeface="Times New Roman" panose="02020603050405020304" pitchFamily="18" charset="0"/>
              </a:rPr>
              <a:t>Kasinathan</a:t>
            </a:r>
            <a:r>
              <a:rPr lang="en-US" dirty="0">
                <a:latin typeface="Times New Roman" panose="02020603050405020304" pitchFamily="18" charset="0"/>
                <a:cs typeface="Times New Roman" panose="02020603050405020304" pitchFamily="18" charset="0"/>
              </a:rPr>
              <a:t>, "Cyber Bullying Detection using Natural Language Processing (NLP) and Text Analytics," 2022 IEEE International Conference on Distributed Computing and Electrical Circuits and Electronics (ICDCECE), Ballari, India, 2022, pp. 1-4, </a:t>
            </a:r>
            <a:r>
              <a:rPr lang="en-US" dirty="0" err="1">
                <a:latin typeface="Times New Roman" panose="02020603050405020304" pitchFamily="18" charset="0"/>
                <a:cs typeface="Times New Roman" panose="02020603050405020304" pitchFamily="18" charset="0"/>
              </a:rPr>
              <a:t>doi</a:t>
            </a:r>
            <a:r>
              <a:rPr lang="en-US" dirty="0">
                <a:latin typeface="Times New Roman" panose="02020603050405020304" pitchFamily="18" charset="0"/>
                <a:cs typeface="Times New Roman" panose="02020603050405020304" pitchFamily="18" charset="0"/>
              </a:rPr>
              <a:t>: 10.1109/ICDCECE53908.2022.9792931</a:t>
            </a:r>
            <a:endParaRPr lang="en-IN" dirty="0">
              <a:latin typeface="Times New Roman" panose="02020603050405020304" pitchFamily="18" charset="0"/>
              <a:cs typeface="Times New Roman" panose="02020603050405020304" pitchFamily="18" charset="0"/>
            </a:endParaRP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References"/>
          <p:cNvSpPr txBox="1">
            <a:spLocks noGrp="1"/>
          </p:cNvSpPr>
          <p:nvPr>
            <p:ph type="title"/>
          </p:nvPr>
        </p:nvSpPr>
        <p:spPr>
          <a:xfrm>
            <a:off x="1021702" y="286202"/>
            <a:ext cx="6858000" cy="808038"/>
          </a:xfrm>
          <a:prstGeom prst="rect">
            <a:avLst/>
          </a:prstGeom>
        </p:spPr>
        <p:txBody>
          <a:bodyPr>
            <a:normAutofit/>
          </a:bodyPr>
          <a:lstStyle/>
          <a:p>
            <a:r>
              <a:rPr sz="2000" b="1" dirty="0">
                <a:latin typeface="Times New Roman"/>
                <a:cs typeface="Times New Roman"/>
              </a:rPr>
              <a:t>References</a:t>
            </a:r>
          </a:p>
        </p:txBody>
      </p:sp>
      <p:sp>
        <p:nvSpPr>
          <p:cNvPr id="3" name="TextBox 2">
            <a:extLst>
              <a:ext uri="{FF2B5EF4-FFF2-40B4-BE49-F238E27FC236}">
                <a16:creationId xmlns:a16="http://schemas.microsoft.com/office/drawing/2014/main" id="{20969E78-3C83-13C3-8700-6481BB45ACF0}"/>
              </a:ext>
            </a:extLst>
          </p:cNvPr>
          <p:cNvSpPr txBox="1"/>
          <p:nvPr/>
        </p:nvSpPr>
        <p:spPr>
          <a:xfrm>
            <a:off x="690465" y="1231641"/>
            <a:ext cx="8126964" cy="52629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IN" dirty="0"/>
              <a:t>[6]</a:t>
            </a:r>
            <a:r>
              <a:rPr lang="en-IN" b="0" i="0" dirty="0">
                <a:solidFill>
                  <a:srgbClr val="333333"/>
                </a:solidFill>
                <a:effectLst/>
                <a:latin typeface="HelveticaNeue Regular"/>
              </a:rPr>
              <a:t> </a:t>
            </a:r>
            <a:r>
              <a:rPr lang="en-IN" b="0" i="0" dirty="0">
                <a:solidFill>
                  <a:srgbClr val="333333"/>
                </a:solidFill>
                <a:effectLst/>
                <a:latin typeface="Times New Roman" panose="02020603050405020304" pitchFamily="18" charset="0"/>
                <a:cs typeface="Times New Roman" panose="02020603050405020304" pitchFamily="18" charset="0"/>
              </a:rPr>
              <a:t>V. Banerjee, J. </a:t>
            </a:r>
            <a:r>
              <a:rPr lang="en-IN" b="0" i="0" dirty="0" err="1">
                <a:solidFill>
                  <a:srgbClr val="333333"/>
                </a:solidFill>
                <a:effectLst/>
                <a:latin typeface="Times New Roman" panose="02020603050405020304" pitchFamily="18" charset="0"/>
                <a:cs typeface="Times New Roman" panose="02020603050405020304" pitchFamily="18" charset="0"/>
              </a:rPr>
              <a:t>Telavane</a:t>
            </a:r>
            <a:r>
              <a:rPr lang="en-IN" b="0" i="0" dirty="0">
                <a:solidFill>
                  <a:srgbClr val="333333"/>
                </a:solidFill>
                <a:effectLst/>
                <a:latin typeface="Times New Roman" panose="02020603050405020304" pitchFamily="18" charset="0"/>
                <a:cs typeface="Times New Roman" panose="02020603050405020304" pitchFamily="18" charset="0"/>
              </a:rPr>
              <a:t>, P. Gaikwad and P. </a:t>
            </a:r>
            <a:r>
              <a:rPr lang="en-IN" b="0" i="0" dirty="0" err="1">
                <a:solidFill>
                  <a:srgbClr val="333333"/>
                </a:solidFill>
                <a:effectLst/>
                <a:latin typeface="Times New Roman" panose="02020603050405020304" pitchFamily="18" charset="0"/>
                <a:cs typeface="Times New Roman" panose="02020603050405020304" pitchFamily="18" charset="0"/>
              </a:rPr>
              <a:t>Vartak</a:t>
            </a:r>
            <a:r>
              <a:rPr lang="en-IN" b="0" i="0" dirty="0">
                <a:solidFill>
                  <a:srgbClr val="333333"/>
                </a:solidFill>
                <a:effectLst/>
                <a:latin typeface="Times New Roman" panose="02020603050405020304" pitchFamily="18" charset="0"/>
                <a:cs typeface="Times New Roman" panose="02020603050405020304" pitchFamily="18" charset="0"/>
              </a:rPr>
              <a:t>, "Detection of Cyberbullying Using Deep Neural Network," </a:t>
            </a:r>
            <a:r>
              <a:rPr lang="en-IN" b="0" i="1" dirty="0">
                <a:solidFill>
                  <a:srgbClr val="333333"/>
                </a:solidFill>
                <a:effectLst/>
                <a:latin typeface="Times New Roman" panose="02020603050405020304" pitchFamily="18" charset="0"/>
                <a:cs typeface="Times New Roman" panose="02020603050405020304" pitchFamily="18" charset="0"/>
              </a:rPr>
              <a:t>2019 5th International Conference on Advanced Computing &amp; Communication Systems (ICACCS)</a:t>
            </a:r>
            <a:r>
              <a:rPr lang="en-IN" b="0" i="0" dirty="0">
                <a:solidFill>
                  <a:srgbClr val="333333"/>
                </a:solidFill>
                <a:effectLst/>
                <a:latin typeface="Times New Roman" panose="02020603050405020304" pitchFamily="18" charset="0"/>
                <a:cs typeface="Times New Roman" panose="02020603050405020304" pitchFamily="18" charset="0"/>
              </a:rPr>
              <a:t>, Coimbatore, India, 2019, pp. 604-607, </a:t>
            </a:r>
            <a:r>
              <a:rPr lang="en-IN" b="0" i="0" dirty="0" err="1">
                <a:solidFill>
                  <a:srgbClr val="333333"/>
                </a:solidFill>
                <a:effectLst/>
                <a:latin typeface="Times New Roman" panose="02020603050405020304" pitchFamily="18" charset="0"/>
                <a:cs typeface="Times New Roman" panose="02020603050405020304" pitchFamily="18" charset="0"/>
              </a:rPr>
              <a:t>doi</a:t>
            </a:r>
            <a:r>
              <a:rPr lang="en-IN" b="0" i="0" dirty="0">
                <a:solidFill>
                  <a:srgbClr val="333333"/>
                </a:solidFill>
                <a:effectLst/>
                <a:latin typeface="Times New Roman" panose="02020603050405020304" pitchFamily="18" charset="0"/>
                <a:cs typeface="Times New Roman" panose="02020603050405020304" pitchFamily="18" charset="0"/>
              </a:rPr>
              <a:t>: 10.1109/ICACCS.2019.8728378</a:t>
            </a:r>
            <a:r>
              <a:rPr lang="en-IN" b="0" i="0" dirty="0">
                <a:solidFill>
                  <a:srgbClr val="333333"/>
                </a:solidFill>
                <a:effectLst/>
                <a:latin typeface="HelveticaNeue Regular"/>
              </a:rPr>
              <a:t>.</a:t>
            </a:r>
            <a:endParaRPr lang="en-US" dirty="0"/>
          </a:p>
          <a:p>
            <a:endParaRPr lang="en-IN" dirty="0"/>
          </a:p>
          <a:p>
            <a:pPr algn="just"/>
            <a:r>
              <a:rPr lang="en-IN" dirty="0"/>
              <a:t>[7]</a:t>
            </a:r>
            <a:r>
              <a:rPr lang="en-US" dirty="0"/>
              <a:t> School Violence Scenarios?: A Teachers' Perspective. In Extended Abstracts of the 2020 CHI Conference on Human Factors in Computing Systems (CHI EA '20). Association for Computing Machinery, New York, NY, USA, 1–7. https://doi.org/10.1145/3334480.3382929 - </a:t>
            </a:r>
          </a:p>
          <a:p>
            <a:pPr algn="just"/>
            <a:endParaRPr lang="en-GB" dirty="0">
              <a:solidFill>
                <a:srgbClr val="222222"/>
              </a:solidFill>
              <a:latin typeface="Times New Roman" panose="02020603050405020304" pitchFamily="18" charset="0"/>
              <a:cs typeface="Times New Roman" panose="02020603050405020304" pitchFamily="18" charset="0"/>
            </a:endParaRPr>
          </a:p>
          <a:p>
            <a:pPr algn="just"/>
            <a:r>
              <a:rPr lang="en-GB" dirty="0">
                <a:solidFill>
                  <a:srgbClr val="222222"/>
                </a:solidFill>
                <a:latin typeface="Times New Roman" panose="02020603050405020304" pitchFamily="18" charset="0"/>
                <a:cs typeface="Times New Roman" panose="02020603050405020304" pitchFamily="18" charset="0"/>
              </a:rPr>
              <a:t>[8]</a:t>
            </a:r>
            <a:r>
              <a:rPr lang="en-IN" dirty="0"/>
              <a:t> </a:t>
            </a:r>
            <a:r>
              <a:rPr lang="en-US" dirty="0" err="1"/>
              <a:t>Ghada</a:t>
            </a:r>
            <a:r>
              <a:rPr lang="en-US" dirty="0"/>
              <a:t> Hassan. 2019. Bullying Hurts: A Survey on Non-Supervised Techniques for Cyber-bullying Detection. In Proceedings of the 8th International Conference on Software and Information Engineering (ICSIE '19). Association for Computing Machinery, New York, NY, USA, 85–90. https://doi.org/10.1145/3328833.3328869 </a:t>
            </a:r>
          </a:p>
          <a:p>
            <a:pPr algn="just"/>
            <a:endParaRPr lang="en-IN" dirty="0">
              <a:solidFill>
                <a:srgbClr val="222222"/>
              </a:solidFill>
              <a:latin typeface="Times New Roman" panose="02020603050405020304" pitchFamily="18" charset="0"/>
              <a:cs typeface="Times New Roman" panose="02020603050405020304" pitchFamily="18" charset="0"/>
            </a:endParaRPr>
          </a:p>
          <a:p>
            <a:pPr algn="just"/>
            <a:r>
              <a:rPr lang="en-IN" dirty="0">
                <a:solidFill>
                  <a:srgbClr val="222222"/>
                </a:solidFill>
                <a:latin typeface="Times New Roman" panose="02020603050405020304" pitchFamily="18" charset="0"/>
                <a:cs typeface="Times New Roman" panose="02020603050405020304" pitchFamily="18" charset="0"/>
              </a:rPr>
              <a:t>[9] </a:t>
            </a:r>
            <a:r>
              <a:rPr lang="en-IN" dirty="0"/>
              <a:t>C. Oswald, Sona Elza Simon, and Arnab Bhattacharya. 2022. </a:t>
            </a:r>
            <a:r>
              <a:rPr lang="en-IN" dirty="0" err="1"/>
              <a:t>SpotSpam</a:t>
            </a:r>
            <a:r>
              <a:rPr lang="en-IN" dirty="0"/>
              <a:t>: Intention Analysis–driven SMS Spam Detection Using BERT Embeddings. ACM Trans. Web 16, 3, Article 14 (August 2022), 27 pages. https://doi.org/10.1145/3538491</a:t>
            </a:r>
            <a:endParaRPr lang="en-US" dirty="0">
              <a:latin typeface="Times New Roman" panose="02020603050405020304" pitchFamily="18" charset="0"/>
              <a:cs typeface="Times New Roman" panose="02020603050405020304" pitchFamily="18" charset="0"/>
            </a:endParaRPr>
          </a:p>
          <a:p>
            <a:pPr algn="just"/>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[10] M. A. Al-</a:t>
            </a:r>
            <a:r>
              <a:rPr lang="en-US" dirty="0" err="1">
                <a:latin typeface="Times New Roman" panose="02020603050405020304" pitchFamily="18" charset="0"/>
                <a:cs typeface="Times New Roman" panose="02020603050405020304" pitchFamily="18" charset="0"/>
              </a:rPr>
              <a:t>Ajlan</a:t>
            </a:r>
            <a:r>
              <a:rPr lang="en-US" dirty="0">
                <a:latin typeface="Times New Roman" panose="02020603050405020304" pitchFamily="18" charset="0"/>
                <a:cs typeface="Times New Roman" panose="02020603050405020304" pitchFamily="18" charset="0"/>
              </a:rPr>
              <a:t> and M. </a:t>
            </a:r>
            <a:r>
              <a:rPr lang="en-US" dirty="0" err="1">
                <a:latin typeface="Times New Roman" panose="02020603050405020304" pitchFamily="18" charset="0"/>
                <a:cs typeface="Times New Roman" panose="02020603050405020304" pitchFamily="18" charset="0"/>
              </a:rPr>
              <a:t>Ykhlef</a:t>
            </a:r>
            <a:r>
              <a:rPr lang="en-US" dirty="0">
                <a:latin typeface="Times New Roman" panose="02020603050405020304" pitchFamily="18" charset="0"/>
                <a:cs typeface="Times New Roman" panose="02020603050405020304" pitchFamily="18" charset="0"/>
              </a:rPr>
              <a:t>, "Optimized Twitter Cyberbullying Detection based on Deep Learning," 2018 21st Saudi Computer Society National Computer Conference (NCC), Riyadh, Saudi Arabia, 2018, pp. 1-5, </a:t>
            </a:r>
            <a:r>
              <a:rPr lang="en-US" dirty="0" err="1">
                <a:latin typeface="Times New Roman" panose="02020603050405020304" pitchFamily="18" charset="0"/>
                <a:cs typeface="Times New Roman" panose="02020603050405020304" pitchFamily="18" charset="0"/>
              </a:rPr>
              <a:t>doi</a:t>
            </a:r>
            <a:r>
              <a:rPr lang="en-US" dirty="0">
                <a:latin typeface="Times New Roman" panose="02020603050405020304" pitchFamily="18" charset="0"/>
                <a:cs typeface="Times New Roman" panose="02020603050405020304" pitchFamily="18" charset="0"/>
              </a:rPr>
              <a:t>: 10.1109/NCG.2018.8593146. </a:t>
            </a:r>
          </a:p>
          <a:p>
            <a:pPr algn="just"/>
            <a:endParaRPr lang="en-US" dirty="0">
              <a:latin typeface="Times New Roman" panose="02020603050405020304" pitchFamily="18" charset="0"/>
              <a:cs typeface="Times New Roman" panose="02020603050405020304" pitchFamily="18" charset="0"/>
            </a:endParaRPr>
          </a:p>
          <a:p>
            <a:pPr algn="l"/>
            <a:r>
              <a:rPr lang="en-US" dirty="0">
                <a:latin typeface="Times New Roman" panose="02020603050405020304" pitchFamily="18" charset="0"/>
                <a:cs typeface="Times New Roman" panose="02020603050405020304" pitchFamily="18" charset="0"/>
              </a:rPr>
              <a:t>[11]</a:t>
            </a:r>
            <a:r>
              <a:rPr lang="en-IN" sz="1400" dirty="0"/>
              <a:t> </a:t>
            </a:r>
            <a:r>
              <a:rPr lang="en-IN" sz="1400" dirty="0" err="1"/>
              <a:t>Suyu</a:t>
            </a:r>
            <a:r>
              <a:rPr lang="en-IN" sz="1400" dirty="0"/>
              <a:t> Ge, Lu Cheng, and Huan Liu. In  Proceedings of the Web Conference 2021 (WWW '21). ACM, New York, NY, USA [DOI: 10.1145/3442381.3449828](https://doi.org/10.1145/3442381.3449828) | </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5910001"/>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37"/>
            <a:ext cx="8229600" cy="1508126"/>
          </a:xfrm>
        </p:spPr>
        <p:txBody>
          <a:bodyPr/>
          <a:lstStyle/>
          <a:p>
            <a:r>
              <a:rPr lang="en-US" sz="3000" b="1" dirty="0">
                <a:latin typeface="Times New Roman" panose="02020603050405020304" pitchFamily="18" charset="0"/>
                <a:cs typeface="Times New Roman" panose="02020603050405020304" pitchFamily="18" charset="0"/>
              </a:rPr>
              <a:t>THANK YOU</a:t>
            </a:r>
            <a:endParaRPr lang="en-IN" sz="3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0172774"/>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96340-C3DA-966A-E3BF-F036CE7079E7}"/>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9E6208F3-1CDD-B3E2-AF57-59A794C6EAA0}"/>
              </a:ext>
            </a:extLst>
          </p:cNvPr>
          <p:cNvSpPr>
            <a:spLocks noGrp="1"/>
          </p:cNvSpPr>
          <p:nvPr>
            <p:ph type="subTitle" idx="1"/>
          </p:nvPr>
        </p:nvSpPr>
        <p:spPr/>
        <p:txBody>
          <a:bodyPr/>
          <a:lstStyle/>
          <a:p>
            <a:endParaRPr lang="en-IN" dirty="0"/>
          </a:p>
        </p:txBody>
      </p:sp>
      <p:graphicFrame>
        <p:nvGraphicFramePr>
          <p:cNvPr id="6" name="Table 6">
            <a:extLst>
              <a:ext uri="{FF2B5EF4-FFF2-40B4-BE49-F238E27FC236}">
                <a16:creationId xmlns:a16="http://schemas.microsoft.com/office/drawing/2014/main" id="{0EA0208A-6CA7-87AD-24C8-A65F1DCFCBC4}"/>
              </a:ext>
            </a:extLst>
          </p:cNvPr>
          <p:cNvGraphicFramePr>
            <a:graphicFrameLocks noGrp="1"/>
          </p:cNvGraphicFramePr>
          <p:nvPr>
            <p:extLst>
              <p:ext uri="{D42A27DB-BD31-4B8C-83A1-F6EECF244321}">
                <p14:modId xmlns:p14="http://schemas.microsoft.com/office/powerpoint/2010/main" val="1356550369"/>
              </p:ext>
            </p:extLst>
          </p:nvPr>
        </p:nvGraphicFramePr>
        <p:xfrm>
          <a:off x="344713" y="1358770"/>
          <a:ext cx="8258112" cy="5107344"/>
        </p:xfrm>
        <a:graphic>
          <a:graphicData uri="http://schemas.openxmlformats.org/drawingml/2006/table">
            <a:tbl>
              <a:tblPr firstRow="1" bandRow="1">
                <a:tableStyleId>{5C22544A-7EE6-4342-B048-85BDC9FD1C3A}</a:tableStyleId>
              </a:tblPr>
              <a:tblGrid>
                <a:gridCol w="1798724">
                  <a:extLst>
                    <a:ext uri="{9D8B030D-6E8A-4147-A177-3AD203B41FA5}">
                      <a16:colId xmlns:a16="http://schemas.microsoft.com/office/drawing/2014/main" val="3250023459"/>
                    </a:ext>
                  </a:extLst>
                </a:gridCol>
                <a:gridCol w="1594821">
                  <a:extLst>
                    <a:ext uri="{9D8B030D-6E8A-4147-A177-3AD203B41FA5}">
                      <a16:colId xmlns:a16="http://schemas.microsoft.com/office/drawing/2014/main" val="367054855"/>
                    </a:ext>
                  </a:extLst>
                </a:gridCol>
                <a:gridCol w="2585211">
                  <a:extLst>
                    <a:ext uri="{9D8B030D-6E8A-4147-A177-3AD203B41FA5}">
                      <a16:colId xmlns:a16="http://schemas.microsoft.com/office/drawing/2014/main" val="3934595310"/>
                    </a:ext>
                  </a:extLst>
                </a:gridCol>
                <a:gridCol w="2279356">
                  <a:extLst>
                    <a:ext uri="{9D8B030D-6E8A-4147-A177-3AD203B41FA5}">
                      <a16:colId xmlns:a16="http://schemas.microsoft.com/office/drawing/2014/main" val="117886275"/>
                    </a:ext>
                  </a:extLst>
                </a:gridCol>
              </a:tblGrid>
              <a:tr h="830141">
                <a:tc>
                  <a:txBody>
                    <a:bodyPr/>
                    <a:lstStyle/>
                    <a:p>
                      <a:pPr algn="ctr"/>
                      <a:r>
                        <a:rPr lang="en-IN" sz="1200" dirty="0">
                          <a:solidFill>
                            <a:schemeClr val="tx1"/>
                          </a:solidFill>
                        </a:rPr>
                        <a:t>Paper Title </a:t>
                      </a:r>
                    </a:p>
                    <a:p>
                      <a:pPr algn="ctr"/>
                      <a:r>
                        <a:rPr lang="en-IN" sz="1200" dirty="0">
                          <a:solidFill>
                            <a:schemeClr val="tx1"/>
                          </a:solidFill>
                        </a:rPr>
                        <a:t>and year</a:t>
                      </a:r>
                    </a:p>
                  </a:txBody>
                  <a:tcPr marL="68580" marR="68580" marT="34290" marB="34290"/>
                </a:tc>
                <a:tc>
                  <a:txBody>
                    <a:bodyPr/>
                    <a:lstStyle/>
                    <a:p>
                      <a:pPr algn="ctr"/>
                      <a:r>
                        <a:rPr lang="en-IN" sz="1200" dirty="0">
                          <a:solidFill>
                            <a:schemeClr val="tx1"/>
                          </a:solidFill>
                        </a:rPr>
                        <a:t>Authors</a:t>
                      </a:r>
                    </a:p>
                    <a:p>
                      <a:pPr algn="ctr"/>
                      <a:r>
                        <a:rPr lang="en-IN" sz="1200" dirty="0">
                          <a:solidFill>
                            <a:schemeClr val="tx1"/>
                          </a:solidFill>
                        </a:rPr>
                        <a:t>And paper details</a:t>
                      </a:r>
                    </a:p>
                  </a:txBody>
                  <a:tcPr marL="68580" marR="68580" marT="34290" marB="34290"/>
                </a:tc>
                <a:tc>
                  <a:txBody>
                    <a:bodyPr/>
                    <a:lstStyle/>
                    <a:p>
                      <a:pPr algn="ctr"/>
                      <a:r>
                        <a:rPr lang="en-IN" sz="1200" dirty="0">
                          <a:solidFill>
                            <a:schemeClr val="tx1"/>
                          </a:solidFill>
                        </a:rPr>
                        <a:t>Description</a:t>
                      </a:r>
                    </a:p>
                  </a:txBody>
                  <a:tcPr marL="68580" marR="68580" marT="34290" marB="34290"/>
                </a:tc>
                <a:tc>
                  <a:txBody>
                    <a:bodyPr/>
                    <a:lstStyle/>
                    <a:p>
                      <a:pPr algn="ctr"/>
                      <a:r>
                        <a:rPr lang="en-IN" sz="1200" dirty="0">
                          <a:solidFill>
                            <a:schemeClr val="tx1"/>
                          </a:solidFill>
                        </a:rPr>
                        <a:t>Gaps</a:t>
                      </a:r>
                    </a:p>
                  </a:txBody>
                  <a:tcPr marL="68580" marR="68580" marT="34290" marB="34290"/>
                </a:tc>
                <a:extLst>
                  <a:ext uri="{0D108BD9-81ED-4DB2-BD59-A6C34878D82A}">
                    <a16:rowId xmlns:a16="http://schemas.microsoft.com/office/drawing/2014/main" val="2696047699"/>
                  </a:ext>
                </a:extLst>
              </a:tr>
              <a:tr h="4277203">
                <a:tc>
                  <a:txBody>
                    <a:bodyPr/>
                    <a:lstStyle/>
                    <a:p>
                      <a:pPr algn="l"/>
                      <a:r>
                        <a:rPr lang="en-US" sz="1400" b="0" i="0" u="none" strike="noStrike" cap="none" spc="0" baseline="0" dirty="0">
                          <a:solidFill>
                            <a:schemeClr val="dk1"/>
                          </a:solidFill>
                          <a:effectLst/>
                          <a:uFillTx/>
                          <a:latin typeface="+mn-lt"/>
                          <a:ea typeface="+mn-ea"/>
                          <a:cs typeface="+mn-cs"/>
                          <a:sym typeface="Arial"/>
                        </a:rPr>
                        <a:t>SMS Spam Detection Using Deep Learning Techniques: A Comparative Analysis of DNN Vs LSTM Vs Bi-LSTM</a:t>
                      </a:r>
                    </a:p>
                    <a:p>
                      <a:pPr algn="l"/>
                      <a:endParaRPr lang="en-US" sz="1400" dirty="0"/>
                    </a:p>
                    <a:p>
                      <a:pPr algn="l"/>
                      <a:r>
                        <a:rPr lang="en-US" sz="1400" dirty="0"/>
                        <a:t>Published Year-2023</a:t>
                      </a:r>
                      <a:endParaRPr lang="en-IN" sz="1400" dirty="0"/>
                    </a:p>
                  </a:txBody>
                  <a:tcPr marL="68580" marR="68580" marT="34290" marB="34290"/>
                </a:tc>
                <a:tc>
                  <a:txBody>
                    <a:bodyPr/>
                    <a:lstStyle/>
                    <a:p>
                      <a:pPr algn="l"/>
                      <a:r>
                        <a:rPr lang="en-IN" sz="1400" b="0" i="0" u="none" strike="noStrike" cap="none" spc="0" baseline="0" dirty="0">
                          <a:solidFill>
                            <a:schemeClr val="dk1"/>
                          </a:solidFill>
                          <a:effectLst/>
                          <a:uFillTx/>
                          <a:latin typeface="+mn-lt"/>
                          <a:ea typeface="+mn-ea"/>
                          <a:cs typeface="+mn-cs"/>
                          <a:sym typeface="Arial"/>
                        </a:rPr>
                        <a:t>C. Gandhi</a:t>
                      </a:r>
                    </a:p>
                    <a:p>
                      <a:pPr algn="l"/>
                      <a:r>
                        <a:rPr lang="en-IN" sz="1400" b="0" i="0" u="none" strike="noStrike" cap="none" spc="0" baseline="0" dirty="0">
                          <a:solidFill>
                            <a:schemeClr val="dk1"/>
                          </a:solidFill>
                          <a:effectLst/>
                          <a:uFillTx/>
                          <a:latin typeface="+mn-lt"/>
                          <a:ea typeface="+mn-ea"/>
                          <a:cs typeface="+mn-cs"/>
                          <a:sym typeface="Arial"/>
                        </a:rPr>
                        <a:t>P. Kumar Sarangi</a:t>
                      </a:r>
                    </a:p>
                    <a:p>
                      <a:pPr algn="l"/>
                      <a:r>
                        <a:rPr lang="en-IN" sz="1400" b="0" i="0" u="none" strike="noStrike" cap="none" spc="0" baseline="0" dirty="0">
                          <a:solidFill>
                            <a:schemeClr val="dk1"/>
                          </a:solidFill>
                          <a:effectLst/>
                          <a:uFillTx/>
                          <a:latin typeface="+mn-lt"/>
                          <a:ea typeface="+mn-ea"/>
                          <a:cs typeface="+mn-cs"/>
                          <a:sym typeface="Arial"/>
                        </a:rPr>
                        <a:t>M. Saxena</a:t>
                      </a:r>
                    </a:p>
                    <a:p>
                      <a:pPr marL="0" indent="0" algn="l">
                        <a:buNone/>
                      </a:pPr>
                      <a:r>
                        <a:rPr lang="en-IN" sz="1400" b="0" i="0" u="none" strike="noStrike" cap="none" spc="0" baseline="0" dirty="0">
                          <a:solidFill>
                            <a:schemeClr val="dk1"/>
                          </a:solidFill>
                          <a:effectLst/>
                          <a:uFillTx/>
                          <a:latin typeface="+mn-lt"/>
                          <a:ea typeface="+mn-ea"/>
                          <a:cs typeface="+mn-cs"/>
                          <a:sym typeface="Arial"/>
                        </a:rPr>
                        <a:t>AK. Sahoo</a:t>
                      </a:r>
                    </a:p>
                    <a:p>
                      <a:pPr algn="l"/>
                      <a:endParaRPr lang="en-US" sz="1400" b="0" i="0" u="none" strike="noStrike" cap="none" spc="0" baseline="0" dirty="0">
                        <a:solidFill>
                          <a:schemeClr val="dk1"/>
                        </a:solidFill>
                        <a:effectLst/>
                        <a:uFillTx/>
                        <a:latin typeface="+mn-lt"/>
                        <a:ea typeface="+mn-ea"/>
                        <a:cs typeface="+mn-cs"/>
                        <a:sym typeface="Arial"/>
                      </a:endParaRPr>
                    </a:p>
                    <a:p>
                      <a:pPr algn="l"/>
                      <a:r>
                        <a:rPr lang="en-US" sz="1400" b="0" i="0" u="none" strike="noStrike" cap="none" spc="0" baseline="0" dirty="0">
                          <a:solidFill>
                            <a:schemeClr val="dk1"/>
                          </a:solidFill>
                          <a:effectLst/>
                          <a:uFillTx/>
                          <a:latin typeface="+mn-lt"/>
                          <a:ea typeface="+mn-ea"/>
                          <a:cs typeface="+mn-cs"/>
                          <a:sym typeface="Arial"/>
                        </a:rPr>
                        <a:t>International Conference on Computational Intelligence and Sustainable Engineering Solutions (CISES)</a:t>
                      </a:r>
                    </a:p>
                    <a:p>
                      <a:pPr algn="l"/>
                      <a:r>
                        <a:rPr lang="en-US" sz="1400" b="1" i="0" u="none" strike="noStrike" cap="none" spc="0" baseline="0" dirty="0">
                          <a:solidFill>
                            <a:schemeClr val="dk1"/>
                          </a:solidFill>
                          <a:effectLst/>
                          <a:uFillTx/>
                          <a:latin typeface="+mn-lt"/>
                          <a:ea typeface="+mn-ea"/>
                          <a:cs typeface="+mn-cs"/>
                          <a:sym typeface="Arial"/>
                        </a:rPr>
                        <a:t>Location:</a:t>
                      </a:r>
                      <a:r>
                        <a:rPr lang="en-US" sz="1400" b="0" i="0" u="none" strike="noStrike" cap="none" spc="0" baseline="0" dirty="0">
                          <a:solidFill>
                            <a:schemeClr val="dk1"/>
                          </a:solidFill>
                          <a:effectLst/>
                          <a:uFillTx/>
                          <a:latin typeface="+mn-lt"/>
                          <a:ea typeface="+mn-ea"/>
                          <a:cs typeface="+mn-cs"/>
                          <a:sym typeface="Arial"/>
                        </a:rPr>
                        <a:t> Greater Noida, India</a:t>
                      </a:r>
                    </a:p>
                    <a:p>
                      <a:pPr marL="0" indent="0" algn="l">
                        <a:buNone/>
                      </a:pPr>
                      <a:endParaRPr lang="en-IN" sz="1400" b="0" i="0" u="none" strike="noStrike" cap="none" spc="0" baseline="0" dirty="0">
                        <a:solidFill>
                          <a:schemeClr val="dk1"/>
                        </a:solidFill>
                        <a:effectLst/>
                        <a:uFillTx/>
                        <a:latin typeface="+mn-lt"/>
                        <a:ea typeface="+mn-ea"/>
                        <a:cs typeface="+mn-cs"/>
                        <a:sym typeface="Arial"/>
                      </a:endParaRPr>
                    </a:p>
                    <a:p>
                      <a:pPr marL="0" indent="0" algn="l">
                        <a:buNone/>
                      </a:pPr>
                      <a:endParaRPr lang="en-IN" sz="1400" b="0" i="0" u="none" strike="noStrike" cap="none" spc="0" baseline="0" dirty="0">
                        <a:solidFill>
                          <a:schemeClr val="dk1"/>
                        </a:solidFill>
                        <a:effectLst/>
                        <a:uFillTx/>
                        <a:latin typeface="+mn-lt"/>
                        <a:ea typeface="+mn-ea"/>
                        <a:cs typeface="+mn-cs"/>
                        <a:sym typeface="Arial"/>
                      </a:endParaRPr>
                    </a:p>
                  </a:txBody>
                  <a:tcPr marL="68580" marR="68580" marT="34290" marB="34290"/>
                </a:tc>
                <a:tc>
                  <a:txBody>
                    <a:bodyPr/>
                    <a:lstStyle/>
                    <a:p>
                      <a:pPr algn="l"/>
                      <a:r>
                        <a:rPr lang="en-US" sz="1400" dirty="0"/>
                        <a:t>This paper compares the performance of three deep learning techniques, namely Deep Neural Network (DNN), Long Short-Term Memory (LSTM), and Bi-directional LSTM (Bi-LSTM), for SMS spam detection.</a:t>
                      </a:r>
                      <a:endParaRPr lang="en-IN" sz="1400" dirty="0"/>
                    </a:p>
                  </a:txBody>
                  <a:tcPr marL="68580" marR="68580" marT="34290" marB="34290"/>
                </a:tc>
                <a:tc>
                  <a:txBody>
                    <a:bodyPr/>
                    <a:lstStyle/>
                    <a:p>
                      <a:pPr algn="ctr"/>
                      <a:r>
                        <a:rPr lang="en-IN" sz="1400" dirty="0"/>
                        <a:t>This paper do not address</a:t>
                      </a:r>
                    </a:p>
                    <a:p>
                      <a:pPr algn="ctr"/>
                      <a:r>
                        <a:rPr lang="en-IN" sz="1400" dirty="0"/>
                        <a:t>real world issues such as hyperparameter tuning and preprocessing, which are essential .</a:t>
                      </a:r>
                    </a:p>
                    <a:p>
                      <a:pPr algn="ctr"/>
                      <a:br>
                        <a:rPr lang="en-IN" sz="1400" dirty="0"/>
                      </a:br>
                      <a:r>
                        <a:rPr lang="en-IN" sz="1400" dirty="0"/>
                        <a:t>There was no </a:t>
                      </a:r>
                      <a:r>
                        <a:rPr lang="en-US" sz="1400" b="0" i="0" u="none" strike="noStrike" cap="none" spc="0" baseline="0" dirty="0">
                          <a:solidFill>
                            <a:schemeClr val="dk1"/>
                          </a:solidFill>
                          <a:effectLst/>
                          <a:uFillTx/>
                          <a:latin typeface="+mn-lt"/>
                          <a:ea typeface="+mn-ea"/>
                          <a:cs typeface="+mn-cs"/>
                          <a:sym typeface="Arial"/>
                        </a:rPr>
                        <a:t>in analysis done  on application of transfer learning, where a pre-trained model is fine-tuned for SMS spam detection .</a:t>
                      </a:r>
                    </a:p>
                    <a:p>
                      <a:pPr algn="l"/>
                      <a:endParaRPr lang="en-IN" sz="1400" dirty="0"/>
                    </a:p>
                  </a:txBody>
                  <a:tcPr marL="68580" marR="68580" marT="34290" marB="34290"/>
                </a:tc>
                <a:extLst>
                  <a:ext uri="{0D108BD9-81ED-4DB2-BD59-A6C34878D82A}">
                    <a16:rowId xmlns:a16="http://schemas.microsoft.com/office/drawing/2014/main" val="3324888257"/>
                  </a:ext>
                </a:extLst>
              </a:tr>
            </a:tbl>
          </a:graphicData>
        </a:graphic>
      </p:graphicFrame>
      <p:sp>
        <p:nvSpPr>
          <p:cNvPr id="4" name="TextBox 3">
            <a:extLst>
              <a:ext uri="{FF2B5EF4-FFF2-40B4-BE49-F238E27FC236}">
                <a16:creationId xmlns:a16="http://schemas.microsoft.com/office/drawing/2014/main" id="{73BD5702-993E-656E-1571-9DB7E41790CC}"/>
              </a:ext>
            </a:extLst>
          </p:cNvPr>
          <p:cNvSpPr txBox="1"/>
          <p:nvPr/>
        </p:nvSpPr>
        <p:spPr>
          <a:xfrm>
            <a:off x="344713" y="773031"/>
            <a:ext cx="4394719" cy="400110"/>
          </a:xfrm>
          <a:prstGeom prst="rect">
            <a:avLst/>
          </a:prstGeom>
          <a:noFill/>
        </p:spPr>
        <p:txBody>
          <a:bodyPr wrap="square" rtlCol="0">
            <a:spAutoFit/>
          </a:bodyPr>
          <a:lstStyle/>
          <a:p>
            <a:pPr defTabSz="342900" hangingPunct="1"/>
            <a:r>
              <a:rPr lang="en-IN" sz="2000" b="1" kern="1200" dirty="0">
                <a:solidFill>
                  <a:prstClr val="black"/>
                </a:solidFill>
                <a:latin typeface="Times New Roman" panose="02020603050405020304" pitchFamily="18" charset="0"/>
                <a:ea typeface="+mn-ea"/>
                <a:cs typeface="Times New Roman" panose="02020603050405020304" pitchFamily="18" charset="0"/>
              </a:rPr>
              <a:t>Literature Survey</a:t>
            </a:r>
          </a:p>
        </p:txBody>
      </p:sp>
    </p:spTree>
    <p:extLst>
      <p:ext uri="{BB962C8B-B14F-4D97-AF65-F5344CB8AC3E}">
        <p14:creationId xmlns:p14="http://schemas.microsoft.com/office/powerpoint/2010/main" val="3893099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96340-C3DA-966A-E3BF-F036CE7079E7}"/>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9E6208F3-1CDD-B3E2-AF57-59A794C6EAA0}"/>
              </a:ext>
            </a:extLst>
          </p:cNvPr>
          <p:cNvSpPr>
            <a:spLocks noGrp="1"/>
          </p:cNvSpPr>
          <p:nvPr>
            <p:ph type="subTitle" idx="1"/>
          </p:nvPr>
        </p:nvSpPr>
        <p:spPr/>
        <p:txBody>
          <a:bodyPr/>
          <a:lstStyle/>
          <a:p>
            <a:endParaRPr lang="en-IN" dirty="0"/>
          </a:p>
        </p:txBody>
      </p:sp>
      <p:graphicFrame>
        <p:nvGraphicFramePr>
          <p:cNvPr id="6" name="Table 6">
            <a:extLst>
              <a:ext uri="{FF2B5EF4-FFF2-40B4-BE49-F238E27FC236}">
                <a16:creationId xmlns:a16="http://schemas.microsoft.com/office/drawing/2014/main" id="{0EA0208A-6CA7-87AD-24C8-A65F1DCFCBC4}"/>
              </a:ext>
            </a:extLst>
          </p:cNvPr>
          <p:cNvGraphicFramePr>
            <a:graphicFrameLocks noGrp="1"/>
          </p:cNvGraphicFramePr>
          <p:nvPr>
            <p:extLst>
              <p:ext uri="{D42A27DB-BD31-4B8C-83A1-F6EECF244321}">
                <p14:modId xmlns:p14="http://schemas.microsoft.com/office/powerpoint/2010/main" val="528727559"/>
              </p:ext>
            </p:extLst>
          </p:nvPr>
        </p:nvGraphicFramePr>
        <p:xfrm>
          <a:off x="230933" y="1508060"/>
          <a:ext cx="8455867" cy="4603131"/>
        </p:xfrm>
        <a:graphic>
          <a:graphicData uri="http://schemas.openxmlformats.org/drawingml/2006/table">
            <a:tbl>
              <a:tblPr firstRow="1" bandRow="1">
                <a:tableStyleId>{5C22544A-7EE6-4342-B048-85BDC9FD1C3A}</a:tableStyleId>
              </a:tblPr>
              <a:tblGrid>
                <a:gridCol w="1841798">
                  <a:extLst>
                    <a:ext uri="{9D8B030D-6E8A-4147-A177-3AD203B41FA5}">
                      <a16:colId xmlns:a16="http://schemas.microsoft.com/office/drawing/2014/main" val="3250023459"/>
                    </a:ext>
                  </a:extLst>
                </a:gridCol>
                <a:gridCol w="1633012">
                  <a:extLst>
                    <a:ext uri="{9D8B030D-6E8A-4147-A177-3AD203B41FA5}">
                      <a16:colId xmlns:a16="http://schemas.microsoft.com/office/drawing/2014/main" val="367054855"/>
                    </a:ext>
                  </a:extLst>
                </a:gridCol>
                <a:gridCol w="2647118">
                  <a:extLst>
                    <a:ext uri="{9D8B030D-6E8A-4147-A177-3AD203B41FA5}">
                      <a16:colId xmlns:a16="http://schemas.microsoft.com/office/drawing/2014/main" val="3934595310"/>
                    </a:ext>
                  </a:extLst>
                </a:gridCol>
                <a:gridCol w="2333939">
                  <a:extLst>
                    <a:ext uri="{9D8B030D-6E8A-4147-A177-3AD203B41FA5}">
                      <a16:colId xmlns:a16="http://schemas.microsoft.com/office/drawing/2014/main" val="117886275"/>
                    </a:ext>
                  </a:extLst>
                </a:gridCol>
              </a:tblGrid>
              <a:tr h="584820">
                <a:tc>
                  <a:txBody>
                    <a:bodyPr/>
                    <a:lstStyle/>
                    <a:p>
                      <a:pPr algn="ctr"/>
                      <a:r>
                        <a:rPr lang="en-IN" sz="1200" dirty="0">
                          <a:solidFill>
                            <a:schemeClr val="tx1"/>
                          </a:solidFill>
                        </a:rPr>
                        <a:t>Paper Title and year</a:t>
                      </a:r>
                    </a:p>
                  </a:txBody>
                  <a:tcPr marL="68580" marR="68580" marT="34290" marB="34290"/>
                </a:tc>
                <a:tc>
                  <a:txBody>
                    <a:bodyPr/>
                    <a:lstStyle/>
                    <a:p>
                      <a:pPr algn="ctr"/>
                      <a:r>
                        <a:rPr lang="en-IN" sz="1200" dirty="0">
                          <a:solidFill>
                            <a:schemeClr val="tx1"/>
                          </a:solidFill>
                        </a:rPr>
                        <a:t>Authors and paper details</a:t>
                      </a:r>
                    </a:p>
                  </a:txBody>
                  <a:tcPr marL="68580" marR="68580" marT="34290" marB="34290"/>
                </a:tc>
                <a:tc>
                  <a:txBody>
                    <a:bodyPr/>
                    <a:lstStyle/>
                    <a:p>
                      <a:pPr algn="ctr"/>
                      <a:r>
                        <a:rPr lang="en-IN" sz="1200" dirty="0">
                          <a:solidFill>
                            <a:schemeClr val="tx1"/>
                          </a:solidFill>
                        </a:rPr>
                        <a:t>Description</a:t>
                      </a:r>
                    </a:p>
                  </a:txBody>
                  <a:tcPr marL="68580" marR="68580" marT="34290" marB="34290"/>
                </a:tc>
                <a:tc>
                  <a:txBody>
                    <a:bodyPr/>
                    <a:lstStyle/>
                    <a:p>
                      <a:pPr algn="ctr"/>
                      <a:r>
                        <a:rPr lang="en-IN" sz="1200" dirty="0">
                          <a:solidFill>
                            <a:schemeClr val="tx1"/>
                          </a:solidFill>
                        </a:rPr>
                        <a:t>Gaps</a:t>
                      </a:r>
                    </a:p>
                  </a:txBody>
                  <a:tcPr marL="68580" marR="68580" marT="34290" marB="34290"/>
                </a:tc>
                <a:extLst>
                  <a:ext uri="{0D108BD9-81ED-4DB2-BD59-A6C34878D82A}">
                    <a16:rowId xmlns:a16="http://schemas.microsoft.com/office/drawing/2014/main" val="2696047699"/>
                  </a:ext>
                </a:extLst>
              </a:tr>
              <a:tr h="4018311">
                <a:tc>
                  <a:txBody>
                    <a:bodyPr/>
                    <a:lstStyle/>
                    <a:p>
                      <a:pPr algn="l"/>
                      <a:r>
                        <a:rPr lang="en-IN" dirty="0" err="1"/>
                        <a:t>SpotSpam</a:t>
                      </a:r>
                      <a:r>
                        <a:rPr lang="en-IN" dirty="0"/>
                        <a:t>: Intention Analysis–driven SMS Spam Detection Using BERT Embeddings</a:t>
                      </a:r>
                      <a:endParaRPr lang="en-US" sz="1400" dirty="0"/>
                    </a:p>
                    <a:p>
                      <a:pPr algn="l"/>
                      <a:endParaRPr lang="en-US" sz="1400" dirty="0"/>
                    </a:p>
                    <a:p>
                      <a:pPr algn="l"/>
                      <a:r>
                        <a:rPr lang="en-US" sz="1400" dirty="0"/>
                        <a:t>Published Year- 2022</a:t>
                      </a:r>
                      <a:endParaRPr lang="en-IN" sz="1400" dirty="0"/>
                    </a:p>
                  </a:txBody>
                  <a:tcPr marL="68580" marR="68580" marT="34290" marB="34290"/>
                </a:tc>
                <a:tc>
                  <a:txBody>
                    <a:bodyPr/>
                    <a:lstStyle/>
                    <a:p>
                      <a:pPr algn="l"/>
                      <a:r>
                        <a:rPr lang="en-IN" dirty="0"/>
                        <a:t>C. Oswald, Sona Elza Simon, and Arnab Bhattacharya. ACM Trans. Web 16, 3, Article 14 (August 2022), 27 pages. </a:t>
                      </a:r>
                      <a:r>
                        <a:rPr lang="en-IN" dirty="0">
                          <a:hlinkClick r:id="rId2"/>
                        </a:rPr>
                        <a:t>DOI: 10.1145/3538491</a:t>
                      </a:r>
                      <a:endParaRPr lang="en-IN" sz="1400" dirty="0"/>
                    </a:p>
                  </a:txBody>
                  <a:tcPr marL="68580" marR="68580" marT="34290" marB="34290"/>
                </a:tc>
                <a:tc>
                  <a:txBody>
                    <a:bodyPr/>
                    <a:lstStyle/>
                    <a:p>
                      <a:pPr algn="l"/>
                      <a:r>
                        <a:rPr lang="en-US" dirty="0"/>
                        <a:t>The paper addresses the challenge of accurately filtering spam SMS messages, which are increasingly prevalent in Short Message Service (SMS) communication. It proposes an intention-based approach utilizing semantic and textual features of SMS messages, leveraging pre-defined intention labels and contextual embeddings generated by pre-trained NLP models.</a:t>
                      </a:r>
                      <a:endParaRPr lang="en-IN" sz="1400" dirty="0"/>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lacks critical analysis regarding the scalability, robustness, and generalizability of the method across diverse SMS spam datasets and real-world scenarios. Additionally, the paper could benefit from addressing the computational complexity and resource requirements of employing BERT embeddings in SMS spam detection systems.</a:t>
                      </a:r>
                    </a:p>
                    <a:p>
                      <a:pPr algn="l"/>
                      <a:endParaRPr lang="en-IN" sz="1400" dirty="0"/>
                    </a:p>
                  </a:txBody>
                  <a:tcPr marL="68580" marR="68580" marT="34290" marB="34290"/>
                </a:tc>
                <a:extLst>
                  <a:ext uri="{0D108BD9-81ED-4DB2-BD59-A6C34878D82A}">
                    <a16:rowId xmlns:a16="http://schemas.microsoft.com/office/drawing/2014/main" val="3324888257"/>
                  </a:ext>
                </a:extLst>
              </a:tr>
            </a:tbl>
          </a:graphicData>
        </a:graphic>
      </p:graphicFrame>
      <p:sp>
        <p:nvSpPr>
          <p:cNvPr id="7" name="TextBox 6">
            <a:extLst>
              <a:ext uri="{FF2B5EF4-FFF2-40B4-BE49-F238E27FC236}">
                <a16:creationId xmlns:a16="http://schemas.microsoft.com/office/drawing/2014/main" id="{3F3BB4D3-4B6F-0CFA-F169-BAF30559AD5B}"/>
              </a:ext>
            </a:extLst>
          </p:cNvPr>
          <p:cNvSpPr txBox="1"/>
          <p:nvPr/>
        </p:nvSpPr>
        <p:spPr>
          <a:xfrm>
            <a:off x="230933" y="746808"/>
            <a:ext cx="4394719" cy="400110"/>
          </a:xfrm>
          <a:prstGeom prst="rect">
            <a:avLst/>
          </a:prstGeom>
          <a:noFill/>
        </p:spPr>
        <p:txBody>
          <a:bodyPr wrap="square" rtlCol="0">
            <a:spAutoFit/>
          </a:bodyPr>
          <a:lstStyle/>
          <a:p>
            <a:pPr defTabSz="342900" hangingPunct="1"/>
            <a:r>
              <a:rPr lang="en-IN" sz="2000" b="1" kern="1200" dirty="0">
                <a:solidFill>
                  <a:prstClr val="black"/>
                </a:solidFill>
                <a:latin typeface="Times New Roman" panose="02020603050405020304" pitchFamily="18" charset="0"/>
                <a:ea typeface="+mn-ea"/>
                <a:cs typeface="Times New Roman" panose="02020603050405020304" pitchFamily="18" charset="0"/>
              </a:rPr>
              <a:t>Literature Survey</a:t>
            </a:r>
          </a:p>
        </p:txBody>
      </p:sp>
    </p:spTree>
    <p:extLst>
      <p:ext uri="{BB962C8B-B14F-4D97-AF65-F5344CB8AC3E}">
        <p14:creationId xmlns:p14="http://schemas.microsoft.com/office/powerpoint/2010/main" val="3183817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96340-C3DA-966A-E3BF-F036CE7079E7}"/>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9E6208F3-1CDD-B3E2-AF57-59A794C6EAA0}"/>
              </a:ext>
            </a:extLst>
          </p:cNvPr>
          <p:cNvSpPr>
            <a:spLocks noGrp="1"/>
          </p:cNvSpPr>
          <p:nvPr>
            <p:ph type="subTitle" idx="1"/>
          </p:nvPr>
        </p:nvSpPr>
        <p:spPr/>
        <p:txBody>
          <a:bodyPr/>
          <a:lstStyle/>
          <a:p>
            <a:endParaRPr lang="en-IN" dirty="0"/>
          </a:p>
        </p:txBody>
      </p:sp>
      <p:graphicFrame>
        <p:nvGraphicFramePr>
          <p:cNvPr id="6" name="Table 6">
            <a:extLst>
              <a:ext uri="{FF2B5EF4-FFF2-40B4-BE49-F238E27FC236}">
                <a16:creationId xmlns:a16="http://schemas.microsoft.com/office/drawing/2014/main" id="{0EA0208A-6CA7-87AD-24C8-A65F1DCFCBC4}"/>
              </a:ext>
            </a:extLst>
          </p:cNvPr>
          <p:cNvGraphicFramePr>
            <a:graphicFrameLocks noGrp="1"/>
          </p:cNvGraphicFramePr>
          <p:nvPr>
            <p:extLst>
              <p:ext uri="{D42A27DB-BD31-4B8C-83A1-F6EECF244321}">
                <p14:modId xmlns:p14="http://schemas.microsoft.com/office/powerpoint/2010/main" val="1480914625"/>
              </p:ext>
            </p:extLst>
          </p:nvPr>
        </p:nvGraphicFramePr>
        <p:xfrm>
          <a:off x="195943" y="1508060"/>
          <a:ext cx="8490857" cy="4603131"/>
        </p:xfrm>
        <a:graphic>
          <a:graphicData uri="http://schemas.openxmlformats.org/drawingml/2006/table">
            <a:tbl>
              <a:tblPr firstRow="1" bandRow="1">
                <a:tableStyleId>{5C22544A-7EE6-4342-B048-85BDC9FD1C3A}</a:tableStyleId>
              </a:tblPr>
              <a:tblGrid>
                <a:gridCol w="1876788">
                  <a:extLst>
                    <a:ext uri="{9D8B030D-6E8A-4147-A177-3AD203B41FA5}">
                      <a16:colId xmlns:a16="http://schemas.microsoft.com/office/drawing/2014/main" val="3250023459"/>
                    </a:ext>
                  </a:extLst>
                </a:gridCol>
                <a:gridCol w="1633012">
                  <a:extLst>
                    <a:ext uri="{9D8B030D-6E8A-4147-A177-3AD203B41FA5}">
                      <a16:colId xmlns:a16="http://schemas.microsoft.com/office/drawing/2014/main" val="367054855"/>
                    </a:ext>
                  </a:extLst>
                </a:gridCol>
                <a:gridCol w="2647118">
                  <a:extLst>
                    <a:ext uri="{9D8B030D-6E8A-4147-A177-3AD203B41FA5}">
                      <a16:colId xmlns:a16="http://schemas.microsoft.com/office/drawing/2014/main" val="3934595310"/>
                    </a:ext>
                  </a:extLst>
                </a:gridCol>
                <a:gridCol w="2333939">
                  <a:extLst>
                    <a:ext uri="{9D8B030D-6E8A-4147-A177-3AD203B41FA5}">
                      <a16:colId xmlns:a16="http://schemas.microsoft.com/office/drawing/2014/main" val="117886275"/>
                    </a:ext>
                  </a:extLst>
                </a:gridCol>
              </a:tblGrid>
              <a:tr h="584820">
                <a:tc>
                  <a:txBody>
                    <a:bodyPr/>
                    <a:lstStyle/>
                    <a:p>
                      <a:pPr algn="ctr"/>
                      <a:r>
                        <a:rPr lang="en-IN" sz="1200" dirty="0">
                          <a:solidFill>
                            <a:schemeClr val="tx1"/>
                          </a:solidFill>
                        </a:rPr>
                        <a:t>Paper Title and year</a:t>
                      </a:r>
                    </a:p>
                  </a:txBody>
                  <a:tcPr marL="68580" marR="68580" marT="34290" marB="34290"/>
                </a:tc>
                <a:tc>
                  <a:txBody>
                    <a:bodyPr/>
                    <a:lstStyle/>
                    <a:p>
                      <a:pPr algn="ctr"/>
                      <a:r>
                        <a:rPr lang="en-IN" sz="1200" dirty="0">
                          <a:solidFill>
                            <a:schemeClr val="tx1"/>
                          </a:solidFill>
                        </a:rPr>
                        <a:t>Authors and paper details</a:t>
                      </a:r>
                    </a:p>
                  </a:txBody>
                  <a:tcPr marL="68580" marR="68580" marT="34290" marB="34290"/>
                </a:tc>
                <a:tc>
                  <a:txBody>
                    <a:bodyPr/>
                    <a:lstStyle/>
                    <a:p>
                      <a:pPr algn="ctr"/>
                      <a:r>
                        <a:rPr lang="en-IN" sz="1200" dirty="0">
                          <a:solidFill>
                            <a:schemeClr val="tx1"/>
                          </a:solidFill>
                        </a:rPr>
                        <a:t>Description</a:t>
                      </a:r>
                    </a:p>
                  </a:txBody>
                  <a:tcPr marL="68580" marR="68580" marT="34290" marB="34290"/>
                </a:tc>
                <a:tc>
                  <a:txBody>
                    <a:bodyPr/>
                    <a:lstStyle/>
                    <a:p>
                      <a:pPr algn="ctr"/>
                      <a:r>
                        <a:rPr lang="en-IN" sz="1200" dirty="0">
                          <a:solidFill>
                            <a:schemeClr val="tx1"/>
                          </a:solidFill>
                        </a:rPr>
                        <a:t>Gaps</a:t>
                      </a:r>
                    </a:p>
                  </a:txBody>
                  <a:tcPr marL="68580" marR="68580" marT="34290" marB="34290"/>
                </a:tc>
                <a:extLst>
                  <a:ext uri="{0D108BD9-81ED-4DB2-BD59-A6C34878D82A}">
                    <a16:rowId xmlns:a16="http://schemas.microsoft.com/office/drawing/2014/main" val="2696047699"/>
                  </a:ext>
                </a:extLst>
              </a:tr>
              <a:tr h="4018311">
                <a:tc>
                  <a:txBody>
                    <a:bodyPr/>
                    <a:lstStyle/>
                    <a:p>
                      <a:pPr algn="l"/>
                      <a:r>
                        <a:rPr lang="en-IN" sz="1400" dirty="0"/>
                        <a:t>Improving Cyberbullying Detection with User Interaction </a:t>
                      </a:r>
                    </a:p>
                    <a:p>
                      <a:pPr algn="l"/>
                      <a:endParaRPr lang="en-IN" sz="1400" dirty="0"/>
                    </a:p>
                    <a:p>
                      <a:pPr algn="l"/>
                      <a:r>
                        <a:rPr lang="en-IN" sz="1400" dirty="0"/>
                        <a:t>Published year- 2021 </a:t>
                      </a:r>
                    </a:p>
                  </a:txBody>
                  <a:tcPr marL="68580" marR="68580" marT="34290" marB="34290"/>
                </a:tc>
                <a:tc>
                  <a:txBody>
                    <a:bodyPr/>
                    <a:lstStyle/>
                    <a:p>
                      <a:pPr algn="l"/>
                      <a:r>
                        <a:rPr lang="en-IN" sz="1400" dirty="0" err="1"/>
                        <a:t>Suyu</a:t>
                      </a:r>
                      <a:r>
                        <a:rPr lang="en-IN" sz="1400" dirty="0"/>
                        <a:t> Ge, Lu Cheng, and Huan Liu. In </a:t>
                      </a:r>
                    </a:p>
                    <a:p>
                      <a:pPr algn="l"/>
                      <a:endParaRPr lang="en-IN" sz="1400" dirty="0"/>
                    </a:p>
                    <a:p>
                      <a:pPr algn="l"/>
                      <a:endParaRPr lang="en-IN" sz="1400" dirty="0"/>
                    </a:p>
                    <a:p>
                      <a:pPr algn="l"/>
                      <a:r>
                        <a:rPr lang="en-IN" sz="1400" dirty="0"/>
                        <a:t>Proceedings of the Web Conference 2021 (WWW '21). ACM, New York, NY, USA</a:t>
                      </a:r>
                    </a:p>
                    <a:p>
                      <a:pPr algn="l"/>
                      <a:endParaRPr lang="en-IN" sz="1400" dirty="0"/>
                    </a:p>
                    <a:p>
                      <a:pPr algn="l"/>
                      <a:r>
                        <a:rPr lang="en-IN" sz="1400" dirty="0"/>
                        <a:t>[DOI: 10.1145/3442381.3449828](https://doi.org/10.1145/3442381.3449828) | </a:t>
                      </a:r>
                    </a:p>
                  </a:txBody>
                  <a:tcPr marL="68580" marR="68580" marT="34290" marB="34290"/>
                </a:tc>
                <a:tc>
                  <a:txBody>
                    <a:bodyPr/>
                    <a:lstStyle/>
                    <a:p>
                      <a:pPr algn="l"/>
                      <a:r>
                        <a:rPr lang="en-IN" sz="1400" dirty="0"/>
                        <a:t>The paper addresses limitations in existing cyberbullying detection methods by considering temporal correlations among comments, topic coherence across comments, and user interactions.  Highlights the necessity of </a:t>
                      </a:r>
                      <a:r>
                        <a:rPr lang="en-IN" sz="1400" dirty="0" err="1"/>
                        <a:t>modeling</a:t>
                      </a:r>
                      <a:r>
                        <a:rPr lang="en-IN" sz="1400" dirty="0"/>
                        <a:t> temporal correlations, topic coherence, and user interactions to enhance cyberbullying detection accuracy and effectiveness.</a:t>
                      </a:r>
                    </a:p>
                  </a:txBody>
                  <a:tcPr marL="68580" marR="68580" marT="34290" marB="34290"/>
                </a:tc>
                <a:tc>
                  <a:txBody>
                    <a:bodyPr/>
                    <a:lstStyle/>
                    <a:p>
                      <a:pPr algn="l"/>
                      <a:r>
                        <a:rPr lang="en-US" sz="1400" dirty="0"/>
                        <a:t>The paper does not fully account for contextual nuances, multimodal data analysis, and real-time detection challenges in cyberbullying detection. These factors are essential for achieving more comprehensive and robust performance in identifying and addressing online bullying behavior.</a:t>
                      </a:r>
                      <a:endParaRPr lang="en-IN" sz="1400" dirty="0"/>
                    </a:p>
                  </a:txBody>
                  <a:tcPr marL="68580" marR="68580" marT="34290" marB="34290"/>
                </a:tc>
                <a:extLst>
                  <a:ext uri="{0D108BD9-81ED-4DB2-BD59-A6C34878D82A}">
                    <a16:rowId xmlns:a16="http://schemas.microsoft.com/office/drawing/2014/main" val="3324888257"/>
                  </a:ext>
                </a:extLst>
              </a:tr>
            </a:tbl>
          </a:graphicData>
        </a:graphic>
      </p:graphicFrame>
      <p:sp>
        <p:nvSpPr>
          <p:cNvPr id="7" name="TextBox 6">
            <a:extLst>
              <a:ext uri="{FF2B5EF4-FFF2-40B4-BE49-F238E27FC236}">
                <a16:creationId xmlns:a16="http://schemas.microsoft.com/office/drawing/2014/main" id="{3F3BB4D3-4B6F-0CFA-F169-BAF30559AD5B}"/>
              </a:ext>
            </a:extLst>
          </p:cNvPr>
          <p:cNvSpPr txBox="1"/>
          <p:nvPr/>
        </p:nvSpPr>
        <p:spPr>
          <a:xfrm>
            <a:off x="230933" y="746808"/>
            <a:ext cx="4394719" cy="400110"/>
          </a:xfrm>
          <a:prstGeom prst="rect">
            <a:avLst/>
          </a:prstGeom>
          <a:noFill/>
        </p:spPr>
        <p:txBody>
          <a:bodyPr wrap="square" rtlCol="0">
            <a:spAutoFit/>
          </a:bodyPr>
          <a:lstStyle/>
          <a:p>
            <a:pPr defTabSz="342900" hangingPunct="1"/>
            <a:r>
              <a:rPr lang="en-IN" sz="2000" b="1" kern="1200" dirty="0">
                <a:solidFill>
                  <a:prstClr val="black"/>
                </a:solidFill>
                <a:latin typeface="Times New Roman" panose="02020603050405020304" pitchFamily="18" charset="0"/>
                <a:ea typeface="+mn-ea"/>
                <a:cs typeface="Times New Roman" panose="02020603050405020304" pitchFamily="18" charset="0"/>
              </a:rPr>
              <a:t>Literature Survey</a:t>
            </a:r>
          </a:p>
        </p:txBody>
      </p:sp>
    </p:spTree>
    <p:extLst>
      <p:ext uri="{BB962C8B-B14F-4D97-AF65-F5344CB8AC3E}">
        <p14:creationId xmlns:p14="http://schemas.microsoft.com/office/powerpoint/2010/main" val="2810990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96340-C3DA-966A-E3BF-F036CE7079E7}"/>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9E6208F3-1CDD-B3E2-AF57-59A794C6EAA0}"/>
              </a:ext>
            </a:extLst>
          </p:cNvPr>
          <p:cNvSpPr>
            <a:spLocks noGrp="1"/>
          </p:cNvSpPr>
          <p:nvPr>
            <p:ph type="subTitle" idx="1"/>
          </p:nvPr>
        </p:nvSpPr>
        <p:spPr/>
        <p:txBody>
          <a:bodyPr/>
          <a:lstStyle/>
          <a:p>
            <a:endParaRPr lang="en-IN" dirty="0"/>
          </a:p>
        </p:txBody>
      </p:sp>
      <p:graphicFrame>
        <p:nvGraphicFramePr>
          <p:cNvPr id="6" name="Table 6">
            <a:extLst>
              <a:ext uri="{FF2B5EF4-FFF2-40B4-BE49-F238E27FC236}">
                <a16:creationId xmlns:a16="http://schemas.microsoft.com/office/drawing/2014/main" id="{0EA0208A-6CA7-87AD-24C8-A65F1DCFCBC4}"/>
              </a:ext>
            </a:extLst>
          </p:cNvPr>
          <p:cNvGraphicFramePr>
            <a:graphicFrameLocks noGrp="1"/>
          </p:cNvGraphicFramePr>
          <p:nvPr>
            <p:extLst>
              <p:ext uri="{D42A27DB-BD31-4B8C-83A1-F6EECF244321}">
                <p14:modId xmlns:p14="http://schemas.microsoft.com/office/powerpoint/2010/main" val="305062922"/>
              </p:ext>
            </p:extLst>
          </p:nvPr>
        </p:nvGraphicFramePr>
        <p:xfrm>
          <a:off x="230933" y="1288997"/>
          <a:ext cx="8661140" cy="4739048"/>
        </p:xfrm>
        <a:graphic>
          <a:graphicData uri="http://schemas.openxmlformats.org/drawingml/2006/table">
            <a:tbl>
              <a:tblPr firstRow="1" bandRow="1">
                <a:tableStyleId>{5C22544A-7EE6-4342-B048-85BDC9FD1C3A}</a:tableStyleId>
              </a:tblPr>
              <a:tblGrid>
                <a:gridCol w="1886509">
                  <a:extLst>
                    <a:ext uri="{9D8B030D-6E8A-4147-A177-3AD203B41FA5}">
                      <a16:colId xmlns:a16="http://schemas.microsoft.com/office/drawing/2014/main" val="3250023459"/>
                    </a:ext>
                  </a:extLst>
                </a:gridCol>
                <a:gridCol w="1672655">
                  <a:extLst>
                    <a:ext uri="{9D8B030D-6E8A-4147-A177-3AD203B41FA5}">
                      <a16:colId xmlns:a16="http://schemas.microsoft.com/office/drawing/2014/main" val="367054855"/>
                    </a:ext>
                  </a:extLst>
                </a:gridCol>
                <a:gridCol w="2711378">
                  <a:extLst>
                    <a:ext uri="{9D8B030D-6E8A-4147-A177-3AD203B41FA5}">
                      <a16:colId xmlns:a16="http://schemas.microsoft.com/office/drawing/2014/main" val="3934595310"/>
                    </a:ext>
                  </a:extLst>
                </a:gridCol>
                <a:gridCol w="2390598">
                  <a:extLst>
                    <a:ext uri="{9D8B030D-6E8A-4147-A177-3AD203B41FA5}">
                      <a16:colId xmlns:a16="http://schemas.microsoft.com/office/drawing/2014/main" val="117886275"/>
                    </a:ext>
                  </a:extLst>
                </a:gridCol>
              </a:tblGrid>
              <a:tr h="590359">
                <a:tc>
                  <a:txBody>
                    <a:bodyPr/>
                    <a:lstStyle/>
                    <a:p>
                      <a:pPr algn="ctr"/>
                      <a:r>
                        <a:rPr lang="en-IN" sz="1200" dirty="0">
                          <a:solidFill>
                            <a:schemeClr val="tx1"/>
                          </a:solidFill>
                        </a:rPr>
                        <a:t>Paper Title and year</a:t>
                      </a:r>
                    </a:p>
                  </a:txBody>
                  <a:tcPr marL="68580" marR="68580" marT="34290" marB="34290"/>
                </a:tc>
                <a:tc>
                  <a:txBody>
                    <a:bodyPr/>
                    <a:lstStyle/>
                    <a:p>
                      <a:pPr algn="ctr"/>
                      <a:r>
                        <a:rPr lang="en-IN" sz="1200" dirty="0">
                          <a:solidFill>
                            <a:schemeClr val="tx1"/>
                          </a:solidFill>
                        </a:rPr>
                        <a:t>Authors and paper details</a:t>
                      </a:r>
                    </a:p>
                  </a:txBody>
                  <a:tcPr marL="68580" marR="68580" marT="34290" marB="34290"/>
                </a:tc>
                <a:tc>
                  <a:txBody>
                    <a:bodyPr/>
                    <a:lstStyle/>
                    <a:p>
                      <a:pPr algn="ctr"/>
                      <a:r>
                        <a:rPr lang="en-IN" sz="1200" dirty="0">
                          <a:solidFill>
                            <a:schemeClr val="tx1"/>
                          </a:solidFill>
                        </a:rPr>
                        <a:t>Description</a:t>
                      </a:r>
                    </a:p>
                  </a:txBody>
                  <a:tcPr marL="68580" marR="68580" marT="34290" marB="34290"/>
                </a:tc>
                <a:tc>
                  <a:txBody>
                    <a:bodyPr/>
                    <a:lstStyle/>
                    <a:p>
                      <a:pPr algn="ctr"/>
                      <a:r>
                        <a:rPr lang="en-IN" sz="1200" dirty="0">
                          <a:solidFill>
                            <a:schemeClr val="tx1"/>
                          </a:solidFill>
                        </a:rPr>
                        <a:t>Gaps</a:t>
                      </a:r>
                    </a:p>
                  </a:txBody>
                  <a:tcPr marL="68580" marR="68580" marT="34290" marB="34290"/>
                </a:tc>
                <a:extLst>
                  <a:ext uri="{0D108BD9-81ED-4DB2-BD59-A6C34878D82A}">
                    <a16:rowId xmlns:a16="http://schemas.microsoft.com/office/drawing/2014/main" val="2696047699"/>
                  </a:ext>
                </a:extLst>
              </a:tr>
              <a:tr h="4148689">
                <a:tc>
                  <a:txBody>
                    <a:bodyPr/>
                    <a:lstStyle/>
                    <a:p>
                      <a:pPr algn="l"/>
                      <a:r>
                        <a:rPr lang="en-US" sz="1400" dirty="0" err="1"/>
                        <a:t>MTBullyGNN</a:t>
                      </a:r>
                      <a:r>
                        <a:rPr lang="en-US" sz="1400" dirty="0"/>
                        <a:t>: A Graph Neural Network-Based Multitask Framework for Cyberbullying Detection </a:t>
                      </a:r>
                    </a:p>
                    <a:p>
                      <a:pPr algn="l"/>
                      <a:endParaRPr lang="en-IN" sz="1400" dirty="0"/>
                    </a:p>
                    <a:p>
                      <a:pPr algn="l"/>
                      <a:r>
                        <a:rPr lang="en-IN" sz="1400" dirty="0"/>
                        <a:t>Published Year-2022</a:t>
                      </a:r>
                      <a:endParaRPr lang="en-US" sz="1400" dirty="0"/>
                    </a:p>
                  </a:txBody>
                  <a:tcPr marL="68580" marR="68580" marT="34290" marB="34290"/>
                </a:tc>
                <a:tc>
                  <a:txBody>
                    <a:bodyPr/>
                    <a:lstStyle/>
                    <a:p>
                      <a:pPr algn="l"/>
                      <a:r>
                        <a:rPr lang="en-US" sz="1400" b="0" i="0" u="none" strike="noStrike" cap="none" spc="0" baseline="0" dirty="0">
                          <a:solidFill>
                            <a:schemeClr val="dk1"/>
                          </a:solidFill>
                          <a:effectLst/>
                          <a:uFillTx/>
                          <a:latin typeface="+mn-lt"/>
                          <a:ea typeface="+mn-ea"/>
                          <a:cs typeface="+mn-cs"/>
                          <a:sym typeface="Arial"/>
                        </a:rPr>
                        <a:t>Kaushik </a:t>
                      </a:r>
                      <a:r>
                        <a:rPr lang="en-US" sz="1400" b="0" i="0" u="none" strike="noStrike" cap="none" spc="0" baseline="0" dirty="0" err="1">
                          <a:solidFill>
                            <a:schemeClr val="dk1"/>
                          </a:solidFill>
                          <a:effectLst/>
                          <a:uFillTx/>
                          <a:latin typeface="+mn-lt"/>
                          <a:ea typeface="+mn-ea"/>
                          <a:cs typeface="+mn-cs"/>
                          <a:sym typeface="Arial"/>
                        </a:rPr>
                        <a:t>Maity</a:t>
                      </a:r>
                      <a:r>
                        <a:rPr lang="en-US" sz="1400" b="0" i="0" u="none" strike="noStrike" cap="none" spc="0" baseline="0" dirty="0">
                          <a:solidFill>
                            <a:schemeClr val="dk1"/>
                          </a:solidFill>
                          <a:effectLst/>
                          <a:uFillTx/>
                          <a:latin typeface="+mn-lt"/>
                          <a:ea typeface="+mn-ea"/>
                          <a:cs typeface="+mn-cs"/>
                          <a:sym typeface="Arial"/>
                        </a:rPr>
                        <a:t>, Soumya Saha, </a:t>
                      </a:r>
                      <a:r>
                        <a:rPr lang="en-US" sz="1400" b="0" i="0" u="none" strike="noStrike" cap="none" spc="0" baseline="0" dirty="0" err="1">
                          <a:solidFill>
                            <a:schemeClr val="dk1"/>
                          </a:solidFill>
                          <a:effectLst/>
                          <a:uFillTx/>
                          <a:latin typeface="+mn-lt"/>
                          <a:ea typeface="+mn-ea"/>
                          <a:cs typeface="+mn-cs"/>
                          <a:sym typeface="Arial"/>
                        </a:rPr>
                        <a:t>Pabitra</a:t>
                      </a:r>
                      <a:r>
                        <a:rPr lang="en-US" sz="1400" b="0" i="0" u="none" strike="noStrike" cap="none" spc="0" baseline="0" dirty="0">
                          <a:solidFill>
                            <a:schemeClr val="dk1"/>
                          </a:solidFill>
                          <a:effectLst/>
                          <a:uFillTx/>
                          <a:latin typeface="+mn-lt"/>
                          <a:ea typeface="+mn-ea"/>
                          <a:cs typeface="+mn-cs"/>
                          <a:sym typeface="Arial"/>
                        </a:rPr>
                        <a:t> Bhattacharyya</a:t>
                      </a:r>
                    </a:p>
                    <a:p>
                      <a:pPr algn="l"/>
                      <a:endParaRPr lang="en-IN" sz="1400" dirty="0"/>
                    </a:p>
                    <a:p>
                      <a:pPr algn="l"/>
                      <a:r>
                        <a:rPr lang="en-IN" sz="1400" dirty="0"/>
                        <a:t>Published in </a:t>
                      </a:r>
                      <a:r>
                        <a:rPr lang="en-US" sz="1400" dirty="0"/>
                        <a:t>Ieee transactions on computational social systems, vol. 11, no. 1, february 2022</a:t>
                      </a:r>
                      <a:r>
                        <a:rPr lang="en-IN" sz="1400" dirty="0"/>
                        <a:t>.</a:t>
                      </a:r>
                    </a:p>
                  </a:txBody>
                  <a:tcPr marL="68580" marR="68580" marT="34290" marB="34290"/>
                </a:tc>
                <a:tc>
                  <a:txBody>
                    <a:bodyPr/>
                    <a:lstStyle/>
                    <a:p>
                      <a:pPr algn="l"/>
                      <a:r>
                        <a:rPr lang="en-US" sz="1400" b="0" i="0" u="none" strike="noStrike" cap="none" spc="0" baseline="0" dirty="0">
                          <a:solidFill>
                            <a:schemeClr val="dk1"/>
                          </a:solidFill>
                          <a:effectLst/>
                          <a:uFillTx/>
                          <a:latin typeface="+mn-lt"/>
                          <a:ea typeface="+mn-ea"/>
                          <a:cs typeface="+mn-cs"/>
                          <a:sym typeface="Arial"/>
                        </a:rPr>
                        <a:t>This paper proposes a novel framework, </a:t>
                      </a:r>
                      <a:r>
                        <a:rPr lang="en-US" sz="1400" b="0" i="0" u="none" strike="noStrike" cap="none" spc="0" baseline="0" dirty="0" err="1">
                          <a:solidFill>
                            <a:schemeClr val="dk1"/>
                          </a:solidFill>
                          <a:effectLst/>
                          <a:uFillTx/>
                          <a:latin typeface="+mn-lt"/>
                          <a:ea typeface="+mn-ea"/>
                          <a:cs typeface="+mn-cs"/>
                          <a:sym typeface="Arial"/>
                        </a:rPr>
                        <a:t>MTBullyGNN</a:t>
                      </a:r>
                      <a:r>
                        <a:rPr lang="en-US" sz="1400" b="0" i="0" u="none" strike="noStrike" cap="none" spc="0" baseline="0" dirty="0">
                          <a:solidFill>
                            <a:schemeClr val="dk1"/>
                          </a:solidFill>
                          <a:effectLst/>
                          <a:uFillTx/>
                          <a:latin typeface="+mn-lt"/>
                          <a:ea typeface="+mn-ea"/>
                          <a:cs typeface="+mn-cs"/>
                          <a:sym typeface="Arial"/>
                        </a:rPr>
                        <a:t>, that utilizes Graph Neural Networks (GNNs) for multi-task learning in cyberbullying detection. It leverages user interactions and content information to perform three tasks: identifying cyberbullying posts, classifying their severity levels, and detecting the targets of the bullying. The models used include GNNs for capturing user relationships and various sub-modules for different tasks like sentiment analysis and target identification.</a:t>
                      </a:r>
                      <a:endParaRPr lang="en-IN" sz="1400" dirty="0"/>
                    </a:p>
                  </a:txBody>
                  <a:tcPr marL="68580" marR="68580" marT="34290" marB="34290"/>
                </a:tc>
                <a:tc>
                  <a:txBody>
                    <a:bodyPr/>
                    <a:lstStyle/>
                    <a:p>
                      <a:pPr algn="l"/>
                      <a:r>
                        <a:rPr lang="en-US" sz="1400" dirty="0"/>
                        <a:t>While effective, the study acknowledges limitations like the model's dependence on the quality and size of the training data. Future research areas include exploring additional social network features, incorporating explainability techniques, and evaluating the framework on diverse datasets across different languages and cultures..</a:t>
                      </a:r>
                      <a:endParaRPr lang="en-IN" sz="1400" dirty="0"/>
                    </a:p>
                  </a:txBody>
                  <a:tcPr marL="68580" marR="68580" marT="34290" marB="34290"/>
                </a:tc>
                <a:extLst>
                  <a:ext uri="{0D108BD9-81ED-4DB2-BD59-A6C34878D82A}">
                    <a16:rowId xmlns:a16="http://schemas.microsoft.com/office/drawing/2014/main" val="3324888257"/>
                  </a:ext>
                </a:extLst>
              </a:tr>
            </a:tbl>
          </a:graphicData>
        </a:graphic>
      </p:graphicFrame>
      <p:sp>
        <p:nvSpPr>
          <p:cNvPr id="4" name="TextBox 3">
            <a:extLst>
              <a:ext uri="{FF2B5EF4-FFF2-40B4-BE49-F238E27FC236}">
                <a16:creationId xmlns:a16="http://schemas.microsoft.com/office/drawing/2014/main" id="{4B203D9C-1A7C-BE39-ACDE-1A5BE62C8D1D}"/>
              </a:ext>
            </a:extLst>
          </p:cNvPr>
          <p:cNvSpPr txBox="1"/>
          <p:nvPr/>
        </p:nvSpPr>
        <p:spPr>
          <a:xfrm>
            <a:off x="230933" y="722862"/>
            <a:ext cx="4394719" cy="400110"/>
          </a:xfrm>
          <a:prstGeom prst="rect">
            <a:avLst/>
          </a:prstGeom>
          <a:noFill/>
        </p:spPr>
        <p:txBody>
          <a:bodyPr wrap="square" rtlCol="0">
            <a:spAutoFit/>
          </a:bodyPr>
          <a:lstStyle/>
          <a:p>
            <a:pPr defTabSz="342900" hangingPunct="1"/>
            <a:r>
              <a:rPr lang="en-IN" sz="2000" b="1" kern="1200" dirty="0">
                <a:solidFill>
                  <a:prstClr val="black"/>
                </a:solidFill>
                <a:latin typeface="Times New Roman" panose="02020603050405020304" pitchFamily="18" charset="0"/>
                <a:ea typeface="+mn-ea"/>
                <a:cs typeface="Times New Roman" panose="02020603050405020304" pitchFamily="18" charset="0"/>
              </a:rPr>
              <a:t>Literature</a:t>
            </a:r>
            <a:r>
              <a:rPr lang="en-IN" sz="2000" kern="1200" dirty="0">
                <a:solidFill>
                  <a:prstClr val="black"/>
                </a:solidFill>
                <a:latin typeface="Times New Roman" panose="02020603050405020304" pitchFamily="18" charset="0"/>
                <a:ea typeface="+mn-ea"/>
                <a:cs typeface="Times New Roman" panose="02020603050405020304" pitchFamily="18" charset="0"/>
              </a:rPr>
              <a:t> </a:t>
            </a:r>
            <a:r>
              <a:rPr lang="en-IN" sz="2000" b="1" kern="1200" dirty="0">
                <a:solidFill>
                  <a:prstClr val="black"/>
                </a:solidFill>
                <a:latin typeface="Times New Roman" panose="02020603050405020304" pitchFamily="18" charset="0"/>
                <a:ea typeface="+mn-ea"/>
                <a:cs typeface="Times New Roman" panose="02020603050405020304" pitchFamily="18" charset="0"/>
              </a:rPr>
              <a:t>Survey</a:t>
            </a:r>
          </a:p>
        </p:txBody>
      </p:sp>
    </p:spTree>
    <p:extLst>
      <p:ext uri="{BB962C8B-B14F-4D97-AF65-F5344CB8AC3E}">
        <p14:creationId xmlns:p14="http://schemas.microsoft.com/office/powerpoint/2010/main" val="2618672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96340-C3DA-966A-E3BF-F036CE7079E7}"/>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9E6208F3-1CDD-B3E2-AF57-59A794C6EAA0}"/>
              </a:ext>
            </a:extLst>
          </p:cNvPr>
          <p:cNvSpPr>
            <a:spLocks noGrp="1"/>
          </p:cNvSpPr>
          <p:nvPr>
            <p:ph type="subTitle" idx="1"/>
          </p:nvPr>
        </p:nvSpPr>
        <p:spPr/>
        <p:txBody>
          <a:bodyPr/>
          <a:lstStyle/>
          <a:p>
            <a:endParaRPr lang="en-IN" dirty="0"/>
          </a:p>
        </p:txBody>
      </p:sp>
      <p:graphicFrame>
        <p:nvGraphicFramePr>
          <p:cNvPr id="6" name="Table 6">
            <a:extLst>
              <a:ext uri="{FF2B5EF4-FFF2-40B4-BE49-F238E27FC236}">
                <a16:creationId xmlns:a16="http://schemas.microsoft.com/office/drawing/2014/main" id="{0EA0208A-6CA7-87AD-24C8-A65F1DCFCBC4}"/>
              </a:ext>
            </a:extLst>
          </p:cNvPr>
          <p:cNvGraphicFramePr>
            <a:graphicFrameLocks noGrp="1"/>
          </p:cNvGraphicFramePr>
          <p:nvPr>
            <p:extLst>
              <p:ext uri="{D42A27DB-BD31-4B8C-83A1-F6EECF244321}">
                <p14:modId xmlns:p14="http://schemas.microsoft.com/office/powerpoint/2010/main" val="432607867"/>
              </p:ext>
            </p:extLst>
          </p:nvPr>
        </p:nvGraphicFramePr>
        <p:xfrm>
          <a:off x="230933" y="1246802"/>
          <a:ext cx="8455867" cy="4603131"/>
        </p:xfrm>
        <a:graphic>
          <a:graphicData uri="http://schemas.openxmlformats.org/drawingml/2006/table">
            <a:tbl>
              <a:tblPr firstRow="1" bandRow="1">
                <a:tableStyleId>{5C22544A-7EE6-4342-B048-85BDC9FD1C3A}</a:tableStyleId>
              </a:tblPr>
              <a:tblGrid>
                <a:gridCol w="1841798">
                  <a:extLst>
                    <a:ext uri="{9D8B030D-6E8A-4147-A177-3AD203B41FA5}">
                      <a16:colId xmlns:a16="http://schemas.microsoft.com/office/drawing/2014/main" val="3250023459"/>
                    </a:ext>
                  </a:extLst>
                </a:gridCol>
                <a:gridCol w="1633012">
                  <a:extLst>
                    <a:ext uri="{9D8B030D-6E8A-4147-A177-3AD203B41FA5}">
                      <a16:colId xmlns:a16="http://schemas.microsoft.com/office/drawing/2014/main" val="367054855"/>
                    </a:ext>
                  </a:extLst>
                </a:gridCol>
                <a:gridCol w="2647118">
                  <a:extLst>
                    <a:ext uri="{9D8B030D-6E8A-4147-A177-3AD203B41FA5}">
                      <a16:colId xmlns:a16="http://schemas.microsoft.com/office/drawing/2014/main" val="3934595310"/>
                    </a:ext>
                  </a:extLst>
                </a:gridCol>
                <a:gridCol w="2333939">
                  <a:extLst>
                    <a:ext uri="{9D8B030D-6E8A-4147-A177-3AD203B41FA5}">
                      <a16:colId xmlns:a16="http://schemas.microsoft.com/office/drawing/2014/main" val="117886275"/>
                    </a:ext>
                  </a:extLst>
                </a:gridCol>
              </a:tblGrid>
              <a:tr h="584820">
                <a:tc>
                  <a:txBody>
                    <a:bodyPr/>
                    <a:lstStyle/>
                    <a:p>
                      <a:pPr algn="ctr"/>
                      <a:r>
                        <a:rPr lang="en-IN" sz="1200" dirty="0">
                          <a:solidFill>
                            <a:schemeClr val="tx1"/>
                          </a:solidFill>
                        </a:rPr>
                        <a:t>Paper Title and year</a:t>
                      </a:r>
                    </a:p>
                  </a:txBody>
                  <a:tcPr marL="68580" marR="68580" marT="34290" marB="34290"/>
                </a:tc>
                <a:tc>
                  <a:txBody>
                    <a:bodyPr/>
                    <a:lstStyle/>
                    <a:p>
                      <a:pPr algn="ctr"/>
                      <a:r>
                        <a:rPr lang="en-IN" sz="1200" dirty="0">
                          <a:solidFill>
                            <a:schemeClr val="tx1"/>
                          </a:solidFill>
                        </a:rPr>
                        <a:t>Authors and paper details</a:t>
                      </a:r>
                    </a:p>
                  </a:txBody>
                  <a:tcPr marL="68580" marR="68580" marT="34290" marB="34290"/>
                </a:tc>
                <a:tc>
                  <a:txBody>
                    <a:bodyPr/>
                    <a:lstStyle/>
                    <a:p>
                      <a:pPr algn="ctr"/>
                      <a:r>
                        <a:rPr lang="en-IN" sz="1200" dirty="0">
                          <a:solidFill>
                            <a:schemeClr val="tx1"/>
                          </a:solidFill>
                        </a:rPr>
                        <a:t>Description</a:t>
                      </a:r>
                    </a:p>
                  </a:txBody>
                  <a:tcPr marL="68580" marR="68580" marT="34290" marB="34290"/>
                </a:tc>
                <a:tc>
                  <a:txBody>
                    <a:bodyPr/>
                    <a:lstStyle/>
                    <a:p>
                      <a:pPr algn="ctr"/>
                      <a:r>
                        <a:rPr lang="en-IN" sz="1200" dirty="0">
                          <a:solidFill>
                            <a:schemeClr val="tx1"/>
                          </a:solidFill>
                        </a:rPr>
                        <a:t>Gaps</a:t>
                      </a:r>
                    </a:p>
                  </a:txBody>
                  <a:tcPr marL="68580" marR="68580" marT="34290" marB="34290"/>
                </a:tc>
                <a:extLst>
                  <a:ext uri="{0D108BD9-81ED-4DB2-BD59-A6C34878D82A}">
                    <a16:rowId xmlns:a16="http://schemas.microsoft.com/office/drawing/2014/main" val="2696047699"/>
                  </a:ext>
                </a:extLst>
              </a:tr>
              <a:tr h="4018311">
                <a:tc>
                  <a:txBody>
                    <a:bodyPr/>
                    <a:lstStyle/>
                    <a:p>
                      <a:pPr algn="l"/>
                      <a:r>
                        <a:rPr lang="en-US" sz="1400" b="0" i="0" u="none" strike="noStrike" kern="1200" baseline="0" dirty="0">
                          <a:solidFill>
                            <a:schemeClr val="dk1"/>
                          </a:solidFill>
                          <a:latin typeface="+mn-lt"/>
                          <a:ea typeface="+mn-ea"/>
                          <a:cs typeface="+mn-cs"/>
                        </a:rPr>
                        <a:t>Cyber Bullying Detection using Natural Language Processing (NLP) and Text Analytics</a:t>
                      </a:r>
                    </a:p>
                    <a:p>
                      <a:pPr algn="l"/>
                      <a:endParaRPr lang="en-US" sz="1400" b="0" i="0" u="none" strike="noStrike" kern="1200" baseline="0" dirty="0">
                        <a:solidFill>
                          <a:schemeClr val="dk1"/>
                        </a:solidFill>
                        <a:latin typeface="+mn-lt"/>
                        <a:ea typeface="+mn-ea"/>
                        <a:cs typeface="+mn-cs"/>
                      </a:endParaRPr>
                    </a:p>
                    <a:p>
                      <a:pPr algn="l"/>
                      <a:r>
                        <a:rPr lang="en-IN" sz="1400" dirty="0"/>
                        <a:t>Published </a:t>
                      </a:r>
                      <a:r>
                        <a:rPr lang="en-US" sz="1400" b="0" i="0" u="none" strike="noStrike" kern="1200" baseline="0" dirty="0">
                          <a:solidFill>
                            <a:schemeClr val="dk1"/>
                          </a:solidFill>
                          <a:latin typeface="+mn-lt"/>
                          <a:ea typeface="+mn-ea"/>
                          <a:cs typeface="+mn-cs"/>
                        </a:rPr>
                        <a:t>Year-2022</a:t>
                      </a:r>
                      <a:endParaRPr lang="en-IN" sz="1400" dirty="0"/>
                    </a:p>
                  </a:txBody>
                  <a:tcPr marL="68580" marR="68580" marT="34290" marB="34290"/>
                </a:tc>
                <a:tc>
                  <a:txBody>
                    <a:bodyPr/>
                    <a:lstStyle/>
                    <a:p>
                      <a:pPr algn="l"/>
                      <a:r>
                        <a:rPr lang="en-IN" sz="1400" b="0" i="0" u="none" strike="noStrike" cap="none" spc="0" baseline="0" dirty="0">
                          <a:solidFill>
                            <a:schemeClr val="dk1"/>
                          </a:solidFill>
                          <a:effectLst/>
                          <a:uFillTx/>
                          <a:latin typeface="+mn-lt"/>
                          <a:ea typeface="+mn-ea"/>
                          <a:cs typeface="+mn-cs"/>
                          <a:sym typeface="Arial"/>
                        </a:rPr>
                        <a:t>Y. Khang Hsien, Z. </a:t>
                      </a:r>
                      <a:r>
                        <a:rPr lang="en-IN" sz="1400" b="0" i="0" u="none" strike="noStrike" cap="none" spc="0" baseline="0" dirty="0" err="1">
                          <a:solidFill>
                            <a:schemeClr val="dk1"/>
                          </a:solidFill>
                          <a:effectLst/>
                          <a:uFillTx/>
                          <a:latin typeface="+mn-lt"/>
                          <a:ea typeface="+mn-ea"/>
                          <a:cs typeface="+mn-cs"/>
                          <a:sym typeface="Arial"/>
                        </a:rPr>
                        <a:t>Arabee</a:t>
                      </a:r>
                      <a:r>
                        <a:rPr lang="en-IN" sz="1400" b="0" i="0" u="none" strike="noStrike" cap="none" spc="0" baseline="0" dirty="0">
                          <a:solidFill>
                            <a:schemeClr val="dk1"/>
                          </a:solidFill>
                          <a:effectLst/>
                          <a:uFillTx/>
                          <a:latin typeface="+mn-lt"/>
                          <a:ea typeface="+mn-ea"/>
                          <a:cs typeface="+mn-cs"/>
                          <a:sym typeface="Arial"/>
                        </a:rPr>
                        <a:t> Abdul Salam</a:t>
                      </a:r>
                    </a:p>
                    <a:p>
                      <a:pPr algn="l"/>
                      <a:r>
                        <a:rPr lang="en-IN" sz="1400" b="0" i="0" u="none" strike="noStrike" cap="none" spc="0" baseline="0" dirty="0">
                          <a:solidFill>
                            <a:schemeClr val="dk1"/>
                          </a:solidFill>
                          <a:effectLst/>
                          <a:uFillTx/>
                          <a:latin typeface="+mn-lt"/>
                          <a:ea typeface="+mn-ea"/>
                          <a:cs typeface="+mn-cs"/>
                          <a:sym typeface="Arial"/>
                        </a:rPr>
                        <a:t>V. </a:t>
                      </a:r>
                      <a:r>
                        <a:rPr lang="en-IN" sz="1400" b="0" i="0" u="none" strike="noStrike" cap="none" spc="0" baseline="0" dirty="0" err="1">
                          <a:solidFill>
                            <a:schemeClr val="dk1"/>
                          </a:solidFill>
                          <a:effectLst/>
                          <a:uFillTx/>
                          <a:latin typeface="+mn-lt"/>
                          <a:ea typeface="+mn-ea"/>
                          <a:cs typeface="+mn-cs"/>
                          <a:sym typeface="Arial"/>
                        </a:rPr>
                        <a:t>Kasinathan</a:t>
                      </a:r>
                      <a:endParaRPr lang="en-IN" sz="1400" b="0" i="0" u="none" strike="noStrike" cap="none" spc="0" baseline="0" dirty="0">
                        <a:solidFill>
                          <a:schemeClr val="dk1"/>
                        </a:solidFill>
                        <a:effectLst/>
                        <a:uFillTx/>
                        <a:latin typeface="+mn-lt"/>
                        <a:ea typeface="+mn-ea"/>
                        <a:cs typeface="+mn-cs"/>
                        <a:sym typeface="Arial"/>
                      </a:endParaRPr>
                    </a:p>
                    <a:p>
                      <a:pPr algn="l"/>
                      <a:endParaRPr lang="en-IN" sz="1400" dirty="0"/>
                    </a:p>
                    <a:p>
                      <a:pPr algn="l"/>
                      <a:r>
                        <a:rPr lang="en-US" sz="1400" b="0" i="0" u="none" strike="noStrike" cap="none" spc="0" baseline="0" dirty="0">
                          <a:solidFill>
                            <a:schemeClr val="dk1"/>
                          </a:solidFill>
                          <a:effectLst/>
                          <a:uFillTx/>
                          <a:latin typeface="+mn-lt"/>
                          <a:ea typeface="+mn-ea"/>
                          <a:cs typeface="+mn-cs"/>
                          <a:sym typeface="Arial"/>
                        </a:rPr>
                        <a:t>Proceedings of the 2022 IEEE International Conference on Distributed Computing and Electrical Circuits and Electronics (ICDCECE)</a:t>
                      </a:r>
                      <a:endParaRPr lang="en-IN" sz="1400" dirty="0"/>
                    </a:p>
                  </a:txBody>
                  <a:tcPr marL="68580" marR="68580" marT="34290" marB="34290"/>
                </a:tc>
                <a:tc>
                  <a:txBody>
                    <a:bodyPr/>
                    <a:lstStyle/>
                    <a:p>
                      <a:pPr algn="l"/>
                      <a:r>
                        <a:rPr lang="en-US" sz="1400" dirty="0"/>
                        <a:t>This paper Employs NLP techniques like sentiment analysis, part-of-speech (POS) tagging, and negation handling to extract features from text data.</a:t>
                      </a:r>
                    </a:p>
                    <a:p>
                      <a:pPr algn="l"/>
                      <a:r>
                        <a:rPr lang="en-US" sz="1400" dirty="0"/>
                        <a:t>Utilizes text analytics methods to identify patterns and relationships within the extracted features.Classifies text data as cyberbullying or non-bullying using a machine learning model.</a:t>
                      </a:r>
                      <a:endParaRPr lang="en-IN" sz="1400" dirty="0"/>
                    </a:p>
                  </a:txBody>
                  <a:tcPr marL="68580" marR="68580" marT="34290" marB="34290"/>
                </a:tc>
                <a:tc>
                  <a:txBody>
                    <a:bodyPr/>
                    <a:lstStyle/>
                    <a:p>
                      <a:pPr algn="l"/>
                      <a:r>
                        <a:rPr lang="en-US" sz="1400" dirty="0"/>
                        <a:t>We need more reliable and effective feature selection techniques for classifying text and strategies for selecting features by taking into account how they interact.</a:t>
                      </a:r>
                    </a:p>
                    <a:p>
                      <a:pPr algn="l"/>
                      <a:endParaRPr lang="en-IN" sz="1400" dirty="0"/>
                    </a:p>
                  </a:txBody>
                  <a:tcPr marL="68580" marR="68580" marT="34290" marB="34290"/>
                </a:tc>
                <a:extLst>
                  <a:ext uri="{0D108BD9-81ED-4DB2-BD59-A6C34878D82A}">
                    <a16:rowId xmlns:a16="http://schemas.microsoft.com/office/drawing/2014/main" val="3324888257"/>
                  </a:ext>
                </a:extLst>
              </a:tr>
            </a:tbl>
          </a:graphicData>
        </a:graphic>
      </p:graphicFrame>
      <p:sp>
        <p:nvSpPr>
          <p:cNvPr id="4" name="TextBox 3">
            <a:extLst>
              <a:ext uri="{FF2B5EF4-FFF2-40B4-BE49-F238E27FC236}">
                <a16:creationId xmlns:a16="http://schemas.microsoft.com/office/drawing/2014/main" id="{CA9E0854-2D1F-9B87-01CD-9128604A2C9B}"/>
              </a:ext>
            </a:extLst>
          </p:cNvPr>
          <p:cNvSpPr txBox="1"/>
          <p:nvPr/>
        </p:nvSpPr>
        <p:spPr>
          <a:xfrm>
            <a:off x="230933" y="722862"/>
            <a:ext cx="4394719" cy="400110"/>
          </a:xfrm>
          <a:prstGeom prst="rect">
            <a:avLst/>
          </a:prstGeom>
          <a:noFill/>
        </p:spPr>
        <p:txBody>
          <a:bodyPr wrap="square" rtlCol="0">
            <a:spAutoFit/>
          </a:bodyPr>
          <a:lstStyle/>
          <a:p>
            <a:pPr defTabSz="342900" hangingPunct="1"/>
            <a:r>
              <a:rPr lang="en-IN" sz="2000" b="1" kern="1200" dirty="0">
                <a:solidFill>
                  <a:prstClr val="black"/>
                </a:solidFill>
                <a:latin typeface="Times New Roman" panose="02020603050405020304" pitchFamily="18" charset="0"/>
                <a:ea typeface="+mn-ea"/>
                <a:cs typeface="Times New Roman" panose="02020603050405020304" pitchFamily="18" charset="0"/>
              </a:rPr>
              <a:t>Literature</a:t>
            </a:r>
            <a:r>
              <a:rPr lang="en-IN" sz="2000" kern="1200" dirty="0">
                <a:solidFill>
                  <a:prstClr val="black"/>
                </a:solidFill>
                <a:latin typeface="Times New Roman" panose="02020603050405020304" pitchFamily="18" charset="0"/>
                <a:ea typeface="+mn-ea"/>
                <a:cs typeface="Times New Roman" panose="02020603050405020304" pitchFamily="18" charset="0"/>
              </a:rPr>
              <a:t> </a:t>
            </a:r>
            <a:r>
              <a:rPr lang="en-IN" sz="2000" b="1" kern="1200" dirty="0">
                <a:solidFill>
                  <a:prstClr val="black"/>
                </a:solidFill>
                <a:latin typeface="Times New Roman" panose="02020603050405020304" pitchFamily="18" charset="0"/>
                <a:ea typeface="+mn-ea"/>
                <a:cs typeface="Times New Roman" panose="02020603050405020304" pitchFamily="18" charset="0"/>
              </a:rPr>
              <a:t>Survey</a:t>
            </a:r>
          </a:p>
        </p:txBody>
      </p:sp>
    </p:spTree>
    <p:extLst>
      <p:ext uri="{BB962C8B-B14F-4D97-AF65-F5344CB8AC3E}">
        <p14:creationId xmlns:p14="http://schemas.microsoft.com/office/powerpoint/2010/main" val="1214435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96340-C3DA-966A-E3BF-F036CE7079E7}"/>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9E6208F3-1CDD-B3E2-AF57-59A794C6EAA0}"/>
              </a:ext>
            </a:extLst>
          </p:cNvPr>
          <p:cNvSpPr>
            <a:spLocks noGrp="1"/>
          </p:cNvSpPr>
          <p:nvPr>
            <p:ph type="subTitle" idx="1"/>
          </p:nvPr>
        </p:nvSpPr>
        <p:spPr/>
        <p:txBody>
          <a:bodyPr/>
          <a:lstStyle/>
          <a:p>
            <a:endParaRPr lang="en-IN" dirty="0"/>
          </a:p>
        </p:txBody>
      </p:sp>
      <p:graphicFrame>
        <p:nvGraphicFramePr>
          <p:cNvPr id="6" name="Table 6">
            <a:extLst>
              <a:ext uri="{FF2B5EF4-FFF2-40B4-BE49-F238E27FC236}">
                <a16:creationId xmlns:a16="http://schemas.microsoft.com/office/drawing/2014/main" id="{0EA0208A-6CA7-87AD-24C8-A65F1DCFCBC4}"/>
              </a:ext>
            </a:extLst>
          </p:cNvPr>
          <p:cNvGraphicFramePr>
            <a:graphicFrameLocks noGrp="1"/>
          </p:cNvGraphicFramePr>
          <p:nvPr>
            <p:extLst>
              <p:ext uri="{D42A27DB-BD31-4B8C-83A1-F6EECF244321}">
                <p14:modId xmlns:p14="http://schemas.microsoft.com/office/powerpoint/2010/main" val="4168500959"/>
              </p:ext>
            </p:extLst>
          </p:nvPr>
        </p:nvGraphicFramePr>
        <p:xfrm>
          <a:off x="476169" y="1708449"/>
          <a:ext cx="7935687" cy="3916680"/>
        </p:xfrm>
        <a:graphic>
          <a:graphicData uri="http://schemas.openxmlformats.org/drawingml/2006/table">
            <a:tbl>
              <a:tblPr firstRow="1" bandRow="1">
                <a:tableStyleId>{5C22544A-7EE6-4342-B048-85BDC9FD1C3A}</a:tableStyleId>
              </a:tblPr>
              <a:tblGrid>
                <a:gridCol w="1728496">
                  <a:extLst>
                    <a:ext uri="{9D8B030D-6E8A-4147-A177-3AD203B41FA5}">
                      <a16:colId xmlns:a16="http://schemas.microsoft.com/office/drawing/2014/main" val="3250023459"/>
                    </a:ext>
                  </a:extLst>
                </a:gridCol>
                <a:gridCol w="1527579">
                  <a:extLst>
                    <a:ext uri="{9D8B030D-6E8A-4147-A177-3AD203B41FA5}">
                      <a16:colId xmlns:a16="http://schemas.microsoft.com/office/drawing/2014/main" val="367054855"/>
                    </a:ext>
                  </a:extLst>
                </a:gridCol>
                <a:gridCol w="2489250">
                  <a:extLst>
                    <a:ext uri="{9D8B030D-6E8A-4147-A177-3AD203B41FA5}">
                      <a16:colId xmlns:a16="http://schemas.microsoft.com/office/drawing/2014/main" val="3934595310"/>
                    </a:ext>
                  </a:extLst>
                </a:gridCol>
                <a:gridCol w="2190362">
                  <a:extLst>
                    <a:ext uri="{9D8B030D-6E8A-4147-A177-3AD203B41FA5}">
                      <a16:colId xmlns:a16="http://schemas.microsoft.com/office/drawing/2014/main" val="117886275"/>
                    </a:ext>
                  </a:extLst>
                </a:gridCol>
              </a:tblGrid>
              <a:tr h="363887">
                <a:tc>
                  <a:txBody>
                    <a:bodyPr/>
                    <a:lstStyle/>
                    <a:p>
                      <a:pPr algn="ctr"/>
                      <a:r>
                        <a:rPr lang="en-IN" sz="1200" dirty="0">
                          <a:solidFill>
                            <a:schemeClr val="tx1"/>
                          </a:solidFill>
                        </a:rPr>
                        <a:t>Paper Title and year</a:t>
                      </a:r>
                    </a:p>
                  </a:txBody>
                  <a:tcPr marL="68580" marR="68580" marT="34290" marB="34290"/>
                </a:tc>
                <a:tc>
                  <a:txBody>
                    <a:bodyPr/>
                    <a:lstStyle/>
                    <a:p>
                      <a:pPr algn="ctr"/>
                      <a:r>
                        <a:rPr lang="en-IN" sz="1200" dirty="0">
                          <a:solidFill>
                            <a:schemeClr val="tx1"/>
                          </a:solidFill>
                        </a:rPr>
                        <a:t>Authors and paper details</a:t>
                      </a:r>
                    </a:p>
                  </a:txBody>
                  <a:tcPr marL="68580" marR="68580" marT="34290" marB="34290"/>
                </a:tc>
                <a:tc>
                  <a:txBody>
                    <a:bodyPr/>
                    <a:lstStyle/>
                    <a:p>
                      <a:pPr algn="ctr"/>
                      <a:r>
                        <a:rPr lang="en-IN" sz="1200" dirty="0">
                          <a:solidFill>
                            <a:schemeClr val="tx1"/>
                          </a:solidFill>
                        </a:rPr>
                        <a:t>Description</a:t>
                      </a:r>
                    </a:p>
                  </a:txBody>
                  <a:tcPr marL="68580" marR="68580" marT="34290" marB="34290"/>
                </a:tc>
                <a:tc>
                  <a:txBody>
                    <a:bodyPr/>
                    <a:lstStyle/>
                    <a:p>
                      <a:pPr algn="ctr"/>
                      <a:r>
                        <a:rPr lang="en-IN" sz="1200" dirty="0">
                          <a:solidFill>
                            <a:schemeClr val="tx1"/>
                          </a:solidFill>
                        </a:rPr>
                        <a:t>Gaps</a:t>
                      </a:r>
                    </a:p>
                  </a:txBody>
                  <a:tcPr marL="68580" marR="68580" marT="34290" marB="34290"/>
                </a:tc>
                <a:extLst>
                  <a:ext uri="{0D108BD9-81ED-4DB2-BD59-A6C34878D82A}">
                    <a16:rowId xmlns:a16="http://schemas.microsoft.com/office/drawing/2014/main" val="2696047699"/>
                  </a:ext>
                </a:extLst>
              </a:tr>
              <a:tr h="3129992">
                <a:tc>
                  <a:txBody>
                    <a:bodyPr/>
                    <a:lstStyle/>
                    <a:p>
                      <a:pPr algn="l"/>
                      <a:r>
                        <a:rPr lang="en-US" sz="1400" b="0" i="0" u="none" strike="noStrike" cap="none" spc="0" baseline="0" dirty="0">
                          <a:solidFill>
                            <a:schemeClr val="dk1"/>
                          </a:solidFill>
                          <a:effectLst/>
                          <a:uFillTx/>
                          <a:latin typeface="+mn-lt"/>
                          <a:ea typeface="+mn-ea"/>
                          <a:cs typeface="+mn-cs"/>
                          <a:sym typeface="Arial"/>
                        </a:rPr>
                        <a:t>Rapid Cyber-bullying detection method using Compact BERT Models</a:t>
                      </a:r>
                      <a:endParaRPr lang="en-US" sz="1400" dirty="0"/>
                    </a:p>
                    <a:p>
                      <a:pPr algn="l"/>
                      <a:endParaRPr lang="en-US" sz="1400" dirty="0"/>
                    </a:p>
                    <a:p>
                      <a:pPr algn="l"/>
                      <a:r>
                        <a:rPr lang="en-IN" sz="1400" dirty="0"/>
                        <a:t>Published </a:t>
                      </a:r>
                      <a:r>
                        <a:rPr lang="en-US" sz="1400" dirty="0"/>
                        <a:t>Year-2021</a:t>
                      </a:r>
                      <a:endParaRPr lang="en-IN" sz="1400" dirty="0"/>
                    </a:p>
                  </a:txBody>
                  <a:tcPr marL="68580" marR="68580" marT="34290" marB="34290"/>
                </a:tc>
                <a:tc>
                  <a:txBody>
                    <a:bodyPr/>
                    <a:lstStyle/>
                    <a:p>
                      <a:pPr marL="0" indent="0" algn="l">
                        <a:buNone/>
                      </a:pPr>
                      <a:r>
                        <a:rPr lang="en-US" sz="1400" b="0" i="0" u="none" strike="noStrike" cap="none" spc="0" baseline="0" dirty="0">
                          <a:solidFill>
                            <a:schemeClr val="dk1"/>
                          </a:solidFill>
                          <a:effectLst/>
                          <a:uFillTx/>
                          <a:latin typeface="+mn-lt"/>
                          <a:ea typeface="+mn-ea"/>
                          <a:cs typeface="+mn-cs"/>
                          <a:sym typeface="Arial"/>
                        </a:rPr>
                        <a:t>M. </a:t>
                      </a:r>
                      <a:r>
                        <a:rPr lang="en-US" sz="1400" b="0" i="0" u="none" strike="noStrike" cap="none" spc="0" baseline="0" dirty="0" err="1">
                          <a:solidFill>
                            <a:schemeClr val="dk1"/>
                          </a:solidFill>
                          <a:effectLst/>
                          <a:uFillTx/>
                          <a:latin typeface="+mn-lt"/>
                          <a:ea typeface="+mn-ea"/>
                          <a:cs typeface="+mn-cs"/>
                          <a:sym typeface="Arial"/>
                        </a:rPr>
                        <a:t>Behzadi</a:t>
                      </a:r>
                      <a:r>
                        <a:rPr lang="en-US" sz="1400" b="0" i="0" u="none" strike="noStrike" cap="none" spc="0" baseline="0" dirty="0">
                          <a:solidFill>
                            <a:schemeClr val="dk1"/>
                          </a:solidFill>
                          <a:effectLst/>
                          <a:uFillTx/>
                          <a:latin typeface="+mn-lt"/>
                          <a:ea typeface="+mn-ea"/>
                          <a:cs typeface="+mn-cs"/>
                          <a:sym typeface="Arial"/>
                        </a:rPr>
                        <a:t>,</a:t>
                      </a:r>
                    </a:p>
                    <a:p>
                      <a:pPr marL="0" indent="0" algn="l">
                        <a:buNone/>
                      </a:pPr>
                      <a:r>
                        <a:rPr lang="en-US" sz="1400" b="0" i="0" u="none" strike="noStrike" cap="none" spc="0" baseline="0" dirty="0">
                          <a:solidFill>
                            <a:schemeClr val="dk1"/>
                          </a:solidFill>
                          <a:effectLst/>
                          <a:uFillTx/>
                          <a:latin typeface="+mn-lt"/>
                          <a:ea typeface="+mn-ea"/>
                          <a:cs typeface="+mn-cs"/>
                          <a:sym typeface="Arial"/>
                        </a:rPr>
                        <a:t>I. G. Harris, </a:t>
                      </a:r>
                    </a:p>
                    <a:p>
                      <a:pPr marL="0" indent="0" algn="l">
                        <a:buNone/>
                      </a:pPr>
                      <a:r>
                        <a:rPr lang="en-US" sz="1400" b="0" i="0" u="none" strike="noStrike" cap="none" spc="0" baseline="0" dirty="0">
                          <a:solidFill>
                            <a:schemeClr val="dk1"/>
                          </a:solidFill>
                          <a:effectLst/>
                          <a:uFillTx/>
                          <a:latin typeface="+mn-lt"/>
                          <a:ea typeface="+mn-ea"/>
                          <a:cs typeface="+mn-cs"/>
                          <a:sym typeface="Arial"/>
                        </a:rPr>
                        <a:t>A. </a:t>
                      </a:r>
                      <a:r>
                        <a:rPr lang="en-US" sz="1400" b="0" i="0" u="none" strike="noStrike" cap="none" spc="0" baseline="0" dirty="0" err="1">
                          <a:solidFill>
                            <a:schemeClr val="dk1"/>
                          </a:solidFill>
                          <a:effectLst/>
                          <a:uFillTx/>
                          <a:latin typeface="+mn-lt"/>
                          <a:ea typeface="+mn-ea"/>
                          <a:cs typeface="+mn-cs"/>
                          <a:sym typeface="Arial"/>
                        </a:rPr>
                        <a:t>Derakhshan</a:t>
                      </a:r>
                      <a:endParaRPr lang="en-US" sz="1400" b="0" i="0" u="none" strike="noStrike" cap="none" spc="0" baseline="0" dirty="0">
                        <a:solidFill>
                          <a:schemeClr val="dk1"/>
                        </a:solidFill>
                        <a:effectLst/>
                        <a:uFillTx/>
                        <a:latin typeface="+mn-lt"/>
                        <a:ea typeface="+mn-ea"/>
                        <a:cs typeface="+mn-cs"/>
                        <a:sym typeface="Arial"/>
                      </a:endParaRPr>
                    </a:p>
                    <a:p>
                      <a:pPr marL="0" indent="0" algn="l">
                        <a:buNone/>
                      </a:pPr>
                      <a:endParaRPr lang="en-IN" sz="1400" dirty="0"/>
                    </a:p>
                    <a:p>
                      <a:pPr algn="l"/>
                      <a:r>
                        <a:rPr lang="en-US" sz="1400" b="0" i="0" u="none" strike="noStrike" cap="none" spc="0" baseline="0" dirty="0">
                          <a:solidFill>
                            <a:schemeClr val="dk1"/>
                          </a:solidFill>
                          <a:effectLst/>
                          <a:uFillTx/>
                          <a:latin typeface="+mn-lt"/>
                          <a:ea typeface="+mn-ea"/>
                          <a:cs typeface="+mn-cs"/>
                          <a:sym typeface="Arial"/>
                        </a:rPr>
                        <a:t>Presented at the 2021 IEEE 15th International Conference on Semantic Computing (ICSC) held in Laguna Hills, CA, USA.</a:t>
                      </a: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spc="0" baseline="0" dirty="0">
                          <a:solidFill>
                            <a:schemeClr val="dk1"/>
                          </a:solidFill>
                          <a:effectLst/>
                          <a:uFillTx/>
                          <a:latin typeface="+mn-lt"/>
                          <a:ea typeface="+mn-ea"/>
                          <a:cs typeface="+mn-cs"/>
                          <a:sym typeface="Arial"/>
                        </a:rPr>
                        <a:t>This paper proposes a method for rapidly detecting cyberbullying using compact versions of the Bidirectional Encoder Representations from Transformers (BERT) model.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0" i="0" u="none" strike="noStrike" cap="none" spc="0" baseline="0" dirty="0">
                        <a:solidFill>
                          <a:schemeClr val="dk1"/>
                        </a:solidFill>
                        <a:effectLst/>
                        <a:uFillTx/>
                        <a:latin typeface="+mn-lt"/>
                        <a:ea typeface="+mn-ea"/>
                        <a:cs typeface="+mn-cs"/>
                        <a:sym typeface="Arial"/>
                      </a:endParaRPr>
                    </a:p>
                    <a:p>
                      <a:pPr algn="l"/>
                      <a:r>
                        <a:rPr lang="en-US" sz="1400" b="0" i="0" u="none" strike="noStrike" cap="none" spc="0" baseline="0" dirty="0">
                          <a:solidFill>
                            <a:schemeClr val="dk1"/>
                          </a:solidFill>
                          <a:effectLst/>
                          <a:uFillTx/>
                          <a:latin typeface="+mn-lt"/>
                          <a:ea typeface="+mn-ea"/>
                          <a:cs typeface="+mn-cs"/>
                          <a:sym typeface="Arial"/>
                        </a:rPr>
                        <a:t>The method is evaluated on a benchmark dataset and achieves promising result.</a:t>
                      </a:r>
                      <a:endParaRPr lang="en-IN" sz="1400" dirty="0"/>
                    </a:p>
                  </a:txBody>
                  <a:tcPr marL="68580" marR="68580" marT="34290" marB="34290"/>
                </a:tc>
                <a:tc>
                  <a:txBody>
                    <a:bodyPr/>
                    <a:lstStyle/>
                    <a:p>
                      <a:pPr algn="l"/>
                      <a:r>
                        <a:rPr lang="en-US" sz="1400" b="0" i="0" u="none" strike="noStrike" cap="none" spc="0" baseline="0" dirty="0">
                          <a:solidFill>
                            <a:schemeClr val="dk1"/>
                          </a:solidFill>
                          <a:effectLst/>
                          <a:uFillTx/>
                          <a:latin typeface="+mn-lt"/>
                          <a:ea typeface="+mn-ea"/>
                          <a:cs typeface="+mn-cs"/>
                          <a:sym typeface="Arial"/>
                        </a:rPr>
                        <a:t>The paper mentions achieving "promising results" but doesn't provide detailed information on specific metrics like precision, recall, F1-score, or comparative performance against other cyberbullying detection methods. More comprehensive evaluation is necessary for a thorough understanding of the method's effectiveness.</a:t>
                      </a:r>
                    </a:p>
                  </a:txBody>
                  <a:tcPr marL="68580" marR="68580" marT="34290" marB="34290"/>
                </a:tc>
                <a:extLst>
                  <a:ext uri="{0D108BD9-81ED-4DB2-BD59-A6C34878D82A}">
                    <a16:rowId xmlns:a16="http://schemas.microsoft.com/office/drawing/2014/main" val="3324888257"/>
                  </a:ext>
                </a:extLst>
              </a:tr>
            </a:tbl>
          </a:graphicData>
        </a:graphic>
      </p:graphicFrame>
      <p:sp>
        <p:nvSpPr>
          <p:cNvPr id="4" name="TextBox 3">
            <a:extLst>
              <a:ext uri="{FF2B5EF4-FFF2-40B4-BE49-F238E27FC236}">
                <a16:creationId xmlns:a16="http://schemas.microsoft.com/office/drawing/2014/main" id="{F86221F6-E58E-D9E7-97CF-A024FC1E807A}"/>
              </a:ext>
            </a:extLst>
          </p:cNvPr>
          <p:cNvSpPr txBox="1"/>
          <p:nvPr/>
        </p:nvSpPr>
        <p:spPr>
          <a:xfrm>
            <a:off x="230933" y="722862"/>
            <a:ext cx="4394719" cy="400110"/>
          </a:xfrm>
          <a:prstGeom prst="rect">
            <a:avLst/>
          </a:prstGeom>
          <a:noFill/>
        </p:spPr>
        <p:txBody>
          <a:bodyPr wrap="square" rtlCol="0">
            <a:spAutoFit/>
          </a:bodyPr>
          <a:lstStyle/>
          <a:p>
            <a:pPr defTabSz="342900" hangingPunct="1"/>
            <a:r>
              <a:rPr lang="en-IN" sz="2000" b="1" kern="1200" dirty="0">
                <a:solidFill>
                  <a:prstClr val="black"/>
                </a:solidFill>
                <a:latin typeface="Times New Roman" panose="02020603050405020304" pitchFamily="18" charset="0"/>
                <a:ea typeface="+mn-ea"/>
                <a:cs typeface="Times New Roman" panose="02020603050405020304" pitchFamily="18" charset="0"/>
              </a:rPr>
              <a:t>Literature</a:t>
            </a:r>
            <a:r>
              <a:rPr lang="en-IN" sz="2000" kern="1200" dirty="0">
                <a:solidFill>
                  <a:prstClr val="black"/>
                </a:solidFill>
                <a:latin typeface="Times New Roman" panose="02020603050405020304" pitchFamily="18" charset="0"/>
                <a:ea typeface="+mn-ea"/>
                <a:cs typeface="Times New Roman" panose="02020603050405020304" pitchFamily="18" charset="0"/>
              </a:rPr>
              <a:t> </a:t>
            </a:r>
            <a:r>
              <a:rPr lang="en-IN" sz="2000" b="1" kern="1200" dirty="0">
                <a:solidFill>
                  <a:prstClr val="black"/>
                </a:solidFill>
                <a:latin typeface="Times New Roman" panose="02020603050405020304" pitchFamily="18" charset="0"/>
                <a:ea typeface="+mn-ea"/>
                <a:cs typeface="Times New Roman" panose="02020603050405020304" pitchFamily="18" charset="0"/>
              </a:rPr>
              <a:t>Survey</a:t>
            </a:r>
          </a:p>
        </p:txBody>
      </p:sp>
    </p:spTree>
    <p:extLst>
      <p:ext uri="{BB962C8B-B14F-4D97-AF65-F5344CB8AC3E}">
        <p14:creationId xmlns:p14="http://schemas.microsoft.com/office/powerpoint/2010/main" val="840651798"/>
      </p:ext>
    </p:extLst>
  </p:cSld>
  <p:clrMapOvr>
    <a:masterClrMapping/>
  </p:clrMapOvr>
</p:sld>
</file>

<file path=ppt/theme/theme1.xml><?xml version="1.0" encoding="utf-8"?>
<a:theme xmlns:a="http://schemas.openxmlformats.org/drawingml/2006/main" name="11_Default Design">
  <a:themeElements>
    <a:clrScheme name="11_Default Design">
      <a:dk1>
        <a:srgbClr val="000000"/>
      </a:dk1>
      <a:lt1>
        <a:srgbClr val="FFFFFF"/>
      </a:lt1>
      <a:dk2>
        <a:srgbClr val="A7A7A7"/>
      </a:dk2>
      <a:lt2>
        <a:srgbClr val="535353"/>
      </a:lt2>
      <a:accent1>
        <a:srgbClr val="BBE0E3"/>
      </a:accent1>
      <a:accent2>
        <a:srgbClr val="333399"/>
      </a:accent2>
      <a:accent3>
        <a:srgbClr val="9BBB59"/>
      </a:accent3>
      <a:accent4>
        <a:srgbClr val="8064A2"/>
      </a:accent4>
      <a:accent5>
        <a:srgbClr val="4BACC6"/>
      </a:accent5>
      <a:accent6>
        <a:srgbClr val="F79646"/>
      </a:accent6>
      <a:hlink>
        <a:srgbClr val="0000FF"/>
      </a:hlink>
      <a:folHlink>
        <a:srgbClr val="FF00FF"/>
      </a:folHlink>
    </a:clrScheme>
    <a:fontScheme name="11_Default Design">
      <a:majorFont>
        <a:latin typeface="Helvetica"/>
        <a:ea typeface="Helvetica"/>
        <a:cs typeface="Helvetica"/>
      </a:majorFont>
      <a:minorFont>
        <a:latin typeface="Arial"/>
        <a:ea typeface="Arial"/>
        <a:cs typeface="Arial"/>
      </a:minorFont>
    </a:fontScheme>
    <a:fmtScheme name="11_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3.xml><?xml version="1.0" encoding="utf-8"?>
<a:theme xmlns:a="http://schemas.openxmlformats.org/drawingml/2006/main" name="11_Default Design">
  <a:themeElements>
    <a:clrScheme name="11_Default Design">
      <a:dk1>
        <a:srgbClr val="000000"/>
      </a:dk1>
      <a:lt1>
        <a:srgbClr val="FFFFFF"/>
      </a:lt1>
      <a:dk2>
        <a:srgbClr val="A7A7A7"/>
      </a:dk2>
      <a:lt2>
        <a:srgbClr val="535353"/>
      </a:lt2>
      <a:accent1>
        <a:srgbClr val="BBE0E3"/>
      </a:accent1>
      <a:accent2>
        <a:srgbClr val="333399"/>
      </a:accent2>
      <a:accent3>
        <a:srgbClr val="9BBB59"/>
      </a:accent3>
      <a:accent4>
        <a:srgbClr val="8064A2"/>
      </a:accent4>
      <a:accent5>
        <a:srgbClr val="4BACC6"/>
      </a:accent5>
      <a:accent6>
        <a:srgbClr val="F79646"/>
      </a:accent6>
      <a:hlink>
        <a:srgbClr val="0000FF"/>
      </a:hlink>
      <a:folHlink>
        <a:srgbClr val="FF00FF"/>
      </a:folHlink>
    </a:clrScheme>
    <a:fontScheme name="11_Default Design">
      <a:majorFont>
        <a:latin typeface="Helvetica"/>
        <a:ea typeface="Helvetica"/>
        <a:cs typeface="Helvetica"/>
      </a:majorFont>
      <a:minorFont>
        <a:latin typeface="Arial"/>
        <a:ea typeface="Arial"/>
        <a:cs typeface="Arial"/>
      </a:minorFont>
    </a:fontScheme>
    <a:fmtScheme name="11_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Template - Approval Presentation</Template>
  <TotalTime>9512</TotalTime>
  <Words>3879</Words>
  <Application>Microsoft Office PowerPoint</Application>
  <PresentationFormat>On-screen Show (4:3)</PresentationFormat>
  <Paragraphs>434</Paragraphs>
  <Slides>33</Slides>
  <Notes>9</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33</vt:i4>
      </vt:variant>
    </vt:vector>
  </HeadingPairs>
  <TitlesOfParts>
    <vt:vector size="44" baseType="lpstr">
      <vt:lpstr>Aptos</vt:lpstr>
      <vt:lpstr>Arial</vt:lpstr>
      <vt:lpstr>Calibri</vt:lpstr>
      <vt:lpstr>Calibri Light</vt:lpstr>
      <vt:lpstr>Google Sans</vt:lpstr>
      <vt:lpstr>HelveticaNeue Regular</vt:lpstr>
      <vt:lpstr>Söhne</vt:lpstr>
      <vt:lpstr>Times New Roman</vt:lpstr>
      <vt:lpstr>Wingdings</vt:lpstr>
      <vt:lpstr>11_Default Design</vt:lpstr>
      <vt:lpstr>Retrospect</vt:lpstr>
      <vt:lpstr>Shielding against SMS spam and Cyberbullying   Final Team ID: P-122  Panel No.: </vt:lpstr>
      <vt:lpstr>Problem Definition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Justification for the Proposed Problem</vt:lpstr>
      <vt:lpstr>PowerPoint Presentation</vt:lpstr>
      <vt:lpstr>PowerPoint Presentation</vt:lpstr>
      <vt:lpstr>Software/Tools Requirements</vt:lpstr>
      <vt:lpstr>PowerPoint Presentation</vt:lpstr>
      <vt:lpstr>PowerPoint Presentation</vt:lpstr>
      <vt:lpstr>PowerPoint Presentation</vt:lpstr>
      <vt:lpstr>Hyper Parameters used</vt:lpstr>
      <vt:lpstr>PowerPoint Presentation</vt:lpstr>
      <vt:lpstr>PowerPoint Presentation</vt:lpstr>
      <vt:lpstr>PowerPoint Presentation</vt:lpstr>
      <vt:lpstr>PowerPoint Presentation</vt:lpstr>
      <vt:lpstr>PowerPoint Presentation</vt:lpstr>
      <vt:lpstr>PowerPoint Presentation</vt:lpstr>
      <vt:lpstr>User Interface</vt:lpstr>
      <vt:lpstr>PowerPoint Presentation</vt:lpstr>
      <vt:lpstr>Conclusion </vt:lpstr>
      <vt:lpstr>References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Speech Emotion Detection System</dc:title>
  <dc:creator>sundar rathinavel</dc:creator>
  <cp:lastModifiedBy>CHAKRAVARTHI NARAYANA</cp:lastModifiedBy>
  <cp:revision>314</cp:revision>
  <dcterms:modified xsi:type="dcterms:W3CDTF">2024-05-04T08:32:15Z</dcterms:modified>
</cp:coreProperties>
</file>