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C24F2-3AFD-4702-8A80-90BC251BB0BC}" type="datetimeFigureOut">
              <a:rPr lang="en-US" smtClean="0"/>
              <a:pPr/>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B461-415F-4F35-94B5-72C5168B0D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GmbH</a:t>
            </a:r>
            <a:endParaRPr lang="en-US" dirty="0"/>
          </a:p>
        </p:txBody>
      </p:sp>
      <p:sp>
        <p:nvSpPr>
          <p:cNvPr id="4" name="Slide Number Placeholder 3"/>
          <p:cNvSpPr>
            <a:spLocks noGrp="1"/>
          </p:cNvSpPr>
          <p:nvPr>
            <p:ph type="sldNum" sz="quarter" idx="10"/>
          </p:nvPr>
        </p:nvSpPr>
        <p:spPr/>
        <p:txBody>
          <a:bodyPr/>
          <a:lstStyle/>
          <a:p>
            <a:fld id="{4C88B461-415F-4F35-94B5-72C5168B0D4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compulsory deductibles: provident fund, medical insurance, etc. They form a part of the compensation structure but doesn’t get them as a part of an in-hand salary. But it definitely increases the CTC.</a:t>
            </a:r>
            <a:endParaRPr lang="en-US" dirty="0"/>
          </a:p>
        </p:txBody>
      </p:sp>
      <p:sp>
        <p:nvSpPr>
          <p:cNvPr id="4" name="Slide Number Placeholder 3"/>
          <p:cNvSpPr>
            <a:spLocks noGrp="1"/>
          </p:cNvSpPr>
          <p:nvPr>
            <p:ph type="sldNum" sz="quarter" idx="10"/>
          </p:nvPr>
        </p:nvSpPr>
        <p:spPr/>
        <p:txBody>
          <a:bodyPr/>
          <a:lstStyle/>
          <a:p>
            <a:fld id="{4C88B461-415F-4F35-94B5-72C5168B0D40}"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vestopedia.com/markets/quote?tvwidgetsymbol=aap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umopayroll.com/blog/ctc-salary-basic-calculate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Company Organization and</a:t>
            </a:r>
            <a:endParaRPr lang="en-US" dirty="0"/>
          </a:p>
        </p:txBody>
      </p:sp>
      <p:sp>
        <p:nvSpPr>
          <p:cNvPr id="3" name="Subtitle 2"/>
          <p:cNvSpPr>
            <a:spLocks noGrp="1"/>
          </p:cNvSpPr>
          <p:nvPr>
            <p:ph type="subTitle" idx="1"/>
          </p:nvPr>
        </p:nvSpPr>
        <p:spPr/>
        <p:txBody>
          <a:bodyPr/>
          <a:lstStyle/>
          <a:p>
            <a:r>
              <a:rPr lang="en-US" dirty="0" smtClean="0"/>
              <a:t>Pay and Perks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Salary</a:t>
            </a:r>
            <a:endParaRPr lang="en-US" dirty="0"/>
          </a:p>
        </p:txBody>
      </p:sp>
      <p:sp>
        <p:nvSpPr>
          <p:cNvPr id="3" name="Content Placeholder 2"/>
          <p:cNvSpPr>
            <a:spLocks noGrp="1"/>
          </p:cNvSpPr>
          <p:nvPr>
            <p:ph idx="1"/>
          </p:nvPr>
        </p:nvSpPr>
        <p:spPr/>
        <p:txBody>
          <a:bodyPr/>
          <a:lstStyle/>
          <a:p>
            <a:r>
              <a:rPr lang="en-US" dirty="0" smtClean="0"/>
              <a:t>Annual salary is the amount of money your employer pays you over the course of a year in exchange for the work you perform.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Taxable Income vs. Gross Income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Gross income for an individual—also known as gross pay when it's on a paycheck—is the individual’s total pay from his or her employer before taxes or other deductions. </a:t>
            </a:r>
          </a:p>
          <a:p>
            <a:r>
              <a:rPr lang="en-US" dirty="0" smtClean="0"/>
              <a:t>Taxable income starts with gross income, then certain allowable deductions are subtracted to arrive at the amount of income you're actually taxed on</a:t>
            </a:r>
            <a:r>
              <a:rPr lang="en-US" dirty="0" smtClean="0"/>
              <a:t>.</a:t>
            </a:r>
          </a:p>
          <a:p>
            <a:r>
              <a:rPr lang="en-US" dirty="0" smtClean="0"/>
              <a:t>What is left after mandatory and tax deductions is your net income</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Revenue vs. Income: An Overview</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Revenue is the total amount of income generated by the sale of goods or services related to the company's primary operations. Revenue, also known as gross sales, is often referred to as the "top line" because it sits at the top of the income statement.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vs. Income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Income, or net income, is a company's total earnings or profit. When investors and analysts speak of a company's income, they're actually referring to net income or the profit for the company. </a:t>
            </a:r>
          </a:p>
          <a:p>
            <a:r>
              <a:rPr lang="en-US" dirty="0" smtClean="0"/>
              <a:t>Net income is calculated by taking revenues and subtracting the costs of doing business, such as depreciation, interest, taxes, and other expenses. The bottom line, or net income, describes how efficient a company is with its spending and managing its operating costs.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endParaRPr lang="en-US" dirty="0" smtClean="0"/>
          </a:p>
          <a:p>
            <a:r>
              <a:rPr lang="en-US" dirty="0" smtClean="0"/>
              <a:t>income statement is an important measure of the profitability of a company.</a:t>
            </a:r>
          </a:p>
          <a:p>
            <a:endParaRPr lang="en-US" dirty="0" smtClean="0"/>
          </a:p>
          <a:p>
            <a:r>
              <a:rPr lang="en-US" dirty="0" smtClean="0"/>
              <a:t>Apple Inc. (AAPL</a:t>
            </a:r>
            <a:r>
              <a:rPr lang="en-US" u="sng" dirty="0" smtClean="0">
                <a:hlinkClick r:id="rId2"/>
              </a:rPr>
              <a:t>)</a:t>
            </a:r>
            <a:r>
              <a:rPr lang="en-US" dirty="0" smtClean="0"/>
              <a:t> posted a top-line revenue number of $260 billion for 2019. The company's revenue number represented a 2% year-over-year decrease. Apple posted $55.3 billion in net income for the same period, which represented a 7% decrease year-over-year.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Earning and Income</a:t>
            </a:r>
            <a:endParaRPr lang="en-US" dirty="0"/>
          </a:p>
        </p:txBody>
      </p:sp>
      <p:sp>
        <p:nvSpPr>
          <p:cNvPr id="3" name="Content Placeholder 2"/>
          <p:cNvSpPr>
            <a:spLocks noGrp="1"/>
          </p:cNvSpPr>
          <p:nvPr>
            <p:ph idx="1"/>
          </p:nvPr>
        </p:nvSpPr>
        <p:spPr/>
        <p:txBody>
          <a:bodyPr>
            <a:normAutofit/>
          </a:bodyPr>
          <a:lstStyle/>
          <a:p>
            <a:r>
              <a:rPr lang="en-US" dirty="0" smtClean="0"/>
              <a:t>Earnings typically refer to after-tax net income, sometimes known as the bottom line or a company's profits. </a:t>
            </a:r>
            <a:r>
              <a:rPr lang="en-US" smtClean="0"/>
              <a:t>Earnings are the main determinant of a company's share price because earnings and the circumstances relating to them can indicate whether the business will be profitable and successful in the long run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CTC</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Cost To </a:t>
            </a:r>
            <a:r>
              <a:rPr lang="en-US" dirty="0" smtClean="0"/>
              <a:t>Company: the </a:t>
            </a:r>
            <a:r>
              <a:rPr lang="en-US" dirty="0" smtClean="0"/>
              <a:t>total cost that a company would incur, on an employee, in a year:</a:t>
            </a:r>
          </a:p>
          <a:p>
            <a:pPr fontAlgn="base"/>
            <a:r>
              <a:rPr lang="en-US" dirty="0" smtClean="0"/>
              <a:t>Basic</a:t>
            </a:r>
          </a:p>
          <a:p>
            <a:pPr fontAlgn="base"/>
            <a:r>
              <a:rPr lang="en-US" dirty="0" smtClean="0"/>
              <a:t>Dearness Allowance (DA)</a:t>
            </a:r>
          </a:p>
          <a:p>
            <a:pPr fontAlgn="base"/>
            <a:r>
              <a:rPr lang="en-US" dirty="0" smtClean="0"/>
              <a:t>Incentives or bonuses</a:t>
            </a:r>
          </a:p>
          <a:p>
            <a:pPr fontAlgn="base"/>
            <a:r>
              <a:rPr lang="en-US" dirty="0" smtClean="0"/>
              <a:t>Conveyance allowance</a:t>
            </a:r>
          </a:p>
          <a:p>
            <a:pPr fontAlgn="base"/>
            <a:r>
              <a:rPr lang="en-US" dirty="0" smtClean="0"/>
              <a:t>House Rent Allowance (HRA)</a:t>
            </a:r>
          </a:p>
          <a:p>
            <a:pPr fontAlgn="base"/>
            <a:r>
              <a:rPr lang="en-US" dirty="0" smtClean="0"/>
              <a:t>Medical allowance</a:t>
            </a:r>
          </a:p>
          <a:p>
            <a:pPr fontAlgn="base"/>
            <a:r>
              <a:rPr lang="en-US" dirty="0" smtClean="0"/>
              <a:t>Leave Travel Allowance or Concession (LTA / LTC)</a:t>
            </a:r>
          </a:p>
          <a:p>
            <a:pPr fontAlgn="base"/>
            <a:r>
              <a:rPr lang="en-US" dirty="0" smtClean="0"/>
              <a:t>Vehicle Allowance</a:t>
            </a:r>
          </a:p>
          <a:p>
            <a:pPr fontAlgn="base"/>
            <a:r>
              <a:rPr lang="en-US" dirty="0" smtClean="0"/>
              <a:t>Telephone / Mobile Phone Allowance</a:t>
            </a:r>
          </a:p>
          <a:p>
            <a:pPr fontAlgn="base"/>
            <a:r>
              <a:rPr lang="en-US" dirty="0" smtClean="0"/>
              <a:t>Special Allowance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mtClean="0">
                <a:hlinkClick r:id="rId2" tooltip="ctc"/>
              </a:rPr>
              <a:t>www.sumopayroll.com/blog/ctc-salary-basic-calculated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Sector</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Public sector is government owned organization which come under either central or state govt.</a:t>
            </a:r>
          </a:p>
          <a:p>
            <a:r>
              <a:rPr lang="en-US" dirty="0" smtClean="0"/>
              <a:t>A private sector organization is created by forming a new enterprise or privatizing a public sector organization. </a:t>
            </a:r>
          </a:p>
          <a:p>
            <a:endParaRPr lang="en-US" dirty="0" smtClean="0"/>
          </a:p>
          <a:p>
            <a:r>
              <a:rPr lang="en-US" dirty="0" smtClean="0"/>
              <a:t>The private sector is the part of the economy that is run by individuals and companies for profit and is not state controlled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Liability Companies LLL</a:t>
            </a:r>
            <a:endParaRPr lang="en-US" dirty="0"/>
          </a:p>
        </p:txBody>
      </p:sp>
      <p:sp>
        <p:nvSpPr>
          <p:cNvPr id="3" name="Content Placeholder 2"/>
          <p:cNvSpPr>
            <a:spLocks noGrp="1"/>
          </p:cNvSpPr>
          <p:nvPr>
            <p:ph idx="1"/>
          </p:nvPr>
        </p:nvSpPr>
        <p:spPr/>
        <p:txBody>
          <a:bodyPr>
            <a:normAutofit lnSpcReduction="10000"/>
          </a:bodyPr>
          <a:lstStyle/>
          <a:p>
            <a:r>
              <a:rPr lang="en-US" dirty="0" smtClean="0"/>
              <a:t>Private Limited companies and Public Limited Companies</a:t>
            </a:r>
          </a:p>
          <a:p>
            <a:endParaRPr lang="en-US" dirty="0" smtClean="0"/>
          </a:p>
          <a:p>
            <a:r>
              <a:rPr lang="en-US" dirty="0" smtClean="0"/>
              <a:t>PLC (public limited company) at the end of a company name signifies that the business offers shares to the public. (equivalent of the U.S. "Inc.“)</a:t>
            </a:r>
          </a:p>
          <a:p>
            <a:r>
              <a:rPr lang="en-US" dirty="0" smtClean="0"/>
              <a:t> it grants the ability to raise capital by issuing public shares.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companies</a:t>
            </a:r>
            <a:endParaRPr lang="en-US" dirty="0"/>
          </a:p>
        </p:txBody>
      </p:sp>
      <p:sp>
        <p:nvSpPr>
          <p:cNvPr id="3" name="Content Placeholder 2"/>
          <p:cNvSpPr>
            <a:spLocks noGrp="1"/>
          </p:cNvSpPr>
          <p:nvPr>
            <p:ph idx="1"/>
          </p:nvPr>
        </p:nvSpPr>
        <p:spPr/>
        <p:txBody>
          <a:bodyPr/>
          <a:lstStyle/>
          <a:p>
            <a:r>
              <a:rPr lang="en-US" dirty="0" smtClean="0"/>
              <a:t>Companies can be formed under Companies Act 2013 on the basis of</a:t>
            </a:r>
          </a:p>
          <a:p>
            <a:pPr marL="514350" indent="-514350">
              <a:buFont typeface="+mj-lt"/>
              <a:buAutoNum type="arabicPeriod"/>
            </a:pPr>
            <a:r>
              <a:rPr lang="en-US" dirty="0" smtClean="0"/>
              <a:t>Manner of Incorporation</a:t>
            </a:r>
          </a:p>
          <a:p>
            <a:pPr marL="514350" indent="-514350">
              <a:buFont typeface="+mj-lt"/>
              <a:buAutoNum type="arabicPeriod"/>
            </a:pPr>
            <a:r>
              <a:rPr lang="en-US" dirty="0" smtClean="0"/>
              <a:t>Liability</a:t>
            </a:r>
          </a:p>
          <a:p>
            <a:pPr marL="514350" indent="-514350">
              <a:buFont typeface="+mj-lt"/>
              <a:buAutoNum type="arabicPeriod"/>
            </a:pPr>
            <a:r>
              <a:rPr lang="en-US" dirty="0" smtClean="0"/>
              <a:t>Control</a:t>
            </a:r>
          </a:p>
          <a:p>
            <a:pPr marL="514350" indent="-514350">
              <a:buFont typeface="+mj-lt"/>
              <a:buAutoNum type="arabicPeriod"/>
            </a:pPr>
            <a:r>
              <a:rPr lang="en-US" dirty="0" smtClean="0"/>
              <a:t>Transferability of Shares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Based on Liability: Limited or Unlimited</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 liability is something a person or company owes, usually a sum of money to lenders or creditors.</a:t>
            </a:r>
          </a:p>
          <a:p>
            <a:r>
              <a:rPr lang="en-US" dirty="0" smtClean="0"/>
              <a:t>Unlimited liability refers to the full legal responsibility that business owners and partners assume for all business debts. Obligations can be paid through the seizure and sale of owners’ personal assets, which is different than the popular limited liability business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Limited Liability </a:t>
            </a:r>
            <a:endParaRPr lang="en-US" dirty="0"/>
          </a:p>
        </p:txBody>
      </p:sp>
      <p:sp>
        <p:nvSpPr>
          <p:cNvPr id="3" name="Content Placeholder 2"/>
          <p:cNvSpPr>
            <a:spLocks noGrp="1"/>
          </p:cNvSpPr>
          <p:nvPr>
            <p:ph idx="1"/>
          </p:nvPr>
        </p:nvSpPr>
        <p:spPr/>
        <p:txBody>
          <a:bodyPr/>
          <a:lstStyle/>
          <a:p>
            <a:r>
              <a:rPr lang="en-US" dirty="0" smtClean="0"/>
              <a:t>In limited liability the investor and owners are liable only for the amount invested</a:t>
            </a:r>
          </a:p>
          <a:p>
            <a:r>
              <a:rPr lang="en-US" dirty="0" smtClean="0"/>
              <a:t>private assets are not at risk if the company fails</a:t>
            </a:r>
          </a:p>
          <a:p>
            <a:r>
              <a:rPr lang="en-US" dirty="0" smtClean="0"/>
              <a:t>Limited Liability in Incorporated Businesses since  an incorporated company is treated as a separate and independent legal entity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  Private companies issue stock only to their members and their shares do not trade on public exchanges</a:t>
            </a:r>
          </a:p>
          <a:p>
            <a:r>
              <a:rPr lang="en-US" dirty="0" smtClean="0"/>
              <a:t> companies stay private is to maintain family ownership.</a:t>
            </a:r>
          </a:p>
          <a:p>
            <a:r>
              <a:rPr lang="en-US" dirty="0" smtClean="0"/>
              <a:t>Public companies also require more disclosure and must publicly release financial statements and other filings on a regular schedule. </a:t>
            </a:r>
            <a:r>
              <a:rPr lang="en-US" smtClean="0"/>
              <a:t>These filings include annual reports (10-K), quarterly reports (10-Q), major events (8-K), and proxy statements.</a:t>
            </a: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Hodling</a:t>
            </a:r>
            <a:r>
              <a:rPr lang="en-US" dirty="0" smtClean="0"/>
              <a:t> Company hold the controlling stock in other companies.</a:t>
            </a:r>
          </a:p>
          <a:p>
            <a:r>
              <a:rPr lang="en-US" dirty="0" smtClean="0"/>
              <a:t> it does not actively participate in running a business's day-to-day operations of these </a:t>
            </a:r>
          </a:p>
          <a:p>
            <a:r>
              <a:rPr lang="en-US" dirty="0" smtClean="0"/>
              <a:t>Also known as  "umbrella" or parent </a:t>
            </a:r>
            <a:r>
              <a:rPr lang="en-US" dirty="0" err="1" smtClean="0"/>
              <a:t>company.subsidiaries</a:t>
            </a:r>
            <a:r>
              <a:rPr lang="en-US" dirty="0" smtClean="0"/>
              <a:t>.</a:t>
            </a:r>
          </a:p>
          <a:p>
            <a:endParaRPr lang="en-US" dirty="0" smtClean="0"/>
          </a:p>
          <a:p>
            <a:r>
              <a:rPr lang="en-US" dirty="0" err="1" smtClean="0"/>
              <a:t>Subsidairy</a:t>
            </a:r>
            <a:r>
              <a:rPr lang="en-US" smtClean="0"/>
              <a:t>  </a:t>
            </a:r>
            <a:r>
              <a:rPr lang="en-US" dirty="0" smtClean="0"/>
              <a:t> company is a business entity that is fully or partly owned by another entity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and perks</a:t>
            </a: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r>
              <a:rPr lang="en-US" dirty="0" smtClean="0"/>
              <a:t>Annual Compensation vs. Annual Salary: </a:t>
            </a:r>
          </a:p>
          <a:p>
            <a:r>
              <a:rPr lang="en-US" dirty="0" smtClean="0"/>
              <a:t>Annual compensation  is the combination of your base salary and the value of any financial benefits your employer provides.</a:t>
            </a:r>
          </a:p>
          <a:p>
            <a:pPr>
              <a:buFont typeface="Wingdings" pitchFamily="2" charset="2"/>
              <a:buChar char="Ø"/>
            </a:pPr>
            <a:r>
              <a:rPr lang="en-US" dirty="0" smtClean="0"/>
              <a:t>Annual bonuses or commissions</a:t>
            </a:r>
          </a:p>
          <a:p>
            <a:pPr>
              <a:buFont typeface="Wingdings" pitchFamily="2" charset="2"/>
              <a:buChar char="Ø"/>
            </a:pPr>
            <a:r>
              <a:rPr lang="en-US" dirty="0" smtClean="0"/>
              <a:t>Health insurance</a:t>
            </a:r>
          </a:p>
          <a:p>
            <a:pPr>
              <a:buFont typeface="Wingdings" pitchFamily="2" charset="2"/>
              <a:buChar char="Ø"/>
            </a:pPr>
            <a:r>
              <a:rPr lang="en-US" dirty="0" smtClean="0"/>
              <a:t>Dental insurance</a:t>
            </a:r>
          </a:p>
          <a:p>
            <a:pPr>
              <a:buFont typeface="Wingdings" pitchFamily="2" charset="2"/>
              <a:buChar char="Ø"/>
            </a:pPr>
            <a:r>
              <a:rPr lang="en-US" dirty="0" smtClean="0"/>
              <a:t>Life insurance</a:t>
            </a:r>
          </a:p>
          <a:p>
            <a:pPr>
              <a:buFont typeface="Wingdings" pitchFamily="2" charset="2"/>
              <a:buChar char="Ø"/>
            </a:pPr>
            <a:r>
              <a:rPr lang="en-US" dirty="0" smtClean="0"/>
              <a:t>Disability insurance</a:t>
            </a:r>
          </a:p>
          <a:p>
            <a:pPr>
              <a:buFont typeface="Wingdings" pitchFamily="2" charset="2"/>
              <a:buChar char="Ø"/>
            </a:pPr>
            <a:r>
              <a:rPr lang="en-US" dirty="0" smtClean="0"/>
              <a:t>Paid vacations</a:t>
            </a:r>
          </a:p>
          <a:p>
            <a:pPr>
              <a:buFont typeface="Wingdings" pitchFamily="2" charset="2"/>
              <a:buChar char="Ø"/>
            </a:pPr>
            <a:r>
              <a:rPr lang="en-US" dirty="0" smtClean="0"/>
              <a:t>Retirement </a:t>
            </a:r>
            <a:r>
              <a:rPr lang="en-US" dirty="0" smtClean="0"/>
              <a:t>plans</a:t>
            </a:r>
            <a:endParaRPr lang="en-US" dirty="0" smtClean="0"/>
          </a:p>
          <a:p>
            <a:pPr>
              <a:buFont typeface="Wingdings" pitchFamily="2" charset="2"/>
              <a:buChar char="Ø"/>
            </a:pPr>
            <a:r>
              <a:rPr lang="en-US" dirty="0" smtClean="0"/>
              <a:t>Profit-sharing plans</a:t>
            </a:r>
          </a:p>
          <a:p>
            <a:pPr>
              <a:buFont typeface="Wingdings" pitchFamily="2" charset="2"/>
              <a:buChar char="Ø"/>
            </a:pPr>
            <a:r>
              <a:rPr lang="en-US" dirty="0" smtClean="0"/>
              <a:t>Sick leave</a:t>
            </a:r>
          </a:p>
          <a:p>
            <a:pPr>
              <a:buFont typeface="Wingdings" pitchFamily="2" charset="2"/>
              <a:buChar char="Ø"/>
            </a:pPr>
            <a:r>
              <a:rPr lang="en-US" dirty="0" smtClean="0"/>
              <a:t>Fringe benefits such as tuition assistance, childcare assistance, or gym memberships </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471</Words>
  <Application>Microsoft Office PowerPoint</Application>
  <PresentationFormat>On-screen Show (4:3)</PresentationFormat>
  <Paragraphs>82</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Company Organization and</vt:lpstr>
      <vt:lpstr>Public and Private Sector</vt:lpstr>
      <vt:lpstr>Limited Liability Companies LLL</vt:lpstr>
      <vt:lpstr>Kinds of companies</vt:lpstr>
      <vt:lpstr>Based on Liability: Limited or Unlimited</vt:lpstr>
      <vt:lpstr>Limited Liability </vt:lpstr>
      <vt:lpstr>Slide 7</vt:lpstr>
      <vt:lpstr>Based on Control</vt:lpstr>
      <vt:lpstr>Pay and perks</vt:lpstr>
      <vt:lpstr>Annual Salary</vt:lpstr>
      <vt:lpstr>Taxable Income vs. Gross Income </vt:lpstr>
      <vt:lpstr>Revenue vs. Income: An Overview </vt:lpstr>
      <vt:lpstr>Revenue vs. Income</vt:lpstr>
      <vt:lpstr>Slide 14</vt:lpstr>
      <vt:lpstr>Earning and Income</vt:lpstr>
      <vt:lpstr>What is CTC </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Organization and</dc:title>
  <dc:creator>Administrator</dc:creator>
  <cp:lastModifiedBy>Administrator</cp:lastModifiedBy>
  <cp:revision>19</cp:revision>
  <dcterms:created xsi:type="dcterms:W3CDTF">2006-08-16T00:00:00Z</dcterms:created>
  <dcterms:modified xsi:type="dcterms:W3CDTF">2020-10-20T03:28:24Z</dcterms:modified>
</cp:coreProperties>
</file>